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aleway"/>
      <p:regular r:id="rId13"/>
      <p:bold r:id="rId14"/>
      <p:italic r:id="rId15"/>
      <p:boldItalic r:id="rId16"/>
    </p:embeddedFont>
    <p:embeddedFont>
      <p:font typeface="La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aleway-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aleway-italic.fntdata"/><Relationship Id="rId14" Type="http://schemas.openxmlformats.org/officeDocument/2006/relationships/font" Target="fonts/Raleway-bold.fntdata"/><Relationship Id="rId17" Type="http://schemas.openxmlformats.org/officeDocument/2006/relationships/font" Target="fonts/Lato-regular.fntdata"/><Relationship Id="rId16" Type="http://schemas.openxmlformats.org/officeDocument/2006/relationships/font" Target="fonts/Raleway-boldItalic.fntdata"/><Relationship Id="rId5" Type="http://schemas.openxmlformats.org/officeDocument/2006/relationships/notesMaster" Target="notesMasters/notesMaster1.xml"/><Relationship Id="rId19" Type="http://schemas.openxmlformats.org/officeDocument/2006/relationships/font" Target="fonts/Lato-italic.fntdata"/><Relationship Id="rId6" Type="http://schemas.openxmlformats.org/officeDocument/2006/relationships/slide" Target="slides/slide1.xml"/><Relationship Id="rId18" Type="http://schemas.openxmlformats.org/officeDocument/2006/relationships/font" Target="fonts/La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2660aab8d5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2660aab8d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2660aab8d5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2660aab8d5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2660aab8d5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2660aab8d5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2660aab8d5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2660aab8d5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2660aab8d5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2660aab8d5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2660aab8d5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2660aab8d5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2371725" y="630225"/>
            <a:ext cx="6331500" cy="1542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Understanding the Rise of Right Wing Populism in the United States</a:t>
            </a:r>
            <a:endParaRPr/>
          </a:p>
        </p:txBody>
      </p:sp>
      <p:sp>
        <p:nvSpPr>
          <p:cNvPr id="73" name="Google Shape;73;p13"/>
          <p:cNvSpPr txBox="1"/>
          <p:nvPr>
            <p:ph idx="1" type="subTitle"/>
          </p:nvPr>
        </p:nvSpPr>
        <p:spPr>
          <a:xfrm>
            <a:off x="2390267" y="3238450"/>
            <a:ext cx="6331500" cy="1241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Paul Kroyak</a:t>
            </a:r>
            <a:endParaRPr/>
          </a:p>
          <a:p>
            <a:pPr indent="0" lvl="0" marL="0" rtl="0" algn="l">
              <a:spcBef>
                <a:spcPts val="0"/>
              </a:spcBef>
              <a:spcAft>
                <a:spcPts val="0"/>
              </a:spcAft>
              <a:buNone/>
            </a:pPr>
            <a:r>
              <a:rPr lang="en"/>
              <a:t>Salem State University</a:t>
            </a:r>
            <a:endParaRPr/>
          </a:p>
          <a:p>
            <a:pPr indent="0" lvl="0" marL="0" rtl="0" algn="l">
              <a:spcBef>
                <a:spcPts val="0"/>
              </a:spcBef>
              <a:spcAft>
                <a:spcPts val="0"/>
              </a:spcAft>
              <a:buNone/>
            </a:pPr>
            <a:r>
              <a:rPr lang="en"/>
              <a:t>2022</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4"/>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Importance</a:t>
            </a:r>
            <a:endParaRPr/>
          </a:p>
        </p:txBody>
      </p:sp>
      <p:sp>
        <p:nvSpPr>
          <p:cNvPr id="79" name="Google Shape;79;p14"/>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The United States, like much of the world, is experiencing a wave populism unseen before.</a:t>
            </a:r>
            <a:endParaRPr sz="1500"/>
          </a:p>
          <a:p>
            <a:pPr indent="-323850" lvl="0" marL="457200" rtl="0" algn="l">
              <a:spcBef>
                <a:spcPts val="0"/>
              </a:spcBef>
              <a:spcAft>
                <a:spcPts val="0"/>
              </a:spcAft>
              <a:buSzPts val="1500"/>
              <a:buChar char="●"/>
            </a:pPr>
            <a:r>
              <a:rPr lang="en" sz="1500"/>
              <a:t>The rise of Donald Trump and then the following development of the republican party has been swift, </a:t>
            </a:r>
            <a:r>
              <a:rPr lang="en" sz="1500"/>
              <a:t>aggressive</a:t>
            </a:r>
            <a:r>
              <a:rPr lang="en" sz="1500"/>
              <a:t>, and unprecedented</a:t>
            </a:r>
            <a:endParaRPr sz="1500"/>
          </a:p>
          <a:p>
            <a:pPr indent="-323850" lvl="0" marL="457200" rtl="0" algn="l">
              <a:spcBef>
                <a:spcPts val="0"/>
              </a:spcBef>
              <a:spcAft>
                <a:spcPts val="0"/>
              </a:spcAft>
              <a:buSzPts val="1500"/>
              <a:buChar char="●"/>
            </a:pPr>
            <a:r>
              <a:rPr lang="en" sz="1500"/>
              <a:t> The world is entering a new wave of authoritarianism, and it is being driven by right wing populists.</a:t>
            </a:r>
            <a:endParaRPr sz="1500"/>
          </a:p>
          <a:p>
            <a:pPr indent="-323850" lvl="0" marL="457200" rtl="0" algn="l">
              <a:spcBef>
                <a:spcPts val="0"/>
              </a:spcBef>
              <a:spcAft>
                <a:spcPts val="0"/>
              </a:spcAft>
              <a:buSzPts val="1500"/>
              <a:buChar char="●"/>
            </a:pPr>
            <a:r>
              <a:rPr lang="en" sz="1500"/>
              <a:t>The Republican Party is predicted to win the Next election in the United States, the populist right make up a plurality of the Republican Party</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Thesis </a:t>
            </a:r>
            <a:endParaRPr/>
          </a:p>
        </p:txBody>
      </p:sp>
      <p:sp>
        <p:nvSpPr>
          <p:cNvPr id="85" name="Google Shape;85;p15"/>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Right wing populism has grown rapidly and has sustained its numbers because of the (1)crumbling infrastructure and livability of the United States, (2)the political, economic, and social influence of affluent right wing actors, and (3) the intentional </a:t>
            </a:r>
            <a:r>
              <a:rPr lang="en"/>
              <a:t>political</a:t>
            </a:r>
            <a:r>
              <a:rPr lang="en"/>
              <a:t> and social tactics employed by right wing actors such as manufacturing a culture war built on outage, successfully “othering” marginalized groups, and controlling the </a:t>
            </a:r>
            <a:r>
              <a:rPr lang="en"/>
              <a:t>political</a:t>
            </a:r>
            <a:r>
              <a:rPr lang="en"/>
              <a:t> </a:t>
            </a:r>
            <a:r>
              <a:rPr lang="en"/>
              <a:t>dialogue</a:t>
            </a:r>
            <a:r>
              <a:rPr lang="en"/>
              <a:t> through the media.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6"/>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Conditions of the Working Class</a:t>
            </a:r>
            <a:endParaRPr/>
          </a:p>
        </p:txBody>
      </p:sp>
      <p:sp>
        <p:nvSpPr>
          <p:cNvPr id="91" name="Google Shape;91;p16"/>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debt crisis is preventing people from participating in the economy and gaining access to goods and necessities.</a:t>
            </a:r>
            <a:endParaRPr/>
          </a:p>
          <a:p>
            <a:pPr indent="-317500" lvl="1" marL="914400" rtl="0" algn="l">
              <a:spcBef>
                <a:spcPts val="0"/>
              </a:spcBef>
              <a:spcAft>
                <a:spcPts val="0"/>
              </a:spcAft>
              <a:buSzPts val="1400"/>
              <a:buChar char="○"/>
            </a:pPr>
            <a:r>
              <a:rPr lang="en"/>
              <a:t>Average American is $155,000 in debt (CNBC)</a:t>
            </a:r>
            <a:endParaRPr/>
          </a:p>
          <a:p>
            <a:pPr indent="-317500" lvl="1" marL="914400" rtl="0" algn="l">
              <a:spcBef>
                <a:spcPts val="0"/>
              </a:spcBef>
              <a:spcAft>
                <a:spcPts val="0"/>
              </a:spcAft>
              <a:buSzPts val="1400"/>
              <a:buChar char="○"/>
            </a:pPr>
            <a:r>
              <a:rPr lang="en"/>
              <a:t>Debt is circular, and unavoidable</a:t>
            </a:r>
            <a:endParaRPr/>
          </a:p>
          <a:p>
            <a:pPr indent="-342900" lvl="0" marL="457200" rtl="0" algn="l">
              <a:spcBef>
                <a:spcPts val="0"/>
              </a:spcBef>
              <a:spcAft>
                <a:spcPts val="0"/>
              </a:spcAft>
              <a:buSzPts val="1800"/>
              <a:buChar char="●"/>
            </a:pPr>
            <a:r>
              <a:rPr lang="en"/>
              <a:t>Financialization allows the wealthy to manipulate capital without producing </a:t>
            </a:r>
            <a:endParaRPr/>
          </a:p>
          <a:p>
            <a:pPr indent="-342900" lvl="0" marL="457200" rtl="0" algn="l">
              <a:spcBef>
                <a:spcPts val="0"/>
              </a:spcBef>
              <a:spcAft>
                <a:spcPts val="0"/>
              </a:spcAft>
              <a:buSzPts val="1800"/>
              <a:buChar char="●"/>
            </a:pPr>
            <a:r>
              <a:rPr lang="en"/>
              <a:t>Cost of living is rising wages are stagnant</a:t>
            </a:r>
            <a:endParaRPr/>
          </a:p>
          <a:p>
            <a:pPr indent="-342900" lvl="0" marL="457200" rtl="0" algn="l">
              <a:spcBef>
                <a:spcPts val="0"/>
              </a:spcBef>
              <a:spcAft>
                <a:spcPts val="0"/>
              </a:spcAft>
              <a:buSzPts val="1800"/>
              <a:buChar char="●"/>
            </a:pPr>
            <a:r>
              <a:rPr lang="en"/>
              <a:t>Mass disinvestment in public goods, no access to basic rights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Influence of Affluent Political Actors, the Koch Brothers</a:t>
            </a:r>
            <a:endParaRPr/>
          </a:p>
        </p:txBody>
      </p:sp>
      <p:sp>
        <p:nvSpPr>
          <p:cNvPr id="97" name="Google Shape;97;p17"/>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Kochs heavily infiltrated schools</a:t>
            </a:r>
            <a:endParaRPr/>
          </a:p>
          <a:p>
            <a:pPr indent="-317500" lvl="1" marL="914400" rtl="0" algn="l">
              <a:spcBef>
                <a:spcPts val="0"/>
              </a:spcBef>
              <a:spcAft>
                <a:spcPts val="0"/>
              </a:spcAft>
              <a:buSzPts val="1400"/>
              <a:buChar char="○"/>
            </a:pPr>
            <a:r>
              <a:rPr lang="en"/>
              <a:t>Trained </a:t>
            </a:r>
            <a:r>
              <a:rPr lang="en"/>
              <a:t>hundreds</a:t>
            </a:r>
            <a:r>
              <a:rPr lang="en"/>
              <a:t> of thousands of teachers/professors</a:t>
            </a:r>
            <a:endParaRPr/>
          </a:p>
          <a:p>
            <a:pPr indent="-317500" lvl="1" marL="914400" rtl="0" algn="l">
              <a:spcBef>
                <a:spcPts val="0"/>
              </a:spcBef>
              <a:spcAft>
                <a:spcPts val="0"/>
              </a:spcAft>
              <a:buSzPts val="1400"/>
              <a:buChar char="○"/>
            </a:pPr>
            <a:r>
              <a:rPr lang="en"/>
              <a:t>Provided many schools with libertarian lesson plans and clubs</a:t>
            </a:r>
            <a:endParaRPr/>
          </a:p>
          <a:p>
            <a:pPr indent="-342900" lvl="0" marL="457200" rtl="0" algn="l">
              <a:spcBef>
                <a:spcPts val="0"/>
              </a:spcBef>
              <a:spcAft>
                <a:spcPts val="0"/>
              </a:spcAft>
              <a:buSzPts val="1800"/>
              <a:buChar char="●"/>
            </a:pPr>
            <a:r>
              <a:rPr lang="en"/>
              <a:t>Citizens United allowed for nearly limitless amounts of money to be spent on campaigns</a:t>
            </a:r>
            <a:endParaRPr/>
          </a:p>
          <a:p>
            <a:pPr indent="-317500" lvl="1" marL="914400" rtl="0" algn="l">
              <a:spcBef>
                <a:spcPts val="0"/>
              </a:spcBef>
              <a:spcAft>
                <a:spcPts val="0"/>
              </a:spcAft>
              <a:buSzPts val="1400"/>
              <a:buChar char="○"/>
            </a:pPr>
            <a:r>
              <a:rPr lang="en"/>
              <a:t>Conservatives were four percent more likely overall to win elections compared to before CU</a:t>
            </a:r>
            <a:endParaRPr/>
          </a:p>
          <a:p>
            <a:pPr indent="-342900" lvl="0" marL="457200" rtl="0" algn="l">
              <a:spcBef>
                <a:spcPts val="0"/>
              </a:spcBef>
              <a:spcAft>
                <a:spcPts val="0"/>
              </a:spcAft>
              <a:buSzPts val="1800"/>
              <a:buChar char="●"/>
            </a:pPr>
            <a:r>
              <a:rPr lang="en"/>
              <a:t>The Tea Party united populist republicans, they would form Trump’s base</a:t>
            </a:r>
            <a:endParaRPr/>
          </a:p>
          <a:p>
            <a:pPr indent="-342900" lvl="0" marL="457200" rtl="0" algn="l">
              <a:spcBef>
                <a:spcPts val="0"/>
              </a:spcBef>
              <a:spcAft>
                <a:spcPts val="0"/>
              </a:spcAft>
              <a:buSzPts val="1800"/>
              <a:buChar char="●"/>
            </a:pPr>
            <a:r>
              <a:rPr lang="en"/>
              <a:t>The Kochs controlled the narrative around climate legislation, still do</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Controlling the Narrative</a:t>
            </a:r>
            <a:endParaRPr/>
          </a:p>
        </p:txBody>
      </p:sp>
      <p:sp>
        <p:nvSpPr>
          <p:cNvPr id="103" name="Google Shape;103;p18"/>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SzPct val="100000"/>
              <a:buChar char="●"/>
            </a:pPr>
            <a:r>
              <a:rPr lang="en"/>
              <a:t>The right can control the political discourse exceptionally well</a:t>
            </a:r>
            <a:endParaRPr/>
          </a:p>
          <a:p>
            <a:pPr indent="-310832" lvl="1" marL="914400" rtl="0" algn="l">
              <a:spcBef>
                <a:spcPts val="0"/>
              </a:spcBef>
              <a:spcAft>
                <a:spcPts val="0"/>
              </a:spcAft>
              <a:buSzPct val="100000"/>
              <a:buChar char="○"/>
            </a:pPr>
            <a:r>
              <a:rPr lang="en"/>
              <a:t>Through media, cable and internet</a:t>
            </a:r>
            <a:endParaRPr/>
          </a:p>
          <a:p>
            <a:pPr indent="-310832" lvl="1" marL="914400" rtl="0" algn="l">
              <a:spcBef>
                <a:spcPts val="0"/>
              </a:spcBef>
              <a:spcAft>
                <a:spcPts val="0"/>
              </a:spcAft>
              <a:buSzPct val="100000"/>
              <a:buChar char="○"/>
            </a:pPr>
            <a:r>
              <a:rPr lang="en"/>
              <a:t>Through discourse on senate/house floor</a:t>
            </a:r>
            <a:endParaRPr/>
          </a:p>
          <a:p>
            <a:pPr indent="-334327" lvl="0" marL="457200" rtl="0" algn="l">
              <a:spcBef>
                <a:spcPts val="0"/>
              </a:spcBef>
              <a:spcAft>
                <a:spcPts val="0"/>
              </a:spcAft>
              <a:buSzPct val="100000"/>
              <a:buChar char="●"/>
            </a:pPr>
            <a:r>
              <a:rPr lang="en"/>
              <a:t>Everything is rooted in a moral crusade</a:t>
            </a:r>
            <a:endParaRPr/>
          </a:p>
          <a:p>
            <a:pPr indent="-310832" lvl="1" marL="914400" rtl="0" algn="l">
              <a:spcBef>
                <a:spcPts val="0"/>
              </a:spcBef>
              <a:spcAft>
                <a:spcPts val="0"/>
              </a:spcAft>
              <a:buSzPct val="100000"/>
              <a:buChar char="○"/>
            </a:pPr>
            <a:r>
              <a:rPr lang="en"/>
              <a:t>Seems ridiculous to combat</a:t>
            </a:r>
            <a:endParaRPr/>
          </a:p>
          <a:p>
            <a:pPr indent="-310832" lvl="1" marL="914400" rtl="0" algn="l">
              <a:spcBef>
                <a:spcPts val="0"/>
              </a:spcBef>
              <a:spcAft>
                <a:spcPts val="0"/>
              </a:spcAft>
              <a:buSzPct val="100000"/>
              <a:buChar char="○"/>
            </a:pPr>
            <a:r>
              <a:rPr lang="en"/>
              <a:t>Often inspires fear, especially fear that your children are in danger</a:t>
            </a:r>
            <a:endParaRPr/>
          </a:p>
          <a:p>
            <a:pPr indent="-334327" lvl="0" marL="457200" rtl="0" algn="l">
              <a:spcBef>
                <a:spcPts val="0"/>
              </a:spcBef>
              <a:spcAft>
                <a:spcPts val="0"/>
              </a:spcAft>
              <a:buSzPct val="100000"/>
              <a:buChar char="●"/>
            </a:pPr>
            <a:r>
              <a:rPr lang="en"/>
              <a:t>Disagreement is treason</a:t>
            </a:r>
            <a:endParaRPr/>
          </a:p>
          <a:p>
            <a:pPr indent="-334327" lvl="0" marL="457200" rtl="0" algn="l">
              <a:spcBef>
                <a:spcPts val="0"/>
              </a:spcBef>
              <a:spcAft>
                <a:spcPts val="0"/>
              </a:spcAft>
              <a:buSzPct val="100000"/>
              <a:buChar char="●"/>
            </a:pPr>
            <a:r>
              <a:rPr lang="en"/>
              <a:t>Focus on/appeals to the white American man and traditional patriarchy</a:t>
            </a:r>
            <a:endParaRPr/>
          </a:p>
          <a:p>
            <a:pPr indent="-334327" lvl="0" marL="457200" rtl="0" algn="l">
              <a:spcBef>
                <a:spcPts val="0"/>
              </a:spcBef>
              <a:spcAft>
                <a:spcPts val="0"/>
              </a:spcAft>
              <a:buSzPct val="100000"/>
              <a:buChar char="●"/>
            </a:pPr>
            <a:r>
              <a:rPr lang="en"/>
              <a:t>Distract with a culture war</a:t>
            </a:r>
            <a:endParaRPr/>
          </a:p>
          <a:p>
            <a:pPr indent="-310832" lvl="1" marL="914400" rtl="0" algn="l">
              <a:spcBef>
                <a:spcPts val="0"/>
              </a:spcBef>
              <a:spcAft>
                <a:spcPts val="0"/>
              </a:spcAft>
              <a:buSzPct val="100000"/>
              <a:buChar char="○"/>
            </a:pPr>
            <a:r>
              <a:rPr lang="en"/>
              <a:t>Focus on social non-issues as if they are issues, e.g. trans kids in sports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2400250" y="575950"/>
            <a:ext cx="6321600" cy="635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Enemy</a:t>
            </a:r>
            <a:endParaRPr/>
          </a:p>
        </p:txBody>
      </p:sp>
      <p:sp>
        <p:nvSpPr>
          <p:cNvPr id="109" name="Google Shape;109;p19"/>
          <p:cNvSpPr txBox="1"/>
          <p:nvPr>
            <p:ph idx="1" type="body"/>
          </p:nvPr>
        </p:nvSpPr>
        <p:spPr>
          <a:xfrm>
            <a:off x="2410112" y="1595776"/>
            <a:ext cx="6321600" cy="3002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Right wing political actors say things in specific framings to energize or install fear in their followers</a:t>
            </a:r>
            <a:endParaRPr/>
          </a:p>
          <a:p>
            <a:pPr indent="-317500" lvl="1" marL="914400" rtl="0" algn="l">
              <a:spcBef>
                <a:spcPts val="0"/>
              </a:spcBef>
              <a:spcAft>
                <a:spcPts val="0"/>
              </a:spcAft>
              <a:buSzPts val="1400"/>
              <a:buChar char="○"/>
            </a:pPr>
            <a:r>
              <a:rPr lang="en"/>
              <a:t>Demonizing/othering people, LGBTQ, immigrants, ‘elites’, liberals and leftists</a:t>
            </a:r>
            <a:endParaRPr/>
          </a:p>
          <a:p>
            <a:pPr indent="-317500" lvl="1" marL="914400" rtl="0" algn="l">
              <a:spcBef>
                <a:spcPts val="0"/>
              </a:spcBef>
              <a:spcAft>
                <a:spcPts val="0"/>
              </a:spcAft>
              <a:buSzPts val="1400"/>
              <a:buChar char="○"/>
            </a:pPr>
            <a:r>
              <a:rPr lang="en"/>
              <a:t>The enemy is weak and strong, the enemy is evil and wants to destroy America</a:t>
            </a:r>
            <a:endParaRPr/>
          </a:p>
          <a:p>
            <a:pPr indent="-342900" lvl="0" marL="457200" rtl="0" algn="l">
              <a:spcBef>
                <a:spcPts val="0"/>
              </a:spcBef>
              <a:spcAft>
                <a:spcPts val="0"/>
              </a:spcAft>
              <a:buSzPts val="1800"/>
              <a:buChar char="●"/>
            </a:pPr>
            <a:r>
              <a:rPr lang="en"/>
              <a:t>The populist right is overtly anti-immigrant and phrases immigration as a economic, and physical safety issue.</a:t>
            </a:r>
            <a:endParaRPr/>
          </a:p>
          <a:p>
            <a:pPr indent="-342900" lvl="0" marL="457200" rtl="0" algn="l">
              <a:spcBef>
                <a:spcPts val="0"/>
              </a:spcBef>
              <a:spcAft>
                <a:spcPts val="0"/>
              </a:spcAft>
              <a:buSzPts val="1800"/>
              <a:buChar char="●"/>
            </a:pPr>
            <a:r>
              <a:rPr lang="en"/>
              <a:t>Inclusion of the enemy through grifting, tokenization, and nativist and traditional framework</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