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2" r:id="rId35"/>
    <p:sldId id="289" r:id="rId36"/>
    <p:sldId id="290" r:id="rId37"/>
    <p:sldId id="291" r:id="rId38"/>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5200"/>
    <a:srgbClr val="9437FF"/>
    <a:srgbClr val="D883FF"/>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0"/>
    <p:restoredTop sz="94595"/>
  </p:normalViewPr>
  <p:slideViewPr>
    <p:cSldViewPr snapToGrid="0" snapToObjects="1">
      <p:cViewPr varScale="1">
        <p:scale>
          <a:sx n="87" d="100"/>
          <a:sy n="87" d="100"/>
        </p:scale>
        <p:origin x="200" y="8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B2D5C3-DE1C-6B48-A261-64EF373C7B1B}" type="datetimeFigureOut">
              <a:rPr lang="en-US" smtClean="0"/>
              <a:t>5/1/20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1667087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2D5C3-DE1C-6B48-A261-64EF373C7B1B}" type="datetimeFigureOut">
              <a:rPr lang="en-US" smtClean="0"/>
              <a:t>5/1/20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1085061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2D5C3-DE1C-6B48-A261-64EF373C7B1B}" type="datetimeFigureOut">
              <a:rPr lang="en-US" smtClean="0"/>
              <a:t>5/1/20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4199152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2D5C3-DE1C-6B48-A261-64EF373C7B1B}" type="datetimeFigureOut">
              <a:rPr lang="en-US" smtClean="0"/>
              <a:t>5/1/20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1814650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CB2D5C3-DE1C-6B48-A261-64EF373C7B1B}" type="datetimeFigureOut">
              <a:rPr lang="en-US" smtClean="0"/>
              <a:t>5/1/20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2232683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B2D5C3-DE1C-6B48-A261-64EF373C7B1B}" type="datetimeFigureOut">
              <a:rPr lang="en-US" smtClean="0"/>
              <a:t>5/1/20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2118709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B2D5C3-DE1C-6B48-A261-64EF373C7B1B}" type="datetimeFigureOut">
              <a:rPr lang="en-US" smtClean="0"/>
              <a:t>5/1/20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3856376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B2D5C3-DE1C-6B48-A261-64EF373C7B1B}" type="datetimeFigureOut">
              <a:rPr lang="en-US" smtClean="0"/>
              <a:t>5/1/20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1330624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2D5C3-DE1C-6B48-A261-64EF373C7B1B}" type="datetimeFigureOut">
              <a:rPr lang="en-US" smtClean="0"/>
              <a:t>5/1/20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426836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CB2D5C3-DE1C-6B48-A261-64EF373C7B1B}" type="datetimeFigureOut">
              <a:rPr lang="en-US" smtClean="0"/>
              <a:t>5/1/20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3815695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CB2D5C3-DE1C-6B48-A261-64EF373C7B1B}" type="datetimeFigureOut">
              <a:rPr lang="en-US" smtClean="0"/>
              <a:t>5/1/20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400CF0-4331-434C-A77D-D819071527BA}" type="slidenum">
              <a:rPr lang="en-US" smtClean="0"/>
              <a:t>‹#›</a:t>
            </a:fld>
            <a:endParaRPr lang="en-US" dirty="0"/>
          </a:p>
        </p:txBody>
      </p:sp>
    </p:spTree>
    <p:extLst>
      <p:ext uri="{BB962C8B-B14F-4D97-AF65-F5344CB8AC3E}">
        <p14:creationId xmlns:p14="http://schemas.microsoft.com/office/powerpoint/2010/main" val="120841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2D5C3-DE1C-6B48-A261-64EF373C7B1B}" type="datetimeFigureOut">
              <a:rPr lang="en-US" smtClean="0"/>
              <a:t>5/1/20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00CF0-4331-434C-A77D-D819071527BA}" type="slidenum">
              <a:rPr lang="en-US" smtClean="0"/>
              <a:t>‹#›</a:t>
            </a:fld>
            <a:endParaRPr lang="en-US" dirty="0"/>
          </a:p>
        </p:txBody>
      </p:sp>
    </p:spTree>
    <p:extLst>
      <p:ext uri="{BB962C8B-B14F-4D97-AF65-F5344CB8AC3E}">
        <p14:creationId xmlns:p14="http://schemas.microsoft.com/office/powerpoint/2010/main" val="26012049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2image10819680"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3image10865088"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4image10840016"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5image10812240"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6image10731152"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7image10646944"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file:////var/folders/p5/xfdhnnyj5x75ts96yqcf04l00000gp/T/com.microsoft.Word/WebArchiveCopyPasteTempFiles/page8image10656256" TargetMode="Externa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1CD2F3-9774-9640-965A-E60AFFA75E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54982"/>
            <a:ext cx="9199793" cy="6571281"/>
          </a:xfrm>
          <a:prstGeom prst="rect">
            <a:avLst/>
          </a:prstGeom>
        </p:spPr>
      </p:pic>
    </p:spTree>
    <p:extLst>
      <p:ext uri="{BB962C8B-B14F-4D97-AF65-F5344CB8AC3E}">
        <p14:creationId xmlns:p14="http://schemas.microsoft.com/office/powerpoint/2010/main" val="2716837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0A78C-2B18-284A-8199-BD79F9C0336C}"/>
              </a:ext>
            </a:extLst>
          </p:cNvPr>
          <p:cNvSpPr>
            <a:spLocks noGrp="1"/>
          </p:cNvSpPr>
          <p:nvPr>
            <p:ph type="title"/>
          </p:nvPr>
        </p:nvSpPr>
        <p:spPr>
          <a:xfrm>
            <a:off x="-124501" y="205444"/>
            <a:ext cx="8677582"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Ashley Doke, </a:t>
            </a:r>
            <a:r>
              <a:rPr lang="en-US" sz="4000" i="1" dirty="0">
                <a:latin typeface="Times New Roman" panose="02020603050405020304" pitchFamily="18" charset="0"/>
                <a:cs typeface="Times New Roman" panose="02020603050405020304" pitchFamily="18" charset="0"/>
              </a:rPr>
              <a:t>Florae #1,</a:t>
            </a:r>
            <a:r>
              <a:rPr lang="en-US" sz="4000" dirty="0">
                <a:latin typeface="Times New Roman" panose="02020603050405020304" pitchFamily="18" charset="0"/>
                <a:cs typeface="Times New Roman" panose="02020603050405020304" pitchFamily="18" charset="0"/>
              </a:rPr>
              <a:t> 12”x18”</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Linoleum Print. April 25, 2020</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Picture 3" descr="../Desktop/DOKE0156%20(1).jpg">
            <a:extLst>
              <a:ext uri="{FF2B5EF4-FFF2-40B4-BE49-F238E27FC236}">
                <a16:creationId xmlns:a16="http://schemas.microsoft.com/office/drawing/2014/main" id="{2A56EAA3-B6BC-534F-8571-DA00A532D797}"/>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634180" y="1268361"/>
            <a:ext cx="7602302" cy="5383161"/>
          </a:xfrm>
          <a:prstGeom prst="rect">
            <a:avLst/>
          </a:prstGeom>
          <a:noFill/>
          <a:ln>
            <a:noFill/>
          </a:ln>
        </p:spPr>
      </p:pic>
      <p:sp>
        <p:nvSpPr>
          <p:cNvPr id="3" name="TextBox 2">
            <a:extLst>
              <a:ext uri="{FF2B5EF4-FFF2-40B4-BE49-F238E27FC236}">
                <a16:creationId xmlns:a16="http://schemas.microsoft.com/office/drawing/2014/main" id="{FD886878-4DF6-B84B-B726-AD5546DEB722}"/>
              </a:ext>
            </a:extLst>
          </p:cNvPr>
          <p:cNvSpPr txBox="1"/>
          <p:nvPr/>
        </p:nvSpPr>
        <p:spPr>
          <a:xfrm>
            <a:off x="8126361" y="339213"/>
            <a:ext cx="426720" cy="369332"/>
          </a:xfrm>
          <a:prstGeom prst="rect">
            <a:avLst/>
          </a:prstGeom>
          <a:noFill/>
        </p:spPr>
        <p:txBody>
          <a:bodyPr wrap="none" rtlCol="0">
            <a:spAutoFit/>
          </a:bodyPr>
          <a:lstStyle/>
          <a:p>
            <a:r>
              <a:rPr lang="en-US" dirty="0"/>
              <a:t>B2</a:t>
            </a:r>
          </a:p>
        </p:txBody>
      </p:sp>
    </p:spTree>
    <p:extLst>
      <p:ext uri="{BB962C8B-B14F-4D97-AF65-F5344CB8AC3E}">
        <p14:creationId xmlns:p14="http://schemas.microsoft.com/office/powerpoint/2010/main" val="2763668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BA2F6-0393-1844-AED0-5936404DCCF3}"/>
              </a:ext>
            </a:extLst>
          </p:cNvPr>
          <p:cNvSpPr>
            <a:spLocks noGrp="1"/>
          </p:cNvSpPr>
          <p:nvPr>
            <p:ph type="title"/>
          </p:nvPr>
        </p:nvSpPr>
        <p:spPr>
          <a:xfrm>
            <a:off x="-171865" y="149002"/>
            <a:ext cx="9144000"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Ashley Doke, </a:t>
            </a:r>
            <a:r>
              <a:rPr lang="en-US" sz="4000" i="1" dirty="0">
                <a:latin typeface="Times New Roman" panose="02020603050405020304" pitchFamily="18" charset="0"/>
                <a:cs typeface="Times New Roman" panose="02020603050405020304" pitchFamily="18" charset="0"/>
              </a:rPr>
              <a:t>Florae #2,</a:t>
            </a:r>
            <a:r>
              <a:rPr lang="en-US" sz="4000" dirty="0">
                <a:latin typeface="Times New Roman" panose="02020603050405020304" pitchFamily="18" charset="0"/>
                <a:cs typeface="Times New Roman" panose="02020603050405020304" pitchFamily="18" charset="0"/>
              </a:rPr>
              <a:t> 12” x 18”</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Linoleum Print. April 25, 2020</a:t>
            </a:r>
            <a:br>
              <a:rPr lang="en-US" dirty="0"/>
            </a:br>
            <a:endParaRPr lang="en-US" dirty="0"/>
          </a:p>
        </p:txBody>
      </p:sp>
      <p:pic>
        <p:nvPicPr>
          <p:cNvPr id="4" name="Picture 3" descr="../Desktop/DOKE0157.jpg">
            <a:extLst>
              <a:ext uri="{FF2B5EF4-FFF2-40B4-BE49-F238E27FC236}">
                <a16:creationId xmlns:a16="http://schemas.microsoft.com/office/drawing/2014/main" id="{63A73AC5-5C82-DD45-B96B-2CBA1A577245}"/>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260954" y="1236611"/>
            <a:ext cx="8278362" cy="5282176"/>
          </a:xfrm>
          <a:prstGeom prst="rect">
            <a:avLst/>
          </a:prstGeom>
          <a:noFill/>
          <a:ln>
            <a:noFill/>
          </a:ln>
        </p:spPr>
      </p:pic>
      <p:sp>
        <p:nvSpPr>
          <p:cNvPr id="3" name="TextBox 2">
            <a:extLst>
              <a:ext uri="{FF2B5EF4-FFF2-40B4-BE49-F238E27FC236}">
                <a16:creationId xmlns:a16="http://schemas.microsoft.com/office/drawing/2014/main" id="{81E32B58-5A3D-304A-B968-C978F21920D0}"/>
              </a:ext>
            </a:extLst>
          </p:cNvPr>
          <p:cNvSpPr txBox="1"/>
          <p:nvPr/>
        </p:nvSpPr>
        <p:spPr>
          <a:xfrm>
            <a:off x="8052619" y="442452"/>
            <a:ext cx="426720" cy="369332"/>
          </a:xfrm>
          <a:prstGeom prst="rect">
            <a:avLst/>
          </a:prstGeom>
          <a:noFill/>
        </p:spPr>
        <p:txBody>
          <a:bodyPr wrap="none" rtlCol="0">
            <a:spAutoFit/>
          </a:bodyPr>
          <a:lstStyle/>
          <a:p>
            <a:r>
              <a:rPr lang="en-US" dirty="0"/>
              <a:t>B3</a:t>
            </a:r>
          </a:p>
        </p:txBody>
      </p:sp>
    </p:spTree>
    <p:extLst>
      <p:ext uri="{BB962C8B-B14F-4D97-AF65-F5344CB8AC3E}">
        <p14:creationId xmlns:p14="http://schemas.microsoft.com/office/powerpoint/2010/main" val="3599744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353ED-7793-E34C-B5C4-D06D15F0E3D9}"/>
              </a:ext>
            </a:extLst>
          </p:cNvPr>
          <p:cNvSpPr>
            <a:spLocks noGrp="1"/>
          </p:cNvSpPr>
          <p:nvPr>
            <p:ph type="title"/>
          </p:nvPr>
        </p:nvSpPr>
        <p:spPr>
          <a:xfrm>
            <a:off x="644411" y="308235"/>
            <a:ext cx="7886700"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Ashley Doke, </a:t>
            </a:r>
            <a:r>
              <a:rPr lang="en-US" sz="4000" i="1" dirty="0">
                <a:latin typeface="Times New Roman" panose="02020603050405020304" pitchFamily="18" charset="0"/>
                <a:cs typeface="Times New Roman" panose="02020603050405020304" pitchFamily="18" charset="0"/>
              </a:rPr>
              <a:t>Florae #3,</a:t>
            </a:r>
            <a:r>
              <a:rPr lang="en-US" sz="4000" dirty="0">
                <a:latin typeface="Times New Roman" panose="02020603050405020304" pitchFamily="18" charset="0"/>
                <a:cs typeface="Times New Roman" panose="02020603050405020304" pitchFamily="18" charset="0"/>
              </a:rPr>
              <a:t> 12” x 18”</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Linoleum Print. April 25, 2020</a:t>
            </a:r>
            <a:br>
              <a:rPr lang="en-US" dirty="0"/>
            </a:br>
            <a:endParaRPr lang="en-US" dirty="0"/>
          </a:p>
        </p:txBody>
      </p:sp>
      <p:pic>
        <p:nvPicPr>
          <p:cNvPr id="4" name="Picture 3" descr="../Desktop/DOKE0158.jpg">
            <a:extLst>
              <a:ext uri="{FF2B5EF4-FFF2-40B4-BE49-F238E27FC236}">
                <a16:creationId xmlns:a16="http://schemas.microsoft.com/office/drawing/2014/main" id="{5BB887D7-6681-7F4E-8FB6-5E53B6BF3448}"/>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644411" y="1325563"/>
            <a:ext cx="7791665" cy="5222588"/>
          </a:xfrm>
          <a:prstGeom prst="rect">
            <a:avLst/>
          </a:prstGeom>
          <a:noFill/>
          <a:ln>
            <a:noFill/>
          </a:ln>
        </p:spPr>
      </p:pic>
      <p:sp>
        <p:nvSpPr>
          <p:cNvPr id="3" name="TextBox 2">
            <a:extLst>
              <a:ext uri="{FF2B5EF4-FFF2-40B4-BE49-F238E27FC236}">
                <a16:creationId xmlns:a16="http://schemas.microsoft.com/office/drawing/2014/main" id="{956EAA67-A64A-8448-B415-28910A21A7CF}"/>
              </a:ext>
            </a:extLst>
          </p:cNvPr>
          <p:cNvSpPr txBox="1"/>
          <p:nvPr/>
        </p:nvSpPr>
        <p:spPr>
          <a:xfrm>
            <a:off x="8259097" y="398206"/>
            <a:ext cx="426720" cy="369332"/>
          </a:xfrm>
          <a:prstGeom prst="rect">
            <a:avLst/>
          </a:prstGeom>
          <a:noFill/>
        </p:spPr>
        <p:txBody>
          <a:bodyPr wrap="none" rtlCol="0">
            <a:spAutoFit/>
          </a:bodyPr>
          <a:lstStyle/>
          <a:p>
            <a:r>
              <a:rPr lang="en-US" dirty="0"/>
              <a:t>B4</a:t>
            </a:r>
          </a:p>
        </p:txBody>
      </p:sp>
    </p:spTree>
    <p:extLst>
      <p:ext uri="{BB962C8B-B14F-4D97-AF65-F5344CB8AC3E}">
        <p14:creationId xmlns:p14="http://schemas.microsoft.com/office/powerpoint/2010/main" val="2423251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40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6B000-B23C-7C4C-A5DB-369FD526140D}"/>
              </a:ext>
            </a:extLst>
          </p:cNvPr>
          <p:cNvSpPr>
            <a:spLocks noGrp="1"/>
          </p:cNvSpPr>
          <p:nvPr>
            <p:ph type="title"/>
          </p:nvPr>
        </p:nvSpPr>
        <p:spPr>
          <a:xfrm>
            <a:off x="314325" y="0"/>
            <a:ext cx="8515350" cy="1325563"/>
          </a:xfrm>
        </p:spPr>
        <p:txBody>
          <a:bodyPr>
            <a:normAutofit/>
          </a:bodyPr>
          <a:lstStyle/>
          <a:p>
            <a:r>
              <a:rPr lang="en-US" dirty="0">
                <a:latin typeface="Times New Roman" panose="02020603050405020304" pitchFamily="18" charset="0"/>
                <a:cs typeface="Times New Roman" panose="02020603050405020304" pitchFamily="18" charset="0"/>
              </a:rPr>
              <a:t>Emily Englehardt: Artist Statement</a:t>
            </a:r>
          </a:p>
        </p:txBody>
      </p:sp>
      <p:sp>
        <p:nvSpPr>
          <p:cNvPr id="3" name="Content Placeholder 2">
            <a:extLst>
              <a:ext uri="{FF2B5EF4-FFF2-40B4-BE49-F238E27FC236}">
                <a16:creationId xmlns:a16="http://schemas.microsoft.com/office/drawing/2014/main" id="{6B372930-390E-5740-BCC6-9CC91E8A6342}"/>
              </a:ext>
            </a:extLst>
          </p:cNvPr>
          <p:cNvSpPr>
            <a:spLocks noGrp="1"/>
          </p:cNvSpPr>
          <p:nvPr>
            <p:ph idx="1"/>
          </p:nvPr>
        </p:nvSpPr>
        <p:spPr/>
        <p:txBody>
          <a:bodyPr>
            <a:normAutofit fontScale="77500" lnSpcReduction="20000"/>
          </a:bodyPr>
          <a:lstStyle/>
          <a:p>
            <a:pPr marL="0" indent="0">
              <a:lnSpc>
                <a:spcPct val="150000"/>
              </a:lnSpc>
              <a:buNone/>
            </a:pPr>
            <a:r>
              <a:rPr lang="en-US" sz="2100" dirty="0">
                <a:latin typeface="Times New Roman" panose="02020603050405020304" pitchFamily="18" charset="0"/>
                <a:cs typeface="Times New Roman" panose="02020603050405020304" pitchFamily="18" charset="0"/>
              </a:rPr>
              <a:t>Art has always played a major role in my life. It provides me with an escape, a goal, a hobby, a career, a way of connecting with others, and opportunity. When I create, the rest of the world melts away; minutes turn into hours, and all that is left is me and my work. I strive for that feeling of being lost in a moment. It is comforting, stimulating, pleasurable, cathartic, and a space where one can be totally and completely themselves --it feels like ‘home.’ </a:t>
            </a:r>
          </a:p>
          <a:p>
            <a:pPr marL="0" indent="0">
              <a:lnSpc>
                <a:spcPct val="150000"/>
              </a:lnSpc>
              <a:buNone/>
            </a:pPr>
            <a:r>
              <a:rPr lang="en-US" sz="2100" dirty="0">
                <a:latin typeface="Times New Roman" panose="02020603050405020304" pitchFamily="18" charset="0"/>
                <a:cs typeface="Times New Roman" panose="02020603050405020304" pitchFamily="18" charset="0"/>
              </a:rPr>
              <a:t>This series celebrates and commemorates my family --those who are family by blood, choice, luck, or fate. The emotional connections and relationships in my life have always been something I’ve treasured. I enjoy capturing my family in moments that are often joyous or contemplative in nature; moments that are special, yet ordinary. I create my images with care to show that I care who is in them. The emotional connections I have with family and friends are the driving force behind my work, and my work is my way of showing how much they, in turn, mean to me. </a:t>
            </a:r>
          </a:p>
          <a:p>
            <a:pPr marL="0" indent="0">
              <a:buNone/>
            </a:pPr>
            <a:endParaRPr lang="en-US" dirty="0"/>
          </a:p>
        </p:txBody>
      </p:sp>
      <p:sp>
        <p:nvSpPr>
          <p:cNvPr id="4" name="TextBox 3">
            <a:extLst>
              <a:ext uri="{FF2B5EF4-FFF2-40B4-BE49-F238E27FC236}">
                <a16:creationId xmlns:a16="http://schemas.microsoft.com/office/drawing/2014/main" id="{61718437-FE1D-014B-8547-A4A1F6495D71}"/>
              </a:ext>
            </a:extLst>
          </p:cNvPr>
          <p:cNvSpPr txBox="1"/>
          <p:nvPr/>
        </p:nvSpPr>
        <p:spPr>
          <a:xfrm>
            <a:off x="8613058" y="471948"/>
            <a:ext cx="425116" cy="369332"/>
          </a:xfrm>
          <a:prstGeom prst="rect">
            <a:avLst/>
          </a:prstGeom>
          <a:noFill/>
        </p:spPr>
        <p:txBody>
          <a:bodyPr wrap="none" rtlCol="0">
            <a:spAutoFit/>
          </a:bodyPr>
          <a:lstStyle/>
          <a:p>
            <a:r>
              <a:rPr lang="en-US" dirty="0"/>
              <a:t>C1</a:t>
            </a:r>
          </a:p>
        </p:txBody>
      </p:sp>
    </p:spTree>
    <p:extLst>
      <p:ext uri="{BB962C8B-B14F-4D97-AF65-F5344CB8AC3E}">
        <p14:creationId xmlns:p14="http://schemas.microsoft.com/office/powerpoint/2010/main" val="179571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40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085D8-4B8C-1846-A911-C63DDD1DD096}"/>
              </a:ext>
            </a:extLst>
          </p:cNvPr>
          <p:cNvSpPr>
            <a:spLocks noGrp="1"/>
          </p:cNvSpPr>
          <p:nvPr>
            <p:ph type="title"/>
          </p:nvPr>
        </p:nvSpPr>
        <p:spPr>
          <a:xfrm>
            <a:off x="628650" y="180459"/>
            <a:ext cx="7886700"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Emily Englehardt, </a:t>
            </a:r>
            <a:r>
              <a:rPr lang="en-US" sz="4000" i="1" dirty="0">
                <a:latin typeface="Times New Roman" panose="02020603050405020304" pitchFamily="18" charset="0"/>
                <a:cs typeface="Times New Roman" panose="02020603050405020304" pitchFamily="18" charset="0"/>
              </a:rPr>
              <a:t>Adelia &amp; Cheyanne, </a:t>
            </a:r>
            <a:r>
              <a:rPr lang="en-US" sz="4000" dirty="0">
                <a:latin typeface="Times New Roman" panose="02020603050405020304" pitchFamily="18" charset="0"/>
                <a:cs typeface="Times New Roman" panose="02020603050405020304" pitchFamily="18" charset="0"/>
              </a:rPr>
              <a:t>18"x 24” Acrylic. August 2017 </a:t>
            </a:r>
            <a:br>
              <a:rPr lang="en-US" dirty="0"/>
            </a:br>
            <a:endParaRPr lang="en-US" dirty="0"/>
          </a:p>
        </p:txBody>
      </p:sp>
      <p:pic>
        <p:nvPicPr>
          <p:cNvPr id="5" name="Picture 4">
            <a:extLst>
              <a:ext uri="{FF2B5EF4-FFF2-40B4-BE49-F238E27FC236}">
                <a16:creationId xmlns:a16="http://schemas.microsoft.com/office/drawing/2014/main" id="{C4EA2095-2A29-574E-A4F4-26C28A61779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0657" y="1238865"/>
            <a:ext cx="7125519" cy="5359025"/>
          </a:xfrm>
          <a:prstGeom prst="rect">
            <a:avLst/>
          </a:prstGeom>
        </p:spPr>
      </p:pic>
      <p:sp>
        <p:nvSpPr>
          <p:cNvPr id="3" name="TextBox 2">
            <a:extLst>
              <a:ext uri="{FF2B5EF4-FFF2-40B4-BE49-F238E27FC236}">
                <a16:creationId xmlns:a16="http://schemas.microsoft.com/office/drawing/2014/main" id="{15430803-7344-7449-961B-2EBDA33686B2}"/>
              </a:ext>
            </a:extLst>
          </p:cNvPr>
          <p:cNvSpPr txBox="1"/>
          <p:nvPr/>
        </p:nvSpPr>
        <p:spPr>
          <a:xfrm>
            <a:off x="8515350" y="658575"/>
            <a:ext cx="425116" cy="369332"/>
          </a:xfrm>
          <a:prstGeom prst="rect">
            <a:avLst/>
          </a:prstGeom>
          <a:noFill/>
        </p:spPr>
        <p:txBody>
          <a:bodyPr wrap="none" rtlCol="0">
            <a:spAutoFit/>
          </a:bodyPr>
          <a:lstStyle/>
          <a:p>
            <a:r>
              <a:rPr lang="en-US" dirty="0"/>
              <a:t>C2</a:t>
            </a:r>
          </a:p>
        </p:txBody>
      </p:sp>
    </p:spTree>
    <p:extLst>
      <p:ext uri="{BB962C8B-B14F-4D97-AF65-F5344CB8AC3E}">
        <p14:creationId xmlns:p14="http://schemas.microsoft.com/office/powerpoint/2010/main" val="4279552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40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09788-8D58-9A47-9B21-F1C592D022C8}"/>
              </a:ext>
            </a:extLst>
          </p:cNvPr>
          <p:cNvSpPr>
            <a:spLocks noGrp="1"/>
          </p:cNvSpPr>
          <p:nvPr>
            <p:ph type="title"/>
          </p:nvPr>
        </p:nvSpPr>
        <p:spPr>
          <a:xfrm>
            <a:off x="820378" y="132736"/>
            <a:ext cx="7886700" cy="1325563"/>
          </a:xfrm>
        </p:spPr>
        <p:txBody>
          <a:bodyPr>
            <a:noAutofit/>
          </a:bodyPr>
          <a:lstStyle/>
          <a:p>
            <a:pPr algn="ctr"/>
            <a:r>
              <a:rPr lang="en-US" sz="3600" dirty="0">
                <a:latin typeface="Times New Roman" panose="02020603050405020304" pitchFamily="18" charset="0"/>
                <a:cs typeface="Times New Roman" panose="02020603050405020304" pitchFamily="18" charset="0"/>
              </a:rPr>
              <a:t>Emily Englehardt, </a:t>
            </a:r>
            <a:r>
              <a:rPr lang="en-US" sz="3600" i="1" dirty="0">
                <a:latin typeface="Times New Roman" panose="02020603050405020304" pitchFamily="18" charset="0"/>
                <a:cs typeface="Times New Roman" panose="02020603050405020304" pitchFamily="18" charset="0"/>
              </a:rPr>
              <a:t>Michael &amp; Sophia, </a:t>
            </a:r>
            <a:r>
              <a:rPr lang="en-US" sz="3600" dirty="0">
                <a:latin typeface="Times New Roman" panose="02020603050405020304" pitchFamily="18" charset="0"/>
                <a:cs typeface="Times New Roman" panose="02020603050405020304" pitchFamily="18" charset="0"/>
              </a:rPr>
              <a:t>15.5"x 22.5" Acrylic. March 2020 </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FC05BF6-6469-E742-AC92-A3B123B8715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0378" y="1218176"/>
            <a:ext cx="7433143" cy="5108882"/>
          </a:xfrm>
          <a:prstGeom prst="rect">
            <a:avLst/>
          </a:prstGeom>
        </p:spPr>
      </p:pic>
    </p:spTree>
    <p:extLst>
      <p:ext uri="{BB962C8B-B14F-4D97-AF65-F5344CB8AC3E}">
        <p14:creationId xmlns:p14="http://schemas.microsoft.com/office/powerpoint/2010/main" val="281240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40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2F7F3-A2DB-C044-9353-C0451C320799}"/>
              </a:ext>
            </a:extLst>
          </p:cNvPr>
          <p:cNvSpPr>
            <a:spLocks noGrp="1"/>
          </p:cNvSpPr>
          <p:nvPr>
            <p:ph type="title"/>
          </p:nvPr>
        </p:nvSpPr>
        <p:spPr>
          <a:xfrm>
            <a:off x="781665" y="129151"/>
            <a:ext cx="8131892"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Emily Englehardt, </a:t>
            </a:r>
            <a:r>
              <a:rPr lang="en-US" sz="4000" i="1" dirty="0">
                <a:latin typeface="Times New Roman" panose="02020603050405020304" pitchFamily="18" charset="0"/>
                <a:cs typeface="Times New Roman" panose="02020603050405020304" pitchFamily="18" charset="0"/>
              </a:rPr>
              <a:t>Adam &amp; Emily,</a:t>
            </a:r>
            <a:r>
              <a:rPr lang="en-US" sz="4000" dirty="0">
                <a:latin typeface="Times New Roman" panose="02020603050405020304" pitchFamily="18" charset="0"/>
                <a:cs typeface="Times New Roman" panose="02020603050405020304" pitchFamily="18" charset="0"/>
              </a:rPr>
              <a:t>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24"x 36"Acrylic. April 2020 </a:t>
            </a:r>
            <a:br>
              <a:rPr lang="en-US" dirty="0"/>
            </a:br>
            <a:endParaRPr lang="en-US" dirty="0"/>
          </a:p>
        </p:txBody>
      </p:sp>
      <p:pic>
        <p:nvPicPr>
          <p:cNvPr id="5" name="Content Placeholder 4">
            <a:extLst>
              <a:ext uri="{FF2B5EF4-FFF2-40B4-BE49-F238E27FC236}">
                <a16:creationId xmlns:a16="http://schemas.microsoft.com/office/drawing/2014/main" id="{33E21CCE-00CD-CC4A-9DDC-31DA6C67B4AE}"/>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43088" y="1043961"/>
            <a:ext cx="7763492" cy="5317014"/>
          </a:xfrm>
        </p:spPr>
      </p:pic>
      <p:sp>
        <p:nvSpPr>
          <p:cNvPr id="3" name="TextBox 2">
            <a:extLst>
              <a:ext uri="{FF2B5EF4-FFF2-40B4-BE49-F238E27FC236}">
                <a16:creationId xmlns:a16="http://schemas.microsoft.com/office/drawing/2014/main" id="{56A1AE84-9228-6E49-B854-32233074BC70}"/>
              </a:ext>
            </a:extLst>
          </p:cNvPr>
          <p:cNvSpPr txBox="1"/>
          <p:nvPr/>
        </p:nvSpPr>
        <p:spPr>
          <a:xfrm>
            <a:off x="8377084" y="427703"/>
            <a:ext cx="425116" cy="369332"/>
          </a:xfrm>
          <a:prstGeom prst="rect">
            <a:avLst/>
          </a:prstGeom>
          <a:noFill/>
        </p:spPr>
        <p:txBody>
          <a:bodyPr wrap="none" rtlCol="0">
            <a:spAutoFit/>
          </a:bodyPr>
          <a:lstStyle/>
          <a:p>
            <a:r>
              <a:rPr lang="en-US" dirty="0"/>
              <a:t>C3</a:t>
            </a:r>
          </a:p>
        </p:txBody>
      </p:sp>
    </p:spTree>
    <p:extLst>
      <p:ext uri="{BB962C8B-B14F-4D97-AF65-F5344CB8AC3E}">
        <p14:creationId xmlns:p14="http://schemas.microsoft.com/office/powerpoint/2010/main" val="2491287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40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68098-8156-D448-ABB1-2E3FED7FC6E5}"/>
              </a:ext>
            </a:extLst>
          </p:cNvPr>
          <p:cNvSpPr>
            <a:spLocks noGrp="1"/>
          </p:cNvSpPr>
          <p:nvPr>
            <p:ph type="title"/>
          </p:nvPr>
        </p:nvSpPr>
        <p:spPr>
          <a:xfrm>
            <a:off x="723771" y="134253"/>
            <a:ext cx="7886700"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Emily Englehardt, </a:t>
            </a:r>
            <a:r>
              <a:rPr lang="en-US" sz="4000" i="1" dirty="0">
                <a:latin typeface="Times New Roman" panose="02020603050405020304" pitchFamily="18" charset="0"/>
                <a:cs typeface="Times New Roman" panose="02020603050405020304" pitchFamily="18" charset="0"/>
              </a:rPr>
              <a:t>Mom &amp; Dad,  </a:t>
            </a:r>
            <a:r>
              <a:rPr lang="en-US" sz="4000" dirty="0">
                <a:latin typeface="Times New Roman" panose="02020603050405020304" pitchFamily="18" charset="0"/>
                <a:cs typeface="Times New Roman" panose="02020603050405020304" pitchFamily="18" charset="0"/>
              </a:rPr>
              <a:t>30"x40"Acrylic. April 2020 </a:t>
            </a:r>
            <a:br>
              <a:rPr lang="en-US" dirty="0"/>
            </a:br>
            <a:endParaRPr lang="en-US" dirty="0"/>
          </a:p>
        </p:txBody>
      </p:sp>
      <p:pic>
        <p:nvPicPr>
          <p:cNvPr id="5" name="Content Placeholder 4">
            <a:extLst>
              <a:ext uri="{FF2B5EF4-FFF2-40B4-BE49-F238E27FC236}">
                <a16:creationId xmlns:a16="http://schemas.microsoft.com/office/drawing/2014/main" id="{D0ABE9D3-90BF-C34C-BAA3-F064AD15158F}"/>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91698" y="1220940"/>
            <a:ext cx="7944379" cy="5359659"/>
          </a:xfrm>
        </p:spPr>
      </p:pic>
      <p:sp>
        <p:nvSpPr>
          <p:cNvPr id="3" name="TextBox 2">
            <a:extLst>
              <a:ext uri="{FF2B5EF4-FFF2-40B4-BE49-F238E27FC236}">
                <a16:creationId xmlns:a16="http://schemas.microsoft.com/office/drawing/2014/main" id="{FAC399F7-EBCA-0946-8618-98BD747490D1}"/>
              </a:ext>
            </a:extLst>
          </p:cNvPr>
          <p:cNvSpPr txBox="1"/>
          <p:nvPr/>
        </p:nvSpPr>
        <p:spPr>
          <a:xfrm>
            <a:off x="8185355" y="427703"/>
            <a:ext cx="425116" cy="369332"/>
          </a:xfrm>
          <a:prstGeom prst="rect">
            <a:avLst/>
          </a:prstGeom>
          <a:noFill/>
        </p:spPr>
        <p:txBody>
          <a:bodyPr wrap="none" rtlCol="0">
            <a:spAutoFit/>
          </a:bodyPr>
          <a:lstStyle/>
          <a:p>
            <a:r>
              <a:rPr lang="en-US" dirty="0"/>
              <a:t>C4</a:t>
            </a:r>
          </a:p>
        </p:txBody>
      </p:sp>
    </p:spTree>
    <p:extLst>
      <p:ext uri="{BB962C8B-B14F-4D97-AF65-F5344CB8AC3E}">
        <p14:creationId xmlns:p14="http://schemas.microsoft.com/office/powerpoint/2010/main" val="3381868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190EF-5811-AA4D-A935-4824E42A87E0}"/>
              </a:ext>
            </a:extLst>
          </p:cNvPr>
          <p:cNvSpPr>
            <a:spLocks noGrp="1"/>
          </p:cNvSpPr>
          <p:nvPr>
            <p:ph type="title"/>
          </p:nvPr>
        </p:nvSpPr>
        <p:spPr>
          <a:xfrm>
            <a:off x="1115346" y="114403"/>
            <a:ext cx="7886700" cy="1325563"/>
          </a:xfrm>
        </p:spPr>
        <p:txBody>
          <a:bodyPr>
            <a:normAutofit/>
          </a:bodyPr>
          <a:lstStyle/>
          <a:p>
            <a:r>
              <a:rPr lang="en-US" dirty="0">
                <a:latin typeface="Times New Roman" panose="02020603050405020304" pitchFamily="18" charset="0"/>
                <a:cs typeface="Times New Roman" panose="02020603050405020304" pitchFamily="18" charset="0"/>
              </a:rPr>
              <a:t>Ben Kirk: Artist Statement</a:t>
            </a:r>
          </a:p>
        </p:txBody>
      </p:sp>
      <p:sp>
        <p:nvSpPr>
          <p:cNvPr id="3" name="TextBox 2">
            <a:extLst>
              <a:ext uri="{FF2B5EF4-FFF2-40B4-BE49-F238E27FC236}">
                <a16:creationId xmlns:a16="http://schemas.microsoft.com/office/drawing/2014/main" id="{BD723A9C-6768-1A4C-9E53-D9F5AC4C4394}"/>
              </a:ext>
            </a:extLst>
          </p:cNvPr>
          <p:cNvSpPr txBox="1"/>
          <p:nvPr/>
        </p:nvSpPr>
        <p:spPr>
          <a:xfrm>
            <a:off x="7669161" y="604684"/>
            <a:ext cx="425116" cy="369332"/>
          </a:xfrm>
          <a:prstGeom prst="rect">
            <a:avLst/>
          </a:prstGeom>
          <a:noFill/>
        </p:spPr>
        <p:txBody>
          <a:bodyPr wrap="none" rtlCol="0">
            <a:spAutoFit/>
          </a:bodyPr>
          <a:lstStyle/>
          <a:p>
            <a:r>
              <a:rPr lang="en-US" dirty="0"/>
              <a:t>C1</a:t>
            </a:r>
          </a:p>
        </p:txBody>
      </p:sp>
      <p:sp>
        <p:nvSpPr>
          <p:cNvPr id="5" name="Google Shape;186;p30">
            <a:extLst>
              <a:ext uri="{FF2B5EF4-FFF2-40B4-BE49-F238E27FC236}">
                <a16:creationId xmlns:a16="http://schemas.microsoft.com/office/drawing/2014/main" id="{897126E2-9D9D-EE41-A142-A6B62BBC5058}"/>
              </a:ext>
            </a:extLst>
          </p:cNvPr>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600" dirty="0">
                <a:latin typeface="Times New Roman"/>
                <a:ea typeface="Times New Roman"/>
                <a:cs typeface="Times New Roman"/>
                <a:sym typeface="Times New Roman"/>
              </a:rPr>
              <a:t>During the summer of 2019, I found myself in the middle of a mountain, lost in a bamboo forest in Kyoto, Japan. In the span of two hours, walking deeper into the bamboo, I encountered only two other beings; a black cat, and a young Japanese student named Yamanaka. Yamanaka explained to me that there was nothing in the direction I was walking. With a bow, he took on the task of being my guide. For three hours Yamanaka led me through the bamboo, to a path, up a hill. We passed hundreds of small, ancient-looking shrines, and crimson gates. Yamanaka brought me to the top of the mountain to a 600-year-old pillar. At the tip of this pillar was a larger-than-life statue of a fox leaping through the air. We found a bench to rest on. Yamanaka taught me about bugs, and I took out my sketchbook in an attempt to capture our adventure. We shared each other’s company in solitude. </a:t>
            </a:r>
            <a:endParaRPr sz="1600" dirty="0">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1600" dirty="0">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US" sz="1600" dirty="0">
                <a:latin typeface="Times New Roman"/>
                <a:ea typeface="Times New Roman"/>
                <a:cs typeface="Times New Roman"/>
                <a:sym typeface="Times New Roman"/>
              </a:rPr>
              <a:t>I have always felt a sense of comfort in solitude, and I have always thought of stumbled-upon, empty spaces as personal sanctuaries. This growing series of illustrations are of the sanctuaries I found while getting lost in Japan. </a:t>
            </a:r>
            <a:endParaRPr sz="1600" dirty="0">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endParaRPr sz="1600" dirty="0">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100"/>
              <a:buFont typeface="Arial"/>
              <a:buNone/>
            </a:pPr>
            <a:r>
              <a:rPr lang="en-US" sz="1600" dirty="0">
                <a:latin typeface="Times New Roman"/>
                <a:ea typeface="Times New Roman"/>
                <a:cs typeface="Times New Roman"/>
                <a:sym typeface="Times New Roman"/>
              </a:rPr>
              <a:t>This series is dedicated to Yamanaka. Thank you for sharing my solitude. </a:t>
            </a:r>
            <a:endParaRPr sz="3300" dirty="0">
              <a:latin typeface="Times New Roman"/>
              <a:ea typeface="Times New Roman"/>
              <a:cs typeface="Times New Roman"/>
              <a:sym typeface="Times New Roman"/>
            </a:endParaRPr>
          </a:p>
        </p:txBody>
      </p:sp>
    </p:spTree>
    <p:extLst>
      <p:ext uri="{BB962C8B-B14F-4D97-AF65-F5344CB8AC3E}">
        <p14:creationId xmlns:p14="http://schemas.microsoft.com/office/powerpoint/2010/main" val="2278411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40483588-E9A5-9F4C-BA04-F70548E9AB1D}"/>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68014" y="627117"/>
            <a:ext cx="4221690" cy="5950663"/>
          </a:xfrm>
        </p:spPr>
      </p:pic>
      <p:sp>
        <p:nvSpPr>
          <p:cNvPr id="3" name="TextBox 2">
            <a:extLst>
              <a:ext uri="{FF2B5EF4-FFF2-40B4-BE49-F238E27FC236}">
                <a16:creationId xmlns:a16="http://schemas.microsoft.com/office/drawing/2014/main" id="{1303FE6E-5E68-9C4D-B852-A1915E2EC7F3}"/>
              </a:ext>
            </a:extLst>
          </p:cNvPr>
          <p:cNvSpPr txBox="1"/>
          <p:nvPr/>
        </p:nvSpPr>
        <p:spPr>
          <a:xfrm>
            <a:off x="8176687" y="257785"/>
            <a:ext cx="425116" cy="369332"/>
          </a:xfrm>
          <a:prstGeom prst="rect">
            <a:avLst/>
          </a:prstGeom>
          <a:noFill/>
        </p:spPr>
        <p:txBody>
          <a:bodyPr wrap="none" rtlCol="0">
            <a:spAutoFit/>
          </a:bodyPr>
          <a:lstStyle/>
          <a:p>
            <a:r>
              <a:rPr lang="en-US" dirty="0"/>
              <a:t>C2</a:t>
            </a:r>
          </a:p>
        </p:txBody>
      </p:sp>
      <p:sp>
        <p:nvSpPr>
          <p:cNvPr id="5" name="Google Shape;192;p31">
            <a:extLst>
              <a:ext uri="{FF2B5EF4-FFF2-40B4-BE49-F238E27FC236}">
                <a16:creationId xmlns:a16="http://schemas.microsoft.com/office/drawing/2014/main" id="{93CBDB00-B43E-D84F-AA57-94468FDD1533}"/>
              </a:ext>
            </a:extLst>
          </p:cNvPr>
          <p:cNvSpPr txBox="1">
            <a:spLocks/>
          </p:cNvSpPr>
          <p:nvPr/>
        </p:nvSpPr>
        <p:spPr>
          <a:xfrm>
            <a:off x="206478" y="2386969"/>
            <a:ext cx="4590000" cy="2047500"/>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400"/>
              <a:buFont typeface="Calibri"/>
              <a:buNone/>
            </a:pPr>
            <a:r>
              <a:rPr lang="en-US" sz="3600" dirty="0">
                <a:latin typeface="Times New Roman" panose="02020603050405020304" pitchFamily="18" charset="0"/>
                <a:cs typeface="Times New Roman" panose="02020603050405020304" pitchFamily="18" charset="0"/>
              </a:rPr>
              <a:t>Ben Kirk, </a:t>
            </a:r>
          </a:p>
          <a:p>
            <a:pPr>
              <a:spcBef>
                <a:spcPts val="0"/>
              </a:spcBef>
              <a:buClr>
                <a:schemeClr val="dk1"/>
              </a:buClr>
              <a:buSzPts val="4400"/>
              <a:buFont typeface="Calibri"/>
              <a:buNone/>
            </a:pPr>
            <a:r>
              <a:rPr lang="en-US" sz="3600" i="1" dirty="0">
                <a:latin typeface="Times New Roman" panose="02020603050405020304" pitchFamily="18" charset="0"/>
                <a:cs typeface="Times New Roman" panose="02020603050405020304" pitchFamily="18" charset="0"/>
              </a:rPr>
              <a:t>For Yamanaka,</a:t>
            </a:r>
            <a:r>
              <a:rPr lang="en-US" sz="3600"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8” x 6”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Watercolor and ink.</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April 7, 2020</a:t>
            </a:r>
            <a:br>
              <a:rPr lang="en-US" dirty="0"/>
            </a:br>
            <a:endParaRPr lang="en-US" dirty="0"/>
          </a:p>
        </p:txBody>
      </p:sp>
    </p:spTree>
    <p:extLst>
      <p:ext uri="{BB962C8B-B14F-4D97-AF65-F5344CB8AC3E}">
        <p14:creationId xmlns:p14="http://schemas.microsoft.com/office/powerpoint/2010/main" val="2203825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2AD63-6A84-5D4E-99EB-E87B596143E6}"/>
              </a:ext>
            </a:extLst>
          </p:cNvPr>
          <p:cNvSpPr>
            <a:spLocks noGrp="1"/>
          </p:cNvSpPr>
          <p:nvPr>
            <p:ph type="title"/>
          </p:nvPr>
        </p:nvSpPr>
        <p:spPr>
          <a:xfrm>
            <a:off x="628650" y="0"/>
            <a:ext cx="7886700" cy="1325563"/>
          </a:xfrm>
        </p:spPr>
        <p:txBody>
          <a:bodyPr/>
          <a:lstStyle/>
          <a:p>
            <a:r>
              <a:rPr lang="en-US" dirty="0">
                <a:latin typeface="Times New Roman" panose="02020603050405020304" pitchFamily="18" charset="0"/>
                <a:cs typeface="Times New Roman" panose="02020603050405020304" pitchFamily="18" charset="0"/>
              </a:rPr>
              <a:t>Tony Delmonico: Artist Statement</a:t>
            </a:r>
          </a:p>
        </p:txBody>
      </p:sp>
      <p:sp>
        <p:nvSpPr>
          <p:cNvPr id="3" name="Content Placeholder 2">
            <a:extLst>
              <a:ext uri="{FF2B5EF4-FFF2-40B4-BE49-F238E27FC236}">
                <a16:creationId xmlns:a16="http://schemas.microsoft.com/office/drawing/2014/main" id="{92DE7289-C63E-D246-B323-2711EF86E8EC}"/>
              </a:ext>
            </a:extLst>
          </p:cNvPr>
          <p:cNvSpPr>
            <a:spLocks noGrp="1"/>
          </p:cNvSpPr>
          <p:nvPr>
            <p:ph idx="1"/>
          </p:nvPr>
        </p:nvSpPr>
        <p:spPr>
          <a:xfrm>
            <a:off x="0" y="1119086"/>
            <a:ext cx="9144000" cy="6599531"/>
          </a:xfrm>
        </p:spPr>
        <p:txBody>
          <a:bodyPr>
            <a:normAutofit fontScale="55000" lnSpcReduction="20000"/>
          </a:bodyPr>
          <a:lstStyle/>
          <a:p>
            <a:pPr marL="0" indent="0">
              <a:lnSpc>
                <a:spcPct val="170000"/>
              </a:lnSpc>
              <a:buNone/>
            </a:pPr>
            <a:r>
              <a:rPr lang="en-US" dirty="0">
                <a:latin typeface="Times New Roman" panose="02020603050405020304" pitchFamily="18" charset="0"/>
                <a:cs typeface="Times New Roman" panose="02020603050405020304" pitchFamily="18" charset="0"/>
              </a:rPr>
              <a:t>	</a:t>
            </a:r>
            <a:r>
              <a:rPr lang="en-US" sz="2900" dirty="0">
                <a:latin typeface="Times New Roman" panose="02020603050405020304" pitchFamily="18" charset="0"/>
                <a:cs typeface="Times New Roman" panose="02020603050405020304" pitchFamily="18" charset="0"/>
              </a:rPr>
              <a:t>My work juxtaposes the historical connotations of painted portraiture with those of today’s digital images on social media. New tools such as the smart phone and online photo-sharing platforms encourage people to volunteer extreme versions of themselves for the world to see. The ready availability of the camera simultaneously numbs their sense of privacy and empowers them to author reality as they see it. My painting addresses the unnerving ubiquity of subjective visual authors, the observed’ surrender to the observers’ controls, and the precarious relationship of the information-age painter to his quotidian reality.</a:t>
            </a:r>
          </a:p>
          <a:p>
            <a:pPr marL="0" indent="0">
              <a:lnSpc>
                <a:spcPct val="170000"/>
              </a:lnSpc>
              <a:buNone/>
            </a:pPr>
            <a:r>
              <a:rPr lang="en-US" sz="2900" dirty="0">
                <a:latin typeface="Times New Roman" panose="02020603050405020304" pitchFamily="18" charset="0"/>
                <a:cs typeface="Times New Roman" panose="02020603050405020304" pitchFamily="18" charset="0"/>
              </a:rPr>
              <a:t>	As a high school art teacher I task myself with unlocking the creative, artistic identities of my students. Teenagers especially labor to define their identities, and digital media support their efforts to depict their experiences, however accurate or tailored these depictions may be. My painting interprets an image (posted to social media outlets) of a violent exchange between students at my school. Viewers find themselves a part of the composition by virtue of the smartphones’ gazes aiming down both at them and the brawling pair in the foreground. Evidence of the underpainting, visible in portions of the fleeing student, testifies to the process. I insert myself in the background as onlooker, a position reflecting my concern for my relationship to my school community but also a reminder of the prevailing power of an artist in the information age.  </a:t>
            </a:r>
          </a:p>
          <a:p>
            <a:pPr marL="0" indent="0">
              <a:buNone/>
            </a:pPr>
            <a:endParaRPr lang="en-US" dirty="0"/>
          </a:p>
        </p:txBody>
      </p:sp>
      <p:sp>
        <p:nvSpPr>
          <p:cNvPr id="4" name="TextBox 3">
            <a:extLst>
              <a:ext uri="{FF2B5EF4-FFF2-40B4-BE49-F238E27FC236}">
                <a16:creationId xmlns:a16="http://schemas.microsoft.com/office/drawing/2014/main" id="{D9E26242-7EFB-FA43-B975-0AD5B03744BE}"/>
              </a:ext>
            </a:extLst>
          </p:cNvPr>
          <p:cNvSpPr txBox="1"/>
          <p:nvPr/>
        </p:nvSpPr>
        <p:spPr>
          <a:xfrm>
            <a:off x="8583561" y="634181"/>
            <a:ext cx="434734" cy="369332"/>
          </a:xfrm>
          <a:prstGeom prst="rect">
            <a:avLst/>
          </a:prstGeom>
          <a:noFill/>
        </p:spPr>
        <p:txBody>
          <a:bodyPr wrap="none" rtlCol="0">
            <a:spAutoFit/>
          </a:bodyPr>
          <a:lstStyle/>
          <a:p>
            <a:r>
              <a:rPr lang="en-US" dirty="0"/>
              <a:t>A1</a:t>
            </a:r>
          </a:p>
        </p:txBody>
      </p:sp>
    </p:spTree>
    <p:extLst>
      <p:ext uri="{BB962C8B-B14F-4D97-AF65-F5344CB8AC3E}">
        <p14:creationId xmlns:p14="http://schemas.microsoft.com/office/powerpoint/2010/main" val="894378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20681E-5F57-4E4E-8946-EF32B4588F98}"/>
              </a:ext>
            </a:extLst>
          </p:cNvPr>
          <p:cNvSpPr txBox="1"/>
          <p:nvPr/>
        </p:nvSpPr>
        <p:spPr>
          <a:xfrm>
            <a:off x="8674571" y="117988"/>
            <a:ext cx="425116" cy="369332"/>
          </a:xfrm>
          <a:prstGeom prst="rect">
            <a:avLst/>
          </a:prstGeom>
          <a:noFill/>
        </p:spPr>
        <p:txBody>
          <a:bodyPr wrap="none" rtlCol="0">
            <a:spAutoFit/>
          </a:bodyPr>
          <a:lstStyle/>
          <a:p>
            <a:r>
              <a:rPr lang="en-US" dirty="0"/>
              <a:t>C3</a:t>
            </a:r>
          </a:p>
        </p:txBody>
      </p:sp>
      <p:sp>
        <p:nvSpPr>
          <p:cNvPr id="9" name="Google Shape;204;p33">
            <a:extLst>
              <a:ext uri="{FF2B5EF4-FFF2-40B4-BE49-F238E27FC236}">
                <a16:creationId xmlns:a16="http://schemas.microsoft.com/office/drawing/2014/main" id="{B80DA693-4F12-7248-8D55-982681342350}"/>
              </a:ext>
            </a:extLst>
          </p:cNvPr>
          <p:cNvSpPr txBox="1">
            <a:spLocks/>
          </p:cNvSpPr>
          <p:nvPr/>
        </p:nvSpPr>
        <p:spPr>
          <a:xfrm>
            <a:off x="250722" y="2900507"/>
            <a:ext cx="5146800" cy="2047500"/>
          </a:xfrm>
          <a:prstGeom prst="rect">
            <a:avLst/>
          </a:prstGeom>
          <a:noFill/>
          <a:ln>
            <a:noFill/>
          </a:ln>
        </p:spPr>
        <p:txBody>
          <a:bodyPr spcFirstLastPara="1" vert="horz" wrap="square" lIns="91425" tIns="45700" rIns="91425" bIns="457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400"/>
            </a:pPr>
            <a:r>
              <a:rPr lang="en-US" sz="3600" dirty="0">
                <a:latin typeface="Times New Roman" panose="02020603050405020304" pitchFamily="18" charset="0"/>
                <a:cs typeface="Times New Roman" panose="02020603050405020304" pitchFamily="18" charset="0"/>
              </a:rPr>
              <a:t>Ben Kirk</a:t>
            </a:r>
            <a:r>
              <a:rPr lang="en-US" sz="3600" i="1" dirty="0">
                <a:latin typeface="Times New Roman" panose="02020603050405020304" pitchFamily="18" charset="0"/>
                <a:cs typeface="Times New Roman" panose="02020603050405020304" pitchFamily="18" charset="0"/>
              </a:rPr>
              <a:t>, </a:t>
            </a:r>
          </a:p>
          <a:p>
            <a:pPr>
              <a:spcBef>
                <a:spcPts val="0"/>
              </a:spcBef>
              <a:buClr>
                <a:schemeClr val="dk1"/>
              </a:buClr>
              <a:buSzPts val="4400"/>
            </a:pPr>
            <a:r>
              <a:rPr lang="en-US" sz="3600" i="1" dirty="0">
                <a:latin typeface="Times New Roman" panose="02020603050405020304" pitchFamily="18" charset="0"/>
                <a:cs typeface="Times New Roman" panose="02020603050405020304" pitchFamily="18" charset="0"/>
              </a:rPr>
              <a:t>Somewhere in </a:t>
            </a:r>
            <a:br>
              <a:rPr lang="en-US" sz="3600" i="1" dirty="0">
                <a:latin typeface="Times New Roman" panose="02020603050405020304" pitchFamily="18" charset="0"/>
                <a:cs typeface="Times New Roman" panose="02020603050405020304" pitchFamily="18" charset="0"/>
              </a:rPr>
            </a:br>
            <a:r>
              <a:rPr lang="en-US" sz="3600" i="1" dirty="0" err="1">
                <a:latin typeface="Times New Roman" panose="02020603050405020304" pitchFamily="18" charset="0"/>
                <a:cs typeface="Times New Roman" panose="02020603050405020304" pitchFamily="18" charset="0"/>
              </a:rPr>
              <a:t>Namba</a:t>
            </a:r>
            <a:r>
              <a:rPr lang="en-US" sz="3600" i="1" dirty="0">
                <a:latin typeface="Times New Roman" panose="02020603050405020304" pitchFamily="18" charset="0"/>
                <a:cs typeface="Times New Roman" panose="02020603050405020304" pitchFamily="18" charset="0"/>
              </a:rPr>
              <a:t>,</a:t>
            </a:r>
            <a:r>
              <a:rPr lang="en-US" sz="3600"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8” x 6”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Watercolor and ink.</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April 7, 2020</a:t>
            </a:r>
            <a:br>
              <a:rPr lang="en-US" sz="4100" dirty="0"/>
            </a:br>
            <a:endParaRPr lang="en-US" sz="4100" dirty="0"/>
          </a:p>
        </p:txBody>
      </p:sp>
      <p:pic>
        <p:nvPicPr>
          <p:cNvPr id="12" name="Content Placeholder 5">
            <a:extLst>
              <a:ext uri="{FF2B5EF4-FFF2-40B4-BE49-F238E27FC236}">
                <a16:creationId xmlns:a16="http://schemas.microsoft.com/office/drawing/2014/main" id="{072E689F-CB75-2343-89AD-F1A13CB99FE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67777" y="117988"/>
            <a:ext cx="4606794" cy="6142393"/>
          </a:xfrm>
          <a:prstGeom prst="rect">
            <a:avLst/>
          </a:prstGeom>
        </p:spPr>
      </p:pic>
    </p:spTree>
    <p:extLst>
      <p:ext uri="{BB962C8B-B14F-4D97-AF65-F5344CB8AC3E}">
        <p14:creationId xmlns:p14="http://schemas.microsoft.com/office/powerpoint/2010/main" val="579646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5C9F59-C05C-5A42-9AC5-789F6DBF6359}"/>
              </a:ext>
            </a:extLst>
          </p:cNvPr>
          <p:cNvSpPr txBox="1"/>
          <p:nvPr/>
        </p:nvSpPr>
        <p:spPr>
          <a:xfrm>
            <a:off x="8568813" y="132735"/>
            <a:ext cx="425116" cy="369332"/>
          </a:xfrm>
          <a:prstGeom prst="rect">
            <a:avLst/>
          </a:prstGeom>
          <a:noFill/>
        </p:spPr>
        <p:txBody>
          <a:bodyPr wrap="none" rtlCol="0">
            <a:spAutoFit/>
          </a:bodyPr>
          <a:lstStyle/>
          <a:p>
            <a:r>
              <a:rPr lang="en-US" dirty="0"/>
              <a:t>C4</a:t>
            </a:r>
          </a:p>
        </p:txBody>
      </p:sp>
      <p:sp>
        <p:nvSpPr>
          <p:cNvPr id="7" name="Google Shape;198;p32">
            <a:extLst>
              <a:ext uri="{FF2B5EF4-FFF2-40B4-BE49-F238E27FC236}">
                <a16:creationId xmlns:a16="http://schemas.microsoft.com/office/drawing/2014/main" id="{C2619457-1CD0-3747-9359-5BAAF88CC6FD}"/>
              </a:ext>
            </a:extLst>
          </p:cNvPr>
          <p:cNvSpPr txBox="1">
            <a:spLocks noGrp="1"/>
          </p:cNvSpPr>
          <p:nvPr>
            <p:ph type="title"/>
          </p:nvPr>
        </p:nvSpPr>
        <p:spPr>
          <a:xfrm>
            <a:off x="235974" y="2864475"/>
            <a:ext cx="4590000" cy="2047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Calibri"/>
              <a:buNone/>
            </a:pPr>
            <a:r>
              <a:rPr lang="en-US" sz="3600" i="1" dirty="0">
                <a:latin typeface="Times New Roman" panose="02020603050405020304" pitchFamily="18" charset="0"/>
                <a:cs typeface="Times New Roman" panose="02020603050405020304" pitchFamily="18" charset="0"/>
              </a:rPr>
              <a:t>Ben Kirk, </a:t>
            </a:r>
            <a:r>
              <a:rPr lang="en-US" sz="3600" i="1" dirty="0" err="1">
                <a:latin typeface="Times New Roman" panose="02020603050405020304" pitchFamily="18" charset="0"/>
                <a:cs typeface="Times New Roman" panose="02020603050405020304" pitchFamily="18" charset="0"/>
              </a:rPr>
              <a:t>Yokocho</a:t>
            </a:r>
            <a:r>
              <a:rPr lang="en-US" sz="3600" i="1" dirty="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8” x 6”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Watercolor and ink.</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April 7, 2020</a:t>
            </a:r>
            <a:br>
              <a:rPr lang="en-US" dirty="0"/>
            </a:br>
            <a:endParaRPr dirty="0"/>
          </a:p>
        </p:txBody>
      </p:sp>
      <p:pic>
        <p:nvPicPr>
          <p:cNvPr id="9" name="Content Placeholder 5">
            <a:extLst>
              <a:ext uri="{FF2B5EF4-FFF2-40B4-BE49-F238E27FC236}">
                <a16:creationId xmlns:a16="http://schemas.microsoft.com/office/drawing/2014/main" id="{A9F9FF88-8D37-6844-8876-17827585100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7668" y="302654"/>
            <a:ext cx="4716903" cy="6393940"/>
          </a:xfrm>
        </p:spPr>
      </p:pic>
    </p:spTree>
    <p:extLst>
      <p:ext uri="{BB962C8B-B14F-4D97-AF65-F5344CB8AC3E}">
        <p14:creationId xmlns:p14="http://schemas.microsoft.com/office/powerpoint/2010/main" val="402649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4C84C-0736-C243-A40B-CE2DE00BF11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Ryan Jackson: Artist Statement</a:t>
            </a:r>
          </a:p>
        </p:txBody>
      </p:sp>
      <p:sp>
        <p:nvSpPr>
          <p:cNvPr id="3" name="Content Placeholder 2">
            <a:extLst>
              <a:ext uri="{FF2B5EF4-FFF2-40B4-BE49-F238E27FC236}">
                <a16:creationId xmlns:a16="http://schemas.microsoft.com/office/drawing/2014/main" id="{B7B9D6EF-89B7-6E4D-8A8A-1B15406678AD}"/>
              </a:ext>
            </a:extLst>
          </p:cNvPr>
          <p:cNvSpPr>
            <a:spLocks noGrp="1"/>
          </p:cNvSpPr>
          <p:nvPr>
            <p:ph idx="1"/>
          </p:nvPr>
        </p:nvSpPr>
        <p:spPr/>
        <p:txBody>
          <a:bodyPr>
            <a:normAutofit fontScale="70000" lnSpcReduction="20000"/>
          </a:bodyPr>
          <a:lstStyle/>
          <a:p>
            <a:pPr marL="0" indent="0">
              <a:lnSpc>
                <a:spcPct val="160000"/>
              </a:lnSpc>
              <a:buNone/>
            </a:pPr>
            <a:r>
              <a:rPr lang="en-US" sz="2600" dirty="0">
                <a:latin typeface="Times New Roman" panose="02020603050405020304" pitchFamily="18" charset="0"/>
                <a:cs typeface="Times New Roman" panose="02020603050405020304" pitchFamily="18" charset="0"/>
              </a:rPr>
              <a:t>We have always gravitated to the shoreline. We have an urge to seek out this place for its beauty and promise of possibility. This boundary’s horizon gives us hope for what may come, but also diverts us from where we are. With our eyes fixed on this expanse we are misled from our present. A unique quality of the aerial perspective is that it has no horizon, no figment to distract us. This viewpoint allows us a moment to objectively see where we are. </a:t>
            </a:r>
          </a:p>
          <a:p>
            <a:pPr marL="0" indent="0">
              <a:lnSpc>
                <a:spcPct val="160000"/>
              </a:lnSpc>
              <a:buNone/>
            </a:pPr>
            <a:r>
              <a:rPr lang="en-US" sz="2600" dirty="0">
                <a:latin typeface="Times New Roman" panose="02020603050405020304" pitchFamily="18" charset="0"/>
                <a:cs typeface="Times New Roman" panose="02020603050405020304" pitchFamily="18" charset="0"/>
              </a:rPr>
              <a:t>My aim is to capture this fleeting moment. With the short-lived working time, iridescence, and fluidity of epoxy it is befitting of the task. This floor panel installation, initially designed for the Winfisky Gallery, invites its viewers to walk on and view the work from above; to be present in the work. </a:t>
            </a:r>
          </a:p>
          <a:p>
            <a:endParaRPr lang="en-US" dirty="0"/>
          </a:p>
        </p:txBody>
      </p:sp>
      <p:sp>
        <p:nvSpPr>
          <p:cNvPr id="4" name="TextBox 3">
            <a:extLst>
              <a:ext uri="{FF2B5EF4-FFF2-40B4-BE49-F238E27FC236}">
                <a16:creationId xmlns:a16="http://schemas.microsoft.com/office/drawing/2014/main" id="{54B4DFF4-250E-D043-B6E4-AB9E45186749}"/>
              </a:ext>
            </a:extLst>
          </p:cNvPr>
          <p:cNvSpPr txBox="1"/>
          <p:nvPr/>
        </p:nvSpPr>
        <p:spPr>
          <a:xfrm>
            <a:off x="8214852" y="501445"/>
            <a:ext cx="444352" cy="369332"/>
          </a:xfrm>
          <a:prstGeom prst="rect">
            <a:avLst/>
          </a:prstGeom>
          <a:noFill/>
        </p:spPr>
        <p:txBody>
          <a:bodyPr wrap="none" rtlCol="0">
            <a:spAutoFit/>
          </a:bodyPr>
          <a:lstStyle/>
          <a:p>
            <a:r>
              <a:rPr lang="en-US" dirty="0"/>
              <a:t>D1</a:t>
            </a:r>
          </a:p>
        </p:txBody>
      </p:sp>
    </p:spTree>
    <p:extLst>
      <p:ext uri="{BB962C8B-B14F-4D97-AF65-F5344CB8AC3E}">
        <p14:creationId xmlns:p14="http://schemas.microsoft.com/office/powerpoint/2010/main" val="3882468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B6B41-B6C8-964B-9929-5959E283BD4E}"/>
              </a:ext>
            </a:extLst>
          </p:cNvPr>
          <p:cNvSpPr>
            <a:spLocks noGrp="1"/>
          </p:cNvSpPr>
          <p:nvPr>
            <p:ph type="title"/>
          </p:nvPr>
        </p:nvSpPr>
        <p:spPr>
          <a:xfrm>
            <a:off x="191069" y="251619"/>
            <a:ext cx="8952931"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Where Land Meets Sea, </a:t>
            </a:r>
            <a:br>
              <a:rPr lang="en-US" sz="4000" i="1"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21.5’ x 5.5’Epoxy on MDF. April 26, 2020 </a:t>
            </a:r>
            <a:br>
              <a:rPr lang="en-US" dirty="0"/>
            </a:br>
            <a:endParaRPr lang="en-US" dirty="0"/>
          </a:p>
        </p:txBody>
      </p:sp>
      <p:sp>
        <p:nvSpPr>
          <p:cNvPr id="4" name="Rectangle 2">
            <a:extLst>
              <a:ext uri="{FF2B5EF4-FFF2-40B4-BE49-F238E27FC236}">
                <a16:creationId xmlns:a16="http://schemas.microsoft.com/office/drawing/2014/main" id="{7B629899-A872-6D4F-B23B-BB284C191C4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25" name="Picture 42" descr="page2image10819680">
            <a:extLst>
              <a:ext uri="{FF2B5EF4-FFF2-40B4-BE49-F238E27FC236}">
                <a16:creationId xmlns:a16="http://schemas.microsoft.com/office/drawing/2014/main" id="{FDAAD12F-B5FA-9F4A-AB21-1B62F62E9BE8}"/>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327355" y="1828800"/>
            <a:ext cx="5930900" cy="4343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B35C136-F7D4-A64C-B6BD-C07A471A7E0E}"/>
              </a:ext>
            </a:extLst>
          </p:cNvPr>
          <p:cNvSpPr txBox="1"/>
          <p:nvPr/>
        </p:nvSpPr>
        <p:spPr>
          <a:xfrm>
            <a:off x="8318090" y="442452"/>
            <a:ext cx="444352" cy="369332"/>
          </a:xfrm>
          <a:prstGeom prst="rect">
            <a:avLst/>
          </a:prstGeom>
          <a:noFill/>
        </p:spPr>
        <p:txBody>
          <a:bodyPr wrap="none" rtlCol="0">
            <a:spAutoFit/>
          </a:bodyPr>
          <a:lstStyle/>
          <a:p>
            <a:r>
              <a:rPr lang="en-US" dirty="0"/>
              <a:t>D2</a:t>
            </a:r>
          </a:p>
        </p:txBody>
      </p:sp>
    </p:spTree>
    <p:extLst>
      <p:ext uri="{BB962C8B-B14F-4D97-AF65-F5344CB8AC3E}">
        <p14:creationId xmlns:p14="http://schemas.microsoft.com/office/powerpoint/2010/main" val="1529909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B9958-615D-A844-9D39-A013C56DE3E6}"/>
              </a:ext>
            </a:extLst>
          </p:cNvPr>
          <p:cNvSpPr>
            <a:spLocks noGrp="1"/>
          </p:cNvSpPr>
          <p:nvPr>
            <p:ph type="title"/>
          </p:nvPr>
        </p:nvSpPr>
        <p:spPr>
          <a:xfrm>
            <a:off x="204717" y="187705"/>
            <a:ext cx="8515350" cy="1325563"/>
          </a:xfrm>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1,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 </a:t>
            </a:r>
            <a:br>
              <a:rPr lang="en-US" dirty="0"/>
            </a:br>
            <a:endParaRPr lang="en-US" dirty="0"/>
          </a:p>
        </p:txBody>
      </p:sp>
      <p:sp>
        <p:nvSpPr>
          <p:cNvPr id="4" name="Rectangle 2">
            <a:extLst>
              <a:ext uri="{FF2B5EF4-FFF2-40B4-BE49-F238E27FC236}">
                <a16:creationId xmlns:a16="http://schemas.microsoft.com/office/drawing/2014/main" id="{D40C6E62-FACE-8246-8F92-24DC52735FAB}"/>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2049" name="Picture 41" descr="page3image10865088">
            <a:extLst>
              <a:ext uri="{FF2B5EF4-FFF2-40B4-BE49-F238E27FC236}">
                <a16:creationId xmlns:a16="http://schemas.microsoft.com/office/drawing/2014/main" id="{031D798F-B56B-F84E-A8EB-E48E7A472A82}"/>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312606" y="2212258"/>
            <a:ext cx="5930900" cy="3733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4B33777-8034-404D-B0A4-3361B7BCA4FD}"/>
              </a:ext>
            </a:extLst>
          </p:cNvPr>
          <p:cNvSpPr txBox="1"/>
          <p:nvPr/>
        </p:nvSpPr>
        <p:spPr>
          <a:xfrm>
            <a:off x="8347587" y="457200"/>
            <a:ext cx="444352" cy="369332"/>
          </a:xfrm>
          <a:prstGeom prst="rect">
            <a:avLst/>
          </a:prstGeom>
          <a:noFill/>
        </p:spPr>
        <p:txBody>
          <a:bodyPr wrap="none" rtlCol="0">
            <a:spAutoFit/>
          </a:bodyPr>
          <a:lstStyle/>
          <a:p>
            <a:r>
              <a:rPr lang="en-US" dirty="0"/>
              <a:t>D3</a:t>
            </a:r>
          </a:p>
        </p:txBody>
      </p:sp>
    </p:spTree>
    <p:extLst>
      <p:ext uri="{BB962C8B-B14F-4D97-AF65-F5344CB8AC3E}">
        <p14:creationId xmlns:p14="http://schemas.microsoft.com/office/powerpoint/2010/main" val="2835846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83A0C-1B31-6145-BD2B-A76C0BA2E001}"/>
              </a:ext>
            </a:extLst>
          </p:cNvPr>
          <p:cNvSpPr>
            <a:spLocks noGrp="1"/>
          </p:cNvSpPr>
          <p:nvPr>
            <p:ph type="title"/>
          </p:nvPr>
        </p:nvSpPr>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2,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a:t>
            </a:r>
            <a:br>
              <a:rPr lang="en-US" dirty="0"/>
            </a:br>
            <a:endParaRPr lang="en-US" dirty="0"/>
          </a:p>
        </p:txBody>
      </p:sp>
      <p:sp>
        <p:nvSpPr>
          <p:cNvPr id="4" name="Rectangle 2">
            <a:extLst>
              <a:ext uri="{FF2B5EF4-FFF2-40B4-BE49-F238E27FC236}">
                <a16:creationId xmlns:a16="http://schemas.microsoft.com/office/drawing/2014/main" id="{6B130120-FAB9-974F-A8F4-E705186EE52E}"/>
              </a:ext>
            </a:extLst>
          </p:cNvPr>
          <p:cNvSpPr>
            <a:spLocks noChangeArrowheads="1"/>
          </p:cNvSpPr>
          <p:nvPr/>
        </p:nvSpPr>
        <p:spPr bwMode="auto">
          <a:xfrm>
            <a:off x="1224117" y="231549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3073" name="Picture 39" descr="page4image10840016">
            <a:extLst>
              <a:ext uri="{FF2B5EF4-FFF2-40B4-BE49-F238E27FC236}">
                <a16:creationId xmlns:a16="http://schemas.microsoft.com/office/drawing/2014/main" id="{A3DFAE5D-2BB5-B346-A14F-DCC2318087A9}"/>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224117" y="2315497"/>
            <a:ext cx="5930900" cy="3721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E487E56-8125-F24D-BDBC-DA1D4041135D}"/>
              </a:ext>
            </a:extLst>
          </p:cNvPr>
          <p:cNvSpPr txBox="1"/>
          <p:nvPr/>
        </p:nvSpPr>
        <p:spPr>
          <a:xfrm>
            <a:off x="8126361" y="707923"/>
            <a:ext cx="444352" cy="369332"/>
          </a:xfrm>
          <a:prstGeom prst="rect">
            <a:avLst/>
          </a:prstGeom>
          <a:noFill/>
        </p:spPr>
        <p:txBody>
          <a:bodyPr wrap="none" rtlCol="0">
            <a:spAutoFit/>
          </a:bodyPr>
          <a:lstStyle/>
          <a:p>
            <a:r>
              <a:rPr lang="en-US" dirty="0"/>
              <a:t>D4</a:t>
            </a:r>
          </a:p>
        </p:txBody>
      </p:sp>
    </p:spTree>
    <p:extLst>
      <p:ext uri="{BB962C8B-B14F-4D97-AF65-F5344CB8AC3E}">
        <p14:creationId xmlns:p14="http://schemas.microsoft.com/office/powerpoint/2010/main" val="1148751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46C1-8E36-BE48-9607-FF9C8FECC716}"/>
              </a:ext>
            </a:extLst>
          </p:cNvPr>
          <p:cNvSpPr>
            <a:spLocks noGrp="1"/>
          </p:cNvSpPr>
          <p:nvPr>
            <p:ph type="title"/>
          </p:nvPr>
        </p:nvSpPr>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3,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a:t>
            </a:r>
            <a:br>
              <a:rPr lang="en-US" dirty="0"/>
            </a:br>
            <a:endParaRPr lang="en-US" dirty="0"/>
          </a:p>
        </p:txBody>
      </p:sp>
      <p:sp>
        <p:nvSpPr>
          <p:cNvPr id="4" name="Rectangle 2">
            <a:extLst>
              <a:ext uri="{FF2B5EF4-FFF2-40B4-BE49-F238E27FC236}">
                <a16:creationId xmlns:a16="http://schemas.microsoft.com/office/drawing/2014/main" id="{D09B9BE3-8F7D-8E4E-A4E6-AF370CA4A69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4097" name="Picture 37" descr="page5image10812240">
            <a:extLst>
              <a:ext uri="{FF2B5EF4-FFF2-40B4-BE49-F238E27FC236}">
                <a16:creationId xmlns:a16="http://schemas.microsoft.com/office/drawing/2014/main" id="{577CFD93-A41A-644C-9839-1005D0E9CEEF}"/>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041605" y="1887794"/>
            <a:ext cx="6671802" cy="456133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818EB65-CBCD-C044-BE79-DF096340CD8E}"/>
              </a:ext>
            </a:extLst>
          </p:cNvPr>
          <p:cNvSpPr txBox="1"/>
          <p:nvPr/>
        </p:nvSpPr>
        <p:spPr>
          <a:xfrm>
            <a:off x="8293174" y="843241"/>
            <a:ext cx="444352" cy="369332"/>
          </a:xfrm>
          <a:prstGeom prst="rect">
            <a:avLst/>
          </a:prstGeom>
          <a:noFill/>
        </p:spPr>
        <p:txBody>
          <a:bodyPr wrap="none" rtlCol="0">
            <a:spAutoFit/>
          </a:bodyPr>
          <a:lstStyle/>
          <a:p>
            <a:r>
              <a:rPr lang="en-US" dirty="0"/>
              <a:t>D5</a:t>
            </a:r>
          </a:p>
        </p:txBody>
      </p:sp>
    </p:spTree>
    <p:extLst>
      <p:ext uri="{BB962C8B-B14F-4D97-AF65-F5344CB8AC3E}">
        <p14:creationId xmlns:p14="http://schemas.microsoft.com/office/powerpoint/2010/main" val="1487539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403AC-8705-AE42-A4C0-0E08CA579236}"/>
              </a:ext>
            </a:extLst>
          </p:cNvPr>
          <p:cNvSpPr>
            <a:spLocks noGrp="1"/>
          </p:cNvSpPr>
          <p:nvPr>
            <p:ph type="title"/>
          </p:nvPr>
        </p:nvSpPr>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4,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a:t>
            </a:r>
            <a:br>
              <a:rPr lang="en-US" dirty="0"/>
            </a:br>
            <a:endParaRPr lang="en-US" dirty="0"/>
          </a:p>
        </p:txBody>
      </p:sp>
      <p:sp>
        <p:nvSpPr>
          <p:cNvPr id="4" name="Rectangle 2">
            <a:extLst>
              <a:ext uri="{FF2B5EF4-FFF2-40B4-BE49-F238E27FC236}">
                <a16:creationId xmlns:a16="http://schemas.microsoft.com/office/drawing/2014/main" id="{30F94478-15D8-8B47-AF52-70B102EA80AE}"/>
              </a:ext>
            </a:extLst>
          </p:cNvPr>
          <p:cNvSpPr>
            <a:spLocks noChangeArrowheads="1"/>
          </p:cNvSpPr>
          <p:nvPr/>
        </p:nvSpPr>
        <p:spPr bwMode="auto">
          <a:xfrm>
            <a:off x="1179871" y="21975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5121" name="Picture 36" descr="page6image10731152">
            <a:extLst>
              <a:ext uri="{FF2B5EF4-FFF2-40B4-BE49-F238E27FC236}">
                <a16:creationId xmlns:a16="http://schemas.microsoft.com/office/drawing/2014/main" id="{D3E0B1F7-77B7-1046-AF13-DC21427E913E}"/>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179871" y="2197510"/>
            <a:ext cx="5930900" cy="37592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BD0F849-B38B-804A-B7E9-56D1F1487EF0}"/>
              </a:ext>
            </a:extLst>
          </p:cNvPr>
          <p:cNvSpPr txBox="1"/>
          <p:nvPr/>
        </p:nvSpPr>
        <p:spPr>
          <a:xfrm>
            <a:off x="8515350" y="843241"/>
            <a:ext cx="444352" cy="369332"/>
          </a:xfrm>
          <a:prstGeom prst="rect">
            <a:avLst/>
          </a:prstGeom>
          <a:noFill/>
        </p:spPr>
        <p:txBody>
          <a:bodyPr wrap="none" rtlCol="0">
            <a:spAutoFit/>
          </a:bodyPr>
          <a:lstStyle/>
          <a:p>
            <a:r>
              <a:rPr lang="en-US" dirty="0"/>
              <a:t>D6</a:t>
            </a:r>
          </a:p>
        </p:txBody>
      </p:sp>
    </p:spTree>
    <p:extLst>
      <p:ext uri="{BB962C8B-B14F-4D97-AF65-F5344CB8AC3E}">
        <p14:creationId xmlns:p14="http://schemas.microsoft.com/office/powerpoint/2010/main" val="1963754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D8DD1-E896-184C-9873-272D0EBFDF32}"/>
              </a:ext>
            </a:extLst>
          </p:cNvPr>
          <p:cNvSpPr>
            <a:spLocks noGrp="1"/>
          </p:cNvSpPr>
          <p:nvPr>
            <p:ph type="title"/>
          </p:nvPr>
        </p:nvSpPr>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5,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a:t>
            </a:r>
            <a:br>
              <a:rPr lang="en-US" dirty="0"/>
            </a:br>
            <a:endParaRPr lang="en-US" dirty="0"/>
          </a:p>
        </p:txBody>
      </p:sp>
      <p:sp>
        <p:nvSpPr>
          <p:cNvPr id="4" name="Rectangle 2">
            <a:extLst>
              <a:ext uri="{FF2B5EF4-FFF2-40B4-BE49-F238E27FC236}">
                <a16:creationId xmlns:a16="http://schemas.microsoft.com/office/drawing/2014/main" id="{59A516A2-C217-3443-A9A9-60B7DE6923C5}"/>
              </a:ext>
            </a:extLst>
          </p:cNvPr>
          <p:cNvSpPr>
            <a:spLocks noChangeArrowheads="1"/>
          </p:cNvSpPr>
          <p:nvPr/>
        </p:nvSpPr>
        <p:spPr bwMode="auto">
          <a:xfrm>
            <a:off x="958645" y="22417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6145" name="Picture 34" descr="page7image10646944">
            <a:extLst>
              <a:ext uri="{FF2B5EF4-FFF2-40B4-BE49-F238E27FC236}">
                <a16:creationId xmlns:a16="http://schemas.microsoft.com/office/drawing/2014/main" id="{F9F68331-1B53-A146-A980-EC06388B7428}"/>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958645" y="2241755"/>
            <a:ext cx="5930900" cy="37719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E4DB6C6-1173-8844-B4A2-222575A12ACA}"/>
              </a:ext>
            </a:extLst>
          </p:cNvPr>
          <p:cNvSpPr txBox="1"/>
          <p:nvPr/>
        </p:nvSpPr>
        <p:spPr>
          <a:xfrm>
            <a:off x="8293174" y="843241"/>
            <a:ext cx="444352" cy="369332"/>
          </a:xfrm>
          <a:prstGeom prst="rect">
            <a:avLst/>
          </a:prstGeom>
          <a:noFill/>
        </p:spPr>
        <p:txBody>
          <a:bodyPr wrap="none" rtlCol="0">
            <a:spAutoFit/>
          </a:bodyPr>
          <a:lstStyle/>
          <a:p>
            <a:r>
              <a:rPr lang="en-US" dirty="0"/>
              <a:t>D7</a:t>
            </a:r>
          </a:p>
        </p:txBody>
      </p:sp>
    </p:spTree>
    <p:extLst>
      <p:ext uri="{BB962C8B-B14F-4D97-AF65-F5344CB8AC3E}">
        <p14:creationId xmlns:p14="http://schemas.microsoft.com/office/powerpoint/2010/main" val="2804504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11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12B3C-1BB4-454E-B0D3-37C804D02B84}"/>
              </a:ext>
            </a:extLst>
          </p:cNvPr>
          <p:cNvSpPr>
            <a:spLocks noGrp="1"/>
          </p:cNvSpPr>
          <p:nvPr>
            <p:ph type="title"/>
          </p:nvPr>
        </p:nvSpPr>
        <p:spPr/>
        <p:txBody>
          <a:bodyPr>
            <a:normAutofit fontScale="90000"/>
          </a:bodyPr>
          <a:lstStyle/>
          <a:p>
            <a:pPr algn="ctr"/>
            <a:r>
              <a:rPr lang="en-US" sz="4000" dirty="0">
                <a:latin typeface="Times New Roman" panose="02020603050405020304" pitchFamily="18" charset="0"/>
                <a:cs typeface="Times New Roman" panose="02020603050405020304" pitchFamily="18" charset="0"/>
              </a:rPr>
              <a:t>Ryan Jackson </a:t>
            </a:r>
            <a:r>
              <a:rPr lang="en-US" sz="4000" i="1" dirty="0">
                <a:latin typeface="Times New Roman" panose="02020603050405020304" pitchFamily="18" charset="0"/>
                <a:cs typeface="Times New Roman" panose="02020603050405020304" pitchFamily="18" charset="0"/>
              </a:rPr>
              <a:t>Panel 6, </a:t>
            </a:r>
            <a:r>
              <a:rPr lang="en-US" sz="4000" dirty="0">
                <a:latin typeface="Times New Roman" panose="02020603050405020304" pitchFamily="18" charset="0"/>
                <a:cs typeface="Times New Roman" panose="02020603050405020304" pitchFamily="18" charset="0"/>
              </a:rPr>
              <a:t>24”x 38.83”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Epoxy on MDF April 26, 2020</a:t>
            </a:r>
            <a:br>
              <a:rPr lang="en-US" dirty="0"/>
            </a:br>
            <a:endParaRPr lang="en-US" dirty="0"/>
          </a:p>
        </p:txBody>
      </p:sp>
      <p:sp>
        <p:nvSpPr>
          <p:cNvPr id="4" name="Rectangle 2">
            <a:extLst>
              <a:ext uri="{FF2B5EF4-FFF2-40B4-BE49-F238E27FC236}">
                <a16:creationId xmlns:a16="http://schemas.microsoft.com/office/drawing/2014/main" id="{6295799E-C31A-4A49-BB69-AAEC2565B17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7169" name="Picture 32" descr="page8image10656256">
            <a:extLst>
              <a:ext uri="{FF2B5EF4-FFF2-40B4-BE49-F238E27FC236}">
                <a16:creationId xmlns:a16="http://schemas.microsoft.com/office/drawing/2014/main" id="{B01E1F0E-C333-B34F-98D9-4FE73A088D0E}"/>
              </a:ext>
            </a:extLst>
          </p:cNvPr>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323833" y="2265528"/>
            <a:ext cx="5930900" cy="3721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0F65BE6-4F5D-8D4D-A6F2-50C39CD59D86}"/>
              </a:ext>
            </a:extLst>
          </p:cNvPr>
          <p:cNvSpPr txBox="1"/>
          <p:nvPr/>
        </p:nvSpPr>
        <p:spPr>
          <a:xfrm>
            <a:off x="8293174" y="658575"/>
            <a:ext cx="444352" cy="369332"/>
          </a:xfrm>
          <a:prstGeom prst="rect">
            <a:avLst/>
          </a:prstGeom>
          <a:noFill/>
        </p:spPr>
        <p:txBody>
          <a:bodyPr wrap="none" rtlCol="0">
            <a:spAutoFit/>
          </a:bodyPr>
          <a:lstStyle/>
          <a:p>
            <a:r>
              <a:rPr lang="en-US" dirty="0"/>
              <a:t>D8</a:t>
            </a:r>
          </a:p>
        </p:txBody>
      </p:sp>
    </p:spTree>
    <p:extLst>
      <p:ext uri="{BB962C8B-B14F-4D97-AF65-F5344CB8AC3E}">
        <p14:creationId xmlns:p14="http://schemas.microsoft.com/office/powerpoint/2010/main" val="34114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0994-DAA3-8647-8A6E-FB4A8FF355D0}"/>
              </a:ext>
            </a:extLst>
          </p:cNvPr>
          <p:cNvSpPr>
            <a:spLocks noGrp="1"/>
          </p:cNvSpPr>
          <p:nvPr>
            <p:ph type="title"/>
          </p:nvPr>
        </p:nvSpPr>
        <p:spPr>
          <a:xfrm>
            <a:off x="419228" y="1054300"/>
            <a:ext cx="3512841" cy="4113884"/>
          </a:xfrm>
        </p:spPr>
        <p:txBody>
          <a:bodyPr>
            <a:normAutofit fontScale="90000"/>
          </a:bodyPr>
          <a:lstStyle/>
          <a:p>
            <a:r>
              <a:rPr lang="en-US" sz="4000" dirty="0">
                <a:latin typeface="Times New Roman" panose="02020603050405020304" pitchFamily="18" charset="0"/>
                <a:cs typeface="Times New Roman" panose="02020603050405020304" pitchFamily="18" charset="0"/>
              </a:rPr>
              <a:t>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Tony Delmonico, </a:t>
            </a:r>
            <a:r>
              <a:rPr lang="en-US" sz="4000" i="1" dirty="0">
                <a:latin typeface="Times New Roman" panose="02020603050405020304" pitchFamily="18" charset="0"/>
                <a:cs typeface="Times New Roman" panose="02020603050405020304" pitchFamily="18" charset="0"/>
              </a:rPr>
              <a:t>The Order of Things (in the Information Age),</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48”x77’ oil on pine board. April, 2020</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5" name="Picture 4" descr="Macintosh HD:Users:delmonicor:Desktop:The Order of Things (in the Information Age).jpg">
            <a:extLst>
              <a:ext uri="{FF2B5EF4-FFF2-40B4-BE49-F238E27FC236}">
                <a16:creationId xmlns:a16="http://schemas.microsoft.com/office/drawing/2014/main" id="{BA8566D9-3488-8049-ACE3-AA6CF514C3BC}"/>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251283"/>
            <a:ext cx="4141384" cy="6103022"/>
          </a:xfrm>
          <a:prstGeom prst="rect">
            <a:avLst/>
          </a:prstGeom>
          <a:noFill/>
          <a:ln>
            <a:noFill/>
          </a:ln>
        </p:spPr>
      </p:pic>
      <p:sp>
        <p:nvSpPr>
          <p:cNvPr id="3" name="TextBox 2">
            <a:extLst>
              <a:ext uri="{FF2B5EF4-FFF2-40B4-BE49-F238E27FC236}">
                <a16:creationId xmlns:a16="http://schemas.microsoft.com/office/drawing/2014/main" id="{48F21ACD-3AE6-E542-8211-92B9D8CDF311}"/>
              </a:ext>
            </a:extLst>
          </p:cNvPr>
          <p:cNvSpPr txBox="1"/>
          <p:nvPr/>
        </p:nvSpPr>
        <p:spPr>
          <a:xfrm>
            <a:off x="3583858" y="648929"/>
            <a:ext cx="434734" cy="369332"/>
          </a:xfrm>
          <a:prstGeom prst="rect">
            <a:avLst/>
          </a:prstGeom>
          <a:noFill/>
        </p:spPr>
        <p:txBody>
          <a:bodyPr wrap="none" rtlCol="0">
            <a:spAutoFit/>
          </a:bodyPr>
          <a:lstStyle/>
          <a:p>
            <a:r>
              <a:rPr lang="en-US" dirty="0"/>
              <a:t>A2</a:t>
            </a:r>
          </a:p>
        </p:txBody>
      </p:sp>
    </p:spTree>
    <p:extLst>
      <p:ext uri="{BB962C8B-B14F-4D97-AF65-F5344CB8AC3E}">
        <p14:creationId xmlns:p14="http://schemas.microsoft.com/office/powerpoint/2010/main" val="26392603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9437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A2FFE-344E-CA45-89D8-54DF73D48666}"/>
              </a:ext>
            </a:extLst>
          </p:cNvPr>
          <p:cNvSpPr>
            <a:spLocks noGrp="1"/>
          </p:cNvSpPr>
          <p:nvPr>
            <p:ph type="title"/>
          </p:nvPr>
        </p:nvSpPr>
        <p:spPr>
          <a:xfrm>
            <a:off x="833366" y="0"/>
            <a:ext cx="7886700" cy="1325563"/>
          </a:xfrm>
        </p:spPr>
        <p:txBody>
          <a:bodyPr/>
          <a:lstStyle/>
          <a:p>
            <a:r>
              <a:rPr lang="en-US" dirty="0">
                <a:latin typeface="Times New Roman" panose="02020603050405020304" pitchFamily="18" charset="0"/>
                <a:cs typeface="Times New Roman" panose="02020603050405020304" pitchFamily="18" charset="0"/>
              </a:rPr>
              <a:t>Alicia Mulcahy: Artist Statement</a:t>
            </a:r>
          </a:p>
        </p:txBody>
      </p:sp>
      <p:sp>
        <p:nvSpPr>
          <p:cNvPr id="4" name="TextBox 3">
            <a:extLst>
              <a:ext uri="{FF2B5EF4-FFF2-40B4-BE49-F238E27FC236}">
                <a16:creationId xmlns:a16="http://schemas.microsoft.com/office/drawing/2014/main" id="{4DFBE873-603B-1A4C-B71A-014D62077BC0}"/>
              </a:ext>
            </a:extLst>
          </p:cNvPr>
          <p:cNvSpPr txBox="1"/>
          <p:nvPr/>
        </p:nvSpPr>
        <p:spPr>
          <a:xfrm>
            <a:off x="0" y="932372"/>
            <a:ext cx="9144000" cy="677108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Twenty-Three Days of Medically Advised Motherhood</a:t>
            </a:r>
          </a:p>
          <a:p>
            <a:r>
              <a:rPr lang="en-US" sz="1600" dirty="0">
                <a:latin typeface="Times New Roman" panose="02020603050405020304" pitchFamily="18" charset="0"/>
                <a:cs typeface="Times New Roman" panose="02020603050405020304" pitchFamily="18" charset="0"/>
              </a:rPr>
              <a:t> </a:t>
            </a:r>
          </a:p>
          <a:p>
            <a:r>
              <a:rPr lang="en-US" sz="1600" dirty="0">
                <a:latin typeface="Times New Roman" panose="02020603050405020304" pitchFamily="18" charset="0"/>
                <a:cs typeface="Times New Roman" panose="02020603050405020304" pitchFamily="18" charset="0"/>
              </a:rPr>
              <a:t>As an artist I have always found the need to communicate my experienced emotions throughout the artistic process with the audience. In this case, the series of paintings before you encapsulate the maternal void I experienced during our four-month old son’s 23-day hospital stay. The child-friendly colors mock the grief felt with the restrictions put on my maternal instincts, every decision I made for our son was superseded by doctors’ recommendations.</a:t>
            </a:r>
          </a:p>
          <a:p>
            <a:r>
              <a:rPr lang="en-US" sz="1600" dirty="0">
                <a:latin typeface="Times New Roman" panose="02020603050405020304" pitchFamily="18" charset="0"/>
                <a:cs typeface="Times New Roman" panose="02020603050405020304" pitchFamily="18" charset="0"/>
              </a:rPr>
              <a:t> </a:t>
            </a:r>
          </a:p>
          <a:p>
            <a:r>
              <a:rPr lang="en-US" sz="1600" dirty="0">
                <a:latin typeface="Times New Roman" panose="02020603050405020304" pitchFamily="18" charset="0"/>
                <a:cs typeface="Times New Roman" panose="02020603050405020304" pitchFamily="18" charset="0"/>
              </a:rPr>
              <a:t>The paradoxical symbolic forms in these paintings embody the innocence of childhood and the helplessness felt at not being able to care for our son as he underwent medical treatment. Cody tested positive for respiratory syncytial virus, but the focus quickly turned to a dismal diagnosis of “failure to thrive” prematurely ending my breastfeeding journey and introducing the dreaded “f” word: formula. I was being deprived the most natural part of nurturing an infant. </a:t>
            </a:r>
          </a:p>
          <a:p>
            <a:r>
              <a:rPr lang="en-US" sz="1600" dirty="0">
                <a:latin typeface="Times New Roman" panose="02020603050405020304" pitchFamily="18" charset="0"/>
                <a:cs typeface="Times New Roman" panose="02020603050405020304" pitchFamily="18" charset="0"/>
              </a:rPr>
              <a:t> </a:t>
            </a:r>
          </a:p>
          <a:p>
            <a:r>
              <a:rPr lang="en-US" sz="1600" dirty="0">
                <a:latin typeface="Times New Roman" panose="02020603050405020304" pitchFamily="18" charset="0"/>
                <a:cs typeface="Times New Roman" panose="02020603050405020304" pitchFamily="18" charset="0"/>
              </a:rPr>
              <a:t>In an attempt to find out why Cody always breathed so shallowly and so rapidly, a series of sixteen tests and procedures were performed. The last procedure was by far the most difficult. This grid of twelve visceral images serves as an intriguing background, but for me, they are haunting snapshots of my son I never wanted to see. Photographs that will never make the baby book. They are the results of the endoscopic evaluation, yet another procedure yielding inconclusive results. </a:t>
            </a:r>
          </a:p>
          <a:p>
            <a:r>
              <a:rPr lang="en-US" sz="1600" dirty="0">
                <a:latin typeface="Times New Roman" panose="02020603050405020304" pitchFamily="18" charset="0"/>
                <a:cs typeface="Times New Roman" panose="02020603050405020304" pitchFamily="18" charset="0"/>
              </a:rPr>
              <a:t> </a:t>
            </a:r>
          </a:p>
          <a:p>
            <a:r>
              <a:rPr lang="en-US" sz="1600" dirty="0">
                <a:latin typeface="Times New Roman" panose="02020603050405020304" pitchFamily="18" charset="0"/>
                <a:cs typeface="Times New Roman" panose="02020603050405020304" pitchFamily="18" charset="0"/>
              </a:rPr>
              <a:t>The instinctual torch was handed back to me upon our discharge and while I’m still trying to navigate these decisions without doctors, that torch will also take the form of a paintbrush. It is in the creative process where I find my voice, my strength and my passion. Connecting my role as artist and mother in these paintings allows me to nurture the relationship with my son as well as with my art. </a:t>
            </a:r>
          </a:p>
          <a:p>
            <a:r>
              <a:rPr lang="en-US" sz="1600" dirty="0">
                <a:latin typeface="Times New Roman" panose="02020603050405020304" pitchFamily="18" charset="0"/>
                <a:cs typeface="Times New Roman" panose="02020603050405020304" pitchFamily="18" charset="0"/>
              </a:rPr>
              <a:t> </a:t>
            </a:r>
          </a:p>
          <a:p>
            <a:r>
              <a:rPr lang="en-US" sz="1600" dirty="0">
                <a:latin typeface="Times New Roman" panose="02020603050405020304" pitchFamily="18" charset="0"/>
                <a:cs typeface="Times New Roman" panose="02020603050405020304" pitchFamily="18" charset="0"/>
              </a:rPr>
              <a:t> </a:t>
            </a:r>
          </a:p>
          <a:p>
            <a:endParaRPr lang="en-US" dirty="0"/>
          </a:p>
        </p:txBody>
      </p:sp>
      <p:sp>
        <p:nvSpPr>
          <p:cNvPr id="3" name="TextBox 2">
            <a:extLst>
              <a:ext uri="{FF2B5EF4-FFF2-40B4-BE49-F238E27FC236}">
                <a16:creationId xmlns:a16="http://schemas.microsoft.com/office/drawing/2014/main" id="{A9DDEB26-C1BC-5848-9961-23C9A8C15121}"/>
              </a:ext>
            </a:extLst>
          </p:cNvPr>
          <p:cNvSpPr txBox="1"/>
          <p:nvPr/>
        </p:nvSpPr>
        <p:spPr>
          <a:xfrm>
            <a:off x="8513118" y="563040"/>
            <a:ext cx="413896" cy="369332"/>
          </a:xfrm>
          <a:prstGeom prst="rect">
            <a:avLst/>
          </a:prstGeom>
          <a:noFill/>
        </p:spPr>
        <p:txBody>
          <a:bodyPr wrap="none" rtlCol="0">
            <a:spAutoFit/>
          </a:bodyPr>
          <a:lstStyle/>
          <a:p>
            <a:r>
              <a:rPr lang="en-US" dirty="0"/>
              <a:t>E1</a:t>
            </a:r>
          </a:p>
        </p:txBody>
      </p:sp>
    </p:spTree>
    <p:extLst>
      <p:ext uri="{BB962C8B-B14F-4D97-AF65-F5344CB8AC3E}">
        <p14:creationId xmlns:p14="http://schemas.microsoft.com/office/powerpoint/2010/main" val="2584453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437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19E4C-6337-0B45-83F3-5527B1161A9D}"/>
              </a:ext>
            </a:extLst>
          </p:cNvPr>
          <p:cNvSpPr>
            <a:spLocks noGrp="1"/>
          </p:cNvSpPr>
          <p:nvPr>
            <p:ph type="title"/>
          </p:nvPr>
        </p:nvSpPr>
        <p:spPr>
          <a:xfrm>
            <a:off x="846160" y="2576064"/>
            <a:ext cx="3753135"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Alicia Mulcahy, </a:t>
            </a:r>
            <a:r>
              <a:rPr lang="en-US" sz="4000" i="1" dirty="0">
                <a:latin typeface="Times New Roman" panose="02020603050405020304" pitchFamily="18" charset="0"/>
                <a:cs typeface="Times New Roman" panose="02020603050405020304" pitchFamily="18" charset="0"/>
              </a:rPr>
              <a:t>Boston Bound,</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30”x40”</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April 27, 2020</a:t>
            </a:r>
            <a:br>
              <a:rPr lang="en-US" dirty="0"/>
            </a:br>
            <a:endParaRPr lang="en-US" dirty="0"/>
          </a:p>
        </p:txBody>
      </p:sp>
      <p:pic>
        <p:nvPicPr>
          <p:cNvPr id="4" name="Picture 3" descr="A picture containing indoor, table, small, sitting&#10;&#10;Description automatically generated">
            <a:extLst>
              <a:ext uri="{FF2B5EF4-FFF2-40B4-BE49-F238E27FC236}">
                <a16:creationId xmlns:a16="http://schemas.microsoft.com/office/drawing/2014/main" id="{D1B2499E-D37D-5544-82A3-EEA9363A8C18}"/>
              </a:ext>
            </a:extLst>
          </p:cNvPr>
          <p:cNvPicPr/>
          <p:nvPr/>
        </p:nvPicPr>
        <p:blipFill>
          <a:blip r:embed="rId2" cstate="email">
            <a:extLst>
              <a:ext uri="{28A0092B-C50C-407E-A947-70E740481C1C}">
                <a14:useLocalDpi xmlns:a14="http://schemas.microsoft.com/office/drawing/2010/main"/>
              </a:ext>
            </a:extLst>
          </a:blip>
          <a:stretch>
            <a:fillRect/>
          </a:stretch>
        </p:blipFill>
        <p:spPr>
          <a:xfrm>
            <a:off x="4926843" y="496898"/>
            <a:ext cx="3954722" cy="5944846"/>
          </a:xfrm>
          <a:prstGeom prst="rect">
            <a:avLst/>
          </a:prstGeom>
        </p:spPr>
      </p:pic>
      <p:sp>
        <p:nvSpPr>
          <p:cNvPr id="3" name="TextBox 2">
            <a:extLst>
              <a:ext uri="{FF2B5EF4-FFF2-40B4-BE49-F238E27FC236}">
                <a16:creationId xmlns:a16="http://schemas.microsoft.com/office/drawing/2014/main" id="{DA47F6EE-5821-A544-9BF9-FE7080EDB692}"/>
              </a:ext>
            </a:extLst>
          </p:cNvPr>
          <p:cNvSpPr txBox="1"/>
          <p:nvPr/>
        </p:nvSpPr>
        <p:spPr>
          <a:xfrm>
            <a:off x="3451123" y="412955"/>
            <a:ext cx="413896" cy="369332"/>
          </a:xfrm>
          <a:prstGeom prst="rect">
            <a:avLst/>
          </a:prstGeom>
          <a:noFill/>
        </p:spPr>
        <p:txBody>
          <a:bodyPr wrap="none" rtlCol="0">
            <a:spAutoFit/>
          </a:bodyPr>
          <a:lstStyle/>
          <a:p>
            <a:r>
              <a:rPr lang="en-US" dirty="0"/>
              <a:t>E2</a:t>
            </a:r>
          </a:p>
        </p:txBody>
      </p:sp>
    </p:spTree>
    <p:extLst>
      <p:ext uri="{BB962C8B-B14F-4D97-AF65-F5344CB8AC3E}">
        <p14:creationId xmlns:p14="http://schemas.microsoft.com/office/powerpoint/2010/main" val="4042718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437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5FCF8-6311-634D-9A18-B405AF16CF50}"/>
              </a:ext>
            </a:extLst>
          </p:cNvPr>
          <p:cNvSpPr>
            <a:spLocks noGrp="1"/>
          </p:cNvSpPr>
          <p:nvPr>
            <p:ph type="title"/>
          </p:nvPr>
        </p:nvSpPr>
        <p:spPr>
          <a:xfrm>
            <a:off x="204715" y="2562415"/>
            <a:ext cx="3957851"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Alicia Mulcahy, </a:t>
            </a:r>
            <a:br>
              <a:rPr lang="en-US" sz="4000" dirty="0">
                <a:latin typeface="Times New Roman" panose="02020603050405020304" pitchFamily="18" charset="0"/>
                <a:cs typeface="Times New Roman" panose="02020603050405020304" pitchFamily="18" charset="0"/>
              </a:rPr>
            </a:br>
            <a:r>
              <a:rPr lang="en-US" sz="4000" i="1" dirty="0">
                <a:latin typeface="Times New Roman" panose="02020603050405020304" pitchFamily="18" charset="0"/>
                <a:cs typeface="Times New Roman" panose="02020603050405020304" pitchFamily="18" charset="0"/>
              </a:rPr>
              <a:t>E is for Endoscopic,</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30”x40”</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April 27, 2020</a:t>
            </a:r>
            <a:br>
              <a:rPr lang="en-US" dirty="0"/>
            </a:br>
            <a:endParaRPr lang="en-US" dirty="0"/>
          </a:p>
        </p:txBody>
      </p:sp>
      <p:pic>
        <p:nvPicPr>
          <p:cNvPr id="4" name="Picture 3" descr="A picture containing red, pink, black, grass&#10;&#10;Description automatically generated">
            <a:extLst>
              <a:ext uri="{FF2B5EF4-FFF2-40B4-BE49-F238E27FC236}">
                <a16:creationId xmlns:a16="http://schemas.microsoft.com/office/drawing/2014/main" id="{06286322-6B36-ED44-879D-101B3B336B6D}"/>
              </a:ext>
            </a:extLst>
          </p:cNvPr>
          <p:cNvPicPr/>
          <p:nvPr/>
        </p:nvPicPr>
        <p:blipFill>
          <a:blip r:embed="rId2" cstate="email">
            <a:extLst>
              <a:ext uri="{28A0092B-C50C-407E-A947-70E740481C1C}">
                <a14:useLocalDpi xmlns:a14="http://schemas.microsoft.com/office/drawing/2010/main"/>
              </a:ext>
            </a:extLst>
          </a:blip>
          <a:stretch>
            <a:fillRect/>
          </a:stretch>
        </p:blipFill>
        <p:spPr>
          <a:xfrm>
            <a:off x="4517409" y="618130"/>
            <a:ext cx="4480953" cy="5523363"/>
          </a:xfrm>
          <a:prstGeom prst="rect">
            <a:avLst/>
          </a:prstGeom>
        </p:spPr>
      </p:pic>
      <p:sp>
        <p:nvSpPr>
          <p:cNvPr id="3" name="TextBox 2">
            <a:extLst>
              <a:ext uri="{FF2B5EF4-FFF2-40B4-BE49-F238E27FC236}">
                <a16:creationId xmlns:a16="http://schemas.microsoft.com/office/drawing/2014/main" id="{2095E1E5-047C-5947-8218-338D9C42A3A3}"/>
              </a:ext>
            </a:extLst>
          </p:cNvPr>
          <p:cNvSpPr txBox="1"/>
          <p:nvPr/>
        </p:nvSpPr>
        <p:spPr>
          <a:xfrm>
            <a:off x="3067665" y="457200"/>
            <a:ext cx="413896" cy="369332"/>
          </a:xfrm>
          <a:prstGeom prst="rect">
            <a:avLst/>
          </a:prstGeom>
          <a:noFill/>
        </p:spPr>
        <p:txBody>
          <a:bodyPr wrap="none" rtlCol="0">
            <a:spAutoFit/>
          </a:bodyPr>
          <a:lstStyle/>
          <a:p>
            <a:r>
              <a:rPr lang="en-US" dirty="0"/>
              <a:t>E3</a:t>
            </a:r>
          </a:p>
        </p:txBody>
      </p:sp>
    </p:spTree>
    <p:extLst>
      <p:ext uri="{BB962C8B-B14F-4D97-AF65-F5344CB8AC3E}">
        <p14:creationId xmlns:p14="http://schemas.microsoft.com/office/powerpoint/2010/main" val="823797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437FF">
            <a:alpha val="1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F0503-8808-174F-B620-AAE4DBDB57F9}"/>
              </a:ext>
            </a:extLst>
          </p:cNvPr>
          <p:cNvSpPr>
            <a:spLocks noGrp="1"/>
          </p:cNvSpPr>
          <p:nvPr>
            <p:ph type="title"/>
          </p:nvPr>
        </p:nvSpPr>
        <p:spPr>
          <a:xfrm>
            <a:off x="246512" y="2644303"/>
            <a:ext cx="3656748"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Alicia Mulcahy, </a:t>
            </a:r>
            <a:r>
              <a:rPr lang="en-US" sz="4000" i="1" dirty="0">
                <a:latin typeface="Times New Roman" panose="02020603050405020304" pitchFamily="18" charset="0"/>
                <a:cs typeface="Times New Roman" panose="02020603050405020304" pitchFamily="18" charset="0"/>
              </a:rPr>
              <a:t>Failure to Thrive,</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11”x14”</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April 27, 2020</a:t>
            </a:r>
            <a:br>
              <a:rPr lang="en-US" dirty="0"/>
            </a:br>
            <a:endParaRPr lang="en-US" dirty="0"/>
          </a:p>
        </p:txBody>
      </p:sp>
      <p:pic>
        <p:nvPicPr>
          <p:cNvPr id="4" name="Picture 3">
            <a:extLst>
              <a:ext uri="{FF2B5EF4-FFF2-40B4-BE49-F238E27FC236}">
                <a16:creationId xmlns:a16="http://schemas.microsoft.com/office/drawing/2014/main" id="{F94169F9-FA38-E840-B33D-F66FB318EDAF}"/>
              </a:ext>
            </a:extLst>
          </p:cNvPr>
          <p:cNvPicPr/>
          <p:nvPr/>
        </p:nvPicPr>
        <p:blipFill>
          <a:blip r:embed="rId2" cstate="email">
            <a:extLst>
              <a:ext uri="{28A0092B-C50C-407E-A947-70E740481C1C}">
                <a14:useLocalDpi xmlns:a14="http://schemas.microsoft.com/office/drawing/2010/main"/>
              </a:ext>
            </a:extLst>
          </a:blip>
          <a:stretch>
            <a:fillRect/>
          </a:stretch>
        </p:blipFill>
        <p:spPr>
          <a:xfrm>
            <a:off x="4039737" y="365126"/>
            <a:ext cx="4764087" cy="6131208"/>
          </a:xfrm>
          <a:prstGeom prst="rect">
            <a:avLst/>
          </a:prstGeom>
        </p:spPr>
      </p:pic>
      <p:sp>
        <p:nvSpPr>
          <p:cNvPr id="3" name="TextBox 2">
            <a:extLst>
              <a:ext uri="{FF2B5EF4-FFF2-40B4-BE49-F238E27FC236}">
                <a16:creationId xmlns:a16="http://schemas.microsoft.com/office/drawing/2014/main" id="{2FB14710-97B3-C748-9DBD-D2F50D2C28C2}"/>
              </a:ext>
            </a:extLst>
          </p:cNvPr>
          <p:cNvSpPr txBox="1"/>
          <p:nvPr/>
        </p:nvSpPr>
        <p:spPr>
          <a:xfrm>
            <a:off x="2713703" y="221226"/>
            <a:ext cx="413896" cy="369332"/>
          </a:xfrm>
          <a:prstGeom prst="rect">
            <a:avLst/>
          </a:prstGeom>
          <a:noFill/>
        </p:spPr>
        <p:txBody>
          <a:bodyPr wrap="none" rtlCol="0">
            <a:spAutoFit/>
          </a:bodyPr>
          <a:lstStyle/>
          <a:p>
            <a:r>
              <a:rPr lang="en-US" dirty="0"/>
              <a:t>E4</a:t>
            </a:r>
          </a:p>
        </p:txBody>
      </p:sp>
    </p:spTree>
    <p:extLst>
      <p:ext uri="{BB962C8B-B14F-4D97-AF65-F5344CB8AC3E}">
        <p14:creationId xmlns:p14="http://schemas.microsoft.com/office/powerpoint/2010/main" val="1786383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945200">
            <a:alpha val="15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F6D1C-238B-654B-AA56-B4E3E0DB5A24}"/>
              </a:ext>
            </a:extLst>
          </p:cNvPr>
          <p:cNvSpPr>
            <a:spLocks noGrp="1"/>
          </p:cNvSpPr>
          <p:nvPr>
            <p:ph type="title"/>
          </p:nvPr>
        </p:nvSpPr>
        <p:spPr>
          <a:xfrm>
            <a:off x="860662" y="-177421"/>
            <a:ext cx="7886700" cy="1325563"/>
          </a:xfrm>
        </p:spPr>
        <p:txBody>
          <a:bodyPr/>
          <a:lstStyle/>
          <a:p>
            <a:r>
              <a:rPr lang="en-US" dirty="0">
                <a:latin typeface="Times New Roman" panose="02020603050405020304" pitchFamily="18" charset="0"/>
                <a:cs typeface="Times New Roman" panose="02020603050405020304" pitchFamily="18" charset="0"/>
              </a:rPr>
              <a:t>Susan Teal: Artist Statement</a:t>
            </a:r>
          </a:p>
        </p:txBody>
      </p:sp>
      <p:sp>
        <p:nvSpPr>
          <p:cNvPr id="3" name="Content Placeholder 2">
            <a:extLst>
              <a:ext uri="{FF2B5EF4-FFF2-40B4-BE49-F238E27FC236}">
                <a16:creationId xmlns:a16="http://schemas.microsoft.com/office/drawing/2014/main" id="{4431D684-E3D2-764F-8364-93D55360FC5D}"/>
              </a:ext>
            </a:extLst>
          </p:cNvPr>
          <p:cNvSpPr>
            <a:spLocks noGrp="1"/>
          </p:cNvSpPr>
          <p:nvPr>
            <p:ph idx="1"/>
          </p:nvPr>
        </p:nvSpPr>
        <p:spPr>
          <a:xfrm>
            <a:off x="436729" y="829338"/>
            <a:ext cx="8406168" cy="5189324"/>
          </a:xfrm>
        </p:spPr>
        <p:txBody>
          <a:bodyPr>
            <a:normAutofit fontScale="25000" lnSpcReduction="20000"/>
          </a:bodyPr>
          <a:lstStyle/>
          <a:p>
            <a:pPr marL="0" indent="0">
              <a:lnSpc>
                <a:spcPct val="170000"/>
              </a:lnSpc>
              <a:buNone/>
            </a:pPr>
            <a:r>
              <a:rPr lang="en-US" sz="6400" b="1" i="1" dirty="0">
                <a:latin typeface="Times New Roman" panose="02020603050405020304" pitchFamily="18" charset="0"/>
                <a:cs typeface="Times New Roman" panose="02020603050405020304" pitchFamily="18" charset="0"/>
              </a:rPr>
              <a:t>Anxiety and Trauma, </a:t>
            </a:r>
            <a:r>
              <a:rPr lang="en-US" sz="6400" dirty="0">
                <a:latin typeface="Times New Roman" panose="02020603050405020304" pitchFamily="18" charset="0"/>
                <a:cs typeface="Times New Roman" panose="02020603050405020304" pitchFamily="18" charset="0"/>
              </a:rPr>
              <a:t>Series</a:t>
            </a:r>
            <a:r>
              <a:rPr lang="en-US" sz="6400" b="1" i="1" dirty="0">
                <a:latin typeface="Times New Roman" panose="02020603050405020304" pitchFamily="18" charset="0"/>
                <a:cs typeface="Times New Roman" panose="02020603050405020304" pitchFamily="18" charset="0"/>
              </a:rPr>
              <a:t> </a:t>
            </a:r>
            <a:r>
              <a:rPr lang="en-US" sz="6400" dirty="0">
                <a:latin typeface="Times New Roman" panose="02020603050405020304" pitchFamily="18" charset="0"/>
                <a:cs typeface="Times New Roman" panose="02020603050405020304" pitchFamily="18" charset="0"/>
              </a:rPr>
              <a:t>2020</a:t>
            </a:r>
          </a:p>
          <a:p>
            <a:pPr marL="0" indent="0">
              <a:lnSpc>
                <a:spcPct val="170000"/>
              </a:lnSpc>
              <a:buNone/>
            </a:pPr>
            <a:r>
              <a:rPr lang="en-US" sz="6400" dirty="0">
                <a:latin typeface="Times New Roman" panose="02020603050405020304" pitchFamily="18" charset="0"/>
                <a:cs typeface="Times New Roman" panose="02020603050405020304" pitchFamily="18" charset="0"/>
              </a:rPr>
              <a:t>My body of work explores the concept of self-identity. I am the subject of my own work, visually interpreting my struggles with anxiety and trauma. Using reference photos that I take of myself in the midst of anxiety attacks, I paint realistic self-portraits with multiple faces peeling away from one another, each expressing different emotions. The distortion created within my work is an effort to translate my complex feelings of sadness, anger, and fear on to the painted surface. In this way I explore who I am. The final effect borders on disturbing as it reveals a reflection of my reality. </a:t>
            </a:r>
          </a:p>
          <a:p>
            <a:pPr marL="0" indent="0">
              <a:lnSpc>
                <a:spcPct val="170000"/>
              </a:lnSpc>
              <a:buNone/>
            </a:pPr>
            <a:r>
              <a:rPr lang="en-US" sz="6400" dirty="0">
                <a:latin typeface="Times New Roman" panose="02020603050405020304" pitchFamily="18" charset="0"/>
                <a:cs typeface="Times New Roman" panose="02020603050405020304" pitchFamily="18" charset="0"/>
              </a:rPr>
              <a:t>This series was born in January 2020, inspired by the worst experience of my life; the disappearance and death of my aunt. In the months following, more events continued to add to my stress and anxiety and as I went into isolation with the rest of the world, I found myself unable to escape the thoughts and emotions that can overwhelm me. Trying to imagine what the future holds makes my chest tight and my fears rise. Focusing on the present, connecting remotely with the people most important to me, and using my artistic practice to redirect my strong feelings help me deal with these multiple traumas. Moving forward, I will focus on the short term. To the future, I can only have hope.   </a:t>
            </a:r>
          </a:p>
          <a:p>
            <a:pPr marL="0" indent="0">
              <a:lnSpc>
                <a:spcPct val="170000"/>
              </a:lnSpc>
              <a:buNone/>
            </a:pPr>
            <a:r>
              <a:rPr lang="en-US" sz="4900" dirty="0">
                <a:latin typeface="Times New Roman" panose="02020603050405020304" pitchFamily="18" charset="0"/>
                <a:cs typeface="Times New Roman" panose="02020603050405020304" pitchFamily="18" charset="0"/>
              </a:rPr>
              <a:t> </a:t>
            </a:r>
          </a:p>
          <a:p>
            <a:pPr marL="0" indent="0">
              <a:lnSpc>
                <a:spcPct val="170000"/>
              </a:lnSpc>
              <a:buNone/>
            </a:pPr>
            <a:r>
              <a:rPr lang="en-US" sz="4900" dirty="0">
                <a:latin typeface="Times New Roman" panose="02020603050405020304" pitchFamily="18" charset="0"/>
                <a:cs typeface="Times New Roman" panose="02020603050405020304" pitchFamily="18" charset="0"/>
              </a:rPr>
              <a:t> </a:t>
            </a:r>
          </a:p>
          <a:p>
            <a:pPr marL="0" indent="0">
              <a:lnSpc>
                <a:spcPct val="170000"/>
              </a:lnSpc>
              <a:buNone/>
            </a:pPr>
            <a:r>
              <a:rPr lang="en-US" sz="4900" dirty="0">
                <a:latin typeface="Times New Roman" panose="02020603050405020304" pitchFamily="18" charset="0"/>
                <a:cs typeface="Times New Roman" panose="02020603050405020304" pitchFamily="18" charset="0"/>
              </a:rPr>
              <a:t> </a:t>
            </a:r>
          </a:p>
          <a:p>
            <a:endParaRPr lang="en-US" dirty="0"/>
          </a:p>
        </p:txBody>
      </p:sp>
      <p:sp>
        <p:nvSpPr>
          <p:cNvPr id="4" name="TextBox 3">
            <a:extLst>
              <a:ext uri="{FF2B5EF4-FFF2-40B4-BE49-F238E27FC236}">
                <a16:creationId xmlns:a16="http://schemas.microsoft.com/office/drawing/2014/main" id="{A5144E13-69C5-494F-97C4-B7AE5D4BB194}"/>
              </a:ext>
            </a:extLst>
          </p:cNvPr>
          <p:cNvSpPr txBox="1"/>
          <p:nvPr/>
        </p:nvSpPr>
        <p:spPr>
          <a:xfrm>
            <a:off x="8421329" y="88490"/>
            <a:ext cx="407484" cy="369332"/>
          </a:xfrm>
          <a:prstGeom prst="rect">
            <a:avLst/>
          </a:prstGeom>
          <a:noFill/>
        </p:spPr>
        <p:txBody>
          <a:bodyPr wrap="none" rtlCol="0">
            <a:spAutoFit/>
          </a:bodyPr>
          <a:lstStyle/>
          <a:p>
            <a:r>
              <a:rPr lang="en-US" dirty="0"/>
              <a:t>F1</a:t>
            </a:r>
          </a:p>
        </p:txBody>
      </p:sp>
    </p:spTree>
    <p:extLst>
      <p:ext uri="{BB962C8B-B14F-4D97-AF65-F5344CB8AC3E}">
        <p14:creationId xmlns:p14="http://schemas.microsoft.com/office/powerpoint/2010/main" val="1848141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945200">
            <a:alpha val="15000"/>
          </a:srgbClr>
        </a:solidFill>
        <a:effectLst/>
      </p:bgPr>
    </p:bg>
    <p:spTree>
      <p:nvGrpSpPr>
        <p:cNvPr id="1" name=""/>
        <p:cNvGrpSpPr/>
        <p:nvPr/>
      </p:nvGrpSpPr>
      <p:grpSpPr>
        <a:xfrm>
          <a:off x="0" y="0"/>
          <a:ext cx="0" cy="0"/>
          <a:chOff x="0" y="0"/>
          <a:chExt cx="0" cy="0"/>
        </a:xfrm>
      </p:grpSpPr>
      <p:pic>
        <p:nvPicPr>
          <p:cNvPr id="4" name="Picture 3" descr="A person posing for a photo&#10;&#10;Description automatically generated">
            <a:extLst>
              <a:ext uri="{FF2B5EF4-FFF2-40B4-BE49-F238E27FC236}">
                <a16:creationId xmlns:a16="http://schemas.microsoft.com/office/drawing/2014/main" id="{C685FB54-91C4-2847-A62F-89F9AE98BC8E}"/>
              </a:ext>
            </a:extLst>
          </p:cNvPr>
          <p:cNvPicPr/>
          <p:nvPr/>
        </p:nvPicPr>
        <p:blipFill>
          <a:blip r:embed="rId2" cstate="email">
            <a:extLst>
              <a:ext uri="{28A0092B-C50C-407E-A947-70E740481C1C}">
                <a14:useLocalDpi xmlns:a14="http://schemas.microsoft.com/office/drawing/2010/main"/>
              </a:ext>
            </a:extLst>
          </a:blip>
          <a:stretch>
            <a:fillRect/>
          </a:stretch>
        </p:blipFill>
        <p:spPr>
          <a:xfrm>
            <a:off x="3916906" y="191070"/>
            <a:ext cx="5089421" cy="6400800"/>
          </a:xfrm>
          <a:prstGeom prst="rect">
            <a:avLst/>
          </a:prstGeom>
        </p:spPr>
      </p:pic>
      <p:sp>
        <p:nvSpPr>
          <p:cNvPr id="5" name="Title 1">
            <a:extLst>
              <a:ext uri="{FF2B5EF4-FFF2-40B4-BE49-F238E27FC236}">
                <a16:creationId xmlns:a16="http://schemas.microsoft.com/office/drawing/2014/main" id="{6E18AB1F-7195-B848-BE6F-5B1DE16E5029}"/>
              </a:ext>
            </a:extLst>
          </p:cNvPr>
          <p:cNvSpPr>
            <a:spLocks noGrp="1"/>
          </p:cNvSpPr>
          <p:nvPr>
            <p:ph type="title"/>
          </p:nvPr>
        </p:nvSpPr>
        <p:spPr>
          <a:xfrm>
            <a:off x="436469" y="2944646"/>
            <a:ext cx="3370262"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Susan Teal, </a:t>
            </a:r>
            <a:r>
              <a:rPr lang="en-US" sz="4000" i="1" dirty="0">
                <a:latin typeface="Times New Roman" panose="02020603050405020304" pitchFamily="18" charset="0"/>
                <a:cs typeface="Times New Roman" panose="02020603050405020304" pitchFamily="18" charset="0"/>
              </a:rPr>
              <a:t>Disconsolate,</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16” x 20”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April 2020</a:t>
            </a:r>
            <a:br>
              <a:rPr lang="en-US" dirty="0"/>
            </a:br>
            <a:endParaRPr lang="en-US" dirty="0"/>
          </a:p>
        </p:txBody>
      </p:sp>
      <p:sp>
        <p:nvSpPr>
          <p:cNvPr id="2" name="TextBox 1">
            <a:extLst>
              <a:ext uri="{FF2B5EF4-FFF2-40B4-BE49-F238E27FC236}">
                <a16:creationId xmlns:a16="http://schemas.microsoft.com/office/drawing/2014/main" id="{9CF33988-2D6F-B74C-978D-79325C249FF3}"/>
              </a:ext>
            </a:extLst>
          </p:cNvPr>
          <p:cNvSpPr txBox="1"/>
          <p:nvPr/>
        </p:nvSpPr>
        <p:spPr>
          <a:xfrm>
            <a:off x="368710" y="265471"/>
            <a:ext cx="407484" cy="369332"/>
          </a:xfrm>
          <a:prstGeom prst="rect">
            <a:avLst/>
          </a:prstGeom>
          <a:noFill/>
        </p:spPr>
        <p:txBody>
          <a:bodyPr wrap="none" rtlCol="0">
            <a:spAutoFit/>
          </a:bodyPr>
          <a:lstStyle/>
          <a:p>
            <a:r>
              <a:rPr lang="en-US" dirty="0"/>
              <a:t>F2</a:t>
            </a:r>
          </a:p>
        </p:txBody>
      </p:sp>
    </p:spTree>
    <p:extLst>
      <p:ext uri="{BB962C8B-B14F-4D97-AF65-F5344CB8AC3E}">
        <p14:creationId xmlns:p14="http://schemas.microsoft.com/office/powerpoint/2010/main" val="2824160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945200">
            <a:alpha val="15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552C2-35AA-D147-AAAC-7DD132DA290E}"/>
              </a:ext>
            </a:extLst>
          </p:cNvPr>
          <p:cNvSpPr>
            <a:spLocks noGrp="1"/>
          </p:cNvSpPr>
          <p:nvPr>
            <p:ph type="title"/>
          </p:nvPr>
        </p:nvSpPr>
        <p:spPr>
          <a:xfrm>
            <a:off x="1542197" y="-136477"/>
            <a:ext cx="8543499" cy="1325563"/>
          </a:xfrm>
        </p:spPr>
        <p:txBody>
          <a:bodyPr>
            <a:normAutofit fontScale="90000"/>
          </a:bodyPr>
          <a:lstStyle/>
          <a:p>
            <a:r>
              <a:rPr lang="en-US" b="1" i="1" dirty="0"/>
              <a:t> </a:t>
            </a:r>
            <a:br>
              <a:rPr lang="en-US"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Susan Teal, </a:t>
            </a:r>
            <a:r>
              <a:rPr lang="en-US" sz="4000" i="1" dirty="0">
                <a:latin typeface="Times New Roman" panose="02020603050405020304" pitchFamily="18" charset="0"/>
                <a:cs typeface="Times New Roman" panose="02020603050405020304" pitchFamily="18" charset="0"/>
              </a:rPr>
              <a:t>Vociferation, </a:t>
            </a:r>
            <a:r>
              <a:rPr lang="en-US" sz="4000" dirty="0">
                <a:latin typeface="Times New Roman" panose="02020603050405020304" pitchFamily="18" charset="0"/>
                <a:cs typeface="Times New Roman" panose="02020603050405020304" pitchFamily="18" charset="0"/>
              </a:rPr>
              <a:t>16” x 20”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 April 2020</a:t>
            </a: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pic>
        <p:nvPicPr>
          <p:cNvPr id="4" name="Picture 3" descr="A close up of a person&#10;&#10;Description automatically generated">
            <a:extLst>
              <a:ext uri="{FF2B5EF4-FFF2-40B4-BE49-F238E27FC236}">
                <a16:creationId xmlns:a16="http://schemas.microsoft.com/office/drawing/2014/main" id="{D05ED80F-8C54-5449-AF3F-B7AD1B4A8209}"/>
              </a:ext>
            </a:extLst>
          </p:cNvPr>
          <p:cNvPicPr/>
          <p:nvPr/>
        </p:nvPicPr>
        <p:blipFill>
          <a:blip r:embed="rId2" cstate="email">
            <a:extLst>
              <a:ext uri="{28A0092B-C50C-407E-A947-70E740481C1C}">
                <a14:useLocalDpi xmlns:a14="http://schemas.microsoft.com/office/drawing/2010/main"/>
              </a:ext>
            </a:extLst>
          </a:blip>
          <a:stretch>
            <a:fillRect/>
          </a:stretch>
        </p:blipFill>
        <p:spPr>
          <a:xfrm>
            <a:off x="2193290" y="1325563"/>
            <a:ext cx="6950710" cy="5486400"/>
          </a:xfrm>
          <a:prstGeom prst="rect">
            <a:avLst/>
          </a:prstGeom>
        </p:spPr>
      </p:pic>
      <p:sp>
        <p:nvSpPr>
          <p:cNvPr id="3" name="TextBox 2">
            <a:extLst>
              <a:ext uri="{FF2B5EF4-FFF2-40B4-BE49-F238E27FC236}">
                <a16:creationId xmlns:a16="http://schemas.microsoft.com/office/drawing/2014/main" id="{029BF43C-0FAE-C24A-A4D2-AC55F847B657}"/>
              </a:ext>
            </a:extLst>
          </p:cNvPr>
          <p:cNvSpPr txBox="1"/>
          <p:nvPr/>
        </p:nvSpPr>
        <p:spPr>
          <a:xfrm>
            <a:off x="8736516" y="156972"/>
            <a:ext cx="407484" cy="369332"/>
          </a:xfrm>
          <a:prstGeom prst="rect">
            <a:avLst/>
          </a:prstGeom>
          <a:noFill/>
        </p:spPr>
        <p:txBody>
          <a:bodyPr wrap="none" rtlCol="0">
            <a:spAutoFit/>
          </a:bodyPr>
          <a:lstStyle/>
          <a:p>
            <a:r>
              <a:rPr lang="en-US" dirty="0"/>
              <a:t>F3</a:t>
            </a:r>
          </a:p>
        </p:txBody>
      </p:sp>
    </p:spTree>
    <p:extLst>
      <p:ext uri="{BB962C8B-B14F-4D97-AF65-F5344CB8AC3E}">
        <p14:creationId xmlns:p14="http://schemas.microsoft.com/office/powerpoint/2010/main" val="1740425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945200">
            <a:alpha val="15000"/>
          </a:srgbClr>
        </a:solidFill>
        <a:effectLst/>
      </p:bgPr>
    </p:bg>
    <p:spTree>
      <p:nvGrpSpPr>
        <p:cNvPr id="1" name=""/>
        <p:cNvGrpSpPr/>
        <p:nvPr/>
      </p:nvGrpSpPr>
      <p:grpSpPr>
        <a:xfrm>
          <a:off x="0" y="0"/>
          <a:ext cx="0" cy="0"/>
          <a:chOff x="0" y="0"/>
          <a:chExt cx="0" cy="0"/>
        </a:xfrm>
      </p:grpSpPr>
      <p:pic>
        <p:nvPicPr>
          <p:cNvPr id="4" name="Picture 3" descr="A group of people posing for the camera&#10;&#10;Description automatically generated">
            <a:extLst>
              <a:ext uri="{FF2B5EF4-FFF2-40B4-BE49-F238E27FC236}">
                <a16:creationId xmlns:a16="http://schemas.microsoft.com/office/drawing/2014/main" id="{F463B0FE-F744-A740-A0F8-FA3876BEE772}"/>
              </a:ext>
            </a:extLst>
          </p:cNvPr>
          <p:cNvPicPr/>
          <p:nvPr/>
        </p:nvPicPr>
        <p:blipFill>
          <a:blip r:embed="rId2" cstate="email">
            <a:extLst>
              <a:ext uri="{28A0092B-C50C-407E-A947-70E740481C1C}">
                <a14:useLocalDpi xmlns:a14="http://schemas.microsoft.com/office/drawing/2010/main"/>
              </a:ext>
            </a:extLst>
          </a:blip>
          <a:stretch>
            <a:fillRect/>
          </a:stretch>
        </p:blipFill>
        <p:spPr>
          <a:xfrm>
            <a:off x="3466530" y="0"/>
            <a:ext cx="5431809" cy="6755642"/>
          </a:xfrm>
          <a:prstGeom prst="rect">
            <a:avLst/>
          </a:prstGeom>
        </p:spPr>
      </p:pic>
      <p:sp>
        <p:nvSpPr>
          <p:cNvPr id="5" name="Title 4">
            <a:extLst>
              <a:ext uri="{FF2B5EF4-FFF2-40B4-BE49-F238E27FC236}">
                <a16:creationId xmlns:a16="http://schemas.microsoft.com/office/drawing/2014/main" id="{B749D483-B345-834F-BBA8-BF59F8D55B90}"/>
              </a:ext>
            </a:extLst>
          </p:cNvPr>
          <p:cNvSpPr>
            <a:spLocks noGrp="1"/>
          </p:cNvSpPr>
          <p:nvPr>
            <p:ph type="title"/>
          </p:nvPr>
        </p:nvSpPr>
        <p:spPr>
          <a:xfrm>
            <a:off x="533115" y="2371347"/>
            <a:ext cx="3315553" cy="1325563"/>
          </a:xfrm>
        </p:spPr>
        <p:txBody>
          <a:bodyPr>
            <a:normAutofit fontScale="90000"/>
          </a:bodyPr>
          <a:lstStyle/>
          <a:p>
            <a:r>
              <a:rPr lang="en-US" sz="4000" i="1" dirty="0">
                <a:latin typeface="Times New Roman" panose="02020603050405020304" pitchFamily="18" charset="0"/>
                <a:cs typeface="Times New Roman" panose="02020603050405020304" pitchFamily="18" charset="0"/>
              </a:rPr>
              <a:t>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Susan Teal, </a:t>
            </a:r>
            <a:r>
              <a:rPr lang="en-US" sz="4000" i="1" dirty="0">
                <a:latin typeface="Times New Roman" panose="02020603050405020304" pitchFamily="18" charset="0"/>
                <a:cs typeface="Times New Roman" panose="02020603050405020304" pitchFamily="18" charset="0"/>
              </a:rPr>
              <a:t>Labile,</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16” x 20” </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Acrylic on Canvas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April 2020</a:t>
            </a:r>
            <a:br>
              <a:rPr lang="en-US" dirty="0"/>
            </a:br>
            <a:endParaRPr lang="en-US" dirty="0"/>
          </a:p>
        </p:txBody>
      </p:sp>
      <p:sp>
        <p:nvSpPr>
          <p:cNvPr id="2" name="TextBox 1">
            <a:extLst>
              <a:ext uri="{FF2B5EF4-FFF2-40B4-BE49-F238E27FC236}">
                <a16:creationId xmlns:a16="http://schemas.microsoft.com/office/drawing/2014/main" id="{C1278AFE-A521-664A-8739-6B9A28777395}"/>
              </a:ext>
            </a:extLst>
          </p:cNvPr>
          <p:cNvSpPr txBox="1"/>
          <p:nvPr/>
        </p:nvSpPr>
        <p:spPr>
          <a:xfrm>
            <a:off x="604684" y="501445"/>
            <a:ext cx="407484" cy="369332"/>
          </a:xfrm>
          <a:prstGeom prst="rect">
            <a:avLst/>
          </a:prstGeom>
          <a:noFill/>
        </p:spPr>
        <p:txBody>
          <a:bodyPr wrap="none" rtlCol="0">
            <a:spAutoFit/>
          </a:bodyPr>
          <a:lstStyle/>
          <a:p>
            <a:r>
              <a:rPr lang="en-US" dirty="0"/>
              <a:t>F4</a:t>
            </a:r>
          </a:p>
        </p:txBody>
      </p:sp>
    </p:spTree>
    <p:extLst>
      <p:ext uri="{BB962C8B-B14F-4D97-AF65-F5344CB8AC3E}">
        <p14:creationId xmlns:p14="http://schemas.microsoft.com/office/powerpoint/2010/main" val="4255534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D0E3F-D538-774E-A85E-CECBBA1979BB}"/>
              </a:ext>
            </a:extLst>
          </p:cNvPr>
          <p:cNvSpPr>
            <a:spLocks noGrp="1"/>
          </p:cNvSpPr>
          <p:nvPr>
            <p:ph type="title"/>
          </p:nvPr>
        </p:nvSpPr>
        <p:spPr>
          <a:xfrm>
            <a:off x="467168" y="2692620"/>
            <a:ext cx="3757370" cy="1325563"/>
          </a:xfrm>
        </p:spPr>
        <p:txBody>
          <a:bodyPr>
            <a:noAutofit/>
          </a:bodyPr>
          <a:lstStyle/>
          <a:p>
            <a:r>
              <a:rPr lang="en-US" sz="3600" dirty="0">
                <a:latin typeface="Times New Roman" panose="02020603050405020304" pitchFamily="18" charset="0"/>
                <a:cs typeface="Times New Roman" panose="02020603050405020304" pitchFamily="18" charset="0"/>
              </a:rPr>
              <a:t>Tony Delmonico, </a:t>
            </a:r>
            <a:r>
              <a:rPr lang="en-US" sz="3600" i="1" dirty="0">
                <a:latin typeface="Times New Roman" panose="02020603050405020304" pitchFamily="18" charset="0"/>
                <a:cs typeface="Times New Roman" panose="02020603050405020304" pitchFamily="18" charset="0"/>
              </a:rPr>
              <a:t>Study #1</a:t>
            </a:r>
            <a:r>
              <a:rPr lang="en-US" sz="3600" dirty="0">
                <a:latin typeface="Times New Roman" panose="02020603050405020304" pitchFamily="18" charset="0"/>
                <a:cs typeface="Times New Roman" panose="02020603050405020304" pitchFamily="18" charset="0"/>
              </a:rPr>
              <a:t>, 14”x17” oil and graphite on bristol. December, 2019</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pic>
        <p:nvPicPr>
          <p:cNvPr id="4" name="Picture 3" descr="Macintosh HD:Users:delmonicor:Desktop:thesis work:IMG_8998.jpg">
            <a:extLst>
              <a:ext uri="{FF2B5EF4-FFF2-40B4-BE49-F238E27FC236}">
                <a16:creationId xmlns:a16="http://schemas.microsoft.com/office/drawing/2014/main" id="{5150B5F0-97B4-3C4F-95DA-CC4A182AFF77}"/>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775146" y="518279"/>
            <a:ext cx="3740204" cy="4859633"/>
          </a:xfrm>
          <a:prstGeom prst="rect">
            <a:avLst/>
          </a:prstGeom>
          <a:noFill/>
          <a:ln>
            <a:noFill/>
          </a:ln>
        </p:spPr>
      </p:pic>
      <p:sp>
        <p:nvSpPr>
          <p:cNvPr id="3" name="TextBox 2">
            <a:extLst>
              <a:ext uri="{FF2B5EF4-FFF2-40B4-BE49-F238E27FC236}">
                <a16:creationId xmlns:a16="http://schemas.microsoft.com/office/drawing/2014/main" id="{0C07CF81-A467-BC44-8FFB-91F7790AC274}"/>
              </a:ext>
            </a:extLst>
          </p:cNvPr>
          <p:cNvSpPr txBox="1"/>
          <p:nvPr/>
        </p:nvSpPr>
        <p:spPr>
          <a:xfrm>
            <a:off x="3628103" y="648929"/>
            <a:ext cx="434734" cy="369332"/>
          </a:xfrm>
          <a:prstGeom prst="rect">
            <a:avLst/>
          </a:prstGeom>
          <a:noFill/>
        </p:spPr>
        <p:txBody>
          <a:bodyPr wrap="none" rtlCol="0">
            <a:spAutoFit/>
          </a:bodyPr>
          <a:lstStyle/>
          <a:p>
            <a:r>
              <a:rPr lang="en-US" dirty="0"/>
              <a:t>A3</a:t>
            </a:r>
          </a:p>
        </p:txBody>
      </p:sp>
    </p:spTree>
    <p:extLst>
      <p:ext uri="{BB962C8B-B14F-4D97-AF65-F5344CB8AC3E}">
        <p14:creationId xmlns:p14="http://schemas.microsoft.com/office/powerpoint/2010/main" val="3701335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3B6EC-2006-7C4D-8D05-6336DCC2D10D}"/>
              </a:ext>
            </a:extLst>
          </p:cNvPr>
          <p:cNvSpPr>
            <a:spLocks noGrp="1"/>
          </p:cNvSpPr>
          <p:nvPr>
            <p:ph type="title"/>
          </p:nvPr>
        </p:nvSpPr>
        <p:spPr>
          <a:xfrm>
            <a:off x="325465" y="2724082"/>
            <a:ext cx="4029559"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Tony Delmonico, </a:t>
            </a:r>
            <a:r>
              <a:rPr lang="en-US" sz="4000" i="1" dirty="0">
                <a:latin typeface="Times New Roman" panose="02020603050405020304" pitchFamily="18" charset="0"/>
                <a:cs typeface="Times New Roman" panose="02020603050405020304" pitchFamily="18" charset="0"/>
              </a:rPr>
              <a:t>Study #2, </a:t>
            </a:r>
            <a:r>
              <a:rPr lang="en-US" sz="4000" dirty="0">
                <a:latin typeface="Times New Roman" panose="02020603050405020304" pitchFamily="18" charset="0"/>
                <a:cs typeface="Times New Roman" panose="02020603050405020304" pitchFamily="18" charset="0"/>
              </a:rPr>
              <a:t>14”x17”</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oil on bristol. January, 2020</a:t>
            </a:r>
            <a:br>
              <a:rPr lang="en-US" dirty="0"/>
            </a:br>
            <a:endParaRPr lang="en-US" sz="4000" dirty="0">
              <a:latin typeface="Times New Roman" panose="02020603050405020304" pitchFamily="18" charset="0"/>
              <a:cs typeface="Times New Roman" panose="02020603050405020304" pitchFamily="18" charset="0"/>
            </a:endParaRPr>
          </a:p>
        </p:txBody>
      </p:sp>
      <p:pic>
        <p:nvPicPr>
          <p:cNvPr id="4" name="Picture 3" descr="Macintosh HD:Users:delmonicor:Desktop:thesis work:IMG_9012.jpg">
            <a:extLst>
              <a:ext uri="{FF2B5EF4-FFF2-40B4-BE49-F238E27FC236}">
                <a16:creationId xmlns:a16="http://schemas.microsoft.com/office/drawing/2014/main" id="{DE85BC86-414B-8F4A-9D3A-93BF866493C5}"/>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355024" y="233443"/>
            <a:ext cx="4435663" cy="6306842"/>
          </a:xfrm>
          <a:prstGeom prst="rect">
            <a:avLst/>
          </a:prstGeom>
          <a:noFill/>
          <a:ln>
            <a:noFill/>
          </a:ln>
        </p:spPr>
      </p:pic>
      <p:sp>
        <p:nvSpPr>
          <p:cNvPr id="5" name="TextBox 4">
            <a:extLst>
              <a:ext uri="{FF2B5EF4-FFF2-40B4-BE49-F238E27FC236}">
                <a16:creationId xmlns:a16="http://schemas.microsoft.com/office/drawing/2014/main" id="{1F6A5A6E-06F9-F746-95E1-37AA73D1D850}"/>
              </a:ext>
            </a:extLst>
          </p:cNvPr>
          <p:cNvSpPr txBox="1"/>
          <p:nvPr/>
        </p:nvSpPr>
        <p:spPr>
          <a:xfrm>
            <a:off x="2831690" y="752168"/>
            <a:ext cx="434734" cy="369332"/>
          </a:xfrm>
          <a:prstGeom prst="rect">
            <a:avLst/>
          </a:prstGeom>
          <a:noFill/>
        </p:spPr>
        <p:txBody>
          <a:bodyPr wrap="none" rtlCol="0">
            <a:spAutoFit/>
          </a:bodyPr>
          <a:lstStyle/>
          <a:p>
            <a:r>
              <a:rPr lang="en-US" dirty="0"/>
              <a:t>A4</a:t>
            </a:r>
          </a:p>
        </p:txBody>
      </p:sp>
    </p:spTree>
    <p:extLst>
      <p:ext uri="{BB962C8B-B14F-4D97-AF65-F5344CB8AC3E}">
        <p14:creationId xmlns:p14="http://schemas.microsoft.com/office/powerpoint/2010/main" val="2313346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11E54-817F-594D-8954-BB8BABC3926D}"/>
              </a:ext>
            </a:extLst>
          </p:cNvPr>
          <p:cNvSpPr>
            <a:spLocks noGrp="1"/>
          </p:cNvSpPr>
          <p:nvPr>
            <p:ph type="title"/>
          </p:nvPr>
        </p:nvSpPr>
        <p:spPr>
          <a:xfrm>
            <a:off x="272189" y="2674374"/>
            <a:ext cx="4108082"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Tony Delmonico, </a:t>
            </a:r>
            <a:r>
              <a:rPr lang="en-US" sz="4000" i="1" dirty="0">
                <a:latin typeface="Times New Roman" panose="02020603050405020304" pitchFamily="18" charset="0"/>
                <a:cs typeface="Times New Roman" panose="02020603050405020304" pitchFamily="18" charset="0"/>
              </a:rPr>
              <a:t>Study #3, </a:t>
            </a:r>
            <a:r>
              <a:rPr lang="en-US" sz="4000" dirty="0">
                <a:latin typeface="Times New Roman" panose="02020603050405020304" pitchFamily="18" charset="0"/>
                <a:cs typeface="Times New Roman" panose="02020603050405020304" pitchFamily="18" charset="0"/>
              </a:rPr>
              <a:t>11”x14”graphite on bristol. April, 2020</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Picture 3" descr="Macintosh HD:Users:delmonicor:Desktop:thesis work:1.jpg">
            <a:extLst>
              <a:ext uri="{FF2B5EF4-FFF2-40B4-BE49-F238E27FC236}">
                <a16:creationId xmlns:a16="http://schemas.microsoft.com/office/drawing/2014/main" id="{56A1DAEB-FE85-8B43-9705-34EDE098EE4B}"/>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773477" y="182057"/>
            <a:ext cx="4192103" cy="6032763"/>
          </a:xfrm>
          <a:prstGeom prst="rect">
            <a:avLst/>
          </a:prstGeom>
          <a:noFill/>
          <a:ln>
            <a:noFill/>
          </a:ln>
        </p:spPr>
      </p:pic>
      <p:sp>
        <p:nvSpPr>
          <p:cNvPr id="3" name="TextBox 2">
            <a:extLst>
              <a:ext uri="{FF2B5EF4-FFF2-40B4-BE49-F238E27FC236}">
                <a16:creationId xmlns:a16="http://schemas.microsoft.com/office/drawing/2014/main" id="{6575B7E2-12FB-4942-BE44-95761D45F4F3}"/>
              </a:ext>
            </a:extLst>
          </p:cNvPr>
          <p:cNvSpPr txBox="1"/>
          <p:nvPr/>
        </p:nvSpPr>
        <p:spPr>
          <a:xfrm>
            <a:off x="3141406" y="486697"/>
            <a:ext cx="434734" cy="369332"/>
          </a:xfrm>
          <a:prstGeom prst="rect">
            <a:avLst/>
          </a:prstGeom>
          <a:noFill/>
        </p:spPr>
        <p:txBody>
          <a:bodyPr wrap="none" rtlCol="0">
            <a:spAutoFit/>
          </a:bodyPr>
          <a:lstStyle/>
          <a:p>
            <a:r>
              <a:rPr lang="en-US" dirty="0"/>
              <a:t>A5</a:t>
            </a:r>
          </a:p>
        </p:txBody>
      </p:sp>
    </p:spTree>
    <p:extLst>
      <p:ext uri="{BB962C8B-B14F-4D97-AF65-F5344CB8AC3E}">
        <p14:creationId xmlns:p14="http://schemas.microsoft.com/office/powerpoint/2010/main" val="4023067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9700A-F7A9-854A-A460-B06093259599}"/>
              </a:ext>
            </a:extLst>
          </p:cNvPr>
          <p:cNvSpPr>
            <a:spLocks noGrp="1"/>
          </p:cNvSpPr>
          <p:nvPr>
            <p:ph type="title"/>
          </p:nvPr>
        </p:nvSpPr>
        <p:spPr>
          <a:xfrm>
            <a:off x="217959" y="2835015"/>
            <a:ext cx="3378631"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Tony Delmonico, </a:t>
            </a:r>
            <a:r>
              <a:rPr lang="en-US" sz="4000" i="1" dirty="0">
                <a:latin typeface="Times New Roman" panose="02020603050405020304" pitchFamily="18" charset="0"/>
                <a:cs typeface="Times New Roman" panose="02020603050405020304" pitchFamily="18" charset="0"/>
              </a:rPr>
              <a:t>Study #4,</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14”x17”</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oil on bristol. February, 2020</a:t>
            </a:r>
            <a:br>
              <a:rPr lang="en-US" dirty="0"/>
            </a:br>
            <a:endParaRPr lang="en-US" dirty="0"/>
          </a:p>
        </p:txBody>
      </p:sp>
      <p:pic>
        <p:nvPicPr>
          <p:cNvPr id="4" name="Picture 3" descr="Macintosh HD:Users:delmonicor:Desktop:thesis work:IMG_9009.jpg">
            <a:extLst>
              <a:ext uri="{FF2B5EF4-FFF2-40B4-BE49-F238E27FC236}">
                <a16:creationId xmlns:a16="http://schemas.microsoft.com/office/drawing/2014/main" id="{23299EEC-9767-7947-9A3F-818BEAB474CE}"/>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153545" y="241193"/>
            <a:ext cx="4776093" cy="6299092"/>
          </a:xfrm>
          <a:prstGeom prst="rect">
            <a:avLst/>
          </a:prstGeom>
          <a:noFill/>
          <a:ln>
            <a:noFill/>
          </a:ln>
        </p:spPr>
      </p:pic>
      <p:sp>
        <p:nvSpPr>
          <p:cNvPr id="3" name="TextBox 2">
            <a:extLst>
              <a:ext uri="{FF2B5EF4-FFF2-40B4-BE49-F238E27FC236}">
                <a16:creationId xmlns:a16="http://schemas.microsoft.com/office/drawing/2014/main" id="{86AD803A-8040-CE48-B63D-440E71C38492}"/>
              </a:ext>
            </a:extLst>
          </p:cNvPr>
          <p:cNvSpPr txBox="1"/>
          <p:nvPr/>
        </p:nvSpPr>
        <p:spPr>
          <a:xfrm>
            <a:off x="2462981" y="560439"/>
            <a:ext cx="434734" cy="369332"/>
          </a:xfrm>
          <a:prstGeom prst="rect">
            <a:avLst/>
          </a:prstGeom>
          <a:noFill/>
        </p:spPr>
        <p:txBody>
          <a:bodyPr wrap="none" rtlCol="0">
            <a:spAutoFit/>
          </a:bodyPr>
          <a:lstStyle/>
          <a:p>
            <a:r>
              <a:rPr lang="en-US" dirty="0"/>
              <a:t>A6</a:t>
            </a:r>
          </a:p>
        </p:txBody>
      </p:sp>
    </p:spTree>
    <p:extLst>
      <p:ext uri="{BB962C8B-B14F-4D97-AF65-F5344CB8AC3E}">
        <p14:creationId xmlns:p14="http://schemas.microsoft.com/office/powerpoint/2010/main" val="334877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FE0D-596E-D242-8951-5E983A507064}"/>
              </a:ext>
            </a:extLst>
          </p:cNvPr>
          <p:cNvSpPr>
            <a:spLocks noGrp="1"/>
          </p:cNvSpPr>
          <p:nvPr>
            <p:ph type="title"/>
          </p:nvPr>
        </p:nvSpPr>
        <p:spPr>
          <a:xfrm>
            <a:off x="436922" y="2715424"/>
            <a:ext cx="3323418" cy="1325563"/>
          </a:xfrm>
        </p:spPr>
        <p:txBody>
          <a:bodyPr>
            <a:normAutofit fontScale="90000"/>
          </a:bodyPr>
          <a:lstStyle/>
          <a:p>
            <a:r>
              <a:rPr lang="en-US" sz="4000" dirty="0">
                <a:latin typeface="Times New Roman" panose="02020603050405020304" pitchFamily="18" charset="0"/>
                <a:cs typeface="Times New Roman" panose="02020603050405020304" pitchFamily="18" charset="0"/>
              </a:rPr>
              <a:t>Tony Delmonico, </a:t>
            </a:r>
            <a:r>
              <a:rPr lang="en-US" sz="4000" i="1" dirty="0">
                <a:latin typeface="Times New Roman" panose="02020603050405020304" pitchFamily="18" charset="0"/>
                <a:cs typeface="Times New Roman" panose="02020603050405020304" pitchFamily="18" charset="0"/>
              </a:rPr>
              <a:t>Study #5,</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14”x17”</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oil on bristol. March, 2020</a:t>
            </a:r>
            <a:br>
              <a:rPr lang="en-US" dirty="0"/>
            </a:br>
            <a:endParaRPr lang="en-US" dirty="0"/>
          </a:p>
        </p:txBody>
      </p:sp>
      <p:pic>
        <p:nvPicPr>
          <p:cNvPr id="4" name="Picture 3" descr="Macintosh HD:Users:delmonicor:Desktop:thesis work:IMG_9011.jpg">
            <a:extLst>
              <a:ext uri="{FF2B5EF4-FFF2-40B4-BE49-F238E27FC236}">
                <a16:creationId xmlns:a16="http://schemas.microsoft.com/office/drawing/2014/main" id="{41FC8502-EEC7-D040-A0A0-657D50EBD12B}"/>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4386020" y="365126"/>
            <a:ext cx="4403187" cy="6026161"/>
          </a:xfrm>
          <a:prstGeom prst="rect">
            <a:avLst/>
          </a:prstGeom>
          <a:noFill/>
          <a:ln>
            <a:noFill/>
          </a:ln>
        </p:spPr>
      </p:pic>
      <p:sp>
        <p:nvSpPr>
          <p:cNvPr id="3" name="TextBox 2">
            <a:extLst>
              <a:ext uri="{FF2B5EF4-FFF2-40B4-BE49-F238E27FC236}">
                <a16:creationId xmlns:a16="http://schemas.microsoft.com/office/drawing/2014/main" id="{02EAF564-FB66-8544-AE45-5054748A7AF7}"/>
              </a:ext>
            </a:extLst>
          </p:cNvPr>
          <p:cNvSpPr txBox="1"/>
          <p:nvPr/>
        </p:nvSpPr>
        <p:spPr>
          <a:xfrm>
            <a:off x="2757948" y="398206"/>
            <a:ext cx="434734" cy="369332"/>
          </a:xfrm>
          <a:prstGeom prst="rect">
            <a:avLst/>
          </a:prstGeom>
          <a:noFill/>
        </p:spPr>
        <p:txBody>
          <a:bodyPr wrap="none" rtlCol="0">
            <a:spAutoFit/>
          </a:bodyPr>
          <a:lstStyle/>
          <a:p>
            <a:r>
              <a:rPr lang="en-US" dirty="0"/>
              <a:t>A7</a:t>
            </a:r>
          </a:p>
        </p:txBody>
      </p:sp>
    </p:spTree>
    <p:extLst>
      <p:ext uri="{BB962C8B-B14F-4D97-AF65-F5344CB8AC3E}">
        <p14:creationId xmlns:p14="http://schemas.microsoft.com/office/powerpoint/2010/main" val="3250715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CE189-21EC-5D4C-AABC-4707B93518B3}"/>
              </a:ext>
            </a:extLst>
          </p:cNvPr>
          <p:cNvSpPr>
            <a:spLocks noGrp="1"/>
          </p:cNvSpPr>
          <p:nvPr>
            <p:ph type="title"/>
          </p:nvPr>
        </p:nvSpPr>
        <p:spPr>
          <a:xfrm>
            <a:off x="709766" y="-206477"/>
            <a:ext cx="7886700" cy="1325563"/>
          </a:xfrm>
        </p:spPr>
        <p:txBody>
          <a:bodyPr/>
          <a:lstStyle/>
          <a:p>
            <a:r>
              <a:rPr lang="en-US" dirty="0">
                <a:latin typeface="Times New Roman" panose="02020603050405020304" pitchFamily="18" charset="0"/>
                <a:cs typeface="Times New Roman" panose="02020603050405020304" pitchFamily="18" charset="0"/>
              </a:rPr>
              <a:t>Ashley Doke: Artist Statement</a:t>
            </a:r>
          </a:p>
        </p:txBody>
      </p:sp>
      <p:sp>
        <p:nvSpPr>
          <p:cNvPr id="3" name="Content Placeholder 2">
            <a:extLst>
              <a:ext uri="{FF2B5EF4-FFF2-40B4-BE49-F238E27FC236}">
                <a16:creationId xmlns:a16="http://schemas.microsoft.com/office/drawing/2014/main" id="{81F2B154-8AD7-644F-BBFA-90964F099696}"/>
              </a:ext>
            </a:extLst>
          </p:cNvPr>
          <p:cNvSpPr>
            <a:spLocks noGrp="1"/>
          </p:cNvSpPr>
          <p:nvPr>
            <p:ph idx="1"/>
          </p:nvPr>
        </p:nvSpPr>
        <p:spPr>
          <a:xfrm>
            <a:off x="162232" y="844654"/>
            <a:ext cx="8981768" cy="5482403"/>
          </a:xfrm>
        </p:spPr>
        <p:txBody>
          <a:bodyPr>
            <a:normAutofit fontScale="25000" lnSpcReduction="20000"/>
          </a:bodyPr>
          <a:lstStyle/>
          <a:p>
            <a:pPr marL="0" indent="0">
              <a:lnSpc>
                <a:spcPct val="170000"/>
              </a:lnSpc>
              <a:buNone/>
            </a:pPr>
            <a:r>
              <a:rPr lang="en-US" sz="6400" dirty="0">
                <a:latin typeface="Times New Roman" panose="02020603050405020304" pitchFamily="18" charset="0"/>
                <a:cs typeface="Times New Roman" panose="02020603050405020304" pitchFamily="18" charset="0"/>
              </a:rPr>
              <a:t>The Beauty in Flora</a:t>
            </a:r>
          </a:p>
          <a:p>
            <a:pPr marL="0" indent="0">
              <a:lnSpc>
                <a:spcPct val="170000"/>
              </a:lnSpc>
              <a:buNone/>
            </a:pPr>
            <a:r>
              <a:rPr lang="en-US" sz="6400" dirty="0">
                <a:latin typeface="Times New Roman" panose="02020603050405020304" pitchFamily="18" charset="0"/>
                <a:cs typeface="Times New Roman" panose="02020603050405020304" pitchFamily="18" charset="0"/>
              </a:rPr>
              <a:t>As an artist, I find importance in visually recording the natural world. I have always been attracted to the world around me and I have an insatiable desire to be endlessly immersed in it. I find myself exploring the different plants, trees, and other natural formations in order to take elements that are often over looked by others in our busy lives. </a:t>
            </a:r>
          </a:p>
          <a:p>
            <a:pPr marL="0" indent="0">
              <a:lnSpc>
                <a:spcPct val="170000"/>
              </a:lnSpc>
              <a:buNone/>
            </a:pPr>
            <a:r>
              <a:rPr lang="en-US" sz="6400" dirty="0">
                <a:latin typeface="Times New Roman" panose="02020603050405020304" pitchFamily="18" charset="0"/>
                <a:cs typeface="Times New Roman" panose="02020603050405020304" pitchFamily="18" charset="0"/>
              </a:rPr>
              <a:t>Accentuating the flora’s beauty allows me to reflect on the essence of each that attracts me to them. By focusing on their different qualities of shape and textures, I seek to create my own versions of the flora. My process combines each of these into one composition, creating a dynamic image that allows the eye to explore the newly created flora full of textures. </a:t>
            </a:r>
          </a:p>
          <a:p>
            <a:pPr marL="0" indent="0">
              <a:lnSpc>
                <a:spcPct val="170000"/>
              </a:lnSpc>
              <a:buNone/>
            </a:pPr>
            <a:r>
              <a:rPr lang="en-US" sz="6400" dirty="0">
                <a:latin typeface="Times New Roman" panose="02020603050405020304" pitchFamily="18" charset="0"/>
                <a:cs typeface="Times New Roman" panose="02020603050405020304" pitchFamily="18" charset="0"/>
              </a:rPr>
              <a:t> I use a traditional printmaking process from initial drawing to linoleum carving and finally printing. I get lost in the action of carving away my negative spaces; this action is akin to meditation. Printing in monochrome black creates a heightened contrast that allows for the focus to be on the organic forms of my reimagined original experience. In this way, I relive the original experience through the traditional process of carving and printing. </a:t>
            </a:r>
          </a:p>
          <a:p>
            <a:endParaRPr lang="en-US" dirty="0"/>
          </a:p>
        </p:txBody>
      </p:sp>
      <p:sp>
        <p:nvSpPr>
          <p:cNvPr id="4" name="TextBox 3">
            <a:extLst>
              <a:ext uri="{FF2B5EF4-FFF2-40B4-BE49-F238E27FC236}">
                <a16:creationId xmlns:a16="http://schemas.microsoft.com/office/drawing/2014/main" id="{9CAA61EB-3843-0F45-A76B-725AB0C2B066}"/>
              </a:ext>
            </a:extLst>
          </p:cNvPr>
          <p:cNvSpPr txBox="1"/>
          <p:nvPr/>
        </p:nvSpPr>
        <p:spPr>
          <a:xfrm>
            <a:off x="8214852" y="339213"/>
            <a:ext cx="426720" cy="369332"/>
          </a:xfrm>
          <a:prstGeom prst="rect">
            <a:avLst/>
          </a:prstGeom>
          <a:noFill/>
        </p:spPr>
        <p:txBody>
          <a:bodyPr wrap="none" rtlCol="0">
            <a:spAutoFit/>
          </a:bodyPr>
          <a:lstStyle/>
          <a:p>
            <a:r>
              <a:rPr lang="en-US" dirty="0"/>
              <a:t>B1</a:t>
            </a:r>
          </a:p>
        </p:txBody>
      </p:sp>
    </p:spTree>
    <p:extLst>
      <p:ext uri="{BB962C8B-B14F-4D97-AF65-F5344CB8AC3E}">
        <p14:creationId xmlns:p14="http://schemas.microsoft.com/office/powerpoint/2010/main" val="31041586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467</TotalTime>
  <Words>2355</Words>
  <Application>Microsoft Macintosh PowerPoint</Application>
  <PresentationFormat>Letter Paper (8.5x11 in)</PresentationFormat>
  <Paragraphs>105</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Calibri Light</vt:lpstr>
      <vt:lpstr>Times New Roman</vt:lpstr>
      <vt:lpstr>Office Theme</vt:lpstr>
      <vt:lpstr>PowerPoint Presentation</vt:lpstr>
      <vt:lpstr>Tony Delmonico: Artist Statement</vt:lpstr>
      <vt:lpstr>  Tony Delmonico, The Order of Things (in the Information Age), 48”x77’ oil on pine board. April, 2020 </vt:lpstr>
      <vt:lpstr>Tony Delmonico, Study #1, 14”x17” oil and graphite on bristol. December, 2019 </vt:lpstr>
      <vt:lpstr>Tony Delmonico, Study #2, 14”x17” oil on bristol. January, 2020 </vt:lpstr>
      <vt:lpstr>Tony Delmonico, Study #3, 11”x14”graphite on bristol. April, 2020 </vt:lpstr>
      <vt:lpstr>Tony Delmonico, Study #4, 14”x17” oil on bristol. February, 2020 </vt:lpstr>
      <vt:lpstr>Tony Delmonico, Study #5, 14”x17” oil on bristol. March, 2020 </vt:lpstr>
      <vt:lpstr>Ashley Doke: Artist Statement</vt:lpstr>
      <vt:lpstr>Ashley Doke, Florae #1, 12”x18” Linoleum Print. April 25, 2020 </vt:lpstr>
      <vt:lpstr>Ashley Doke, Florae #2, 12” x 18” Linoleum Print. April 25, 2020 </vt:lpstr>
      <vt:lpstr>Ashley Doke, Florae #3, 12” x 18” Linoleum Print. April 25, 2020 </vt:lpstr>
      <vt:lpstr>Emily Englehardt: Artist Statement</vt:lpstr>
      <vt:lpstr>Emily Englehardt, Adelia &amp; Cheyanne, 18"x 24” Acrylic. August 2017  </vt:lpstr>
      <vt:lpstr>Emily Englehardt, Michael &amp; Sophia, 15.5"x 22.5" Acrylic. March 2020  </vt:lpstr>
      <vt:lpstr>Emily Englehardt, Adam &amp; Emily,  24"x 36"Acrylic. April 2020  </vt:lpstr>
      <vt:lpstr>Emily Englehardt, Mom &amp; Dad,  30"x40"Acrylic. April 2020  </vt:lpstr>
      <vt:lpstr>Ben Kirk: Artist Statement</vt:lpstr>
      <vt:lpstr>PowerPoint Presentation</vt:lpstr>
      <vt:lpstr>PowerPoint Presentation</vt:lpstr>
      <vt:lpstr>Ben Kirk, Yokocho,   8” x 6”  Watercolor and ink. April 7, 2020 </vt:lpstr>
      <vt:lpstr>Ryan Jackson: Artist Statement</vt:lpstr>
      <vt:lpstr>Ryan Jackson, Where Land Meets Sea,  21.5’ x 5.5’Epoxy on MDF. April 26, 2020  </vt:lpstr>
      <vt:lpstr>Ryan Jackson Panel 1, 24”x 38.83”  Epoxy on MDF April 26, 2020  </vt:lpstr>
      <vt:lpstr>Ryan Jackson Panel 2, 24”x 38.83”  Epoxy on MDF April 26, 2020 </vt:lpstr>
      <vt:lpstr>Ryan Jackson Panel 3, 24”x 38.83”  Epoxy on MDF April 26, 2020 </vt:lpstr>
      <vt:lpstr>Ryan Jackson Panel 4, 24”x 38.83”  Epoxy on MDF April 26, 2020 </vt:lpstr>
      <vt:lpstr>Ryan Jackson Panel 5, 24”x 38.83”  Epoxy on MDF April 26, 2020 </vt:lpstr>
      <vt:lpstr>Ryan Jackson Panel 6, 24”x 38.83”  Epoxy on MDF April 26, 2020 </vt:lpstr>
      <vt:lpstr>Alicia Mulcahy: Artist Statement</vt:lpstr>
      <vt:lpstr>Alicia Mulcahy, Boston Bound, 30”x40” Acrylic on canvas. April 27, 2020 </vt:lpstr>
      <vt:lpstr>Alicia Mulcahy,  E is for Endoscopic, 30”x40” Acrylic on canvas. April 27, 2020 </vt:lpstr>
      <vt:lpstr>Alicia Mulcahy, Failure to Thrive, 11”x14” Acrylic on canvas. April 27, 2020 </vt:lpstr>
      <vt:lpstr>Susan Teal: Artist Statement</vt:lpstr>
      <vt:lpstr>Susan Teal, Disconsolate, 16” x 20”  Acrylic on Canvas. April 2020 </vt:lpstr>
      <vt:lpstr>  Susan Teal, Vociferation, 16” x 20”  Acrylic on Canvas. April 2020 </vt:lpstr>
      <vt:lpstr>  Susan Teal, Labile, 16” x 20”  Acrylic on Canvas April 2020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Black</dc:creator>
  <cp:lastModifiedBy>Margaret Black</cp:lastModifiedBy>
  <cp:revision>20</cp:revision>
  <dcterms:created xsi:type="dcterms:W3CDTF">2020-04-30T11:20:06Z</dcterms:created>
  <dcterms:modified xsi:type="dcterms:W3CDTF">2020-05-01T19:07:30Z</dcterms:modified>
</cp:coreProperties>
</file>