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notesMasterIdLst>
    <p:notesMasterId r:id="rId16"/>
  </p:notesMasterIdLst>
  <p:sldIdLst>
    <p:sldId id="256" r:id="rId2"/>
    <p:sldId id="258" r:id="rId3"/>
    <p:sldId id="257" r:id="rId4"/>
    <p:sldId id="259" r:id="rId5"/>
    <p:sldId id="260" r:id="rId6"/>
    <p:sldId id="263" r:id="rId7"/>
    <p:sldId id="265" r:id="rId8"/>
    <p:sldId id="261" r:id="rId9"/>
    <p:sldId id="268" r:id="rId10"/>
    <p:sldId id="269" r:id="rId11"/>
    <p:sldId id="266" r:id="rId12"/>
    <p:sldId id="267" r:id="rId13"/>
    <p:sldId id="262" r:id="rId14"/>
    <p:sldId id="270"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30" autoAdjust="0"/>
    <p:restoredTop sz="94660"/>
  </p:normalViewPr>
  <p:slideViewPr>
    <p:cSldViewPr snapToGrid="0">
      <p:cViewPr varScale="1">
        <p:scale>
          <a:sx n="79" d="100"/>
          <a:sy n="79" d="100"/>
        </p:scale>
        <p:origin x="110" y="22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6D6BF4-78B9-4F08-9628-545E8DDFD388}" type="doc">
      <dgm:prSet loTypeId="urn:microsoft.com/office/officeart/2005/8/layout/vList2" loCatId="list" qsTypeId="urn:microsoft.com/office/officeart/2005/8/quickstyle/simple2" qsCatId="simple" csTypeId="urn:microsoft.com/office/officeart/2005/8/colors/colorful1" csCatId="colorful" phldr="1"/>
      <dgm:spPr/>
      <dgm:t>
        <a:bodyPr/>
        <a:lstStyle/>
        <a:p>
          <a:endParaRPr lang="en-US"/>
        </a:p>
      </dgm:t>
    </dgm:pt>
    <dgm:pt modelId="{D2C5EE4A-2831-49C4-8F33-9D8D4889F72C}">
      <dgm:prSet custT="1"/>
      <dgm:spPr/>
      <dgm:t>
        <a:bodyPr/>
        <a:lstStyle/>
        <a:p>
          <a:r>
            <a:rPr lang="en-US" sz="2400" dirty="0"/>
            <a:t>We were able to access some school newspaper columns from the LOG called “Some of Your Best Friends” </a:t>
          </a:r>
        </a:p>
      </dgm:t>
    </dgm:pt>
    <dgm:pt modelId="{D607B058-0BF1-45FB-A18C-157BF01E5F75}" type="parTrans" cxnId="{A075CFF1-E1A1-47E1-8960-6C33FE15CB3D}">
      <dgm:prSet/>
      <dgm:spPr/>
      <dgm:t>
        <a:bodyPr/>
        <a:lstStyle/>
        <a:p>
          <a:endParaRPr lang="en-US"/>
        </a:p>
      </dgm:t>
    </dgm:pt>
    <dgm:pt modelId="{FA952A6C-1C06-484A-8337-3DFB629BFC3F}" type="sibTrans" cxnId="{A075CFF1-E1A1-47E1-8960-6C33FE15CB3D}">
      <dgm:prSet/>
      <dgm:spPr/>
      <dgm:t>
        <a:bodyPr/>
        <a:lstStyle/>
        <a:p>
          <a:endParaRPr lang="en-US"/>
        </a:p>
      </dgm:t>
    </dgm:pt>
    <dgm:pt modelId="{AB86984B-4BEE-45DC-8B45-2E7E8AFD2423}">
      <dgm:prSet custT="1"/>
      <dgm:spPr/>
      <dgm:t>
        <a:bodyPr/>
        <a:lstStyle/>
        <a:p>
          <a:r>
            <a:rPr lang="en-US" sz="2400" dirty="0"/>
            <a:t>We also looked at Letters to the editor which came from both the LGBT group on campus and the opposing Christian group on campus</a:t>
          </a:r>
        </a:p>
      </dgm:t>
    </dgm:pt>
    <dgm:pt modelId="{ABDF9939-3265-4075-81CB-1C988C4C0510}" type="parTrans" cxnId="{0FE99AB9-F5D2-4E79-95F2-4B28BC5DAD7B}">
      <dgm:prSet/>
      <dgm:spPr/>
      <dgm:t>
        <a:bodyPr/>
        <a:lstStyle/>
        <a:p>
          <a:endParaRPr lang="en-US"/>
        </a:p>
      </dgm:t>
    </dgm:pt>
    <dgm:pt modelId="{1327F952-E52B-4D24-862E-C48C6B0F1FBE}" type="sibTrans" cxnId="{0FE99AB9-F5D2-4E79-95F2-4B28BC5DAD7B}">
      <dgm:prSet/>
      <dgm:spPr/>
      <dgm:t>
        <a:bodyPr/>
        <a:lstStyle/>
        <a:p>
          <a:endParaRPr lang="en-US"/>
        </a:p>
      </dgm:t>
    </dgm:pt>
    <dgm:pt modelId="{609262BC-9C49-466C-A2C7-A71B591AC1C6}">
      <dgm:prSet custT="1"/>
      <dgm:spPr/>
      <dgm:t>
        <a:bodyPr/>
        <a:lstStyle/>
        <a:p>
          <a:r>
            <a:rPr lang="en-US" sz="1800" dirty="0"/>
            <a:t>We took a sample of ten columns and letters and coded them for the terms </a:t>
          </a:r>
        </a:p>
        <a:p>
          <a:r>
            <a:rPr lang="en-US" sz="1800" dirty="0"/>
            <a:t>- Homosexuality is a “sin”</a:t>
          </a:r>
        </a:p>
        <a:p>
          <a:r>
            <a:rPr lang="en-US" sz="1800" dirty="0"/>
            <a:t>- Homophobic slurs/stereotypes</a:t>
          </a:r>
        </a:p>
        <a:p>
          <a:r>
            <a:rPr lang="en-US" sz="1800" dirty="0"/>
            <a:t>- Ways of censorship </a:t>
          </a:r>
        </a:p>
      </dgm:t>
    </dgm:pt>
    <dgm:pt modelId="{07A6A62B-E6A1-4A7E-BA38-3AD7744BAF8D}" type="parTrans" cxnId="{4F41D5F6-DC2C-45DC-BF85-0303EF3A06A3}">
      <dgm:prSet/>
      <dgm:spPr/>
      <dgm:t>
        <a:bodyPr/>
        <a:lstStyle/>
        <a:p>
          <a:endParaRPr lang="en-US"/>
        </a:p>
      </dgm:t>
    </dgm:pt>
    <dgm:pt modelId="{50EDB14E-FAE2-48C8-B6F4-2999D522CD7D}" type="sibTrans" cxnId="{4F41D5F6-DC2C-45DC-BF85-0303EF3A06A3}">
      <dgm:prSet/>
      <dgm:spPr/>
      <dgm:t>
        <a:bodyPr/>
        <a:lstStyle/>
        <a:p>
          <a:endParaRPr lang="en-US"/>
        </a:p>
      </dgm:t>
    </dgm:pt>
    <dgm:pt modelId="{1EA9D430-D2C5-40F6-B750-96F51A3304DD}">
      <dgm:prSet custT="1"/>
      <dgm:spPr/>
      <dgm:t>
        <a:bodyPr/>
        <a:lstStyle/>
        <a:p>
          <a:r>
            <a:rPr lang="en-US" sz="2400" dirty="0"/>
            <a:t>We did qualitative research using content analysis of  the Salem State University Archives of the LOG to look into the perspectives of different groups on campus from 1970-1976</a:t>
          </a:r>
        </a:p>
      </dgm:t>
    </dgm:pt>
    <dgm:pt modelId="{BE84FCC3-0CF3-4BED-BC7C-08587E2A79AB}" type="parTrans" cxnId="{F632C925-77F5-40D2-AB82-2C218B143B9E}">
      <dgm:prSet/>
      <dgm:spPr/>
      <dgm:t>
        <a:bodyPr/>
        <a:lstStyle/>
        <a:p>
          <a:endParaRPr lang="en-US"/>
        </a:p>
      </dgm:t>
    </dgm:pt>
    <dgm:pt modelId="{A0961506-C6EF-4481-B81E-44E25DA5C088}" type="sibTrans" cxnId="{F632C925-77F5-40D2-AB82-2C218B143B9E}">
      <dgm:prSet/>
      <dgm:spPr/>
      <dgm:t>
        <a:bodyPr/>
        <a:lstStyle/>
        <a:p>
          <a:endParaRPr lang="en-US"/>
        </a:p>
      </dgm:t>
    </dgm:pt>
    <dgm:pt modelId="{30825373-FC41-4559-8545-8B3CCDECD934}" type="pres">
      <dgm:prSet presAssocID="{626D6BF4-78B9-4F08-9628-545E8DDFD388}" presName="linear" presStyleCnt="0">
        <dgm:presLayoutVars>
          <dgm:animLvl val="lvl"/>
          <dgm:resizeHandles val="exact"/>
        </dgm:presLayoutVars>
      </dgm:prSet>
      <dgm:spPr/>
    </dgm:pt>
    <dgm:pt modelId="{00455434-1EDE-4BFC-903B-EAF06F535868}" type="pres">
      <dgm:prSet presAssocID="{1EA9D430-D2C5-40F6-B750-96F51A3304DD}" presName="parentText" presStyleLbl="node1" presStyleIdx="0" presStyleCnt="4">
        <dgm:presLayoutVars>
          <dgm:chMax val="0"/>
          <dgm:bulletEnabled val="1"/>
        </dgm:presLayoutVars>
      </dgm:prSet>
      <dgm:spPr/>
    </dgm:pt>
    <dgm:pt modelId="{6766CFE6-F8B5-4456-B07F-24FBADA7B7CC}" type="pres">
      <dgm:prSet presAssocID="{A0961506-C6EF-4481-B81E-44E25DA5C088}" presName="spacer" presStyleCnt="0"/>
      <dgm:spPr/>
    </dgm:pt>
    <dgm:pt modelId="{1E705F55-EE9B-413C-9C97-20600B18690B}" type="pres">
      <dgm:prSet presAssocID="{D2C5EE4A-2831-49C4-8F33-9D8D4889F72C}" presName="parentText" presStyleLbl="node1" presStyleIdx="1" presStyleCnt="4">
        <dgm:presLayoutVars>
          <dgm:chMax val="0"/>
          <dgm:bulletEnabled val="1"/>
        </dgm:presLayoutVars>
      </dgm:prSet>
      <dgm:spPr/>
    </dgm:pt>
    <dgm:pt modelId="{67814B48-E9DA-4512-80F9-3159212C72FF}" type="pres">
      <dgm:prSet presAssocID="{FA952A6C-1C06-484A-8337-3DFB629BFC3F}" presName="spacer" presStyleCnt="0"/>
      <dgm:spPr/>
    </dgm:pt>
    <dgm:pt modelId="{312F3971-D9D9-478C-B4B8-3C8DCAAB33E7}" type="pres">
      <dgm:prSet presAssocID="{AB86984B-4BEE-45DC-8B45-2E7E8AFD2423}" presName="parentText" presStyleLbl="node1" presStyleIdx="2" presStyleCnt="4">
        <dgm:presLayoutVars>
          <dgm:chMax val="0"/>
          <dgm:bulletEnabled val="1"/>
        </dgm:presLayoutVars>
      </dgm:prSet>
      <dgm:spPr/>
    </dgm:pt>
    <dgm:pt modelId="{484D8CA4-EB0C-47EF-9E22-3E4C3022AE15}" type="pres">
      <dgm:prSet presAssocID="{1327F952-E52B-4D24-862E-C48C6B0F1FBE}" presName="spacer" presStyleCnt="0"/>
      <dgm:spPr/>
    </dgm:pt>
    <dgm:pt modelId="{F6BA140F-BD4E-4B3E-8359-A4B954B4DDB6}" type="pres">
      <dgm:prSet presAssocID="{609262BC-9C49-466C-A2C7-A71B591AC1C6}" presName="parentText" presStyleLbl="node1" presStyleIdx="3" presStyleCnt="4">
        <dgm:presLayoutVars>
          <dgm:chMax val="0"/>
          <dgm:bulletEnabled val="1"/>
        </dgm:presLayoutVars>
      </dgm:prSet>
      <dgm:spPr/>
    </dgm:pt>
  </dgm:ptLst>
  <dgm:cxnLst>
    <dgm:cxn modelId="{75D56808-4A13-4A43-A214-D91AF8A58755}" type="presOf" srcId="{AB86984B-4BEE-45DC-8B45-2E7E8AFD2423}" destId="{312F3971-D9D9-478C-B4B8-3C8DCAAB33E7}" srcOrd="0" destOrd="0" presId="urn:microsoft.com/office/officeart/2005/8/layout/vList2"/>
    <dgm:cxn modelId="{3508151A-0BDD-4CA0-8544-56C2ABE117D1}" type="presOf" srcId="{D2C5EE4A-2831-49C4-8F33-9D8D4889F72C}" destId="{1E705F55-EE9B-413C-9C97-20600B18690B}" srcOrd="0" destOrd="0" presId="urn:microsoft.com/office/officeart/2005/8/layout/vList2"/>
    <dgm:cxn modelId="{F632C925-77F5-40D2-AB82-2C218B143B9E}" srcId="{626D6BF4-78B9-4F08-9628-545E8DDFD388}" destId="{1EA9D430-D2C5-40F6-B750-96F51A3304DD}" srcOrd="0" destOrd="0" parTransId="{BE84FCC3-0CF3-4BED-BC7C-08587E2A79AB}" sibTransId="{A0961506-C6EF-4481-B81E-44E25DA5C088}"/>
    <dgm:cxn modelId="{A3462D4B-3D10-4D7B-8D8A-3981A33149BA}" type="presOf" srcId="{1EA9D430-D2C5-40F6-B750-96F51A3304DD}" destId="{00455434-1EDE-4BFC-903B-EAF06F535868}" srcOrd="0" destOrd="0" presId="urn:microsoft.com/office/officeart/2005/8/layout/vList2"/>
    <dgm:cxn modelId="{C19F9A81-E0D6-4076-88AF-7577BF512D0C}" type="presOf" srcId="{609262BC-9C49-466C-A2C7-A71B591AC1C6}" destId="{F6BA140F-BD4E-4B3E-8359-A4B954B4DDB6}" srcOrd="0" destOrd="0" presId="urn:microsoft.com/office/officeart/2005/8/layout/vList2"/>
    <dgm:cxn modelId="{0FE99AB9-F5D2-4E79-95F2-4B28BC5DAD7B}" srcId="{626D6BF4-78B9-4F08-9628-545E8DDFD388}" destId="{AB86984B-4BEE-45DC-8B45-2E7E8AFD2423}" srcOrd="2" destOrd="0" parTransId="{ABDF9939-3265-4075-81CB-1C988C4C0510}" sibTransId="{1327F952-E52B-4D24-862E-C48C6B0F1FBE}"/>
    <dgm:cxn modelId="{D4E4FECF-ECAF-48DE-B248-42AAD0EDF554}" type="presOf" srcId="{626D6BF4-78B9-4F08-9628-545E8DDFD388}" destId="{30825373-FC41-4559-8545-8B3CCDECD934}" srcOrd="0" destOrd="0" presId="urn:microsoft.com/office/officeart/2005/8/layout/vList2"/>
    <dgm:cxn modelId="{A075CFF1-E1A1-47E1-8960-6C33FE15CB3D}" srcId="{626D6BF4-78B9-4F08-9628-545E8DDFD388}" destId="{D2C5EE4A-2831-49C4-8F33-9D8D4889F72C}" srcOrd="1" destOrd="0" parTransId="{D607B058-0BF1-45FB-A18C-157BF01E5F75}" sibTransId="{FA952A6C-1C06-484A-8337-3DFB629BFC3F}"/>
    <dgm:cxn modelId="{4F41D5F6-DC2C-45DC-BF85-0303EF3A06A3}" srcId="{626D6BF4-78B9-4F08-9628-545E8DDFD388}" destId="{609262BC-9C49-466C-A2C7-A71B591AC1C6}" srcOrd="3" destOrd="0" parTransId="{07A6A62B-E6A1-4A7E-BA38-3AD7744BAF8D}" sibTransId="{50EDB14E-FAE2-48C8-B6F4-2999D522CD7D}"/>
    <dgm:cxn modelId="{4C28F1DA-DE0A-46BF-B16C-337989A3BD44}" type="presParOf" srcId="{30825373-FC41-4559-8545-8B3CCDECD934}" destId="{00455434-1EDE-4BFC-903B-EAF06F535868}" srcOrd="0" destOrd="0" presId="urn:microsoft.com/office/officeart/2005/8/layout/vList2"/>
    <dgm:cxn modelId="{64D8ACF1-8904-4BE0-AD80-D2DF7DC360AD}" type="presParOf" srcId="{30825373-FC41-4559-8545-8B3CCDECD934}" destId="{6766CFE6-F8B5-4456-B07F-24FBADA7B7CC}" srcOrd="1" destOrd="0" presId="urn:microsoft.com/office/officeart/2005/8/layout/vList2"/>
    <dgm:cxn modelId="{64857AF3-0F77-4D0A-A195-3BC52E1CEAB1}" type="presParOf" srcId="{30825373-FC41-4559-8545-8B3CCDECD934}" destId="{1E705F55-EE9B-413C-9C97-20600B18690B}" srcOrd="2" destOrd="0" presId="urn:microsoft.com/office/officeart/2005/8/layout/vList2"/>
    <dgm:cxn modelId="{FE236A94-1014-4CE9-84A3-66E0767D625B}" type="presParOf" srcId="{30825373-FC41-4559-8545-8B3CCDECD934}" destId="{67814B48-E9DA-4512-80F9-3159212C72FF}" srcOrd="3" destOrd="0" presId="urn:microsoft.com/office/officeart/2005/8/layout/vList2"/>
    <dgm:cxn modelId="{769E351A-A763-4BC7-B3F9-850DED4146F8}" type="presParOf" srcId="{30825373-FC41-4559-8545-8B3CCDECD934}" destId="{312F3971-D9D9-478C-B4B8-3C8DCAAB33E7}" srcOrd="4" destOrd="0" presId="urn:microsoft.com/office/officeart/2005/8/layout/vList2"/>
    <dgm:cxn modelId="{76F23BD6-31B0-457F-ACF8-B680D6AAC92E}" type="presParOf" srcId="{30825373-FC41-4559-8545-8B3CCDECD934}" destId="{484D8CA4-EB0C-47EF-9E22-3E4C3022AE15}" srcOrd="5" destOrd="0" presId="urn:microsoft.com/office/officeart/2005/8/layout/vList2"/>
    <dgm:cxn modelId="{972C0E75-1CA2-444C-8B21-6C70AE5A381B}" type="presParOf" srcId="{30825373-FC41-4559-8545-8B3CCDECD934}" destId="{F6BA140F-BD4E-4B3E-8359-A4B954B4DDB6}"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C93C650-92A3-4402-B849-90335DE6B618}" type="doc">
      <dgm:prSet loTypeId="urn:microsoft.com/office/officeart/2005/8/layout/vList2" loCatId="list" qsTypeId="urn:microsoft.com/office/officeart/2005/8/quickstyle/simple2" qsCatId="simple" csTypeId="urn:microsoft.com/office/officeart/2005/8/colors/colorful2" csCatId="colorful"/>
      <dgm:spPr/>
      <dgm:t>
        <a:bodyPr/>
        <a:lstStyle/>
        <a:p>
          <a:endParaRPr lang="en-US"/>
        </a:p>
      </dgm:t>
    </dgm:pt>
    <dgm:pt modelId="{ED83656C-0DA6-428B-8E81-7E8295942845}">
      <dgm:prSet/>
      <dgm:spPr/>
      <dgm:t>
        <a:bodyPr/>
        <a:lstStyle/>
        <a:p>
          <a:r>
            <a:rPr lang="en-US"/>
            <a:t>An important question we must ask is, what about the members of the LGBT community who stay in the churches they grew up in? Does the “religiously justified” hatred cause members of the LGBT to lose their beliefs?</a:t>
          </a:r>
        </a:p>
      </dgm:t>
    </dgm:pt>
    <dgm:pt modelId="{29605024-2734-4F37-B8AB-5796FF3CF066}" type="parTrans" cxnId="{54958DE6-D221-4CB8-ACBF-EEC36AB4D191}">
      <dgm:prSet/>
      <dgm:spPr/>
      <dgm:t>
        <a:bodyPr/>
        <a:lstStyle/>
        <a:p>
          <a:endParaRPr lang="en-US"/>
        </a:p>
      </dgm:t>
    </dgm:pt>
    <dgm:pt modelId="{152E30CB-20A8-469D-9536-EE4DDEEE91E8}" type="sibTrans" cxnId="{54958DE6-D221-4CB8-ACBF-EEC36AB4D191}">
      <dgm:prSet/>
      <dgm:spPr/>
      <dgm:t>
        <a:bodyPr/>
        <a:lstStyle/>
        <a:p>
          <a:endParaRPr lang="en-US"/>
        </a:p>
      </dgm:t>
    </dgm:pt>
    <dgm:pt modelId="{DB2CD6EB-5182-4065-875E-40AC84C045A1}">
      <dgm:prSet/>
      <dgm:spPr/>
      <dgm:t>
        <a:bodyPr/>
        <a:lstStyle/>
        <a:p>
          <a:r>
            <a:rPr lang="en-US"/>
            <a:t>what happens when the LGBT is competing with the Christian community? They often have opposing messages and desires. What happens when they are competing for the same audiences such as on college campuses? Who has the resources to make more noise? </a:t>
          </a:r>
        </a:p>
      </dgm:t>
    </dgm:pt>
    <dgm:pt modelId="{6E6AFD90-51F8-48EB-BD27-304B89545319}" type="parTrans" cxnId="{E217F888-6CBD-4987-ABC3-BE5F18163AF1}">
      <dgm:prSet/>
      <dgm:spPr/>
      <dgm:t>
        <a:bodyPr/>
        <a:lstStyle/>
        <a:p>
          <a:endParaRPr lang="en-US"/>
        </a:p>
      </dgm:t>
    </dgm:pt>
    <dgm:pt modelId="{EAD138B1-2D94-4CC7-917F-7FDF45C709D4}" type="sibTrans" cxnId="{E217F888-6CBD-4987-ABC3-BE5F18163AF1}">
      <dgm:prSet/>
      <dgm:spPr/>
      <dgm:t>
        <a:bodyPr/>
        <a:lstStyle/>
        <a:p>
          <a:endParaRPr lang="en-US"/>
        </a:p>
      </dgm:t>
    </dgm:pt>
    <dgm:pt modelId="{809E1733-6E7C-4FDB-93DE-BD22480780A3}" type="pres">
      <dgm:prSet presAssocID="{1C93C650-92A3-4402-B849-90335DE6B618}" presName="linear" presStyleCnt="0">
        <dgm:presLayoutVars>
          <dgm:animLvl val="lvl"/>
          <dgm:resizeHandles val="exact"/>
        </dgm:presLayoutVars>
      </dgm:prSet>
      <dgm:spPr/>
    </dgm:pt>
    <dgm:pt modelId="{1CB4A870-9FCD-4208-B544-8BADAE2B67F0}" type="pres">
      <dgm:prSet presAssocID="{ED83656C-0DA6-428B-8E81-7E8295942845}" presName="parentText" presStyleLbl="node1" presStyleIdx="0" presStyleCnt="2">
        <dgm:presLayoutVars>
          <dgm:chMax val="0"/>
          <dgm:bulletEnabled val="1"/>
        </dgm:presLayoutVars>
      </dgm:prSet>
      <dgm:spPr/>
    </dgm:pt>
    <dgm:pt modelId="{D421B50A-762E-42F1-A5C7-9C0132D621CE}" type="pres">
      <dgm:prSet presAssocID="{152E30CB-20A8-469D-9536-EE4DDEEE91E8}" presName="spacer" presStyleCnt="0"/>
      <dgm:spPr/>
    </dgm:pt>
    <dgm:pt modelId="{86F2D688-A3DC-4DB4-8FB7-77D9530BF81B}" type="pres">
      <dgm:prSet presAssocID="{DB2CD6EB-5182-4065-875E-40AC84C045A1}" presName="parentText" presStyleLbl="node1" presStyleIdx="1" presStyleCnt="2">
        <dgm:presLayoutVars>
          <dgm:chMax val="0"/>
          <dgm:bulletEnabled val="1"/>
        </dgm:presLayoutVars>
      </dgm:prSet>
      <dgm:spPr/>
    </dgm:pt>
  </dgm:ptLst>
  <dgm:cxnLst>
    <dgm:cxn modelId="{47824545-C78A-4563-AC0F-713CF69AE2AD}" type="presOf" srcId="{1C93C650-92A3-4402-B849-90335DE6B618}" destId="{809E1733-6E7C-4FDB-93DE-BD22480780A3}" srcOrd="0" destOrd="0" presId="urn:microsoft.com/office/officeart/2005/8/layout/vList2"/>
    <dgm:cxn modelId="{2921A565-82A9-4A93-882B-6D2E33076E54}" type="presOf" srcId="{DB2CD6EB-5182-4065-875E-40AC84C045A1}" destId="{86F2D688-A3DC-4DB4-8FB7-77D9530BF81B}" srcOrd="0" destOrd="0" presId="urn:microsoft.com/office/officeart/2005/8/layout/vList2"/>
    <dgm:cxn modelId="{481D0285-848A-4D64-A8E6-A2FE8A137E92}" type="presOf" srcId="{ED83656C-0DA6-428B-8E81-7E8295942845}" destId="{1CB4A870-9FCD-4208-B544-8BADAE2B67F0}" srcOrd="0" destOrd="0" presId="urn:microsoft.com/office/officeart/2005/8/layout/vList2"/>
    <dgm:cxn modelId="{E217F888-6CBD-4987-ABC3-BE5F18163AF1}" srcId="{1C93C650-92A3-4402-B849-90335DE6B618}" destId="{DB2CD6EB-5182-4065-875E-40AC84C045A1}" srcOrd="1" destOrd="0" parTransId="{6E6AFD90-51F8-48EB-BD27-304B89545319}" sibTransId="{EAD138B1-2D94-4CC7-917F-7FDF45C709D4}"/>
    <dgm:cxn modelId="{54958DE6-D221-4CB8-ACBF-EEC36AB4D191}" srcId="{1C93C650-92A3-4402-B849-90335DE6B618}" destId="{ED83656C-0DA6-428B-8E81-7E8295942845}" srcOrd="0" destOrd="0" parTransId="{29605024-2734-4F37-B8AB-5796FF3CF066}" sibTransId="{152E30CB-20A8-469D-9536-EE4DDEEE91E8}"/>
    <dgm:cxn modelId="{AD4EADE9-2061-4CC8-B2E6-9029EB62A82F}" type="presParOf" srcId="{809E1733-6E7C-4FDB-93DE-BD22480780A3}" destId="{1CB4A870-9FCD-4208-B544-8BADAE2B67F0}" srcOrd="0" destOrd="0" presId="urn:microsoft.com/office/officeart/2005/8/layout/vList2"/>
    <dgm:cxn modelId="{0E15EF71-D69C-4314-8650-E432A04DEB98}" type="presParOf" srcId="{809E1733-6E7C-4FDB-93DE-BD22480780A3}" destId="{D421B50A-762E-42F1-A5C7-9C0132D621CE}" srcOrd="1" destOrd="0" presId="urn:microsoft.com/office/officeart/2005/8/layout/vList2"/>
    <dgm:cxn modelId="{A53455CC-50A3-44DC-8080-8CA8B2BBA9DB}" type="presParOf" srcId="{809E1733-6E7C-4FDB-93DE-BD22480780A3}" destId="{86F2D688-A3DC-4DB4-8FB7-77D9530BF81B}"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455434-1EDE-4BFC-903B-EAF06F535868}">
      <dsp:nvSpPr>
        <dsp:cNvPr id="0" name=""/>
        <dsp:cNvSpPr/>
      </dsp:nvSpPr>
      <dsp:spPr>
        <a:xfrm>
          <a:off x="0" y="2685"/>
          <a:ext cx="6061075" cy="1646957"/>
        </a:xfrm>
        <a:prstGeom prst="roundRect">
          <a:avLst/>
        </a:prstGeom>
        <a:solidFill>
          <a:schemeClr val="accent2">
            <a:hueOff val="0"/>
            <a:satOff val="0"/>
            <a:lumOff val="0"/>
            <a:alphaOff val="0"/>
          </a:schemeClr>
        </a:solidFill>
        <a:ln w="317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t>We did qualitative research using content analysis of  the Salem State University Archives of the LOG to look into the perspectives of different groups on campus from 1970-1976</a:t>
          </a:r>
        </a:p>
      </dsp:txBody>
      <dsp:txXfrm>
        <a:off x="80398" y="83083"/>
        <a:ext cx="5900279" cy="1486161"/>
      </dsp:txXfrm>
    </dsp:sp>
    <dsp:sp modelId="{1E705F55-EE9B-413C-9C97-20600B18690B}">
      <dsp:nvSpPr>
        <dsp:cNvPr id="0" name=""/>
        <dsp:cNvSpPr/>
      </dsp:nvSpPr>
      <dsp:spPr>
        <a:xfrm>
          <a:off x="0" y="1661709"/>
          <a:ext cx="6061075" cy="1646957"/>
        </a:xfrm>
        <a:prstGeom prst="roundRect">
          <a:avLst/>
        </a:prstGeom>
        <a:solidFill>
          <a:schemeClr val="accent3">
            <a:hueOff val="0"/>
            <a:satOff val="0"/>
            <a:lumOff val="0"/>
            <a:alphaOff val="0"/>
          </a:schemeClr>
        </a:solidFill>
        <a:ln w="317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t>We were able to access some school newspaper columns from the LOG called “Some of Your Best Friends” </a:t>
          </a:r>
        </a:p>
      </dsp:txBody>
      <dsp:txXfrm>
        <a:off x="80398" y="1742107"/>
        <a:ext cx="5900279" cy="1486161"/>
      </dsp:txXfrm>
    </dsp:sp>
    <dsp:sp modelId="{312F3971-D9D9-478C-B4B8-3C8DCAAB33E7}">
      <dsp:nvSpPr>
        <dsp:cNvPr id="0" name=""/>
        <dsp:cNvSpPr/>
      </dsp:nvSpPr>
      <dsp:spPr>
        <a:xfrm>
          <a:off x="0" y="3320732"/>
          <a:ext cx="6061075" cy="1646957"/>
        </a:xfrm>
        <a:prstGeom prst="roundRect">
          <a:avLst/>
        </a:prstGeom>
        <a:solidFill>
          <a:schemeClr val="accent4">
            <a:hueOff val="0"/>
            <a:satOff val="0"/>
            <a:lumOff val="0"/>
            <a:alphaOff val="0"/>
          </a:schemeClr>
        </a:solidFill>
        <a:ln w="317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t>We also looked at Letters to the editor which came from both the LGBT group on campus and the opposing Christian group on campus</a:t>
          </a:r>
        </a:p>
      </dsp:txBody>
      <dsp:txXfrm>
        <a:off x="80398" y="3401130"/>
        <a:ext cx="5900279" cy="1486161"/>
      </dsp:txXfrm>
    </dsp:sp>
    <dsp:sp modelId="{F6BA140F-BD4E-4B3E-8359-A4B954B4DDB6}">
      <dsp:nvSpPr>
        <dsp:cNvPr id="0" name=""/>
        <dsp:cNvSpPr/>
      </dsp:nvSpPr>
      <dsp:spPr>
        <a:xfrm>
          <a:off x="0" y="4979756"/>
          <a:ext cx="6061075" cy="1646957"/>
        </a:xfrm>
        <a:prstGeom prst="roundRect">
          <a:avLst/>
        </a:prstGeom>
        <a:solidFill>
          <a:schemeClr val="accent5">
            <a:hueOff val="0"/>
            <a:satOff val="0"/>
            <a:lumOff val="0"/>
            <a:alphaOff val="0"/>
          </a:schemeClr>
        </a:solidFill>
        <a:ln w="317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t>We took a sample of ten columns and letters and coded them for the terms </a:t>
          </a:r>
        </a:p>
        <a:p>
          <a:pPr marL="0" lvl="0" indent="0" algn="l" defTabSz="800100">
            <a:lnSpc>
              <a:spcPct val="90000"/>
            </a:lnSpc>
            <a:spcBef>
              <a:spcPct val="0"/>
            </a:spcBef>
            <a:spcAft>
              <a:spcPct val="35000"/>
            </a:spcAft>
            <a:buNone/>
          </a:pPr>
          <a:r>
            <a:rPr lang="en-US" sz="1800" kern="1200" dirty="0"/>
            <a:t>- Homosexuality is a “sin”</a:t>
          </a:r>
        </a:p>
        <a:p>
          <a:pPr marL="0" lvl="0" indent="0" algn="l" defTabSz="800100">
            <a:lnSpc>
              <a:spcPct val="90000"/>
            </a:lnSpc>
            <a:spcBef>
              <a:spcPct val="0"/>
            </a:spcBef>
            <a:spcAft>
              <a:spcPct val="35000"/>
            </a:spcAft>
            <a:buNone/>
          </a:pPr>
          <a:r>
            <a:rPr lang="en-US" sz="1800" kern="1200" dirty="0"/>
            <a:t>- Homophobic slurs/stereotypes</a:t>
          </a:r>
        </a:p>
        <a:p>
          <a:pPr marL="0" lvl="0" indent="0" algn="l" defTabSz="800100">
            <a:lnSpc>
              <a:spcPct val="90000"/>
            </a:lnSpc>
            <a:spcBef>
              <a:spcPct val="0"/>
            </a:spcBef>
            <a:spcAft>
              <a:spcPct val="35000"/>
            </a:spcAft>
            <a:buNone/>
          </a:pPr>
          <a:r>
            <a:rPr lang="en-US" sz="1800" kern="1200" dirty="0"/>
            <a:t>- Ways of censorship </a:t>
          </a:r>
        </a:p>
      </dsp:txBody>
      <dsp:txXfrm>
        <a:off x="80398" y="5060154"/>
        <a:ext cx="5900279" cy="148616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B4A870-9FCD-4208-B544-8BADAE2B67F0}">
      <dsp:nvSpPr>
        <dsp:cNvPr id="0" name=""/>
        <dsp:cNvSpPr/>
      </dsp:nvSpPr>
      <dsp:spPr>
        <a:xfrm>
          <a:off x="0" y="269715"/>
          <a:ext cx="6151562" cy="2334149"/>
        </a:xfrm>
        <a:prstGeom prst="roundRect">
          <a:avLst/>
        </a:prstGeom>
        <a:solidFill>
          <a:schemeClr val="accent2">
            <a:hueOff val="0"/>
            <a:satOff val="0"/>
            <a:lumOff val="0"/>
            <a:alphaOff val="0"/>
          </a:schemeClr>
        </a:solidFill>
        <a:ln w="317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a:t>An important question we must ask is, what about the members of the LGBT community who stay in the churches they grew up in? Does the “religiously justified” hatred cause members of the LGBT to lose their beliefs?</a:t>
          </a:r>
        </a:p>
      </dsp:txBody>
      <dsp:txXfrm>
        <a:off x="113944" y="383659"/>
        <a:ext cx="5923674" cy="2106261"/>
      </dsp:txXfrm>
    </dsp:sp>
    <dsp:sp modelId="{86F2D688-A3DC-4DB4-8FB7-77D9530BF81B}">
      <dsp:nvSpPr>
        <dsp:cNvPr id="0" name=""/>
        <dsp:cNvSpPr/>
      </dsp:nvSpPr>
      <dsp:spPr>
        <a:xfrm>
          <a:off x="0" y="2672985"/>
          <a:ext cx="6151562" cy="2334149"/>
        </a:xfrm>
        <a:prstGeom prst="roundRect">
          <a:avLst/>
        </a:prstGeom>
        <a:solidFill>
          <a:schemeClr val="accent2">
            <a:hueOff val="-832974"/>
            <a:satOff val="-48271"/>
            <a:lumOff val="-2745"/>
            <a:alphaOff val="0"/>
          </a:schemeClr>
        </a:solidFill>
        <a:ln w="317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a:t>what happens when the LGBT is competing with the Christian community? They often have opposing messages and desires. What happens when they are competing for the same audiences such as on college campuses? Who has the resources to make more noise? </a:t>
          </a:r>
        </a:p>
      </dsp:txBody>
      <dsp:txXfrm>
        <a:off x="113944" y="2786929"/>
        <a:ext cx="5923674" cy="2106261"/>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8EF491-0DF8-4A28-B48A-5A99C0381B35}" type="datetimeFigureOut">
              <a:rPr lang="en-US" smtClean="0"/>
              <a:t>4/29/2021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5D96DB-201A-46B5-8D05-C8E4E1C02CE5}" type="slidenum">
              <a:rPr lang="en-US" smtClean="0"/>
              <a:t>‹#›</a:t>
            </a:fld>
            <a:endParaRPr lang="en-US"/>
          </a:p>
        </p:txBody>
      </p:sp>
    </p:spTree>
    <p:extLst>
      <p:ext uri="{BB962C8B-B14F-4D97-AF65-F5344CB8AC3E}">
        <p14:creationId xmlns:p14="http://schemas.microsoft.com/office/powerpoint/2010/main" val="26901399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29AE5269-AA41-4EFA-8ACA-731F9AA33E65}" type="datetimeFigureOut">
              <a:rPr lang="en-US" smtClean="0"/>
              <a:t>4/28/2021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0E6175-210A-4712-BAD7-00ECC8435D86}" type="slidenum">
              <a:rPr lang="en-US" smtClean="0"/>
              <a:t>‹#›</a:t>
            </a:fld>
            <a:endParaRPr lang="en-US"/>
          </a:p>
        </p:txBody>
      </p:sp>
    </p:spTree>
    <p:extLst>
      <p:ext uri="{BB962C8B-B14F-4D97-AF65-F5344CB8AC3E}">
        <p14:creationId xmlns:p14="http://schemas.microsoft.com/office/powerpoint/2010/main" val="19150535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9AE5269-AA41-4EFA-8ACA-731F9AA33E65}" type="datetimeFigureOut">
              <a:rPr lang="en-US" smtClean="0"/>
              <a:t>4/28/2021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0E6175-210A-4712-BAD7-00ECC8435D86}" type="slidenum">
              <a:rPr lang="en-US" smtClean="0"/>
              <a:t>‹#›</a:t>
            </a:fld>
            <a:endParaRPr lang="en-US"/>
          </a:p>
        </p:txBody>
      </p:sp>
    </p:spTree>
    <p:extLst>
      <p:ext uri="{BB962C8B-B14F-4D97-AF65-F5344CB8AC3E}">
        <p14:creationId xmlns:p14="http://schemas.microsoft.com/office/powerpoint/2010/main" val="4548557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9AE5269-AA41-4EFA-8ACA-731F9AA33E65}" type="datetimeFigureOut">
              <a:rPr lang="en-US" smtClean="0"/>
              <a:t>4/28/2021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0E6175-210A-4712-BAD7-00ECC8435D86}" type="slidenum">
              <a:rPr lang="en-US" smtClean="0"/>
              <a:t>‹#›</a:t>
            </a:fld>
            <a:endParaRPr lang="en-US"/>
          </a:p>
        </p:txBody>
      </p:sp>
    </p:spTree>
    <p:extLst>
      <p:ext uri="{BB962C8B-B14F-4D97-AF65-F5344CB8AC3E}">
        <p14:creationId xmlns:p14="http://schemas.microsoft.com/office/powerpoint/2010/main" val="23752180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9AE5269-AA41-4EFA-8ACA-731F9AA33E65}" type="datetimeFigureOut">
              <a:rPr lang="en-US" smtClean="0"/>
              <a:t>4/28/2021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0E6175-210A-4712-BAD7-00ECC8435D86}" type="slidenum">
              <a:rPr lang="en-US" smtClean="0"/>
              <a:t>‹#›</a:t>
            </a:fld>
            <a:endParaRPr lang="en-US"/>
          </a:p>
        </p:txBody>
      </p:sp>
    </p:spTree>
    <p:extLst>
      <p:ext uri="{BB962C8B-B14F-4D97-AF65-F5344CB8AC3E}">
        <p14:creationId xmlns:p14="http://schemas.microsoft.com/office/powerpoint/2010/main" val="18728978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29AE5269-AA41-4EFA-8ACA-731F9AA33E65}" type="datetimeFigureOut">
              <a:rPr lang="en-US" smtClean="0"/>
              <a:t>4/28/2021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0E6175-210A-4712-BAD7-00ECC8435D86}" type="slidenum">
              <a:rPr lang="en-US" smtClean="0"/>
              <a:t>‹#›</a:t>
            </a:fld>
            <a:endParaRPr lang="en-US"/>
          </a:p>
        </p:txBody>
      </p:sp>
    </p:spTree>
    <p:extLst>
      <p:ext uri="{BB962C8B-B14F-4D97-AF65-F5344CB8AC3E}">
        <p14:creationId xmlns:p14="http://schemas.microsoft.com/office/powerpoint/2010/main" val="30216223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29AE5269-AA41-4EFA-8ACA-731F9AA33E65}" type="datetimeFigureOut">
              <a:rPr lang="en-US" smtClean="0"/>
              <a:t>4/28/2021</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160E6175-210A-4712-BAD7-00ECC8435D86}" type="slidenum">
              <a:rPr lang="en-US" smtClean="0"/>
              <a:t>‹#›</a:t>
            </a:fld>
            <a:endParaRPr lang="en-US"/>
          </a:p>
        </p:txBody>
      </p:sp>
    </p:spTree>
    <p:extLst>
      <p:ext uri="{BB962C8B-B14F-4D97-AF65-F5344CB8AC3E}">
        <p14:creationId xmlns:p14="http://schemas.microsoft.com/office/powerpoint/2010/main" val="7945987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29AE5269-AA41-4EFA-8ACA-731F9AA33E65}" type="datetimeFigureOut">
              <a:rPr lang="en-US" smtClean="0"/>
              <a:t>4/28/2021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0E6175-210A-4712-BAD7-00ECC8435D86}"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2851669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9AE5269-AA41-4EFA-8ACA-731F9AA33E65}" type="datetimeFigureOut">
              <a:rPr lang="en-US" smtClean="0"/>
              <a:t>4/28/2021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0E6175-210A-4712-BAD7-00ECC8435D86}" type="slidenum">
              <a:rPr lang="en-US" smtClean="0"/>
              <a:t>‹#›</a:t>
            </a:fld>
            <a:endParaRPr lang="en-US"/>
          </a:p>
        </p:txBody>
      </p:sp>
    </p:spTree>
    <p:extLst>
      <p:ext uri="{BB962C8B-B14F-4D97-AF65-F5344CB8AC3E}">
        <p14:creationId xmlns:p14="http://schemas.microsoft.com/office/powerpoint/2010/main" val="933754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9AE5269-AA41-4EFA-8ACA-731F9AA33E65}" type="datetimeFigureOut">
              <a:rPr lang="en-US" smtClean="0"/>
              <a:t>4/28/2021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0E6175-210A-4712-BAD7-00ECC8435D86}" type="slidenum">
              <a:rPr lang="en-US" smtClean="0"/>
              <a:t>‹#›</a:t>
            </a:fld>
            <a:endParaRPr lang="en-US"/>
          </a:p>
        </p:txBody>
      </p:sp>
    </p:spTree>
    <p:extLst>
      <p:ext uri="{BB962C8B-B14F-4D97-AF65-F5344CB8AC3E}">
        <p14:creationId xmlns:p14="http://schemas.microsoft.com/office/powerpoint/2010/main" val="29970573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Ref idx="1001">
        <a:schemeClr val="bg2"/>
      </p:bgRef>
    </p:bg>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29AE5269-AA41-4EFA-8ACA-731F9AA33E65}" type="datetimeFigureOut">
              <a:rPr lang="en-US" smtClean="0"/>
              <a:t>4/28/2021</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160E6175-210A-4712-BAD7-00ECC8435D86}" type="slidenum">
              <a:rPr lang="en-US" smtClean="0"/>
              <a:t>‹#›</a:t>
            </a:fld>
            <a:endParaRPr lang="en-US"/>
          </a:p>
        </p:txBody>
      </p:sp>
    </p:spTree>
    <p:extLst>
      <p:ext uri="{BB962C8B-B14F-4D97-AF65-F5344CB8AC3E}">
        <p14:creationId xmlns:p14="http://schemas.microsoft.com/office/powerpoint/2010/main" val="404825228"/>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tx1">
              <a:lumMod val="8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29AE5269-AA41-4EFA-8ACA-731F9AA33E65}" type="datetimeFigureOut">
              <a:rPr lang="en-US" smtClean="0"/>
              <a:t>4/28/2021</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160E6175-210A-4712-BAD7-00ECC8435D86}" type="slidenum">
              <a:rPr lang="en-US" smtClean="0"/>
              <a:t>‹#›</a:t>
            </a:fld>
            <a:endParaRPr lang="en-US"/>
          </a:p>
        </p:txBody>
      </p:sp>
    </p:spTree>
    <p:extLst>
      <p:ext uri="{BB962C8B-B14F-4D97-AF65-F5344CB8AC3E}">
        <p14:creationId xmlns:p14="http://schemas.microsoft.com/office/powerpoint/2010/main" val="1912688127"/>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chemeClr val="bg2">
              <a:lumMod val="60000"/>
              <a:lumOff val="40000"/>
              <a:alpha val="15000"/>
            </a:schemeClr>
          </a:solidFill>
          <a:ln w="31750" cap="sq">
            <a:solidFill>
              <a:schemeClr val="tx1">
                <a:lumMod val="75000"/>
                <a:lumOff val="25000"/>
              </a:schemeClr>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29AE5269-AA41-4EFA-8ACA-731F9AA33E65}" type="datetimeFigureOut">
              <a:rPr lang="en-US" smtClean="0"/>
              <a:t>4/28/2021</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69804"/>
            </a:srgbClr>
          </a:solidFill>
        </p:spPr>
        <p:txBody>
          <a:bodyPr vert="horz" lIns="18288" tIns="45720" rIns="18288" bIns="45720" rtlCol="0" anchor="ctr">
            <a:noAutofit/>
          </a:bodyPr>
          <a:lstStyle>
            <a:lvl1pPr algn="ctr">
              <a:defRPr sz="1100" spc="0" baseline="0">
                <a:solidFill>
                  <a:srgbClr val="FFFFFF"/>
                </a:solidFill>
              </a:defRPr>
            </a:lvl1pPr>
          </a:lstStyle>
          <a:p>
            <a:fld id="{160E6175-210A-4712-BAD7-00ECC8435D86}" type="slidenum">
              <a:rPr lang="en-US" smtClean="0"/>
              <a:t>‹#›</a:t>
            </a:fld>
            <a:endParaRPr lang="en-US"/>
          </a:p>
        </p:txBody>
      </p:sp>
    </p:spTree>
    <p:extLst>
      <p:ext uri="{BB962C8B-B14F-4D97-AF65-F5344CB8AC3E}">
        <p14:creationId xmlns:p14="http://schemas.microsoft.com/office/powerpoint/2010/main" val="2520619807"/>
      </p:ext>
    </p:extLst>
  </p:cSld>
  <p:clrMap bg1="dk1" tx1="lt1" bg2="dk2" tx2="lt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DD54DC-54F6-490B-A594-E9376BA1092A}"/>
              </a:ext>
            </a:extLst>
          </p:cNvPr>
          <p:cNvSpPr>
            <a:spLocks noGrp="1"/>
          </p:cNvSpPr>
          <p:nvPr>
            <p:ph type="ctrTitle"/>
          </p:nvPr>
        </p:nvSpPr>
        <p:spPr>
          <a:xfrm>
            <a:off x="1594280" y="1206013"/>
            <a:ext cx="8991600" cy="1645920"/>
          </a:xfrm>
        </p:spPr>
        <p:txBody>
          <a:bodyPr>
            <a:normAutofit fontScale="90000"/>
          </a:bodyPr>
          <a:lstStyle/>
          <a:p>
            <a:r>
              <a:rPr lang="en-US" dirty="0"/>
              <a:t>Religion as a Tool of Censorship Against the LGBT community</a:t>
            </a:r>
          </a:p>
        </p:txBody>
      </p:sp>
      <p:sp>
        <p:nvSpPr>
          <p:cNvPr id="3" name="Subtitle 2">
            <a:extLst>
              <a:ext uri="{FF2B5EF4-FFF2-40B4-BE49-F238E27FC236}">
                <a16:creationId xmlns:a16="http://schemas.microsoft.com/office/drawing/2014/main" id="{788ABA0A-5791-44F4-8EF5-28E1BDC4EE85}"/>
              </a:ext>
            </a:extLst>
          </p:cNvPr>
          <p:cNvSpPr>
            <a:spLocks noGrp="1"/>
          </p:cNvSpPr>
          <p:nvPr>
            <p:ph type="subTitle" idx="1"/>
          </p:nvPr>
        </p:nvSpPr>
        <p:spPr>
          <a:xfrm>
            <a:off x="2689274" y="3207325"/>
            <a:ext cx="6801612" cy="965180"/>
          </a:xfrm>
          <a:solidFill>
            <a:schemeClr val="tx1"/>
          </a:solidFill>
          <a:ln w="38100">
            <a:solidFill>
              <a:schemeClr val="bg1"/>
            </a:solidFill>
          </a:ln>
        </p:spPr>
        <p:txBody>
          <a:bodyPr>
            <a:normAutofit/>
          </a:bodyPr>
          <a:lstStyle/>
          <a:p>
            <a:r>
              <a:rPr lang="en-US" sz="2800" dirty="0">
                <a:solidFill>
                  <a:schemeClr val="bg1"/>
                </a:solidFill>
              </a:rPr>
              <a:t>An archival look at Salem State University in the 1970’s</a:t>
            </a:r>
          </a:p>
        </p:txBody>
      </p:sp>
      <p:sp>
        <p:nvSpPr>
          <p:cNvPr id="4" name="TextBox 3">
            <a:extLst>
              <a:ext uri="{FF2B5EF4-FFF2-40B4-BE49-F238E27FC236}">
                <a16:creationId xmlns:a16="http://schemas.microsoft.com/office/drawing/2014/main" id="{7E89D75C-4FD4-4753-9EA6-1582C04172A8}"/>
              </a:ext>
            </a:extLst>
          </p:cNvPr>
          <p:cNvSpPr txBox="1"/>
          <p:nvPr/>
        </p:nvSpPr>
        <p:spPr>
          <a:xfrm>
            <a:off x="3357239" y="5339543"/>
            <a:ext cx="5477521" cy="1200329"/>
          </a:xfrm>
          <a:prstGeom prst="rect">
            <a:avLst/>
          </a:prstGeom>
          <a:noFill/>
          <a:ln w="28575">
            <a:solidFill>
              <a:schemeClr val="bg1"/>
            </a:solidFill>
          </a:ln>
        </p:spPr>
        <p:txBody>
          <a:bodyPr wrap="square" rtlCol="0">
            <a:spAutoFit/>
          </a:bodyPr>
          <a:lstStyle/>
          <a:p>
            <a:pPr algn="ctr"/>
            <a:r>
              <a:rPr lang="en-US" sz="2400" dirty="0"/>
              <a:t>Harley Pereira</a:t>
            </a:r>
          </a:p>
          <a:p>
            <a:pPr algn="ctr"/>
            <a:r>
              <a:rPr lang="en-US" sz="2400" dirty="0"/>
              <a:t>Soc 403: Research Methods</a:t>
            </a:r>
          </a:p>
          <a:p>
            <a:pPr algn="ctr"/>
            <a:r>
              <a:rPr lang="en-US" sz="2400" dirty="0"/>
              <a:t>Research Methods in the Social Sciences</a:t>
            </a:r>
          </a:p>
        </p:txBody>
      </p:sp>
      <p:sp>
        <p:nvSpPr>
          <p:cNvPr id="5" name="Rectangle 4">
            <a:extLst>
              <a:ext uri="{FF2B5EF4-FFF2-40B4-BE49-F238E27FC236}">
                <a16:creationId xmlns:a16="http://schemas.microsoft.com/office/drawing/2014/main" id="{BCF992AD-4D30-437A-B4A1-450B8A7704CC}"/>
              </a:ext>
            </a:extLst>
          </p:cNvPr>
          <p:cNvSpPr/>
          <p:nvPr/>
        </p:nvSpPr>
        <p:spPr>
          <a:xfrm>
            <a:off x="177552" y="161925"/>
            <a:ext cx="11825057" cy="6534150"/>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894413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356ED7C0-EA05-4088-A45B-3D38B97226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6876939" cy="68580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965341D-968F-4B33-AA3D-396A67F1D73F}"/>
              </a:ext>
            </a:extLst>
          </p:cNvPr>
          <p:cNvSpPr>
            <a:spLocks noGrp="1"/>
          </p:cNvSpPr>
          <p:nvPr>
            <p:ph type="title"/>
          </p:nvPr>
        </p:nvSpPr>
        <p:spPr>
          <a:xfrm>
            <a:off x="804671" y="1290025"/>
            <a:ext cx="5291327" cy="1188720"/>
          </a:xfrm>
          <a:solidFill>
            <a:schemeClr val="accent2"/>
          </a:solidFill>
          <a:ln>
            <a:solidFill>
              <a:srgbClr val="404040"/>
            </a:solidFill>
          </a:ln>
        </p:spPr>
        <p:txBody>
          <a:bodyPr vert="horz" lIns="182880" tIns="182880" rIns="182880" bIns="182880" rtlCol="0" anchor="ctr">
            <a:normAutofit/>
          </a:bodyPr>
          <a:lstStyle/>
          <a:p>
            <a:r>
              <a:rPr lang="en-US" dirty="0">
                <a:solidFill>
                  <a:srgbClr val="262626"/>
                </a:solidFill>
              </a:rPr>
              <a:t>Findings</a:t>
            </a:r>
          </a:p>
        </p:txBody>
      </p:sp>
      <p:sp>
        <p:nvSpPr>
          <p:cNvPr id="4" name="TextBox 3">
            <a:extLst>
              <a:ext uri="{FF2B5EF4-FFF2-40B4-BE49-F238E27FC236}">
                <a16:creationId xmlns:a16="http://schemas.microsoft.com/office/drawing/2014/main" id="{90738AE6-77AF-4EBC-8D46-B42928F3F59F}"/>
              </a:ext>
            </a:extLst>
          </p:cNvPr>
          <p:cNvSpPr txBox="1"/>
          <p:nvPr/>
        </p:nvSpPr>
        <p:spPr>
          <a:xfrm>
            <a:off x="804671" y="2858703"/>
            <a:ext cx="5285791" cy="3042547"/>
          </a:xfrm>
          <a:prstGeom prst="rect">
            <a:avLst/>
          </a:prstGeom>
          <a:ln w="19050">
            <a:solidFill>
              <a:schemeClr val="tx1"/>
            </a:solidFill>
          </a:ln>
        </p:spPr>
        <p:txBody>
          <a:bodyPr vert="horz" lIns="91440" tIns="45720" rIns="91440" bIns="45720" rtlCol="0">
            <a:normAutofit/>
          </a:bodyPr>
          <a:lstStyle/>
          <a:p>
            <a:pPr defTabSz="914400">
              <a:spcBef>
                <a:spcPts val="1000"/>
              </a:spcBef>
              <a:buClr>
                <a:schemeClr val="accent2"/>
              </a:buClr>
            </a:pPr>
            <a:r>
              <a:rPr lang="en-US" sz="3200" u="sng" dirty="0">
                <a:solidFill>
                  <a:schemeClr val="bg1"/>
                </a:solidFill>
              </a:rPr>
              <a:t>Ways of censorship</a:t>
            </a:r>
          </a:p>
          <a:p>
            <a:pPr defTabSz="914400">
              <a:spcBef>
                <a:spcPts val="1000"/>
              </a:spcBef>
              <a:buClr>
                <a:schemeClr val="accent2"/>
              </a:buClr>
            </a:pPr>
            <a:r>
              <a:rPr lang="en-US" sz="2400" dirty="0">
                <a:solidFill>
                  <a:schemeClr val="bg1"/>
                </a:solidFill>
              </a:rPr>
              <a:t>As for censorship, most of the data did not censor the LGBT community, but attempted to discredit or correct previous statements made in the “Some of Your Best Friends” column of the LOG</a:t>
            </a:r>
          </a:p>
          <a:p>
            <a:pPr indent="-228600" defTabSz="914400">
              <a:spcBef>
                <a:spcPts val="1000"/>
              </a:spcBef>
              <a:buClr>
                <a:schemeClr val="accent2"/>
              </a:buClr>
              <a:buFont typeface="Arial" panose="020B0604020202020204" pitchFamily="34" charset="0"/>
              <a:buChar char="•"/>
            </a:pPr>
            <a:endParaRPr lang="en-US" dirty="0">
              <a:solidFill>
                <a:srgbClr val="FFFFFF"/>
              </a:solidFill>
            </a:endParaRPr>
          </a:p>
        </p:txBody>
      </p:sp>
      <p:sp>
        <p:nvSpPr>
          <p:cNvPr id="24" name="Rectangle 23">
            <a:extLst>
              <a:ext uri="{FF2B5EF4-FFF2-40B4-BE49-F238E27FC236}">
                <a16:creationId xmlns:a16="http://schemas.microsoft.com/office/drawing/2014/main" id="{7321A87D-9B65-4462-9E36-ABE6169502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6" y="640080"/>
            <a:ext cx="4017264" cy="5261170"/>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1FCD8CE0-09D1-499D-A3F9-11CA2845F8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00772" y="806357"/>
            <a:ext cx="3685032" cy="492861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5" descr="A page of a newspaper&#10;&#10;Description automatically generated with low confidence">
            <a:extLst>
              <a:ext uri="{FF2B5EF4-FFF2-40B4-BE49-F238E27FC236}">
                <a16:creationId xmlns:a16="http://schemas.microsoft.com/office/drawing/2014/main" id="{7CA0E394-D0A2-43D9-86B9-6D2CCB8264C7}"/>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2528" r="2483" b="-3"/>
          <a:stretch/>
        </p:blipFill>
        <p:spPr>
          <a:xfrm>
            <a:off x="7085967" y="-8143"/>
            <a:ext cx="4869327" cy="6858002"/>
          </a:xfrm>
          <a:prstGeom prst="rect">
            <a:avLst/>
          </a:prstGeom>
        </p:spPr>
      </p:pic>
    </p:spTree>
    <p:extLst>
      <p:ext uri="{BB962C8B-B14F-4D97-AF65-F5344CB8AC3E}">
        <p14:creationId xmlns:p14="http://schemas.microsoft.com/office/powerpoint/2010/main" val="17952445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BD62D676-9C4F-4F6B-8D66-278B6EBEF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547677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CD75E65-9CD5-4C7B-B620-45B0D28EFE28}"/>
              </a:ext>
            </a:extLst>
          </p:cNvPr>
          <p:cNvSpPr>
            <a:spLocks noGrp="1"/>
          </p:cNvSpPr>
          <p:nvPr>
            <p:ph type="title"/>
          </p:nvPr>
        </p:nvSpPr>
        <p:spPr>
          <a:xfrm>
            <a:off x="2407599" y="4605768"/>
            <a:ext cx="7729728" cy="1842963"/>
          </a:xfrm>
          <a:prstGeom prst="ellipse">
            <a:avLst/>
          </a:prstGeom>
          <a:solidFill>
            <a:srgbClr val="FFFFFF"/>
          </a:solidFill>
          <a:ln>
            <a:solidFill>
              <a:srgbClr val="404040"/>
            </a:solidFill>
          </a:ln>
        </p:spPr>
        <p:txBody>
          <a:bodyPr vert="horz" lIns="182880" tIns="182880" rIns="182880" bIns="182880" rtlCol="0" anchor="ctr">
            <a:normAutofit/>
          </a:bodyPr>
          <a:lstStyle/>
          <a:p>
            <a:r>
              <a:rPr lang="en-US">
                <a:solidFill>
                  <a:srgbClr val="1D2C31"/>
                </a:solidFill>
              </a:rPr>
              <a:t>Findings</a:t>
            </a:r>
          </a:p>
        </p:txBody>
      </p:sp>
      <p:pic>
        <p:nvPicPr>
          <p:cNvPr id="5" name="Content Placeholder 4" descr="Graphical user interface, application&#10;&#10;Description automatically generated">
            <a:extLst>
              <a:ext uri="{FF2B5EF4-FFF2-40B4-BE49-F238E27FC236}">
                <a16:creationId xmlns:a16="http://schemas.microsoft.com/office/drawing/2014/main" id="{93BE3FF7-521C-47B7-9E6C-34B90389284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60120" y="971956"/>
            <a:ext cx="10271760" cy="2542259"/>
          </a:xfrm>
          <a:prstGeom prst="rect">
            <a:avLst/>
          </a:prstGeom>
        </p:spPr>
      </p:pic>
    </p:spTree>
    <p:extLst>
      <p:ext uri="{BB962C8B-B14F-4D97-AF65-F5344CB8AC3E}">
        <p14:creationId xmlns:p14="http://schemas.microsoft.com/office/powerpoint/2010/main" val="12656312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ext, letter&#10;&#10;Description automatically generated">
            <a:extLst>
              <a:ext uri="{FF2B5EF4-FFF2-40B4-BE49-F238E27FC236}">
                <a16:creationId xmlns:a16="http://schemas.microsoft.com/office/drawing/2014/main" id="{F986BB65-3316-45E6-B722-56C3B8B446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5515583" cy="6858000"/>
          </a:xfrm>
          <a:prstGeom prst="rect">
            <a:avLst/>
          </a:prstGeom>
        </p:spPr>
      </p:pic>
      <p:sp>
        <p:nvSpPr>
          <p:cNvPr id="6" name="TextBox 5">
            <a:extLst>
              <a:ext uri="{FF2B5EF4-FFF2-40B4-BE49-F238E27FC236}">
                <a16:creationId xmlns:a16="http://schemas.microsoft.com/office/drawing/2014/main" id="{0BC38B4E-4A8F-4B3C-96D1-7503665EC597}"/>
              </a:ext>
            </a:extLst>
          </p:cNvPr>
          <p:cNvSpPr txBox="1"/>
          <p:nvPr/>
        </p:nvSpPr>
        <p:spPr>
          <a:xfrm>
            <a:off x="5666360" y="2397948"/>
            <a:ext cx="6386209" cy="2062103"/>
          </a:xfrm>
          <a:prstGeom prst="rect">
            <a:avLst/>
          </a:prstGeom>
          <a:noFill/>
          <a:ln w="28575">
            <a:solidFill>
              <a:schemeClr val="tx1"/>
            </a:solidFill>
          </a:ln>
        </p:spPr>
        <p:txBody>
          <a:bodyPr wrap="square" rtlCol="0">
            <a:spAutoFit/>
          </a:bodyPr>
          <a:lstStyle/>
          <a:p>
            <a:r>
              <a:rPr lang="en-US" sz="3200" dirty="0"/>
              <a:t>The Cancellation of “Some of Your Best Friends” in the LOG</a:t>
            </a:r>
          </a:p>
          <a:p>
            <a:endParaRPr lang="en-US" sz="3200" dirty="0"/>
          </a:p>
          <a:p>
            <a:r>
              <a:rPr lang="en-US" sz="3200" dirty="0"/>
              <a:t>November 13, 1976</a:t>
            </a:r>
          </a:p>
        </p:txBody>
      </p:sp>
    </p:spTree>
    <p:extLst>
      <p:ext uri="{BB962C8B-B14F-4D97-AF65-F5344CB8AC3E}">
        <p14:creationId xmlns:p14="http://schemas.microsoft.com/office/powerpoint/2010/main" val="22207279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9D4DF919-E417-405E-A1DE-95AD41CA8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6668" y="640080"/>
            <a:ext cx="10915252" cy="5263134"/>
          </a:xfrm>
          <a:prstGeom prst="rect">
            <a:avLst/>
          </a:prstGeom>
          <a:noFill/>
          <a:ln w="31750" cap="sq">
            <a:solidFill>
              <a:schemeClr val="accent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1">
            <a:extLst>
              <a:ext uri="{FF2B5EF4-FFF2-40B4-BE49-F238E27FC236}">
                <a16:creationId xmlns:a16="http://schemas.microsoft.com/office/drawing/2014/main" id="{05913C73-5DDC-4415-A979-2A26D06056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1520" y="802767"/>
            <a:ext cx="10585166" cy="49377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3C0E8A0-5364-4B09-BCF5-526F1B13B3E7}"/>
              </a:ext>
            </a:extLst>
          </p:cNvPr>
          <p:cNvSpPr>
            <a:spLocks noGrp="1"/>
          </p:cNvSpPr>
          <p:nvPr>
            <p:ph type="title"/>
          </p:nvPr>
        </p:nvSpPr>
        <p:spPr>
          <a:xfrm>
            <a:off x="1120624" y="1122807"/>
            <a:ext cx="9954443" cy="725448"/>
          </a:xfrm>
          <a:noFill/>
          <a:ln>
            <a:noFill/>
          </a:ln>
        </p:spPr>
        <p:txBody>
          <a:bodyPr vert="horz" lIns="182880" tIns="182880" rIns="182880" bIns="182880" rtlCol="0" anchor="ctr" anchorCtr="1">
            <a:normAutofit fontScale="90000"/>
          </a:bodyPr>
          <a:lstStyle/>
          <a:p>
            <a:r>
              <a:rPr lang="en-US" sz="6000" dirty="0">
                <a:solidFill>
                  <a:srgbClr val="FFFFFF"/>
                </a:solidFill>
              </a:rPr>
              <a:t>conclusion</a:t>
            </a:r>
          </a:p>
        </p:txBody>
      </p:sp>
      <p:sp>
        <p:nvSpPr>
          <p:cNvPr id="5" name="TextBox 4">
            <a:extLst>
              <a:ext uri="{FF2B5EF4-FFF2-40B4-BE49-F238E27FC236}">
                <a16:creationId xmlns:a16="http://schemas.microsoft.com/office/drawing/2014/main" id="{471EC362-7661-4633-ADEE-557CABE0E448}"/>
              </a:ext>
            </a:extLst>
          </p:cNvPr>
          <p:cNvSpPr txBox="1"/>
          <p:nvPr/>
        </p:nvSpPr>
        <p:spPr>
          <a:xfrm>
            <a:off x="1116881" y="2148395"/>
            <a:ext cx="9954443" cy="3139321"/>
          </a:xfrm>
          <a:prstGeom prst="rect">
            <a:avLst/>
          </a:prstGeom>
          <a:noFill/>
        </p:spPr>
        <p:txBody>
          <a:bodyPr wrap="square" rtlCol="0">
            <a:spAutoFit/>
          </a:bodyPr>
          <a:lstStyle/>
          <a:p>
            <a:r>
              <a:rPr lang="en-US" sz="2000" dirty="0"/>
              <a:t>We are able to conclude from the archives and the literature that there is a conflict in the relationship between Christianity and the LGBT community in the 1970’s and still today. The archives showcases the conflict between the LGBT and Christians on Salem State’s campus. They argued over morality and Christians constantly called for their LGBT peers to recognize their “sins”. </a:t>
            </a:r>
          </a:p>
          <a:p>
            <a:endParaRPr lang="en-US" sz="2000" dirty="0"/>
          </a:p>
          <a:p>
            <a:r>
              <a:rPr lang="en-US" sz="2000" dirty="0"/>
              <a:t>Christians were able to call the morality of LGBT students into question and they did things such as ripping down posters for LGBT events and setting up rallies to celebrate Anita Bryant, a strong advocate against the LGBT community. </a:t>
            </a:r>
          </a:p>
          <a:p>
            <a:endParaRPr lang="en-US" dirty="0"/>
          </a:p>
        </p:txBody>
      </p:sp>
    </p:spTree>
    <p:extLst>
      <p:ext uri="{BB962C8B-B14F-4D97-AF65-F5344CB8AC3E}">
        <p14:creationId xmlns:p14="http://schemas.microsoft.com/office/powerpoint/2010/main" val="966770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AD85578-1E4B-4014-9D52-E768947503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438656" cy="6858000"/>
          </a:xfrm>
          <a:prstGeom prst="rect">
            <a:avLst/>
          </a:prstGeom>
          <a:solidFill>
            <a:schemeClr val="accent2">
              <a:alpha val="50000"/>
            </a:schemeClr>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solidFill>
                <a:schemeClr val="accent2"/>
              </a:solidFill>
            </a:endParaRPr>
          </a:p>
        </p:txBody>
      </p:sp>
      <p:sp>
        <p:nvSpPr>
          <p:cNvPr id="10" name="Rectangle 9">
            <a:extLst>
              <a:ext uri="{FF2B5EF4-FFF2-40B4-BE49-F238E27FC236}">
                <a16:creationId xmlns:a16="http://schemas.microsoft.com/office/drawing/2014/main" id="{48550B3F-9390-4CA1-B3C8-91529289DC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38656" y="0"/>
            <a:ext cx="4653776"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C8D82F7-A24B-429F-BA5C-3EA1B68527A2}"/>
              </a:ext>
            </a:extLst>
          </p:cNvPr>
          <p:cNvSpPr>
            <a:spLocks noGrp="1"/>
          </p:cNvSpPr>
          <p:nvPr>
            <p:ph type="title"/>
          </p:nvPr>
        </p:nvSpPr>
        <p:spPr>
          <a:xfrm>
            <a:off x="1949518" y="1059838"/>
            <a:ext cx="3632052" cy="4738324"/>
          </a:xfrm>
          <a:noFill/>
          <a:ln>
            <a:noFill/>
          </a:ln>
        </p:spPr>
        <p:txBody>
          <a:bodyPr>
            <a:normAutofit/>
          </a:bodyPr>
          <a:lstStyle/>
          <a:p>
            <a:r>
              <a:rPr lang="en-US" sz="3300">
                <a:solidFill>
                  <a:schemeClr val="bg1"/>
                </a:solidFill>
              </a:rPr>
              <a:t>Bibliography</a:t>
            </a:r>
          </a:p>
        </p:txBody>
      </p:sp>
      <p:sp>
        <p:nvSpPr>
          <p:cNvPr id="3" name="Content Placeholder 2">
            <a:extLst>
              <a:ext uri="{FF2B5EF4-FFF2-40B4-BE49-F238E27FC236}">
                <a16:creationId xmlns:a16="http://schemas.microsoft.com/office/drawing/2014/main" id="{5BF6D6A7-D834-41D1-9005-925C3D3A873C}"/>
              </a:ext>
            </a:extLst>
          </p:cNvPr>
          <p:cNvSpPr>
            <a:spLocks noGrp="1"/>
          </p:cNvSpPr>
          <p:nvPr>
            <p:ph idx="1"/>
          </p:nvPr>
        </p:nvSpPr>
        <p:spPr>
          <a:xfrm>
            <a:off x="6177064" y="612364"/>
            <a:ext cx="5885233" cy="6060809"/>
          </a:xfrm>
        </p:spPr>
        <p:txBody>
          <a:bodyPr anchor="ctr">
            <a:normAutofit/>
          </a:bodyPr>
          <a:lstStyle/>
          <a:p>
            <a:pPr marL="0" marR="0" indent="-457200">
              <a:lnSpc>
                <a:spcPct val="90000"/>
              </a:lnSpc>
              <a:spcBef>
                <a:spcPts val="0"/>
              </a:spcBef>
              <a:spcAft>
                <a:spcPts val="800"/>
              </a:spcAft>
              <a:buNone/>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Coley, J. S. (2020). Reframing, Reconciling, and Individualizing: How LGBTQ Activist Groups Shape Approaches to Religion and Sexuality. Sociology of Religion, 81(1), 45–67. https://doi.org/10.1093/socrel/srz023</a:t>
            </a:r>
          </a:p>
          <a:p>
            <a:pPr marL="0" marR="0" indent="0">
              <a:lnSpc>
                <a:spcPct val="90000"/>
              </a:lnSpc>
              <a:spcBef>
                <a:spcPts val="0"/>
              </a:spcBef>
              <a:spcAft>
                <a:spcPts val="800"/>
              </a:spcAft>
              <a:buNone/>
            </a:pPr>
            <a:r>
              <a:rPr lang="en-US" sz="1600" dirty="0" err="1">
                <a:effectLst/>
                <a:latin typeface="Times New Roman" panose="02020603050405020304" pitchFamily="18" charset="0"/>
                <a:ea typeface="Calibri" panose="020F0502020204030204" pitchFamily="34" charset="0"/>
                <a:cs typeface="Times New Roman" panose="02020603050405020304" pitchFamily="18" charset="0"/>
              </a:rPr>
              <a:t>Curwood</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 J., </a:t>
            </a:r>
            <a:r>
              <a:rPr lang="en-US" sz="1600" dirty="0" err="1">
                <a:effectLst/>
                <a:latin typeface="Times New Roman" panose="02020603050405020304" pitchFamily="18" charset="0"/>
                <a:ea typeface="Calibri" panose="020F0502020204030204" pitchFamily="34" charset="0"/>
                <a:cs typeface="Times New Roman" panose="02020603050405020304" pitchFamily="18" charset="0"/>
              </a:rPr>
              <a:t>Schliesman</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 M., &amp; Horning, K. (2009). Fight for Your Right: Censorship, Selection, and LGBTQ Literature. The English Journal, 98(4), 37-43. Retrieved April 9, 2021, from http://www.jstor.org/stable/40503259</a:t>
            </a:r>
          </a:p>
          <a:p>
            <a:pPr marL="0" marR="0" indent="0">
              <a:lnSpc>
                <a:spcPct val="90000"/>
              </a:lnSpc>
              <a:spcBef>
                <a:spcPts val="0"/>
              </a:spcBef>
              <a:spcAft>
                <a:spcPts val="800"/>
              </a:spcAft>
              <a:buNone/>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Kane, M. D. (2013). LGBT Religious Activism: Predicting State Variations in the Number of Metropolitan Community Churches, 1974-2000 LGBT Religious Activism: Predicting State Variations in the Number of Metropolitan Community Churches, 1974-2000. Sociological Forum, 28(1), 135–158. https://doi.org/10.1111/socf.12006</a:t>
            </a:r>
          </a:p>
          <a:p>
            <a:pPr marL="0" marR="0" indent="0">
              <a:lnSpc>
                <a:spcPct val="90000"/>
              </a:lnSpc>
              <a:spcBef>
                <a:spcPts val="0"/>
              </a:spcBef>
              <a:spcAft>
                <a:spcPts val="800"/>
              </a:spcAft>
              <a:buNone/>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Maher, M. J. (2006). A Voice in the Wilderness: Gay and Lesbian Religious Groups in the Western United States. Journal of Homosexuality, 51(4), 91–117. https://doi.org/10.1300/J082v51n04_05</a:t>
            </a:r>
          </a:p>
          <a:p>
            <a:pPr marL="0" marR="0" indent="0">
              <a:lnSpc>
                <a:spcPct val="90000"/>
              </a:lnSpc>
              <a:spcBef>
                <a:spcPts val="0"/>
              </a:spcBef>
              <a:spcAft>
                <a:spcPts val="800"/>
              </a:spcAft>
              <a:buNone/>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Perry, S., &amp; </a:t>
            </a:r>
            <a:r>
              <a:rPr lang="en-US" sz="1600" dirty="0" err="1">
                <a:effectLst/>
                <a:latin typeface="Times New Roman" panose="02020603050405020304" pitchFamily="18" charset="0"/>
                <a:ea typeface="Calibri" panose="020F0502020204030204" pitchFamily="34" charset="0"/>
                <a:cs typeface="Times New Roman" panose="02020603050405020304" pitchFamily="18" charset="0"/>
              </a:rPr>
              <a:t>Snawder</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 K. (2016). Longitudinal Effects of Religious Media on Opposition to Same-Sex Marriage. Sexuality &amp; Culture, 20(4), 785–804. https://doi.org/10.1007/s12119-016-9357-y</a:t>
            </a:r>
          </a:p>
          <a:p>
            <a:pPr marL="0" indent="0">
              <a:lnSpc>
                <a:spcPct val="90000"/>
              </a:lnSpc>
              <a:buNone/>
            </a:pPr>
            <a:endParaRPr lang="en-US" sz="1300" dirty="0"/>
          </a:p>
        </p:txBody>
      </p:sp>
    </p:spTree>
    <p:extLst>
      <p:ext uri="{BB962C8B-B14F-4D97-AF65-F5344CB8AC3E}">
        <p14:creationId xmlns:p14="http://schemas.microsoft.com/office/powerpoint/2010/main" val="3935579324"/>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tint val="95000"/>
            <a:satMod val="170000"/>
          </a:schemeClr>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2D2ED89-5AE9-4E9E-B74C-07803A862D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000" y="0"/>
            <a:ext cx="6096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70ACB38-67E1-47BE-ACDE-9A9991545699}"/>
              </a:ext>
            </a:extLst>
          </p:cNvPr>
          <p:cNvSpPr>
            <a:spLocks noGrp="1"/>
          </p:cNvSpPr>
          <p:nvPr>
            <p:ph type="title"/>
          </p:nvPr>
        </p:nvSpPr>
        <p:spPr>
          <a:xfrm>
            <a:off x="2215376" y="343255"/>
            <a:ext cx="7761248" cy="1188720"/>
          </a:xfrm>
          <a:solidFill>
            <a:schemeClr val="bg2">
              <a:lumMod val="75000"/>
            </a:schemeClr>
          </a:solidFill>
        </p:spPr>
        <p:txBody>
          <a:bodyPr>
            <a:normAutofit/>
          </a:bodyPr>
          <a:lstStyle/>
          <a:p>
            <a:r>
              <a:rPr lang="en-US" dirty="0"/>
              <a:t>Background</a:t>
            </a:r>
          </a:p>
        </p:txBody>
      </p:sp>
      <p:sp>
        <p:nvSpPr>
          <p:cNvPr id="3" name="Content Placeholder 2">
            <a:extLst>
              <a:ext uri="{FF2B5EF4-FFF2-40B4-BE49-F238E27FC236}">
                <a16:creationId xmlns:a16="http://schemas.microsoft.com/office/drawing/2014/main" id="{D01DBFE1-8090-46FD-959A-5FC90867126B}"/>
              </a:ext>
            </a:extLst>
          </p:cNvPr>
          <p:cNvSpPr>
            <a:spLocks noGrp="1"/>
          </p:cNvSpPr>
          <p:nvPr>
            <p:ph idx="1"/>
          </p:nvPr>
        </p:nvSpPr>
        <p:spPr>
          <a:xfrm>
            <a:off x="3047999" y="1722268"/>
            <a:ext cx="6095999" cy="5051394"/>
          </a:xfrm>
          <a:ln w="38100">
            <a:solidFill>
              <a:schemeClr val="tx1"/>
            </a:solidFill>
          </a:ln>
        </p:spPr>
        <p:txBody>
          <a:bodyPr>
            <a:normAutofit/>
          </a:bodyPr>
          <a:lstStyle/>
          <a:p>
            <a:pPr marL="0" indent="0">
              <a:buNone/>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Lesbian, Gay, Bisexual, Transgender (LGBT) community is an extremely vulnerable group in the United States. The oppression they face is felt in many aspects of our society such as policymaking, education, medical assistance, and religion. The LGBT community is vast with around 5.6% of the United States population identifying themselves as members of the LGBT community </a:t>
            </a:r>
            <a:r>
              <a:rPr lang="en-US" dirty="0">
                <a:latin typeface="Times New Roman" panose="02020603050405020304" pitchFamily="18" charset="0"/>
                <a:ea typeface="Calibri" panose="020F0502020204030204" pitchFamily="34" charset="0"/>
                <a:cs typeface="Times New Roman" panose="02020603050405020304" pitchFamily="18" charset="0"/>
              </a:rPr>
              <a:t>according to </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Gallup (Jones, 2021). </a:t>
            </a:r>
          </a:p>
          <a:p>
            <a:pPr marL="0" indent="0">
              <a:buNone/>
            </a:pPr>
            <a:r>
              <a:rPr lang="en-US" sz="1800" dirty="0">
                <a:effectLst/>
                <a:latin typeface="Times New Roman" panose="02020603050405020304" pitchFamily="18" charset="0"/>
                <a:ea typeface="Calibri" panose="020F0502020204030204" pitchFamily="34" charset="0"/>
              </a:rPr>
              <a:t>The Christian religion over the years has been known for being particularly unaccepting of the LGBT community. They have also actively contributed to the censoring of the LGBT community through their major influence. Over the course of history, the LGBT community has not been allowed to same voice as other groups and it has harmed how they are viewed. It is important to examine what this relationship looks like in terms of individuals conflicting identities, available platforms, and possible pushback.</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335721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70DF273-FDBB-4321-9D98-2A080B91AEA9}"/>
              </a:ext>
            </a:extLst>
          </p:cNvPr>
          <p:cNvSpPr>
            <a:spLocks noGrp="1"/>
          </p:cNvSpPr>
          <p:nvPr>
            <p:ph type="title"/>
          </p:nvPr>
        </p:nvSpPr>
        <p:spPr>
          <a:xfrm>
            <a:off x="2231136" y="467418"/>
            <a:ext cx="7729728" cy="1188720"/>
          </a:xfrm>
          <a:solidFill>
            <a:schemeClr val="bg1"/>
          </a:solidFill>
        </p:spPr>
        <p:txBody>
          <a:bodyPr>
            <a:normAutofit/>
          </a:bodyPr>
          <a:lstStyle/>
          <a:p>
            <a:r>
              <a:rPr lang="en-US" dirty="0"/>
              <a:t>Research Question:</a:t>
            </a:r>
            <a:br>
              <a:rPr lang="en-US" dirty="0"/>
            </a:br>
            <a:endParaRPr lang="en-US" dirty="0"/>
          </a:p>
        </p:txBody>
      </p:sp>
      <p:sp>
        <p:nvSpPr>
          <p:cNvPr id="3" name="Content Placeholder 2">
            <a:extLst>
              <a:ext uri="{FF2B5EF4-FFF2-40B4-BE49-F238E27FC236}">
                <a16:creationId xmlns:a16="http://schemas.microsoft.com/office/drawing/2014/main" id="{F3AE5364-00EA-43A0-AF91-9324715C34FD}"/>
              </a:ext>
            </a:extLst>
          </p:cNvPr>
          <p:cNvSpPr>
            <a:spLocks noGrp="1"/>
          </p:cNvSpPr>
          <p:nvPr>
            <p:ph idx="1"/>
          </p:nvPr>
        </p:nvSpPr>
        <p:spPr>
          <a:xfrm>
            <a:off x="1706062" y="2291262"/>
            <a:ext cx="8779512" cy="2879256"/>
          </a:xfrm>
        </p:spPr>
        <p:txBody>
          <a:bodyPr>
            <a:normAutofit/>
          </a:bodyPr>
          <a:lstStyle/>
          <a:p>
            <a:pPr marL="0" indent="0">
              <a:buNone/>
            </a:pPr>
            <a:r>
              <a:rPr lang="en-US" sz="4000" dirty="0">
                <a:solidFill>
                  <a:srgbClr val="404040"/>
                </a:solidFill>
                <a:effectLst/>
                <a:latin typeface="+mj-lt"/>
                <a:ea typeface="Calibri" panose="020F0502020204030204" pitchFamily="34" charset="0"/>
                <a:cs typeface="Times New Roman" panose="02020603050405020304" pitchFamily="18" charset="0"/>
              </a:rPr>
              <a:t>How has Christianity been used to censor the LGBT community through language </a:t>
            </a:r>
            <a:r>
              <a:rPr lang="en-US" sz="4000" dirty="0">
                <a:solidFill>
                  <a:srgbClr val="404040"/>
                </a:solidFill>
                <a:latin typeface="+mj-lt"/>
                <a:ea typeface="Calibri" panose="020F0502020204030204" pitchFamily="34" charset="0"/>
                <a:cs typeface="Times New Roman" panose="02020603050405020304" pitchFamily="18" charset="0"/>
              </a:rPr>
              <a:t>and </a:t>
            </a:r>
            <a:r>
              <a:rPr lang="en-US" sz="4000" dirty="0">
                <a:solidFill>
                  <a:srgbClr val="404040"/>
                </a:solidFill>
                <a:effectLst/>
                <a:latin typeface="+mj-lt"/>
                <a:ea typeface="Calibri" panose="020F0502020204030204" pitchFamily="34" charset="0"/>
                <a:cs typeface="Times New Roman" panose="02020603050405020304" pitchFamily="18" charset="0"/>
              </a:rPr>
              <a:t>representation? What were they allowed to say in the 1970’s?</a:t>
            </a:r>
            <a:endParaRPr lang="en-US" sz="4000" dirty="0">
              <a:solidFill>
                <a:srgbClr val="404040"/>
              </a:solidFill>
            </a:endParaRPr>
          </a:p>
        </p:txBody>
      </p:sp>
    </p:spTree>
    <p:extLst>
      <p:ext uri="{BB962C8B-B14F-4D97-AF65-F5344CB8AC3E}">
        <p14:creationId xmlns:p14="http://schemas.microsoft.com/office/powerpoint/2010/main" val="1619984220"/>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B8D51858-1896-432D-BDF8-EF63766A8F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738255" cy="6858000"/>
          </a:xfrm>
          <a:prstGeom prst="rect">
            <a:avLst/>
          </a:prstGeom>
          <a:solidFill>
            <a:schemeClr val="bg2">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8677F86-AA70-4A38-90EC-FE6E3B4276E5}"/>
              </a:ext>
            </a:extLst>
          </p:cNvPr>
          <p:cNvSpPr>
            <a:spLocks noGrp="1"/>
          </p:cNvSpPr>
          <p:nvPr>
            <p:ph type="title"/>
          </p:nvPr>
        </p:nvSpPr>
        <p:spPr>
          <a:xfrm>
            <a:off x="219377" y="2547987"/>
            <a:ext cx="4299500" cy="1495794"/>
          </a:xfrm>
          <a:solidFill>
            <a:schemeClr val="bg2">
              <a:lumMod val="60000"/>
              <a:lumOff val="40000"/>
              <a:alpha val="15000"/>
            </a:schemeClr>
          </a:solidFill>
          <a:ln>
            <a:solidFill>
              <a:schemeClr val="tx1">
                <a:lumMod val="85000"/>
                <a:lumOff val="15000"/>
              </a:schemeClr>
            </a:solidFill>
          </a:ln>
        </p:spPr>
        <p:txBody>
          <a:bodyPr vert="horz" lIns="274320" tIns="182880" rIns="274320" bIns="182880" rtlCol="0" anchorCtr="1">
            <a:normAutofit/>
          </a:bodyPr>
          <a:lstStyle/>
          <a:p>
            <a:r>
              <a:rPr lang="en-US" sz="2600"/>
              <a:t>Research design and methods</a:t>
            </a:r>
          </a:p>
        </p:txBody>
      </p:sp>
      <p:sp useBgFill="1">
        <p:nvSpPr>
          <p:cNvPr id="23" name="Rectangle 22">
            <a:extLst>
              <a:ext uri="{FF2B5EF4-FFF2-40B4-BE49-F238E27FC236}">
                <a16:creationId xmlns:a16="http://schemas.microsoft.com/office/drawing/2014/main" id="{A6F3C1DE-DEC1-4005-862C-F73DDF3FC2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3278" y="0"/>
            <a:ext cx="7438722"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7" name="Content Placeholder 2">
            <a:extLst>
              <a:ext uri="{FF2B5EF4-FFF2-40B4-BE49-F238E27FC236}">
                <a16:creationId xmlns:a16="http://schemas.microsoft.com/office/drawing/2014/main" id="{981367F5-9F49-4018-92AD-BD8BEF540677}"/>
              </a:ext>
            </a:extLst>
          </p:cNvPr>
          <p:cNvGraphicFramePr>
            <a:graphicFrameLocks noGrp="1"/>
          </p:cNvGraphicFramePr>
          <p:nvPr>
            <p:ph idx="1"/>
            <p:extLst>
              <p:ext uri="{D42A27DB-BD31-4B8C-83A1-F6EECF244321}">
                <p14:modId xmlns:p14="http://schemas.microsoft.com/office/powerpoint/2010/main" val="119599455"/>
              </p:ext>
            </p:extLst>
          </p:nvPr>
        </p:nvGraphicFramePr>
        <p:xfrm>
          <a:off x="5854700" y="123825"/>
          <a:ext cx="6061075" cy="6629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14578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7587D2E-5A9A-4086-AFDE-C646F33542F2}"/>
              </a:ext>
            </a:extLst>
          </p:cNvPr>
          <p:cNvSpPr>
            <a:spLocks noGrp="1"/>
          </p:cNvSpPr>
          <p:nvPr>
            <p:ph type="title"/>
          </p:nvPr>
        </p:nvSpPr>
        <p:spPr>
          <a:xfrm>
            <a:off x="2231136" y="467418"/>
            <a:ext cx="7729728" cy="1188720"/>
          </a:xfrm>
          <a:solidFill>
            <a:schemeClr val="bg1"/>
          </a:solidFill>
        </p:spPr>
        <p:txBody>
          <a:bodyPr>
            <a:normAutofit/>
          </a:bodyPr>
          <a:lstStyle/>
          <a:p>
            <a:r>
              <a:rPr lang="en-US" dirty="0"/>
              <a:t>Past research</a:t>
            </a:r>
          </a:p>
        </p:txBody>
      </p:sp>
      <p:sp>
        <p:nvSpPr>
          <p:cNvPr id="3" name="Content Placeholder 2">
            <a:extLst>
              <a:ext uri="{FF2B5EF4-FFF2-40B4-BE49-F238E27FC236}">
                <a16:creationId xmlns:a16="http://schemas.microsoft.com/office/drawing/2014/main" id="{FEC94294-D6F4-45C3-9327-523A4B9B26A9}"/>
              </a:ext>
            </a:extLst>
          </p:cNvPr>
          <p:cNvSpPr>
            <a:spLocks noGrp="1"/>
          </p:cNvSpPr>
          <p:nvPr>
            <p:ph idx="1"/>
          </p:nvPr>
        </p:nvSpPr>
        <p:spPr>
          <a:xfrm>
            <a:off x="1706062" y="2291262"/>
            <a:ext cx="8779512" cy="2879256"/>
          </a:xfrm>
        </p:spPr>
        <p:txBody>
          <a:bodyPr>
            <a:noAutofit/>
          </a:bodyPr>
          <a:lstStyle/>
          <a:p>
            <a:r>
              <a:rPr lang="en-US" sz="2000" dirty="0">
                <a:effectLst/>
                <a:latin typeface="Times New Roman" panose="02020603050405020304" pitchFamily="18" charset="0"/>
                <a:ea typeface="Calibri" panose="020F0502020204030204" pitchFamily="34" charset="0"/>
              </a:rPr>
              <a:t>Jonathan S. Coley (2019) and Melinda D. Kane (2013) address the conflicts between LGBT identity and Christian identity. They mention that a lot of LGBT people abandon their religion because it is harmful to them. Kane (2013) states that the LGBT community also create their own denominations in order to feel safe within their religion</a:t>
            </a:r>
          </a:p>
          <a:p>
            <a:r>
              <a:rPr lang="en-US" sz="2000" dirty="0">
                <a:effectLst/>
                <a:latin typeface="Times New Roman" panose="02020603050405020304" pitchFamily="18" charset="0"/>
                <a:ea typeface="Calibri" panose="020F0502020204030204" pitchFamily="34" charset="0"/>
              </a:rPr>
              <a:t>Michael J. Maher (2006) </a:t>
            </a:r>
            <a:r>
              <a:rPr lang="en-US" sz="2000" dirty="0">
                <a:latin typeface="Times New Roman" panose="02020603050405020304" pitchFamily="18" charset="0"/>
                <a:ea typeface="Calibri" panose="020F0502020204030204" pitchFamily="34" charset="0"/>
              </a:rPr>
              <a:t>talks about interviews with </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several contacts in LGBT related churches, but outside events such as AIDS related homophobia, discouraged the contacts from talking. He investigated what drives away the voices of the LGBT community, especially in a religious setting.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39715579"/>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BB44AC3-17CA-4505-B337-65EB259B6C7C}"/>
              </a:ext>
            </a:extLst>
          </p:cNvPr>
          <p:cNvSpPr>
            <a:spLocks noGrp="1"/>
          </p:cNvSpPr>
          <p:nvPr>
            <p:ph type="title"/>
          </p:nvPr>
        </p:nvSpPr>
        <p:spPr>
          <a:xfrm>
            <a:off x="2231136" y="467418"/>
            <a:ext cx="7729728" cy="1188720"/>
          </a:xfrm>
          <a:solidFill>
            <a:schemeClr val="bg1"/>
          </a:solidFill>
        </p:spPr>
        <p:txBody>
          <a:bodyPr>
            <a:normAutofit/>
          </a:bodyPr>
          <a:lstStyle/>
          <a:p>
            <a:r>
              <a:rPr lang="en-US"/>
              <a:t>Past research </a:t>
            </a:r>
            <a:endParaRPr lang="en-US" dirty="0"/>
          </a:p>
        </p:txBody>
      </p:sp>
      <p:sp>
        <p:nvSpPr>
          <p:cNvPr id="3" name="Content Placeholder 2">
            <a:extLst>
              <a:ext uri="{FF2B5EF4-FFF2-40B4-BE49-F238E27FC236}">
                <a16:creationId xmlns:a16="http://schemas.microsoft.com/office/drawing/2014/main" id="{CCAE6EB2-3B2B-4BB3-AAF3-D7E3428D408D}"/>
              </a:ext>
            </a:extLst>
          </p:cNvPr>
          <p:cNvSpPr>
            <a:spLocks noGrp="1"/>
          </p:cNvSpPr>
          <p:nvPr>
            <p:ph idx="1"/>
          </p:nvPr>
        </p:nvSpPr>
        <p:spPr>
          <a:xfrm>
            <a:off x="1706062" y="2291262"/>
            <a:ext cx="8779512" cy="2879256"/>
          </a:xfrm>
        </p:spPr>
        <p:txBody>
          <a:bodyPr>
            <a:normAutofit/>
          </a:bodyPr>
          <a:lstStyle/>
          <a:p>
            <a:r>
              <a:rPr lang="en-US" sz="2400" dirty="0">
                <a:solidFill>
                  <a:srgbClr val="404040"/>
                </a:solidFill>
                <a:effectLst/>
                <a:latin typeface="Times New Roman" panose="02020603050405020304" pitchFamily="18" charset="0"/>
                <a:ea typeface="Calibri" panose="020F0502020204030204" pitchFamily="34" charset="0"/>
              </a:rPr>
              <a:t>J</a:t>
            </a:r>
            <a:r>
              <a:rPr lang="en-US" sz="2400" spc="-25" dirty="0">
                <a:solidFill>
                  <a:srgbClr val="404040"/>
                </a:solidFill>
                <a:effectLst/>
                <a:latin typeface="Times New Roman" panose="02020603050405020304" pitchFamily="18" charset="0"/>
                <a:ea typeface="Calibri" panose="020F0502020204030204" pitchFamily="34" charset="0"/>
              </a:rPr>
              <a:t>en Scott </a:t>
            </a:r>
            <a:r>
              <a:rPr lang="en-US" sz="2400" spc="-25" dirty="0" err="1">
                <a:solidFill>
                  <a:srgbClr val="404040"/>
                </a:solidFill>
                <a:effectLst/>
                <a:latin typeface="Times New Roman" panose="02020603050405020304" pitchFamily="18" charset="0"/>
                <a:ea typeface="Calibri" panose="020F0502020204030204" pitchFamily="34" charset="0"/>
              </a:rPr>
              <a:t>Curwood</a:t>
            </a:r>
            <a:r>
              <a:rPr lang="en-US" sz="2400" spc="-25" dirty="0">
                <a:solidFill>
                  <a:srgbClr val="404040"/>
                </a:solidFill>
                <a:effectLst/>
                <a:latin typeface="Times New Roman" panose="02020603050405020304" pitchFamily="18" charset="0"/>
                <a:ea typeface="Calibri" panose="020F0502020204030204" pitchFamily="34" charset="0"/>
              </a:rPr>
              <a:t>, Megan </a:t>
            </a:r>
            <a:r>
              <a:rPr lang="en-US" sz="2400" spc="-25" dirty="0" err="1">
                <a:solidFill>
                  <a:srgbClr val="404040"/>
                </a:solidFill>
                <a:effectLst/>
                <a:latin typeface="Times New Roman" panose="02020603050405020304" pitchFamily="18" charset="0"/>
                <a:ea typeface="Calibri" panose="020F0502020204030204" pitchFamily="34" charset="0"/>
              </a:rPr>
              <a:t>Schliesman</a:t>
            </a:r>
            <a:r>
              <a:rPr lang="en-US" sz="2400" spc="-25" dirty="0">
                <a:solidFill>
                  <a:srgbClr val="404040"/>
                </a:solidFill>
                <a:effectLst/>
                <a:latin typeface="Times New Roman" panose="02020603050405020304" pitchFamily="18" charset="0"/>
                <a:ea typeface="Calibri" panose="020F0502020204030204" pitchFamily="34" charset="0"/>
              </a:rPr>
              <a:t> and Kathleen T. Horning (2009) and </a:t>
            </a:r>
            <a:r>
              <a:rPr lang="en-US" sz="2400" dirty="0">
                <a:solidFill>
                  <a:srgbClr val="404040"/>
                </a:solidFill>
                <a:effectLst/>
                <a:latin typeface="Times New Roman" panose="02020603050405020304" pitchFamily="18" charset="0"/>
                <a:ea typeface="Calibri" panose="020F0502020204030204" pitchFamily="34" charset="0"/>
              </a:rPr>
              <a:t>Samuel L. Perry and Kara J. </a:t>
            </a:r>
            <a:r>
              <a:rPr lang="en-US" sz="2400" dirty="0" err="1">
                <a:solidFill>
                  <a:srgbClr val="404040"/>
                </a:solidFill>
                <a:effectLst/>
                <a:latin typeface="Times New Roman" panose="02020603050405020304" pitchFamily="18" charset="0"/>
                <a:ea typeface="Calibri" panose="020F0502020204030204" pitchFamily="34" charset="0"/>
              </a:rPr>
              <a:t>Snawder</a:t>
            </a:r>
            <a:r>
              <a:rPr lang="en-US" sz="2400" dirty="0">
                <a:solidFill>
                  <a:srgbClr val="404040"/>
                </a:solidFill>
                <a:effectLst/>
                <a:latin typeface="Times New Roman" panose="02020603050405020304" pitchFamily="18" charset="0"/>
                <a:ea typeface="Calibri" panose="020F0502020204030204" pitchFamily="34" charset="0"/>
              </a:rPr>
              <a:t> (2016) talk about platforms and the censorship of the LGBT in places such as the education system and the media. Thi</a:t>
            </a:r>
            <a:r>
              <a:rPr lang="en-US" sz="2400" dirty="0">
                <a:solidFill>
                  <a:srgbClr val="404040"/>
                </a:solidFill>
                <a:latin typeface="Times New Roman" panose="02020603050405020304" pitchFamily="18" charset="0"/>
                <a:ea typeface="Calibri" panose="020F0502020204030204" pitchFamily="34" charset="0"/>
              </a:rPr>
              <a:t>s included the banning of books in schools, violence towards LGBT students, and the ways that media exposure can change people’s opinions on the LGBT community.</a:t>
            </a:r>
            <a:endParaRPr lang="en-US" sz="2400" dirty="0">
              <a:solidFill>
                <a:srgbClr val="404040"/>
              </a:solidFill>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4195884241"/>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8D51858-1896-432D-BDF8-EF63766A8F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738255" cy="6858000"/>
          </a:xfrm>
          <a:prstGeom prst="rect">
            <a:avLst/>
          </a:prstGeom>
          <a:solidFill>
            <a:schemeClr val="bg2">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567CAE8-55C2-41E9-A65F-201D99437E98}"/>
              </a:ext>
            </a:extLst>
          </p:cNvPr>
          <p:cNvSpPr>
            <a:spLocks noGrp="1"/>
          </p:cNvSpPr>
          <p:nvPr>
            <p:ph type="title"/>
          </p:nvPr>
        </p:nvSpPr>
        <p:spPr>
          <a:xfrm>
            <a:off x="640080" y="2530231"/>
            <a:ext cx="3401568" cy="1495794"/>
          </a:xfrm>
          <a:solidFill>
            <a:schemeClr val="bg2">
              <a:lumMod val="60000"/>
              <a:lumOff val="40000"/>
              <a:alpha val="15000"/>
            </a:schemeClr>
          </a:solidFill>
          <a:ln>
            <a:solidFill>
              <a:schemeClr val="tx1">
                <a:lumMod val="85000"/>
                <a:lumOff val="15000"/>
              </a:schemeClr>
            </a:solidFill>
          </a:ln>
        </p:spPr>
        <p:txBody>
          <a:bodyPr>
            <a:normAutofit/>
          </a:bodyPr>
          <a:lstStyle/>
          <a:p>
            <a:r>
              <a:rPr lang="en-US" sz="2600" dirty="0"/>
              <a:t>What has not been researched? </a:t>
            </a:r>
          </a:p>
        </p:txBody>
      </p:sp>
      <p:sp useBgFill="1">
        <p:nvSpPr>
          <p:cNvPr id="11" name="Rectangle 10">
            <a:extLst>
              <a:ext uri="{FF2B5EF4-FFF2-40B4-BE49-F238E27FC236}">
                <a16:creationId xmlns:a16="http://schemas.microsoft.com/office/drawing/2014/main" id="{A6F3C1DE-DEC1-4005-862C-F73DDF3FC2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3278" y="0"/>
            <a:ext cx="7438722"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C45316F9-0A84-4BE9-B347-E8220CDC9482}"/>
              </a:ext>
            </a:extLst>
          </p:cNvPr>
          <p:cNvGraphicFramePr>
            <a:graphicFrameLocks noGrp="1"/>
          </p:cNvGraphicFramePr>
          <p:nvPr>
            <p:ph idx="1"/>
            <p:extLst>
              <p:ext uri="{D42A27DB-BD31-4B8C-83A1-F6EECF244321}">
                <p14:modId xmlns:p14="http://schemas.microsoft.com/office/powerpoint/2010/main" val="1354199820"/>
              </p:ext>
            </p:extLst>
          </p:nvPr>
        </p:nvGraphicFramePr>
        <p:xfrm>
          <a:off x="5397500" y="639763"/>
          <a:ext cx="6151563" cy="5276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783270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A1E15C-2A56-4F9D-B99D-733EF831D6E5}"/>
              </a:ext>
            </a:extLst>
          </p:cNvPr>
          <p:cNvSpPr>
            <a:spLocks noGrp="1"/>
          </p:cNvSpPr>
          <p:nvPr>
            <p:ph type="title"/>
          </p:nvPr>
        </p:nvSpPr>
        <p:spPr>
          <a:xfrm>
            <a:off x="795146" y="529461"/>
            <a:ext cx="4486656" cy="1645920"/>
          </a:xfrm>
          <a:solidFill>
            <a:schemeClr val="tx1">
              <a:alpha val="15000"/>
            </a:schemeClr>
          </a:solidFill>
        </p:spPr>
        <p:txBody>
          <a:bodyPr vert="horz" lIns="274320" tIns="182880" rIns="274320" bIns="182880" rtlCol="0" anchor="ctr" anchorCtr="1">
            <a:normAutofit/>
          </a:bodyPr>
          <a:lstStyle/>
          <a:p>
            <a:r>
              <a:rPr lang="en-US" sz="3200" dirty="0">
                <a:solidFill>
                  <a:srgbClr val="262626"/>
                </a:solidFill>
              </a:rPr>
              <a:t>findings</a:t>
            </a:r>
          </a:p>
        </p:txBody>
      </p:sp>
      <p:pic>
        <p:nvPicPr>
          <p:cNvPr id="5" name="Picture 4" descr="Text, letter&#10;&#10;Description automatically generated">
            <a:extLst>
              <a:ext uri="{FF2B5EF4-FFF2-40B4-BE49-F238E27FC236}">
                <a16:creationId xmlns:a16="http://schemas.microsoft.com/office/drawing/2014/main" id="{5F1C8F3E-52F3-46E3-AEEA-1BC5E50BE2AF}"/>
              </a:ext>
            </a:extLst>
          </p:cNvPr>
          <p:cNvPicPr>
            <a:picLocks noChangeAspect="1"/>
          </p:cNvPicPr>
          <p:nvPr/>
        </p:nvPicPr>
        <p:blipFill rotWithShape="1">
          <a:blip r:embed="rId2">
            <a:extLst>
              <a:ext uri="{28A0092B-C50C-407E-A947-70E740481C1C}">
                <a14:useLocalDpi xmlns:a14="http://schemas.microsoft.com/office/drawing/2010/main" val="0"/>
              </a:ext>
            </a:extLst>
          </a:blip>
          <a:srcRect t="4718" b="500"/>
          <a:stretch/>
        </p:blipFill>
        <p:spPr>
          <a:xfrm>
            <a:off x="6096000" y="10"/>
            <a:ext cx="6096000" cy="6857990"/>
          </a:xfrm>
          <a:prstGeom prst="rect">
            <a:avLst/>
          </a:prstGeom>
        </p:spPr>
      </p:pic>
      <p:sp>
        <p:nvSpPr>
          <p:cNvPr id="7" name="TextBox 6">
            <a:extLst>
              <a:ext uri="{FF2B5EF4-FFF2-40B4-BE49-F238E27FC236}">
                <a16:creationId xmlns:a16="http://schemas.microsoft.com/office/drawing/2014/main" id="{B1548BB5-194A-4AEC-8E15-891633BAD290}"/>
              </a:ext>
            </a:extLst>
          </p:cNvPr>
          <p:cNvSpPr txBox="1"/>
          <p:nvPr/>
        </p:nvSpPr>
        <p:spPr>
          <a:xfrm>
            <a:off x="197620" y="2672179"/>
            <a:ext cx="5681709" cy="2985433"/>
          </a:xfrm>
          <a:prstGeom prst="rect">
            <a:avLst/>
          </a:prstGeom>
          <a:noFill/>
          <a:ln w="38100">
            <a:solidFill>
              <a:schemeClr val="tx1"/>
            </a:solidFill>
          </a:ln>
        </p:spPr>
        <p:txBody>
          <a:bodyPr wrap="square" rtlCol="0">
            <a:spAutoFit/>
          </a:bodyPr>
          <a:lstStyle/>
          <a:p>
            <a:r>
              <a:rPr lang="en-US" sz="3200" u="sng" dirty="0">
                <a:solidFill>
                  <a:schemeClr val="bg1"/>
                </a:solidFill>
              </a:rPr>
              <a:t>Use of the word “sin”</a:t>
            </a:r>
          </a:p>
          <a:p>
            <a:r>
              <a:rPr lang="en-US" sz="2400" dirty="0">
                <a:solidFill>
                  <a:schemeClr val="bg1"/>
                </a:solidFill>
              </a:rPr>
              <a:t>Out of the 10 pieces of archival data we looked at, most of them contained the words “sin” or something equivalent. This was usually accompanied by statements such as “Jesus loves everyone but”</a:t>
            </a:r>
          </a:p>
          <a:p>
            <a:endParaRPr lang="en-US" dirty="0"/>
          </a:p>
          <a:p>
            <a:endParaRPr lang="en-US" dirty="0"/>
          </a:p>
        </p:txBody>
      </p:sp>
    </p:spTree>
    <p:extLst>
      <p:ext uri="{BB962C8B-B14F-4D97-AF65-F5344CB8AC3E}">
        <p14:creationId xmlns:p14="http://schemas.microsoft.com/office/powerpoint/2010/main" val="668458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iterate>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700"/>
                                        <p:tgtEl>
                                          <p:spTgt spid="5"/>
                                        </p:tgtEl>
                                      </p:cBhvr>
                                    </p:animEffect>
                                  </p:childTnLst>
                                </p:cTn>
                              </p:par>
                              <p:par>
                                <p:cTn id="8" presetID="10" presetClass="entr" presetSubtype="0" fill="hold" grpId="0" nodeType="withEffect">
                                  <p:stCondLst>
                                    <p:cond delay="1000"/>
                                  </p:stCondLst>
                                  <p:iterate>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B2D738-C740-4C00-8CC7-33BE92589663}"/>
              </a:ext>
            </a:extLst>
          </p:cNvPr>
          <p:cNvSpPr>
            <a:spLocks noGrp="1"/>
          </p:cNvSpPr>
          <p:nvPr>
            <p:ph type="title"/>
          </p:nvPr>
        </p:nvSpPr>
        <p:spPr>
          <a:xfrm>
            <a:off x="6900672" y="978776"/>
            <a:ext cx="4486656" cy="1174991"/>
          </a:xfrm>
        </p:spPr>
        <p:txBody>
          <a:bodyPr vert="horz" lIns="182880" tIns="182880" rIns="182880" bIns="182880" rtlCol="0" anchor="ctr">
            <a:normAutofit/>
          </a:bodyPr>
          <a:lstStyle/>
          <a:p>
            <a:r>
              <a:rPr lang="en-US" sz="2400"/>
              <a:t>Findings</a:t>
            </a:r>
          </a:p>
        </p:txBody>
      </p:sp>
      <p:pic>
        <p:nvPicPr>
          <p:cNvPr id="7" name="Content Placeholder 6" descr="Text, letter&#10;&#10;Description automatically generated">
            <a:extLst>
              <a:ext uri="{FF2B5EF4-FFF2-40B4-BE49-F238E27FC236}">
                <a16:creationId xmlns:a16="http://schemas.microsoft.com/office/drawing/2014/main" id="{7D3E646F-7408-449C-B2CC-DA061EE39D90}"/>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6844" r="6845" b="1"/>
          <a:stretch/>
        </p:blipFill>
        <p:spPr>
          <a:xfrm>
            <a:off x="20" y="10"/>
            <a:ext cx="6086621" cy="6857990"/>
          </a:xfrm>
          <a:prstGeom prst="rect">
            <a:avLst/>
          </a:prstGeom>
        </p:spPr>
      </p:pic>
      <p:sp>
        <p:nvSpPr>
          <p:cNvPr id="5" name="TextBox 4">
            <a:extLst>
              <a:ext uri="{FF2B5EF4-FFF2-40B4-BE49-F238E27FC236}">
                <a16:creationId xmlns:a16="http://schemas.microsoft.com/office/drawing/2014/main" id="{7D71EE08-A580-4F6E-80A6-EDB9A0611CBC}"/>
              </a:ext>
            </a:extLst>
          </p:cNvPr>
          <p:cNvSpPr txBox="1"/>
          <p:nvPr/>
        </p:nvSpPr>
        <p:spPr>
          <a:xfrm>
            <a:off x="6545204" y="2818340"/>
            <a:ext cx="5197592" cy="3255252"/>
          </a:xfrm>
          <a:prstGeom prst="rect">
            <a:avLst/>
          </a:prstGeom>
          <a:ln w="19050">
            <a:solidFill>
              <a:schemeClr val="tx1"/>
            </a:solidFill>
          </a:ln>
        </p:spPr>
        <p:txBody>
          <a:bodyPr vert="horz" lIns="91440" tIns="45720" rIns="91440" bIns="45720" rtlCol="0">
            <a:normAutofit/>
          </a:bodyPr>
          <a:lstStyle/>
          <a:p>
            <a:pPr defTabSz="914400">
              <a:spcBef>
                <a:spcPts val="1000"/>
              </a:spcBef>
              <a:buClr>
                <a:schemeClr val="accent2"/>
              </a:buClr>
            </a:pPr>
            <a:r>
              <a:rPr lang="en-US" sz="3200" u="sng" dirty="0">
                <a:solidFill>
                  <a:schemeClr val="tx1">
                    <a:lumMod val="85000"/>
                    <a:lumOff val="15000"/>
                  </a:schemeClr>
                </a:solidFill>
              </a:rPr>
              <a:t>Use of slurs or stereotypes</a:t>
            </a:r>
          </a:p>
          <a:p>
            <a:pPr defTabSz="914400">
              <a:spcBef>
                <a:spcPts val="1000"/>
              </a:spcBef>
              <a:buClr>
                <a:schemeClr val="accent2"/>
              </a:buClr>
            </a:pPr>
            <a:r>
              <a:rPr lang="en-US" sz="2400" dirty="0">
                <a:solidFill>
                  <a:schemeClr val="tx1">
                    <a:lumMod val="85000"/>
                    <a:lumOff val="15000"/>
                  </a:schemeClr>
                </a:solidFill>
              </a:rPr>
              <a:t>The data had some slurs and stereotypes, but typically referred to the LGBT community as homosexuals. There were more instances of stereotypes, specifically towards lesbians, than slurs.</a:t>
            </a:r>
          </a:p>
          <a:p>
            <a:pPr indent="-228600" defTabSz="914400">
              <a:spcBef>
                <a:spcPts val="1000"/>
              </a:spcBef>
              <a:buClr>
                <a:schemeClr val="accent2"/>
              </a:buClr>
              <a:buFont typeface="Arial" panose="020B0604020202020204" pitchFamily="34" charset="0"/>
              <a:buChar char="•"/>
            </a:pPr>
            <a:endParaRPr lang="en-US" dirty="0">
              <a:solidFill>
                <a:schemeClr val="tx1">
                  <a:lumMod val="85000"/>
                  <a:lumOff val="15000"/>
                </a:schemeClr>
              </a:solidFill>
            </a:endParaRPr>
          </a:p>
        </p:txBody>
      </p:sp>
    </p:spTree>
    <p:extLst>
      <p:ext uri="{BB962C8B-B14F-4D97-AF65-F5344CB8AC3E}">
        <p14:creationId xmlns:p14="http://schemas.microsoft.com/office/powerpoint/2010/main" val="436887559"/>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635D4D"/>
      </a:dk2>
      <a:lt2>
        <a:srgbClr val="D8D6BA"/>
      </a:lt2>
      <a:accent1>
        <a:srgbClr val="9CBEBD"/>
      </a:accent1>
      <a:accent2>
        <a:srgbClr val="D2CB6C"/>
      </a:accent2>
      <a:accent3>
        <a:srgbClr val="9D9A93"/>
      </a:accent3>
      <a:accent4>
        <a:srgbClr val="C89F5D"/>
      </a:accent4>
      <a:accent5>
        <a:srgbClr val="A9A57C"/>
      </a:accent5>
      <a:accent6>
        <a:srgbClr val="95A39D"/>
      </a:accent6>
      <a:hlink>
        <a:srgbClr val="D25814"/>
      </a:hlink>
      <a:folHlink>
        <a:srgbClr val="849A0A"/>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0BDC4BB7-8AF9-46FD-8C32-AB93AC9C410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TM10001115[[fn=Parcel]]</Template>
  <TotalTime>1644</TotalTime>
  <Words>1119</Words>
  <Application>Microsoft Office PowerPoint</Application>
  <PresentationFormat>Widescreen</PresentationFormat>
  <Paragraphs>49</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Gill Sans MT</vt:lpstr>
      <vt:lpstr>Times New Roman</vt:lpstr>
      <vt:lpstr>Parcel</vt:lpstr>
      <vt:lpstr>Religion as a Tool of Censorship Against the LGBT community</vt:lpstr>
      <vt:lpstr>Background</vt:lpstr>
      <vt:lpstr>Research Question: </vt:lpstr>
      <vt:lpstr>Research design and methods</vt:lpstr>
      <vt:lpstr>Past research</vt:lpstr>
      <vt:lpstr>Past research </vt:lpstr>
      <vt:lpstr>What has not been researched? </vt:lpstr>
      <vt:lpstr>findings</vt:lpstr>
      <vt:lpstr>Findings</vt:lpstr>
      <vt:lpstr>Findings</vt:lpstr>
      <vt:lpstr>Findings</vt:lpstr>
      <vt:lpstr>PowerPoint Presentation</vt:lpstr>
      <vt:lpstr>conclusion</vt:lpstr>
      <vt:lpstr>Bibliography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Religion as a Tool of Censorship Against the LGBT community</dc:title>
  <dc:creator>Harley J. Pereira</dc:creator>
  <cp:lastModifiedBy>Harley J. Pereira</cp:lastModifiedBy>
  <cp:revision>19</cp:revision>
  <dcterms:created xsi:type="dcterms:W3CDTF">2021-04-28T17:34:03Z</dcterms:created>
  <dcterms:modified xsi:type="dcterms:W3CDTF">2021-04-29T20:58:58Z</dcterms:modified>
</cp:coreProperties>
</file>