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7"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7" autoAdjust="0"/>
    <p:restoredTop sz="94656" autoAdjust="0"/>
  </p:normalViewPr>
  <p:slideViewPr>
    <p:cSldViewPr snapToGrid="0" snapToObjects="1" showGuides="1">
      <p:cViewPr varScale="1">
        <p:scale>
          <a:sx n="18" d="100"/>
          <a:sy n="18" d="100"/>
        </p:scale>
        <p:origin x="2248" y="360"/>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4/28/21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4/28/21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wmf"/><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w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3.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8.png"/><Relationship Id="rId18" Type="http://schemas.openxmlformats.org/officeDocument/2006/relationships/image" Target="../media/image11.emf"/><Relationship Id="rId3" Type="http://schemas.openxmlformats.org/officeDocument/2006/relationships/oleObject" Target="../embeddings/oleObject13.bin"/><Relationship Id="rId21" Type="http://schemas.openxmlformats.org/officeDocument/2006/relationships/oleObject" Target="../embeddings/oleObject19.bin"/><Relationship Id="rId7" Type="http://schemas.openxmlformats.org/officeDocument/2006/relationships/image" Target="../media/image4.wmf"/><Relationship Id="rId12" Type="http://schemas.openxmlformats.org/officeDocument/2006/relationships/image" Target="../media/image7.png"/><Relationship Id="rId17" Type="http://schemas.openxmlformats.org/officeDocument/2006/relationships/image" Target="../media/image2.wmf"/><Relationship Id="rId2" Type="http://schemas.openxmlformats.org/officeDocument/2006/relationships/vmlDrawing" Target="../drawings/vmlDrawing4.vml"/><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theme" Target="../theme/theme4.xml"/><Relationship Id="rId6" Type="http://schemas.openxmlformats.org/officeDocument/2006/relationships/oleObject" Target="../embeddings/oleObject14.bin"/><Relationship Id="rId11" Type="http://schemas.openxmlformats.org/officeDocument/2006/relationships/image" Target="../media/image6.png"/><Relationship Id="rId5" Type="http://schemas.openxmlformats.org/officeDocument/2006/relationships/image" Target="../media/image9.png"/><Relationship Id="rId15" Type="http://schemas.openxmlformats.org/officeDocument/2006/relationships/image" Target="../media/image1.wmf"/><Relationship Id="rId10" Type="http://schemas.openxmlformats.org/officeDocument/2006/relationships/image" Target="../media/image5.png"/><Relationship Id="rId19" Type="http://schemas.openxmlformats.org/officeDocument/2006/relationships/oleObject" Target="../embeddings/oleObject17.bin"/><Relationship Id="rId4" Type="http://schemas.openxmlformats.org/officeDocument/2006/relationships/image" Target="../media/image3.wmf"/><Relationship Id="rId9" Type="http://schemas.openxmlformats.org/officeDocument/2006/relationships/image" Target="../media/image10.jpeg"/><Relationship Id="rId14" Type="http://schemas.openxmlformats.org/officeDocument/2006/relationships/oleObject" Target="../embeddings/oleObject15.bin"/><Relationship Id="rId22" Type="http://schemas.openxmlformats.org/officeDocument/2006/relationships/oleObject" Target="../embeddings/oleObject20.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wmf"/><Relationship Id="rId20" Type="http://schemas.openxmlformats.org/officeDocument/2006/relationships/oleObject" Target="../embeddings/oleObject25.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wmf"/><Relationship Id="rId20" Type="http://schemas.openxmlformats.org/officeDocument/2006/relationships/oleObject" Target="../embeddings/oleObject33.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wmf"/><Relationship Id="rId20" Type="http://schemas.openxmlformats.org/officeDocument/2006/relationships/oleObject" Target="../embeddings/oleObject41.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wmf"/><Relationship Id="rId20" Type="http://schemas.openxmlformats.org/officeDocument/2006/relationships/oleObject" Target="../embeddings/oleObject49.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wmf"/><Relationship Id="rId20" Type="http://schemas.openxmlformats.org/officeDocument/2006/relationships/oleObject" Target="../embeddings/oleObject57.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01"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02" name="Image" r:id="rId11" imgW="1828440" imgH="1117440" progId="Photoshop.Image.13">
                      <p:embed/>
                    </p:oleObj>
                  </mc:Choice>
                  <mc:Fallback>
                    <p:oleObj name="Image" r:id="rId11" imgW="1828440" imgH="1117440" progId="Photoshop.Image.13">
                      <p:embed/>
                      <p:pic>
                        <p:nvPicPr>
                          <p:cNvPr id="0" name=""/>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03" name="Image" r:id="rId13" imgW="4571280" imgH="1688760" progId="Photoshop.Image.13">
                    <p:embed/>
                  </p:oleObj>
                </mc:Choice>
                <mc:Fallback>
                  <p:oleObj name="Image" r:id="rId13" imgW="4571280" imgH="1688760" progId="Photoshop.Image.13">
                    <p:embed/>
                    <p:pic>
                      <p:nvPicPr>
                        <p:cNvPr id="0" name=""/>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04" name="Image" r:id="rId16" imgW="1574280" imgH="1053720" progId="Photoshop.Image.13">
                    <p:embed/>
                  </p:oleObj>
                </mc:Choice>
                <mc:Fallback>
                  <p:oleObj name="Image" r:id="rId16" imgW="1574280" imgH="1053720" progId="Photoshop.Image.13">
                    <p:embed/>
                    <p:pic>
                      <p:nvPicPr>
                        <p:cNvPr id="0" name=""/>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525"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526"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527"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528"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549"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550"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551"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552"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242"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243"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244"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245"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246"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247"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248"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249"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266"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267"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268"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269"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270"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271"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272"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273"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290"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291"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292"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293"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294"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295"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296"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297"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314"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315"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316"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317"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318"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319"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320"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321"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338"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339"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340"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341"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342"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343"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344"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345"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362"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363"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364"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365"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366"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367"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368"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369"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4198" y="6378480"/>
            <a:ext cx="10056811" cy="4339476"/>
          </a:xfrm>
        </p:spPr>
        <p:txBody>
          <a:bodyPr/>
          <a:lstStyle/>
          <a:p>
            <a:pPr marL="342900" indent="-342900">
              <a:buFont typeface="Arial" panose="020B0604020202020204" pitchFamily="34" charset="0"/>
              <a:buChar char="•"/>
            </a:pPr>
            <a:r>
              <a:rPr lang="en-US" sz="3000" dirty="0">
                <a:latin typeface="Gill Sans"/>
                <a:cs typeface="Gill Sans"/>
              </a:rPr>
              <a:t>Approximately 3.4 million people in the world are living with epilepsy, and 470,000 of them are children.</a:t>
            </a:r>
          </a:p>
          <a:p>
            <a:pPr marL="342900" indent="-342900">
              <a:buFont typeface="Arial" panose="020B0604020202020204" pitchFamily="34" charset="0"/>
              <a:buChar char="•"/>
            </a:pPr>
            <a:r>
              <a:rPr lang="en-US" sz="3000" dirty="0">
                <a:latin typeface="Gill Sans"/>
                <a:cs typeface="Gill Sans"/>
              </a:rPr>
              <a:t>Pediatric seizures can be difficult to control, as treatment options are limited to high doses  of antiepileptic drugs, which do not always work.</a:t>
            </a:r>
          </a:p>
          <a:p>
            <a:pPr marL="342900" indent="-342900">
              <a:buFont typeface="Arial" panose="020B0604020202020204" pitchFamily="34" charset="0"/>
              <a:buChar char="•"/>
            </a:pPr>
            <a:r>
              <a:rPr lang="en-US" sz="3000" dirty="0">
                <a:latin typeface="Gill Sans"/>
                <a:cs typeface="Gill Sans"/>
              </a:rPr>
              <a:t>Patients who do not respond to conventional treatments are forced to consider alternative therapies for their child’s safety.</a:t>
            </a:r>
          </a:p>
        </p:txBody>
      </p:sp>
      <p:sp>
        <p:nvSpPr>
          <p:cNvPr id="5" name="Text Placeholder 4"/>
          <p:cNvSpPr>
            <a:spLocks noGrp="1"/>
          </p:cNvSpPr>
          <p:nvPr>
            <p:ph type="body" sz="quarter" idx="11"/>
          </p:nvPr>
        </p:nvSpPr>
        <p:spPr>
          <a:xfrm>
            <a:off x="922339" y="5541091"/>
            <a:ext cx="10048877" cy="769373"/>
          </a:xfrm>
        </p:spPr>
        <p:txBody>
          <a:bodyPr/>
          <a:lstStyle/>
          <a:p>
            <a:r>
              <a:rPr lang="en-US" dirty="0"/>
              <a:t>Introduction</a:t>
            </a:r>
          </a:p>
        </p:txBody>
      </p:sp>
      <p:sp>
        <p:nvSpPr>
          <p:cNvPr id="7" name="Text Placeholder 6"/>
          <p:cNvSpPr>
            <a:spLocks noGrp="1"/>
          </p:cNvSpPr>
          <p:nvPr>
            <p:ph type="body" sz="quarter" idx="20"/>
          </p:nvPr>
        </p:nvSpPr>
        <p:spPr>
          <a:xfrm>
            <a:off x="765118" y="20020819"/>
            <a:ext cx="10050461" cy="775560"/>
          </a:xfrm>
        </p:spPr>
        <p:txBody>
          <a:bodyPr/>
          <a:lstStyle/>
          <a:p>
            <a:r>
              <a:rPr lang="en-US" dirty="0"/>
              <a:t>Background</a:t>
            </a:r>
          </a:p>
        </p:txBody>
      </p:sp>
      <p:sp>
        <p:nvSpPr>
          <p:cNvPr id="8" name="Text Placeholder 7"/>
          <p:cNvSpPr>
            <a:spLocks noGrp="1"/>
          </p:cNvSpPr>
          <p:nvPr>
            <p:ph type="body" sz="quarter" idx="21"/>
          </p:nvPr>
        </p:nvSpPr>
        <p:spPr>
          <a:xfrm>
            <a:off x="11664195" y="14166732"/>
            <a:ext cx="10048872" cy="8402126"/>
          </a:xfrm>
        </p:spPr>
        <p:txBody>
          <a:bodyPr/>
          <a:lstStyle/>
          <a:p>
            <a:pPr marL="457200" indent="-457200">
              <a:buFont typeface="Arial" panose="020B0604020202020204" pitchFamily="34" charset="0"/>
              <a:buChar char="•"/>
            </a:pPr>
            <a:r>
              <a:rPr lang="en-US" sz="3000" dirty="0">
                <a:latin typeface="Gill Sans"/>
                <a:cs typeface="Gill Sans"/>
              </a:rPr>
              <a:t>This systematic review of the literature was done to identify the effectiveness of the ketogenic diet in controlling seizures in pediatric patients.</a:t>
            </a:r>
          </a:p>
          <a:p>
            <a:pPr marL="457200" indent="-457200">
              <a:buFont typeface="Arial" panose="020B0604020202020204" pitchFamily="34" charset="0"/>
              <a:buChar char="•"/>
            </a:pPr>
            <a:r>
              <a:rPr lang="en-US" sz="3000" dirty="0">
                <a:latin typeface="Gill Sans"/>
                <a:cs typeface="Gill Sans"/>
              </a:rPr>
              <a:t>The articles chosen had to include the pediatric population specifically.</a:t>
            </a:r>
          </a:p>
          <a:p>
            <a:pPr marL="457200" indent="-457200">
              <a:buFont typeface="Arial" panose="020B0604020202020204" pitchFamily="34" charset="0"/>
              <a:buChar char="•"/>
            </a:pPr>
            <a:r>
              <a:rPr lang="en-US" sz="3000" dirty="0">
                <a:latin typeface="Gill Sans"/>
                <a:cs typeface="Gill Sans"/>
              </a:rPr>
              <a:t>The database Cumulative Index of Nursing and Allied Health Literature (CINAHL) Plus with Full Text was used.</a:t>
            </a:r>
          </a:p>
          <a:p>
            <a:pPr marL="457200" indent="-457200">
              <a:buFont typeface="Arial" panose="020B0604020202020204" pitchFamily="34" charset="0"/>
              <a:buChar char="•"/>
            </a:pPr>
            <a:r>
              <a:rPr lang="en-US" sz="3000" dirty="0">
                <a:latin typeface="Gill Sans"/>
                <a:cs typeface="Gill Sans"/>
              </a:rPr>
              <a:t>A Boolean search was conducted using the words pediatric seizures AND diet,  as well as ketogenic diet AND pediatric seizures.</a:t>
            </a:r>
          </a:p>
          <a:p>
            <a:pPr marL="457200" indent="-457200">
              <a:buFont typeface="Arial" panose="020B0604020202020204" pitchFamily="34" charset="0"/>
              <a:buChar char="•"/>
            </a:pPr>
            <a:r>
              <a:rPr lang="en-US" sz="3000" dirty="0">
                <a:latin typeface="Gill Sans"/>
                <a:cs typeface="Gill Sans"/>
              </a:rPr>
              <a:t>My first search did not have date parameters.</a:t>
            </a:r>
          </a:p>
          <a:p>
            <a:pPr marL="457200" indent="-457200">
              <a:buFont typeface="Arial" panose="020B0604020202020204" pitchFamily="34" charset="0"/>
              <a:buChar char="•"/>
            </a:pPr>
            <a:r>
              <a:rPr lang="en-US" sz="3000" dirty="0">
                <a:latin typeface="Gill Sans"/>
                <a:cs typeface="Gill Sans"/>
              </a:rPr>
              <a:t>An eighteen-year-old article was omitted as it was not relevant, and the search was narrowed down to the years of 2014-2020.</a:t>
            </a:r>
          </a:p>
          <a:p>
            <a:pPr marL="457200" indent="-457200">
              <a:buFont typeface="Arial" panose="020B0604020202020204" pitchFamily="34" charset="0"/>
              <a:buChar char="•"/>
            </a:pPr>
            <a:r>
              <a:rPr lang="en-US" sz="3000" dirty="0">
                <a:latin typeface="Gill Sans"/>
                <a:cs typeface="Gill Sans"/>
              </a:rPr>
              <a:t>Current, up to date research was needed to determine the efficacy of the ketogenic diet.</a:t>
            </a:r>
          </a:p>
        </p:txBody>
      </p:sp>
      <p:sp>
        <p:nvSpPr>
          <p:cNvPr id="9" name="Text Placeholder 8"/>
          <p:cNvSpPr>
            <a:spLocks noGrp="1"/>
          </p:cNvSpPr>
          <p:nvPr>
            <p:ph type="body" sz="quarter" idx="22"/>
          </p:nvPr>
        </p:nvSpPr>
        <p:spPr>
          <a:xfrm>
            <a:off x="11547087" y="5653133"/>
            <a:ext cx="10048877" cy="775560"/>
          </a:xfrm>
        </p:spPr>
        <p:txBody>
          <a:bodyPr/>
          <a:lstStyle/>
          <a:p>
            <a:r>
              <a:rPr lang="en-US" dirty="0"/>
              <a:t>Materials and Methods</a:t>
            </a:r>
          </a:p>
        </p:txBody>
      </p:sp>
      <p:sp>
        <p:nvSpPr>
          <p:cNvPr id="10" name="Text Placeholder 9"/>
          <p:cNvSpPr>
            <a:spLocks noGrp="1"/>
          </p:cNvSpPr>
          <p:nvPr>
            <p:ph type="body" sz="quarter" idx="23"/>
          </p:nvPr>
        </p:nvSpPr>
        <p:spPr>
          <a:xfrm>
            <a:off x="22011075" y="6246551"/>
            <a:ext cx="10048872" cy="23360067"/>
          </a:xfrm>
        </p:spPr>
        <p:txBody>
          <a:bodyPr/>
          <a:lstStyle/>
          <a:p>
            <a:pPr marL="342900" indent="-342900">
              <a:buFont typeface="Arial" panose="020B0604020202020204" pitchFamily="34" charset="0"/>
              <a:buChar char="•"/>
            </a:pPr>
            <a:r>
              <a:rPr lang="en-US" sz="3000" dirty="0">
                <a:latin typeface="Gill Sans"/>
                <a:cs typeface="Gill Sans"/>
              </a:rPr>
              <a:t>The ketogenic diet was effective in reducing seizures whereas the low glycemic index diet was not.</a:t>
            </a:r>
          </a:p>
          <a:p>
            <a:pPr marL="1828250" lvl="1" indent="-342900">
              <a:buFont typeface="Arial" panose="020B0604020202020204" pitchFamily="34" charset="0"/>
              <a:buChar char="•"/>
            </a:pPr>
            <a:r>
              <a:rPr lang="en-US" sz="3000" dirty="0">
                <a:solidFill>
                  <a:schemeClr val="accent5">
                    <a:lumMod val="50000"/>
                  </a:schemeClr>
                </a:solidFill>
                <a:latin typeface="Gill Sans"/>
                <a:cs typeface="Gill Sans"/>
              </a:rPr>
              <a:t>Janak Nathan reports as much as 50% reduction in seizure activity for some patients.</a:t>
            </a:r>
          </a:p>
          <a:p>
            <a:pPr marL="1828250" lvl="1" indent="-342900">
              <a:buFont typeface="Arial" panose="020B0604020202020204" pitchFamily="34" charset="0"/>
              <a:buChar char="•"/>
            </a:pPr>
            <a:r>
              <a:rPr lang="en-US" sz="3000" dirty="0">
                <a:solidFill>
                  <a:schemeClr val="accent5">
                    <a:lumMod val="50000"/>
                  </a:schemeClr>
                </a:solidFill>
                <a:latin typeface="Gill Sans"/>
                <a:cs typeface="Gill Sans"/>
              </a:rPr>
              <a:t>Susan O’Conner reports that the ketogenic diet was successful for patients with various EEG patterns with both general and focal seizures.</a:t>
            </a:r>
          </a:p>
          <a:p>
            <a:pPr marL="1828250" lvl="1" indent="-342900">
              <a:buFont typeface="Arial" panose="020B0604020202020204" pitchFamily="34" charset="0"/>
              <a:buChar char="•"/>
            </a:pPr>
            <a:r>
              <a:rPr lang="en-US" sz="3000" dirty="0">
                <a:solidFill>
                  <a:schemeClr val="accent5">
                    <a:lumMod val="50000"/>
                  </a:schemeClr>
                </a:solidFill>
                <a:latin typeface="Gill Sans"/>
                <a:cs typeface="Gill Sans"/>
              </a:rPr>
              <a:t>The low glycemic index diet is less restrictive allowing for a higher carbohydrate intake, which is not optimal for seizure control.</a:t>
            </a:r>
          </a:p>
          <a:p>
            <a:pPr marL="1828250" lvl="1" indent="-342900">
              <a:buFont typeface="Arial" panose="020B0604020202020204" pitchFamily="34" charset="0"/>
              <a:buChar char="•"/>
            </a:pPr>
            <a:endParaRPr lang="en-US" sz="3000" dirty="0">
              <a:solidFill>
                <a:schemeClr val="accent5">
                  <a:lumMod val="50000"/>
                </a:schemeClr>
              </a:solidFill>
              <a:latin typeface="Gill Sans"/>
              <a:cs typeface="Gill Sans"/>
            </a:endParaRPr>
          </a:p>
          <a:p>
            <a:pPr marL="457200" indent="-457200">
              <a:buFont typeface="Arial" panose="020B0604020202020204" pitchFamily="34" charset="0"/>
              <a:buChar char="•"/>
            </a:pPr>
            <a:r>
              <a:rPr lang="en-US" sz="3000" dirty="0">
                <a:solidFill>
                  <a:schemeClr val="accent5">
                    <a:lumMod val="50000"/>
                  </a:schemeClr>
                </a:solidFill>
                <a:latin typeface="Gill Sans"/>
                <a:cs typeface="Gill Sans"/>
              </a:rPr>
              <a:t>Parents view quality of life differently than the children with seizure disorders and this can impact diet adherence.</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Parents report that the reduction in seizure activity has had a positive impact on life in the home </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Children feel that the diet creates more restrictions in their life, which makes them feel isolated. The side effects can be undesirable for children as well.</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Sama Boles found that parents and children can spend more time together planning out meals and grocery shopping.</a:t>
            </a:r>
          </a:p>
          <a:p>
            <a:pPr lvl="1" indent="0">
              <a:buNone/>
            </a:pPr>
            <a:endParaRPr lang="en-US" sz="3000" dirty="0">
              <a:solidFill>
                <a:schemeClr val="accent5">
                  <a:lumMod val="50000"/>
                </a:schemeClr>
              </a:solidFill>
              <a:latin typeface="Gill Sans"/>
              <a:cs typeface="Gill Sans"/>
            </a:endParaRPr>
          </a:p>
          <a:p>
            <a:pPr marL="457200" indent="-457200">
              <a:buFont typeface="Arial" panose="020B0604020202020204" pitchFamily="34" charset="0"/>
              <a:buChar char="•"/>
            </a:pPr>
            <a:r>
              <a:rPr lang="en-US" sz="3000" dirty="0">
                <a:latin typeface="Gill Sans"/>
                <a:cs typeface="Gill Sans"/>
              </a:rPr>
              <a:t>Compliance with diet changes is a significant concern in this patient population.</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Food preferences change as a child grows, which can make compliance with this diet difficult. </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The diet can be given enterally through a feeding tube, intravenously,  as well as an addition to breastfeeding.</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Loss of ketosis, and ultimately loss of seizure control can occur if patients do not adhere to the diet.</a:t>
            </a:r>
          </a:p>
          <a:p>
            <a:pPr lvl="1" indent="0">
              <a:buNone/>
            </a:pPr>
            <a:endParaRPr lang="en-US" sz="3000" dirty="0">
              <a:solidFill>
                <a:schemeClr val="accent5">
                  <a:lumMod val="50000"/>
                </a:schemeClr>
              </a:solidFill>
              <a:latin typeface="Gill Sans"/>
              <a:cs typeface="Gill Sans"/>
            </a:endParaRPr>
          </a:p>
          <a:p>
            <a:pPr marL="457200" indent="-457200">
              <a:buFont typeface="Arial" panose="020B0604020202020204" pitchFamily="34" charset="0"/>
              <a:buChar char="•"/>
            </a:pPr>
            <a:r>
              <a:rPr lang="en-US" sz="3000" dirty="0">
                <a:latin typeface="Gill Sans"/>
                <a:cs typeface="Gill Sans"/>
              </a:rPr>
              <a:t>How this diet interacts with medications alters other body functions must be considered when using the ketogenic diet for seizure management.</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The components of this diet rely heavily on the liver to be metabolized, which poses a risk for liver damage.</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Medication use may need to be adjusted because many contain large amounts of carbohydrates which is contraindicated on the ketogenic diet.</a:t>
            </a:r>
          </a:p>
          <a:p>
            <a:pPr marL="1942550" lvl="1" indent="-457200">
              <a:buFont typeface="Arial" panose="020B0604020202020204" pitchFamily="34" charset="0"/>
              <a:buChar char="•"/>
            </a:pPr>
            <a:r>
              <a:rPr lang="en-US" sz="3000" dirty="0">
                <a:solidFill>
                  <a:schemeClr val="accent5">
                    <a:lumMod val="50000"/>
                  </a:schemeClr>
                </a:solidFill>
                <a:latin typeface="Gill Sans"/>
                <a:cs typeface="Gill Sans"/>
              </a:rPr>
              <a:t>A basic metabolic panel of labs need to be monitored in order to maximize ketosis.</a:t>
            </a:r>
          </a:p>
        </p:txBody>
      </p:sp>
      <p:sp>
        <p:nvSpPr>
          <p:cNvPr id="11" name="Text Placeholder 10"/>
          <p:cNvSpPr>
            <a:spLocks noGrp="1"/>
          </p:cNvSpPr>
          <p:nvPr>
            <p:ph type="body" sz="quarter" idx="24"/>
          </p:nvPr>
        </p:nvSpPr>
        <p:spPr/>
        <p:txBody>
          <a:bodyPr/>
          <a:lstStyle/>
          <a:p>
            <a:r>
              <a:rPr lang="en-US" dirty="0"/>
              <a:t>Results/Themes</a:t>
            </a:r>
          </a:p>
        </p:txBody>
      </p:sp>
      <p:sp>
        <p:nvSpPr>
          <p:cNvPr id="12" name="Text Placeholder 11"/>
          <p:cNvSpPr>
            <a:spLocks noGrp="1"/>
          </p:cNvSpPr>
          <p:nvPr>
            <p:ph type="body" sz="quarter" idx="25"/>
          </p:nvPr>
        </p:nvSpPr>
        <p:spPr>
          <a:xfrm>
            <a:off x="32627741" y="10148777"/>
            <a:ext cx="10047019" cy="775560"/>
          </a:xfrm>
        </p:spPr>
        <p:txBody>
          <a:bodyPr/>
          <a:lstStyle/>
          <a:p>
            <a:r>
              <a:rPr lang="en-US" dirty="0"/>
              <a:t>Conclusion</a:t>
            </a:r>
          </a:p>
        </p:txBody>
      </p:sp>
      <p:sp>
        <p:nvSpPr>
          <p:cNvPr id="13" name="Text Placeholder 12"/>
          <p:cNvSpPr>
            <a:spLocks noGrp="1"/>
          </p:cNvSpPr>
          <p:nvPr>
            <p:ph type="body" sz="quarter" idx="26"/>
          </p:nvPr>
        </p:nvSpPr>
        <p:spPr>
          <a:xfrm>
            <a:off x="32821391" y="10631198"/>
            <a:ext cx="10047019" cy="6370801"/>
          </a:xfrm>
        </p:spPr>
        <p:txBody>
          <a:bodyPr/>
          <a:lstStyle/>
          <a:p>
            <a:pPr marL="342900" indent="-342900">
              <a:buFont typeface="Arial" panose="020B0604020202020204" pitchFamily="34" charset="0"/>
              <a:buChar char="•"/>
            </a:pPr>
            <a:r>
              <a:rPr lang="en-US" sz="3000" dirty="0">
                <a:latin typeface="Gill Sans"/>
                <a:cs typeface="Gill Sans"/>
              </a:rPr>
              <a:t>The ketogenic diet has shown evidence that it is effective for seizure control, with the right type of fats, as well as strict compliance.</a:t>
            </a:r>
          </a:p>
          <a:p>
            <a:pPr marL="342900" indent="-342900">
              <a:buFont typeface="Arial" panose="020B0604020202020204" pitchFamily="34" charset="0"/>
              <a:buChar char="•"/>
            </a:pPr>
            <a:r>
              <a:rPr lang="en-US" sz="3000" dirty="0">
                <a:latin typeface="Gill Sans"/>
                <a:cs typeface="Gill Sans"/>
              </a:rPr>
              <a:t>The diet has been shown to work well in patients with chronic, uncontrollable seizure disorders.</a:t>
            </a:r>
          </a:p>
          <a:p>
            <a:pPr marL="342900" indent="-342900">
              <a:buFont typeface="Arial" panose="020B0604020202020204" pitchFamily="34" charset="0"/>
              <a:buChar char="•"/>
            </a:pPr>
            <a:r>
              <a:rPr lang="en-US" sz="3000" dirty="0">
                <a:latin typeface="Gill Sans"/>
                <a:cs typeface="Gill Sans"/>
              </a:rPr>
              <a:t>The diet is not for everyone, as the side effects can be undesirable for patients.</a:t>
            </a:r>
          </a:p>
          <a:p>
            <a:pPr marL="342900" indent="-342900">
              <a:buFont typeface="Arial" panose="020B0604020202020204" pitchFamily="34" charset="0"/>
              <a:buChar char="•"/>
            </a:pPr>
            <a:r>
              <a:rPr lang="en-US" sz="3000" dirty="0">
                <a:latin typeface="Gill Sans"/>
                <a:cs typeface="Gill Sans"/>
              </a:rPr>
              <a:t>Positive implications include bringing families closer together and making treatment family oriented. </a:t>
            </a:r>
          </a:p>
          <a:p>
            <a:pPr marL="342900" indent="-342900">
              <a:buFont typeface="Arial" panose="020B0604020202020204" pitchFamily="34" charset="0"/>
              <a:buChar char="•"/>
            </a:pPr>
            <a:r>
              <a:rPr lang="en-US" sz="3000" dirty="0">
                <a:latin typeface="Gill Sans"/>
                <a:cs typeface="Gill Sans"/>
              </a:rPr>
              <a:t>As nurses, this evidence can be used to inform practice and improve compliance with the knowledge of the diet’s success in improving seizure control.</a:t>
            </a:r>
          </a:p>
        </p:txBody>
      </p:sp>
      <p:sp>
        <p:nvSpPr>
          <p:cNvPr id="14" name="Text Placeholder 13"/>
          <p:cNvSpPr>
            <a:spLocks noGrp="1"/>
          </p:cNvSpPr>
          <p:nvPr>
            <p:ph type="body" sz="quarter" idx="27"/>
          </p:nvPr>
        </p:nvSpPr>
        <p:spPr>
          <a:xfrm>
            <a:off x="32556080" y="16744318"/>
            <a:ext cx="10047019" cy="775560"/>
          </a:xfrm>
        </p:spPr>
        <p:txBody>
          <a:bodyPr/>
          <a:lstStyle/>
          <a:p>
            <a:r>
              <a:rPr lang="en-US" dirty="0"/>
              <a:t>References</a:t>
            </a:r>
          </a:p>
        </p:txBody>
      </p:sp>
      <p:sp>
        <p:nvSpPr>
          <p:cNvPr id="15" name="Text Placeholder 14"/>
          <p:cNvSpPr>
            <a:spLocks noGrp="1"/>
          </p:cNvSpPr>
          <p:nvPr>
            <p:ph type="body" sz="quarter" idx="28"/>
          </p:nvPr>
        </p:nvSpPr>
        <p:spPr>
          <a:xfrm>
            <a:off x="32983058" y="17460624"/>
            <a:ext cx="10052050" cy="12797176"/>
          </a:xfrm>
        </p:spPr>
        <p:txBody>
          <a:bodyPr/>
          <a:lstStyle/>
          <a:p>
            <a:r>
              <a:rPr lang="en-US" dirty="0">
                <a:latin typeface="+mn-lt"/>
                <a:cs typeface="Gill Sans" panose="020B0502020104020203" pitchFamily="34" charset="-79"/>
              </a:rPr>
              <a:t>Amari, A., Turner, Z., Rubenstein, J. E., Miller, J. R., &amp; Kossoff, E. H. (</a:t>
            </a:r>
            <a:r>
              <a:rPr lang="en-US" sz="1800" dirty="0">
                <a:latin typeface="+mn-lt"/>
                <a:cs typeface="Gill Sans" panose="020B0502020104020203" pitchFamily="34" charset="-79"/>
              </a:rPr>
              <a:t>2015</a:t>
            </a:r>
            <a:r>
              <a:rPr lang="en-US" dirty="0">
                <a:latin typeface="+mn-lt"/>
                <a:cs typeface="Gill Sans" panose="020B0502020104020203" pitchFamily="34" charset="-79"/>
              </a:rPr>
              <a:t>).</a:t>
            </a:r>
          </a:p>
          <a:p>
            <a:r>
              <a:rPr lang="en-US" dirty="0">
                <a:latin typeface="+mn-lt"/>
                <a:cs typeface="Gill Sans" panose="020B0502020104020203" pitchFamily="34" charset="-79"/>
              </a:rPr>
              <a:t>           Exploring the relationship between preferences for high fat foods and  </a:t>
            </a:r>
          </a:p>
          <a:p>
            <a:r>
              <a:rPr lang="en-US" dirty="0">
                <a:latin typeface="+mn-lt"/>
                <a:cs typeface="Gill Sans" panose="020B0502020104020203" pitchFamily="34" charset="-79"/>
              </a:rPr>
              <a:t>           efficacy  of the ketogenic and modified Atkins diets among children </a:t>
            </a:r>
          </a:p>
          <a:p>
            <a:r>
              <a:rPr lang="en-US" dirty="0">
                <a:latin typeface="+mn-lt"/>
                <a:cs typeface="Gill Sans" panose="020B0502020104020203" pitchFamily="34" charset="-79"/>
              </a:rPr>
              <a:t>          with seizure disorders. Seizure, 25, 173-177.     </a:t>
            </a:r>
          </a:p>
          <a:p>
            <a:r>
              <a:rPr lang="en-US" dirty="0">
                <a:latin typeface="+mn-lt"/>
                <a:cs typeface="Gill Sans" panose="020B0502020104020203" pitchFamily="34" charset="-79"/>
              </a:rPr>
              <a:t>          doi:https://doi.org/10.1016/j.seizure.2014.11.001</a:t>
            </a:r>
          </a:p>
          <a:p>
            <a:r>
              <a:rPr lang="en-US" dirty="0">
                <a:latin typeface="+mn-lt"/>
                <a:cs typeface="Gill Sans" panose="020B0502020104020203" pitchFamily="34" charset="-79"/>
              </a:rPr>
              <a:t>Boles, S., Webster, R. J., Parnel, S., Murray, J., Sell, E., &amp; Pohl, D. (2020). No        </a:t>
            </a:r>
          </a:p>
          <a:p>
            <a:r>
              <a:rPr lang="en-US" dirty="0">
                <a:latin typeface="+mn-lt"/>
                <a:cs typeface="Gill Sans" panose="020B0502020104020203" pitchFamily="34" charset="-79"/>
              </a:rPr>
              <a:t>          improvement in quality of life in children with epilepsy treated with the </a:t>
            </a:r>
          </a:p>
          <a:p>
            <a:r>
              <a:rPr lang="en-US" dirty="0">
                <a:latin typeface="+mn-lt"/>
                <a:cs typeface="Gill Sans" panose="020B0502020104020203" pitchFamily="34" charset="-79"/>
              </a:rPr>
              <a:t>          low glycemic index diet. Epilepsy &amp; Behavior, 104, 106664. </a:t>
            </a:r>
          </a:p>
          <a:p>
            <a:r>
              <a:rPr lang="en-US" dirty="0">
                <a:latin typeface="+mn-lt"/>
                <a:cs typeface="Gill Sans" panose="020B0502020104020203" pitchFamily="34" charset="-79"/>
              </a:rPr>
              <a:t>          doi:https://doi.org/10.1016/j.yebeh.2019.106664</a:t>
            </a:r>
          </a:p>
          <a:p>
            <a:r>
              <a:rPr lang="en-US" dirty="0">
                <a:latin typeface="+mn-lt"/>
                <a:cs typeface="Gill Sans" panose="020B0502020104020203" pitchFamily="34" charset="-79"/>
              </a:rPr>
              <a:t>Janak, N., Bailur, S., Datay, K., Sharma, S., &amp; Khedekar Kale, D. (2019). A </a:t>
            </a:r>
          </a:p>
          <a:p>
            <a:r>
              <a:rPr lang="en-US" dirty="0">
                <a:latin typeface="+mn-lt"/>
                <a:cs typeface="Gill Sans" panose="020B0502020104020203" pitchFamily="34" charset="-79"/>
              </a:rPr>
              <a:t>          Switch to Polyunsaturated Fatty Acid Based Ketogenic Diet Improves   </a:t>
            </a:r>
          </a:p>
          <a:p>
            <a:r>
              <a:rPr lang="en-US" dirty="0">
                <a:latin typeface="+mn-lt"/>
                <a:cs typeface="Gill Sans" panose="020B0502020104020203" pitchFamily="34" charset="-79"/>
              </a:rPr>
              <a:t>          Seizure Control in Patients with Drug-resistant Epilepsy on the Mixed </a:t>
            </a:r>
          </a:p>
          <a:p>
            <a:r>
              <a:rPr lang="en-US" dirty="0">
                <a:latin typeface="+mn-lt"/>
                <a:cs typeface="Gill Sans" panose="020B0502020104020203" pitchFamily="34" charset="-79"/>
              </a:rPr>
              <a:t>          Fat Ketogenic Diet: A Retrospective Open Label Trial. Cureus, 11(12). </a:t>
            </a:r>
          </a:p>
          <a:p>
            <a:r>
              <a:rPr lang="en-US" dirty="0">
                <a:latin typeface="+mn-lt"/>
                <a:cs typeface="Gill Sans" panose="020B0502020104020203" pitchFamily="34" charset="-79"/>
              </a:rPr>
              <a:t>         doi:http://dx.doi.org/10.7759/cureus.6399</a:t>
            </a:r>
          </a:p>
          <a:p>
            <a:r>
              <a:rPr lang="en-US" dirty="0">
                <a:latin typeface="+mn-lt"/>
                <a:cs typeface="Gill Sans" panose="020B0502020104020203" pitchFamily="34" charset="-79"/>
              </a:rPr>
              <a:t>Le Pichon, J. B., Thompson, L., Gustafson, M., &amp; Abdelmoity, A. (2019).  Initiating    </a:t>
            </a:r>
          </a:p>
          <a:p>
            <a:r>
              <a:rPr lang="en-US" dirty="0">
                <a:latin typeface="+mn-lt"/>
                <a:cs typeface="Gill Sans" panose="020B0502020104020203" pitchFamily="34" charset="-79"/>
              </a:rPr>
              <a:t>           the ketogenic diet in infants with treatment refractory epilepsy </a:t>
            </a:r>
          </a:p>
          <a:p>
            <a:r>
              <a:rPr lang="en-US" dirty="0">
                <a:latin typeface="+mn-lt"/>
                <a:cs typeface="Gill Sans" panose="020B0502020104020203" pitchFamily="34" charset="-79"/>
              </a:rPr>
              <a:t>          while maintaining a breast milk diet. Seizure, 69, 41-43. </a:t>
            </a:r>
          </a:p>
          <a:p>
            <a:r>
              <a:rPr lang="en-US" dirty="0">
                <a:latin typeface="+mn-lt"/>
                <a:cs typeface="Gill Sans" panose="020B0502020104020203" pitchFamily="34" charset="-79"/>
              </a:rPr>
              <a:t>          doi:https://doi.org/10.1016/j.seizure.2019.03.017</a:t>
            </a:r>
          </a:p>
          <a:p>
            <a:r>
              <a:rPr lang="en-US" dirty="0">
                <a:latin typeface="+mn-lt"/>
                <a:cs typeface="Gill Sans" panose="020B0502020104020203" pitchFamily="34" charset="-79"/>
              </a:rPr>
              <a:t>Lin, J.-J., Lin, K.-L., Chan, O.-W., Hsia, S.-H., &amp; Wang, H.-S. (2015). </a:t>
            </a:r>
          </a:p>
          <a:p>
            <a:r>
              <a:rPr lang="en-US" dirty="0">
                <a:latin typeface="+mn-lt"/>
                <a:cs typeface="Gill Sans" panose="020B0502020104020203" pitchFamily="34" charset="-79"/>
              </a:rPr>
              <a:t>          Intravenous Ketogenic Diet Therapy for Treatment of the Acute Stage </a:t>
            </a:r>
          </a:p>
          <a:p>
            <a:r>
              <a:rPr lang="en-US" dirty="0">
                <a:latin typeface="+mn-lt"/>
                <a:cs typeface="Gill Sans" panose="020B0502020104020203" pitchFamily="34" charset="-79"/>
              </a:rPr>
              <a:t>          of Super-Refractory Status Epilepticus in a Pediatric Patient. Pediatric </a:t>
            </a:r>
          </a:p>
          <a:p>
            <a:r>
              <a:rPr lang="en-US" dirty="0">
                <a:latin typeface="+mn-lt"/>
                <a:cs typeface="Gill Sans" panose="020B0502020104020203" pitchFamily="34" charset="-79"/>
              </a:rPr>
              <a:t>          Neurology, 52(4), 442-445.   </a:t>
            </a:r>
          </a:p>
          <a:p>
            <a:r>
              <a:rPr lang="en-US" dirty="0">
                <a:latin typeface="+mn-lt"/>
                <a:cs typeface="Gill Sans" panose="020B0502020104020203" pitchFamily="34" charset="-79"/>
              </a:rPr>
              <a:t>          doi:https://doi.org/10.1016/j.pediatrneurol.2014.12.008</a:t>
            </a:r>
          </a:p>
          <a:p>
            <a:r>
              <a:rPr lang="en-US" dirty="0">
                <a:latin typeface="+mn-lt"/>
                <a:cs typeface="Gill Sans" panose="020B0502020104020203" pitchFamily="34" charset="-79"/>
              </a:rPr>
              <a:t>O'Connor, S. E., Richardson, C., Trescher, W. H., Byler, D. L., Sather, J. D., </a:t>
            </a:r>
          </a:p>
          <a:p>
            <a:r>
              <a:rPr lang="en-US" dirty="0">
                <a:latin typeface="+mn-lt"/>
                <a:cs typeface="Gill Sans" panose="020B0502020104020203" pitchFamily="34" charset="-79"/>
              </a:rPr>
              <a:t>         Michael, E. H., . . . Zupec-Kania, B. (2014). The Ketogenic Diet for the   </a:t>
            </a:r>
          </a:p>
          <a:p>
            <a:r>
              <a:rPr lang="en-US" dirty="0">
                <a:latin typeface="+mn-lt"/>
                <a:cs typeface="Gill Sans" panose="020B0502020104020203" pitchFamily="34" charset="-79"/>
              </a:rPr>
              <a:t>         Treatment of Pediatric Status Epilepticus. Pediatric Neurology, 50(1), </a:t>
            </a:r>
          </a:p>
          <a:p>
            <a:r>
              <a:rPr lang="en-US" dirty="0">
                <a:latin typeface="+mn-lt"/>
                <a:cs typeface="Gill Sans" panose="020B0502020104020203" pitchFamily="34" charset="-79"/>
              </a:rPr>
              <a:t>         101-103. doi:https://doi.org/10.1016/j.pediatrneurol.2013.07.020</a:t>
            </a:r>
          </a:p>
          <a:p>
            <a:endParaRPr lang="en-US" dirty="0">
              <a:latin typeface="Gill Sans"/>
              <a:cs typeface="Gill Sans"/>
            </a:endParaRPr>
          </a:p>
        </p:txBody>
      </p:sp>
      <p:sp>
        <p:nvSpPr>
          <p:cNvPr id="16" name="Text Placeholder 15"/>
          <p:cNvSpPr>
            <a:spLocks noGrp="1"/>
          </p:cNvSpPr>
          <p:nvPr>
            <p:ph type="body" sz="quarter" idx="29"/>
          </p:nvPr>
        </p:nvSpPr>
        <p:spPr>
          <a:xfrm>
            <a:off x="32627741" y="29585064"/>
            <a:ext cx="10047019" cy="769373"/>
          </a:xfrm>
        </p:spPr>
        <p:txBody>
          <a:bodyPr/>
          <a:lstStyle/>
          <a:p>
            <a:r>
              <a:rPr lang="en-US" dirty="0"/>
              <a:t>Acknowledgements </a:t>
            </a:r>
          </a:p>
        </p:txBody>
      </p:sp>
      <p:sp>
        <p:nvSpPr>
          <p:cNvPr id="17" name="Text Placeholder 16"/>
          <p:cNvSpPr>
            <a:spLocks noGrp="1"/>
          </p:cNvSpPr>
          <p:nvPr>
            <p:ph type="body" sz="quarter" idx="30"/>
          </p:nvPr>
        </p:nvSpPr>
        <p:spPr>
          <a:xfrm>
            <a:off x="32983058" y="30043689"/>
            <a:ext cx="10052050" cy="1384821"/>
          </a:xfrm>
        </p:spPr>
        <p:txBody>
          <a:bodyPr/>
          <a:lstStyle/>
          <a:p>
            <a:pPr marL="342900" indent="-342900">
              <a:buFont typeface="Arial" panose="020B0604020202020204" pitchFamily="34" charset="0"/>
              <a:buChar char="•"/>
            </a:pPr>
            <a:r>
              <a:rPr lang="en-US" sz="3000" dirty="0">
                <a:latin typeface="Gill Sans"/>
                <a:cs typeface="Gill Sans"/>
              </a:rPr>
              <a:t>I would like to thank Dr. Nancy Ebersole, Dr. Scott Nowka, my friends, and family.</a:t>
            </a:r>
          </a:p>
        </p:txBody>
      </p:sp>
      <p:sp>
        <p:nvSpPr>
          <p:cNvPr id="18" name="Text Placeholder 17"/>
          <p:cNvSpPr>
            <a:spLocks noGrp="1"/>
          </p:cNvSpPr>
          <p:nvPr>
            <p:ph type="body" sz="quarter" idx="96"/>
          </p:nvPr>
        </p:nvSpPr>
        <p:spPr>
          <a:xfrm>
            <a:off x="1022790" y="21554026"/>
            <a:ext cx="10056811" cy="9971787"/>
          </a:xfrm>
        </p:spPr>
        <p:txBody>
          <a:bodyPr/>
          <a:lstStyle/>
          <a:p>
            <a:pPr marL="342900" indent="-342900">
              <a:buFont typeface="Arial" panose="020B0604020202020204" pitchFamily="34" charset="0"/>
              <a:buChar char="•"/>
            </a:pPr>
            <a:r>
              <a:rPr lang="en-US" sz="3000" dirty="0">
                <a:latin typeface="Gill Sans"/>
                <a:cs typeface="Gill Sans"/>
              </a:rPr>
              <a:t>There are five kinds of seizures: genetic, structural, metabolic, immune related, and infection. </a:t>
            </a:r>
          </a:p>
          <a:p>
            <a:pPr marL="342900" indent="-342900">
              <a:buFont typeface="Arial" panose="020B0604020202020204" pitchFamily="34" charset="0"/>
              <a:buChar char="•"/>
            </a:pPr>
            <a:r>
              <a:rPr lang="en-US" sz="3000" dirty="0">
                <a:latin typeface="Gill Sans"/>
                <a:cs typeface="Gill Sans"/>
              </a:rPr>
              <a:t>Acute seizures can occur as a result of disease, trauma, or infection,  that can be treated.</a:t>
            </a:r>
          </a:p>
          <a:p>
            <a:pPr marL="342900" indent="-342900">
              <a:buFont typeface="Arial" panose="020B0604020202020204" pitchFamily="34" charset="0"/>
              <a:buChar char="•"/>
            </a:pPr>
            <a:r>
              <a:rPr lang="en-US" sz="3000" dirty="0">
                <a:latin typeface="Gill Sans"/>
                <a:cs typeface="Gill Sans"/>
              </a:rPr>
              <a:t>Chronic seizures can also be referred to as epilepsy, which is life long. </a:t>
            </a:r>
          </a:p>
          <a:p>
            <a:pPr marL="342900" indent="-342900">
              <a:buFont typeface="Arial" panose="020B0604020202020204" pitchFamily="34" charset="0"/>
              <a:buChar char="•"/>
            </a:pPr>
            <a:r>
              <a:rPr lang="en-US" sz="3000" dirty="0">
                <a:latin typeface="Gill Sans"/>
                <a:cs typeface="Gill Sans"/>
              </a:rPr>
              <a:t>Status epilepticus is a type of seizure that lasts longer than five minutes or clusters together one after another. </a:t>
            </a:r>
          </a:p>
          <a:p>
            <a:pPr marL="342900" indent="-342900">
              <a:buFont typeface="Arial" panose="020B0604020202020204" pitchFamily="34" charset="0"/>
              <a:buChar char="•"/>
            </a:pPr>
            <a:r>
              <a:rPr lang="en-US" sz="3000" dirty="0">
                <a:latin typeface="Gill Sans"/>
                <a:cs typeface="Gill Sans"/>
              </a:rPr>
              <a:t>An electroencephalogram (EEG),  MRI, or CT scan may be done to diagnose a seizure disorder.</a:t>
            </a:r>
          </a:p>
          <a:p>
            <a:pPr marL="342900" indent="-342900">
              <a:buFont typeface="Arial" panose="020B0604020202020204" pitchFamily="34" charset="0"/>
              <a:buChar char="•"/>
            </a:pPr>
            <a:r>
              <a:rPr lang="en-US" sz="3000" dirty="0">
                <a:latin typeface="Gill Sans"/>
                <a:cs typeface="Gill Sans"/>
              </a:rPr>
              <a:t>Goals for seizure treatments are “no seizures, no side effects.”</a:t>
            </a:r>
          </a:p>
          <a:p>
            <a:pPr marL="342900" indent="-342900">
              <a:buFont typeface="Arial" panose="020B0604020202020204" pitchFamily="34" charset="0"/>
              <a:buChar char="•"/>
            </a:pPr>
            <a:r>
              <a:rPr lang="en-US" sz="3000" dirty="0">
                <a:latin typeface="Gill Sans"/>
                <a:cs typeface="Gill Sans"/>
              </a:rPr>
              <a:t>Seizures can put a strain on promoting the child’s growth and development, as seizures often cause damage to brain cells.</a:t>
            </a:r>
          </a:p>
          <a:p>
            <a:pPr marL="342900" indent="-342900">
              <a:buFont typeface="Arial" panose="020B0604020202020204" pitchFamily="34" charset="0"/>
              <a:buChar char="•"/>
            </a:pPr>
            <a:r>
              <a:rPr lang="en-US" sz="3000" dirty="0">
                <a:latin typeface="Gill Sans"/>
                <a:cs typeface="Gill Sans"/>
              </a:rPr>
              <a:t>Treatment can put a strain on a family financially with frequent hospital visits and expensive medication regimens. </a:t>
            </a:r>
          </a:p>
          <a:p>
            <a:pPr marL="342900" indent="-342900">
              <a:buFont typeface="Arial" panose="020B0604020202020204" pitchFamily="34" charset="0"/>
              <a:buChar char="•"/>
            </a:pPr>
            <a:r>
              <a:rPr lang="en-US" sz="3000" dirty="0">
                <a:latin typeface="Gill Sans"/>
                <a:cs typeface="Gill Sans"/>
              </a:rPr>
              <a:t>Balancing the needs of other family members can also be difficult with a chronically ill child.</a:t>
            </a:r>
          </a:p>
        </p:txBody>
      </p:sp>
      <p:sp>
        <p:nvSpPr>
          <p:cNvPr id="2" name="Text Placeholder 1"/>
          <p:cNvSpPr>
            <a:spLocks noGrp="1"/>
          </p:cNvSpPr>
          <p:nvPr>
            <p:ph type="body" sz="quarter" idx="150"/>
          </p:nvPr>
        </p:nvSpPr>
        <p:spPr>
          <a:xfrm>
            <a:off x="5905549" y="4056988"/>
            <a:ext cx="32026014" cy="1714373"/>
          </a:xfrm>
        </p:spPr>
        <p:txBody>
          <a:bodyPr>
            <a:normAutofit/>
          </a:bodyPr>
          <a:lstStyle/>
          <a:p>
            <a:r>
              <a:rPr lang="en-US" sz="5400" b="1" dirty="0">
                <a:latin typeface="Verdana"/>
                <a:cs typeface="Verdana"/>
              </a:rPr>
              <a:t>Commonwealth Honors Program</a:t>
            </a:r>
          </a:p>
        </p:txBody>
      </p:sp>
      <p:sp>
        <p:nvSpPr>
          <p:cNvPr id="3" name="Text Placeholder 2"/>
          <p:cNvSpPr>
            <a:spLocks noGrp="1"/>
          </p:cNvSpPr>
          <p:nvPr>
            <p:ph type="body" sz="quarter" idx="151"/>
          </p:nvPr>
        </p:nvSpPr>
        <p:spPr>
          <a:xfrm>
            <a:off x="5946777" y="2874711"/>
            <a:ext cx="32026014" cy="1280159"/>
          </a:xfrm>
        </p:spPr>
        <p:txBody>
          <a:bodyPr>
            <a:normAutofit/>
          </a:bodyPr>
          <a:lstStyle/>
          <a:p>
            <a:r>
              <a:rPr lang="en-US" sz="5400" b="1" dirty="0">
                <a:latin typeface="Verdana"/>
                <a:cs typeface="Verdana"/>
              </a:rPr>
              <a:t>Alison Wohler</a:t>
            </a:r>
          </a:p>
        </p:txBody>
      </p:sp>
      <p:sp>
        <p:nvSpPr>
          <p:cNvPr id="4" name="Text Placeholder 3"/>
          <p:cNvSpPr>
            <a:spLocks noGrp="1"/>
          </p:cNvSpPr>
          <p:nvPr>
            <p:ph type="body" sz="quarter" idx="153"/>
          </p:nvPr>
        </p:nvSpPr>
        <p:spPr>
          <a:xfrm>
            <a:off x="5932593" y="823626"/>
            <a:ext cx="31998970" cy="1101254"/>
          </a:xfrm>
        </p:spPr>
        <p:txBody>
          <a:bodyPr>
            <a:normAutofit fontScale="25000" lnSpcReduction="20000"/>
          </a:bodyPr>
          <a:lstStyle/>
          <a:p>
            <a:r>
              <a:rPr lang="en-US" sz="28800" b="1" dirty="0"/>
              <a:t>Using the Ketogenic Diet to Reduce the Incidence of Pediatric Seizures: Helping Children and Families to Find a Better Quality of Life</a:t>
            </a:r>
            <a:endParaRPr lang="en-US" sz="28800" dirty="0"/>
          </a:p>
          <a:p>
            <a:endParaRPr lang="en-US" b="1" dirty="0">
              <a:latin typeface="Verdana"/>
              <a:cs typeface="Verdana"/>
            </a:endParaRPr>
          </a:p>
        </p:txBody>
      </p:sp>
      <p:pic>
        <p:nvPicPr>
          <p:cNvPr id="21" name="Picture 20" descr="A doctor examining a baby&#10;&#10;Description automatically generated with medium confidence">
            <a:extLst>
              <a:ext uri="{FF2B5EF4-FFF2-40B4-BE49-F238E27FC236}">
                <a16:creationId xmlns:a16="http://schemas.microsoft.com/office/drawing/2014/main" id="{9F9A03E7-BE1F-254F-AEAA-3541141AB4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569" y="12461919"/>
            <a:ext cx="8823960" cy="6640306"/>
          </a:xfrm>
          <a:prstGeom prst="rect">
            <a:avLst/>
          </a:prstGeom>
        </p:spPr>
      </p:pic>
      <p:pic>
        <p:nvPicPr>
          <p:cNvPr id="23" name="Picture 22" descr="A picture containing person, indoor, child, room&#10;&#10;Description automatically generated">
            <a:extLst>
              <a:ext uri="{FF2B5EF4-FFF2-40B4-BE49-F238E27FC236}">
                <a16:creationId xmlns:a16="http://schemas.microsoft.com/office/drawing/2014/main" id="{AD087177-67F3-AE4A-A4EB-1E1B7958EF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81560" y="6928385"/>
            <a:ext cx="8255711" cy="5503807"/>
          </a:xfrm>
          <a:prstGeom prst="rect">
            <a:avLst/>
          </a:prstGeom>
        </p:spPr>
      </p:pic>
      <p:pic>
        <p:nvPicPr>
          <p:cNvPr id="25" name="Picture 24" descr="A picture containing text, light&#10;&#10;Description automatically generated">
            <a:extLst>
              <a:ext uri="{FF2B5EF4-FFF2-40B4-BE49-F238E27FC236}">
                <a16:creationId xmlns:a16="http://schemas.microsoft.com/office/drawing/2014/main" id="{68BE7158-78A4-8E42-BEE5-75E0C7348A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43670" y="24303399"/>
            <a:ext cx="8255710" cy="6817928"/>
          </a:xfrm>
          <a:prstGeom prst="rect">
            <a:avLst/>
          </a:prstGeom>
        </p:spPr>
      </p:pic>
      <p:sp>
        <p:nvSpPr>
          <p:cNvPr id="19" name="TextBox 18">
            <a:extLst>
              <a:ext uri="{FF2B5EF4-FFF2-40B4-BE49-F238E27FC236}">
                <a16:creationId xmlns:a16="http://schemas.microsoft.com/office/drawing/2014/main" id="{230B5844-4595-5B40-B9E0-C890CAA130A8}"/>
              </a:ext>
            </a:extLst>
          </p:cNvPr>
          <p:cNvSpPr txBox="1"/>
          <p:nvPr/>
        </p:nvSpPr>
        <p:spPr>
          <a:xfrm flipH="1">
            <a:off x="36610979" y="5614010"/>
            <a:ext cx="3295604" cy="677108"/>
          </a:xfrm>
          <a:prstGeom prst="rect">
            <a:avLst/>
          </a:prstGeom>
          <a:noFill/>
        </p:spPr>
        <p:txBody>
          <a:bodyPr wrap="square" rtlCol="0">
            <a:spAutoFit/>
          </a:bodyPr>
          <a:lstStyle/>
          <a:p>
            <a:r>
              <a:rPr lang="en-US" sz="3800" b="1" u="sng" dirty="0">
                <a:solidFill>
                  <a:srgbClr val="19245F"/>
                </a:solidFill>
              </a:rPr>
              <a:t>Discussion</a:t>
            </a:r>
          </a:p>
        </p:txBody>
      </p:sp>
      <p:sp>
        <p:nvSpPr>
          <p:cNvPr id="20" name="TextBox 19">
            <a:extLst>
              <a:ext uri="{FF2B5EF4-FFF2-40B4-BE49-F238E27FC236}">
                <a16:creationId xmlns:a16="http://schemas.microsoft.com/office/drawing/2014/main" id="{5F6D3A47-3FC2-F54F-A1D2-3D026A6B5C35}"/>
              </a:ext>
            </a:extLst>
          </p:cNvPr>
          <p:cNvSpPr txBox="1"/>
          <p:nvPr/>
        </p:nvSpPr>
        <p:spPr>
          <a:xfrm>
            <a:off x="33167724" y="6253782"/>
            <a:ext cx="9189907" cy="4247317"/>
          </a:xfrm>
          <a:prstGeom prst="rect">
            <a:avLst/>
          </a:prstGeom>
          <a:noFill/>
        </p:spPr>
        <p:txBody>
          <a:bodyPr wrap="square" rtlCol="0">
            <a:spAutoFit/>
          </a:bodyPr>
          <a:lstStyle/>
          <a:p>
            <a:pPr marL="457200" indent="-457200">
              <a:buFont typeface="Arial" panose="020B0604020202020204" pitchFamily="34" charset="0"/>
              <a:buChar char="•"/>
            </a:pPr>
            <a:r>
              <a:rPr lang="en-US" sz="3000" dirty="0">
                <a:solidFill>
                  <a:srgbClr val="19245F"/>
                </a:solidFill>
                <a:latin typeface="Gill Sans" panose="020B0502020104020203" pitchFamily="34" charset="-79"/>
                <a:cs typeface="Gill Sans" panose="020B0502020104020203" pitchFamily="34" charset="-79"/>
              </a:rPr>
              <a:t>The ketogenic diet has been shown to be effective, but kids are not a fan of it. </a:t>
            </a:r>
          </a:p>
          <a:p>
            <a:pPr marL="457200" indent="-457200">
              <a:buFont typeface="Arial" panose="020B0604020202020204" pitchFamily="34" charset="0"/>
              <a:buChar char="•"/>
            </a:pPr>
            <a:r>
              <a:rPr lang="en-US" sz="3000" dirty="0">
                <a:solidFill>
                  <a:srgbClr val="19245F"/>
                </a:solidFill>
                <a:latin typeface="Gill Sans" panose="020B0502020104020203" pitchFamily="34" charset="-79"/>
                <a:cs typeface="Gill Sans" panose="020B0502020104020203" pitchFamily="34" charset="-79"/>
              </a:rPr>
              <a:t>Parents see the diet as a way for their children to be seizure free,</a:t>
            </a:r>
          </a:p>
          <a:p>
            <a:pPr marL="457200" indent="-457200">
              <a:buFont typeface="Arial" panose="020B0604020202020204" pitchFamily="34" charset="0"/>
              <a:buChar char="•"/>
            </a:pPr>
            <a:r>
              <a:rPr lang="en-US" sz="3000" dirty="0">
                <a:solidFill>
                  <a:srgbClr val="19245F"/>
                </a:solidFill>
                <a:latin typeface="Gill Sans" panose="020B0502020104020203" pitchFamily="34" charset="-79"/>
                <a:cs typeface="Gill Sans" panose="020B0502020104020203" pitchFamily="34" charset="-79"/>
              </a:rPr>
              <a:t>The type and amount of fats needed in the diet has yet to be determined.</a:t>
            </a:r>
          </a:p>
          <a:p>
            <a:pPr marL="457200" indent="-457200">
              <a:buFont typeface="Arial" panose="020B0604020202020204" pitchFamily="34" charset="0"/>
              <a:buChar char="•"/>
            </a:pPr>
            <a:r>
              <a:rPr lang="en-US" sz="3000" dirty="0">
                <a:solidFill>
                  <a:srgbClr val="19245F"/>
                </a:solidFill>
                <a:latin typeface="Gill Sans" panose="020B0502020104020203" pitchFamily="34" charset="-79"/>
                <a:cs typeface="Gill Sans" panose="020B0502020104020203" pitchFamily="34" charset="-79"/>
              </a:rPr>
              <a:t>Parents must decide if the risk to their child’s overall health is worth the seizure control.</a:t>
            </a:r>
          </a:p>
          <a:p>
            <a:pPr marL="457200" indent="-457200">
              <a:buFont typeface="Arial" panose="020B0604020202020204" pitchFamily="34" charset="0"/>
              <a:buChar char="•"/>
            </a:pPr>
            <a:endParaRPr lang="en-US" sz="3000" dirty="0">
              <a:solidFill>
                <a:srgbClr val="19245F"/>
              </a:solidFill>
            </a:endParaRPr>
          </a:p>
        </p:txBody>
      </p:sp>
    </p:spTree>
    <p:extLst>
      <p:ext uri="{BB962C8B-B14F-4D97-AF65-F5344CB8AC3E}">
        <p14:creationId xmlns:p14="http://schemas.microsoft.com/office/powerpoint/2010/main" val="2798982412"/>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8955</TotalTime>
  <Words>1351</Words>
  <Application>Microsoft Macintosh PowerPoint</Application>
  <PresentationFormat>Custom</PresentationFormat>
  <Paragraphs>86</Paragraphs>
  <Slides>1</Slides>
  <Notes>0</Notes>
  <HiddenSlides>0</HiddenSlides>
  <MMClips>0</MMClips>
  <ScaleCrop>false</ScaleCrop>
  <HeadingPairs>
    <vt:vector size="8" baseType="variant">
      <vt:variant>
        <vt:lpstr>Fonts Used</vt:lpstr>
      </vt:variant>
      <vt:variant>
        <vt:i4>7</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18" baseType="lpstr">
      <vt:lpstr>Arial</vt:lpstr>
      <vt:lpstr>Calibri</vt:lpstr>
      <vt:lpstr>Gill Sans</vt:lpstr>
      <vt:lpstr>Gill Sans MT</vt:lpstr>
      <vt:lpstr>Times New Roman</vt:lpstr>
      <vt:lpstr>Trebuchet MS</vt:lpstr>
      <vt:lpstr>Verdana</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Alison Wohler</cp:lastModifiedBy>
  <cp:revision>87</cp:revision>
  <dcterms:created xsi:type="dcterms:W3CDTF">2012-02-03T19:11:35Z</dcterms:created>
  <dcterms:modified xsi:type="dcterms:W3CDTF">2021-04-28T15:48:29Z</dcterms:modified>
</cp:coreProperties>
</file>