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60"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69" autoAdjust="0"/>
    <p:restoredTop sz="94689" autoAdjust="0"/>
  </p:normalViewPr>
  <p:slideViewPr>
    <p:cSldViewPr snapToGrid="0" snapToObjects="1" showGuides="1">
      <p:cViewPr>
        <p:scale>
          <a:sx n="30" d="100"/>
          <a:sy n="30" d="100"/>
        </p:scale>
        <p:origin x="608" y="-816"/>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4/7/21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4/7/21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census.gov/population/projections/data/national/2012/summarytables.htm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dirty="0"/>
              <a:t>Icons:</a:t>
            </a:r>
          </a:p>
          <a:p>
            <a:r>
              <a:rPr lang="en-US" dirty="0"/>
              <a:t>https://</a:t>
            </a:r>
            <a:r>
              <a:rPr lang="en-US" dirty="0" err="1"/>
              <a:t>cicoa.org</a:t>
            </a:r>
            <a:r>
              <a:rPr lang="en-US" dirty="0"/>
              <a:t>/</a:t>
            </a:r>
          </a:p>
          <a:p>
            <a:r>
              <a:rPr lang="en-US" dirty="0"/>
              <a:t>https://</a:t>
            </a:r>
            <a:r>
              <a:rPr lang="en-US" dirty="0" err="1"/>
              <a:t>www.mealsprogram.com</a:t>
            </a:r>
            <a:r>
              <a:rPr lang="en-US" dirty="0"/>
              <a:t>/</a:t>
            </a:r>
          </a:p>
          <a:p>
            <a:endParaRPr lang="en-US" dirty="0"/>
          </a:p>
          <a:p>
            <a:pPr marL="0" marR="0" indent="0" algn="l" defTabSz="4387498" rtl="0" eaLnBrk="1" fontAlgn="auto" latinLnBrk="0" hangingPunct="1">
              <a:lnSpc>
                <a:spcPct val="100000"/>
              </a:lnSpc>
              <a:spcBef>
                <a:spcPts val="0"/>
              </a:spcBef>
              <a:spcAft>
                <a:spcPts val="0"/>
              </a:spcAft>
              <a:buClrTx/>
              <a:buSzTx/>
              <a:buFontTx/>
              <a:buNone/>
              <a:tabLst/>
              <a:defRPr/>
            </a:pPr>
            <a:r>
              <a:rPr lang="en-US" dirty="0"/>
              <a:t>Figure 1: ” </a:t>
            </a:r>
            <a:r>
              <a:rPr lang="en-US" b="0" i="0" dirty="0">
                <a:solidFill>
                  <a:srgbClr val="333333"/>
                </a:solidFill>
                <a:effectLst/>
                <a:latin typeface="Helvetica Neue" panose="02000503000000020004" pitchFamily="2" charset="0"/>
              </a:rPr>
              <a:t>U.S. Census Bureau. </a:t>
            </a:r>
            <a:r>
              <a:rPr lang="en-US" b="0" i="0" u="none" strike="noStrike" dirty="0">
                <a:solidFill>
                  <a:srgbClr val="337AB7"/>
                </a:solidFill>
                <a:effectLst/>
                <a:latin typeface="Helvetica Neue" panose="02000503000000020004" pitchFamily="2" charset="0"/>
                <a:hlinkClick r:id="rId3">
                  <a:extLst>
                    <a:ext uri="{A12FA001-AC4F-418D-AE19-62706E023703}">
                      <ahyp:hlinkClr xmlns:ahyp="http://schemas.microsoft.com/office/drawing/2018/hyperlinkcolor" val="tx"/>
                    </a:ext>
                  </a:extLst>
                </a:hlinkClick>
              </a:rPr>
              <a:t>“Table 10. Projected Life Expectancy at Birth by Sex, Race, and Hispanic Origin for the United States: 2015 to 2060”</a:t>
            </a:r>
            <a:r>
              <a:rPr lang="en-US" b="0" i="0" dirty="0">
                <a:solidFill>
                  <a:srgbClr val="333333"/>
                </a:solidFill>
                <a:effectLst/>
                <a:latin typeface="Helvetica Neue" panose="02000503000000020004" pitchFamily="2" charset="0"/>
              </a:rPr>
              <a:t> ; Adele M. </a:t>
            </a:r>
            <a:r>
              <a:rPr lang="en-US" b="0" i="0" dirty="0" err="1">
                <a:solidFill>
                  <a:srgbClr val="333333"/>
                </a:solidFill>
                <a:effectLst/>
                <a:latin typeface="Helvetica Neue" panose="02000503000000020004" pitchFamily="2" charset="0"/>
              </a:rPr>
              <a:t>Hayutin</a:t>
            </a:r>
            <a:r>
              <a:rPr lang="en-US" b="0" i="0" dirty="0">
                <a:solidFill>
                  <a:srgbClr val="333333"/>
                </a:solidFill>
                <a:effectLst/>
                <a:latin typeface="Helvetica Neue" panose="02000503000000020004" pitchFamily="2" charset="0"/>
              </a:rPr>
              <a:t>.  2012. “Changing Demographic </a:t>
            </a:r>
            <a:r>
              <a:rPr lang="en-US" b="0" i="0" dirty="0" err="1">
                <a:solidFill>
                  <a:srgbClr val="333333"/>
                </a:solidFill>
                <a:effectLst/>
                <a:latin typeface="Helvetica Neue" panose="02000503000000020004" pitchFamily="2" charset="0"/>
              </a:rPr>
              <a:t>Realities,”in</a:t>
            </a:r>
            <a:r>
              <a:rPr lang="en-US" b="0" i="0" dirty="0">
                <a:solidFill>
                  <a:srgbClr val="333333"/>
                </a:solidFill>
                <a:effectLst/>
                <a:latin typeface="Helvetica Neue" panose="02000503000000020004" pitchFamily="2" charset="0"/>
              </a:rPr>
              <a:t> </a:t>
            </a:r>
            <a:r>
              <a:rPr lang="en-US" b="0" i="1" dirty="0">
                <a:solidFill>
                  <a:srgbClr val="333333"/>
                </a:solidFill>
                <a:effectLst/>
                <a:latin typeface="Helvetica Neue" panose="02000503000000020004" pitchFamily="2" charset="0"/>
              </a:rPr>
              <a:t>Independent for Life: Homes and Neighborhoods for an Aging America</a:t>
            </a:r>
            <a:r>
              <a:rPr lang="en-US" b="0" i="0" dirty="0">
                <a:solidFill>
                  <a:srgbClr val="333333"/>
                </a:solidFill>
                <a:effectLst/>
                <a:latin typeface="Helvetica Neue" panose="02000503000000020004" pitchFamily="2" charset="0"/>
              </a:rPr>
              <a:t>, ed. Henry Cisneros, Margaret  Dyer-Chamberlain, and Jane </a:t>
            </a:r>
            <a:r>
              <a:rPr lang="en-US" b="0" i="0" dirty="0" err="1">
                <a:solidFill>
                  <a:srgbClr val="333333"/>
                </a:solidFill>
                <a:effectLst/>
                <a:latin typeface="Helvetica Neue" panose="02000503000000020004" pitchFamily="2" charset="0"/>
              </a:rPr>
              <a:t>Hickie</a:t>
            </a:r>
            <a:r>
              <a:rPr lang="en-US" b="0" i="0" dirty="0">
                <a:solidFill>
                  <a:srgbClr val="333333"/>
                </a:solidFill>
                <a:effectLst/>
                <a:latin typeface="Helvetica Neue" panose="02000503000000020004" pitchFamily="2" charset="0"/>
              </a:rPr>
              <a:t>. Austin: University of Texas Press, 36.</a:t>
            </a:r>
          </a:p>
          <a:p>
            <a:pPr marL="0" marR="0" indent="0" algn="l" defTabSz="4387498"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Helvetica Neue" panose="02000503000000020004" pitchFamily="2" charset="0"/>
              </a:rPr>
              <a:t>Figure 2:  </a:t>
            </a:r>
            <a:r>
              <a:rPr lang="en-US" sz="5800" b="0" i="0" u="none" strike="noStrike" kern="1200" dirty="0">
                <a:solidFill>
                  <a:schemeClr val="tx1"/>
                </a:solidFill>
                <a:effectLst/>
                <a:latin typeface="+mn-lt"/>
                <a:ea typeface="+mn-ea"/>
                <a:cs typeface="+mn-cs"/>
              </a:rPr>
              <a:t>America's Health Rankings. (2021). 2020 Annual Report. Retrieved March 1, 2021, from https://</a:t>
            </a:r>
            <a:r>
              <a:rPr lang="en-US" sz="5800" b="0" i="0" u="none" strike="noStrike" kern="1200" dirty="0" err="1">
                <a:solidFill>
                  <a:schemeClr val="tx1"/>
                </a:solidFill>
                <a:effectLst/>
                <a:latin typeface="+mn-lt"/>
                <a:ea typeface="+mn-ea"/>
                <a:cs typeface="+mn-cs"/>
              </a:rPr>
              <a:t>www.americashealthrankings.org</a:t>
            </a:r>
            <a:r>
              <a:rPr lang="en-US" sz="5800" b="0" i="0" u="none" strike="noStrike" kern="1200" dirty="0">
                <a:solidFill>
                  <a:schemeClr val="tx1"/>
                </a:solidFill>
                <a:effectLst/>
                <a:latin typeface="+mn-lt"/>
                <a:ea typeface="+mn-ea"/>
                <a:cs typeface="+mn-cs"/>
              </a:rPr>
              <a:t>/learn/reports/2020-annual-report</a:t>
            </a:r>
            <a:endParaRPr lang="en-US" b="0" i="0" dirty="0">
              <a:solidFill>
                <a:srgbClr val="333333"/>
              </a:solidFill>
              <a:effectLst/>
              <a:latin typeface="Helvetica Neue" panose="02000503000000020004" pitchFamily="2" charset="0"/>
            </a:endParaRPr>
          </a:p>
          <a:p>
            <a:pPr marL="0" marR="0" indent="0" algn="l" defTabSz="4387498" rtl="0" eaLnBrk="1" fontAlgn="auto" latinLnBrk="0" hangingPunct="1">
              <a:lnSpc>
                <a:spcPct val="100000"/>
              </a:lnSpc>
              <a:spcBef>
                <a:spcPts val="0"/>
              </a:spcBef>
              <a:spcAft>
                <a:spcPts val="0"/>
              </a:spcAft>
              <a:buClrTx/>
              <a:buSzTx/>
              <a:buFontTx/>
              <a:buNone/>
              <a:tabLst/>
              <a:defRPr/>
            </a:pPr>
            <a:endParaRPr lang="en-US" b="0" i="0" dirty="0">
              <a:solidFill>
                <a:srgbClr val="333333"/>
              </a:solidFill>
              <a:effectLst/>
              <a:latin typeface="Helvetica Neue" panose="02000503000000020004" pitchFamily="2" charset="0"/>
            </a:endParaRPr>
          </a:p>
          <a:p>
            <a:pPr marL="0" marR="0" indent="0" algn="l" defTabSz="4387498"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Helvetica Neue" panose="02000503000000020004" pitchFamily="2" charset="0"/>
              </a:rPr>
              <a:t>Figure 2Based on the feedback from participants, not only does a nutrition service reduce food insecurity and promote aging at home, but it improves safety of elders living independently in the community. In Massachusetts, 11.4% of residents ages 60 and older faced the threat of hunger in the last year. Figure 1 illustrates the percentage of adults over the age of 60 who are food insecure in a 12-month period between 2013 and 2020</a:t>
            </a:r>
          </a:p>
          <a:p>
            <a:pPr marL="0" marR="0" lvl="0" indent="0" algn="l" defTabSz="4387498"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725391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4.wmf"/><Relationship Id="rId12" Type="http://schemas.openxmlformats.org/officeDocument/2006/relationships/image" Target="../media/image7.png"/><Relationship Id="rId17" Type="http://schemas.openxmlformats.org/officeDocument/2006/relationships/image" Target="../media/image2.wmf"/><Relationship Id="rId2" Type="http://schemas.openxmlformats.org/officeDocument/2006/relationships/vmlDrawing" Target="../drawings/vmlDrawing4.v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theme" Target="../theme/theme4.xml"/><Relationship Id="rId6" Type="http://schemas.openxmlformats.org/officeDocument/2006/relationships/oleObject" Target="../embeddings/oleObject14.bin"/><Relationship Id="rId11" Type="http://schemas.openxmlformats.org/officeDocument/2006/relationships/image" Target="../media/image6.png"/><Relationship Id="rId5" Type="http://schemas.openxmlformats.org/officeDocument/2006/relationships/image" Target="../media/image9.png"/><Relationship Id="rId15" Type="http://schemas.openxmlformats.org/officeDocument/2006/relationships/image" Target="../media/image1.wmf"/><Relationship Id="rId10" Type="http://schemas.openxmlformats.org/officeDocument/2006/relationships/image" Target="../media/image5.png"/><Relationship Id="rId19" Type="http://schemas.openxmlformats.org/officeDocument/2006/relationships/oleObject" Target="../embeddings/oleObject17.bin"/><Relationship Id="rId4" Type="http://schemas.openxmlformats.org/officeDocument/2006/relationships/image" Target="../media/image3.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305"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306"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307"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308"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329"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330"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331"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332"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353"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354"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355"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356"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842"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843"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844"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845"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846"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847"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848"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849"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86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86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86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86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870"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871"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872"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873"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89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89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89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89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894"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895"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896"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897"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914"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915"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916"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917"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918"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919"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920"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921"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938"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939"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940"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941"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942"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943"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944"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945"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96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96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96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96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966"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967"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968"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969"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5144B9E3-68A9-4945-8C94-94D867F2EB32}"/>
              </a:ext>
            </a:extLst>
          </p:cNvPr>
          <p:cNvSpPr>
            <a:spLocks noGrp="1"/>
          </p:cNvSpPr>
          <p:nvPr>
            <p:ph type="body" sz="quarter" idx="10"/>
          </p:nvPr>
        </p:nvSpPr>
        <p:spPr>
          <a:xfrm>
            <a:off x="904198" y="6378480"/>
            <a:ext cx="10056811" cy="13535840"/>
          </a:xfrm>
        </p:spPr>
        <p:txBody>
          <a:bodyPr/>
          <a:lstStyle/>
          <a:p>
            <a:pPr marL="571500" indent="-571500">
              <a:buFont typeface="Arial" panose="020B0604020202020204" pitchFamily="34" charset="0"/>
              <a:buChar char="•"/>
            </a:pPr>
            <a:r>
              <a:rPr lang="en-US" sz="3600" dirty="0">
                <a:solidFill>
                  <a:schemeClr val="tx1"/>
                </a:solidFill>
                <a:latin typeface="Arial" panose="020B0604020202020204" pitchFamily="34" charset="0"/>
                <a:cs typeface="Arial" panose="020B0604020202020204" pitchFamily="34" charset="0"/>
              </a:rPr>
              <a:t>As the elderly population of the United States grows, the need for services to help in the care of elders in the community expands</a:t>
            </a:r>
          </a:p>
          <a:p>
            <a:pPr marL="571500" indent="-571500">
              <a:buFont typeface="Arial" panose="020B0604020202020204" pitchFamily="34" charset="0"/>
              <a:buChar char="•"/>
            </a:pPr>
            <a:r>
              <a:rPr lang="en-US" sz="3600" dirty="0">
                <a:solidFill>
                  <a:schemeClr val="tx1"/>
                </a:solidFill>
                <a:latin typeface="Arial" panose="020B0604020202020204" pitchFamily="34" charset="0"/>
                <a:cs typeface="Arial" panose="020B0604020202020204" pitchFamily="34" charset="0"/>
              </a:rPr>
              <a:t>Every community-dwelling older adult should have adequate access to food and nutrition programs that promote optimal nutritional status and ensure access to safe, ample food for consumption</a:t>
            </a:r>
          </a:p>
          <a:p>
            <a:pPr marL="571500" indent="-571500">
              <a:buFont typeface="Arial" panose="020B0604020202020204" pitchFamily="34" charset="0"/>
              <a:buChar char="•"/>
            </a:pPr>
            <a:r>
              <a:rPr lang="en-US" sz="3600" dirty="0">
                <a:solidFill>
                  <a:schemeClr val="tx1"/>
                </a:solidFill>
                <a:latin typeface="Arial" panose="020B0604020202020204" pitchFamily="34" charset="0"/>
                <a:cs typeface="Arial" panose="020B0604020202020204" pitchFamily="34" charset="0"/>
              </a:rPr>
              <a:t>Home and community-based services (HCBS) are implemented in order to assist older adults in remaining safely and comfortably in their residences and communities instead of entering into a long-term care facility</a:t>
            </a:r>
          </a:p>
          <a:p>
            <a:pPr marL="571500" indent="-571500">
              <a:buFont typeface="Arial" panose="020B0604020202020204" pitchFamily="34" charset="0"/>
              <a:buChar char="•"/>
            </a:pPr>
            <a:r>
              <a:rPr lang="en-US" sz="3600" dirty="0">
                <a:solidFill>
                  <a:schemeClr val="tx1"/>
                </a:solidFill>
                <a:latin typeface="Arial" panose="020B0604020202020204" pitchFamily="34" charset="0"/>
                <a:cs typeface="Arial" panose="020B0604020202020204" pitchFamily="34" charset="0"/>
              </a:rPr>
              <a:t>It’s increasingly important to make sure all elders eligible for HCBS services are aware of their options and can receive them</a:t>
            </a:r>
          </a:p>
          <a:p>
            <a:pPr marL="571500" indent="-571500">
              <a:buFont typeface="Arial" panose="020B0604020202020204" pitchFamily="34" charset="0"/>
              <a:buChar char="•"/>
            </a:pPr>
            <a:r>
              <a:rPr lang="en-US" sz="3600" dirty="0">
                <a:solidFill>
                  <a:schemeClr val="tx1"/>
                </a:solidFill>
                <a:latin typeface="Arial" panose="020B0604020202020204" pitchFamily="34" charset="0"/>
                <a:cs typeface="Arial" panose="020B0604020202020204" pitchFamily="34" charset="0"/>
              </a:rPr>
              <a:t>The growing number of older adults in the community and the focus on health promotion in primary care accentuate the fundamental need for these programs</a:t>
            </a:r>
          </a:p>
          <a:p>
            <a:pPr marL="571500" indent="-571500">
              <a:buFont typeface="Arial" panose="020B0604020202020204" pitchFamily="34" charset="0"/>
              <a:buChar char="•"/>
            </a:pPr>
            <a:endParaRPr lang="en-US" dirty="0"/>
          </a:p>
        </p:txBody>
      </p:sp>
      <p:sp>
        <p:nvSpPr>
          <p:cNvPr id="20" name="Text Placeholder 19">
            <a:extLst>
              <a:ext uri="{FF2B5EF4-FFF2-40B4-BE49-F238E27FC236}">
                <a16:creationId xmlns:a16="http://schemas.microsoft.com/office/drawing/2014/main" id="{85BACD9C-13E7-5648-86BB-54006BC3EB6D}"/>
              </a:ext>
            </a:extLst>
          </p:cNvPr>
          <p:cNvSpPr>
            <a:spLocks noGrp="1"/>
          </p:cNvSpPr>
          <p:nvPr>
            <p:ph type="body" sz="quarter" idx="11"/>
          </p:nvPr>
        </p:nvSpPr>
        <p:spPr>
          <a:xfrm>
            <a:off x="922339" y="5541091"/>
            <a:ext cx="9989501" cy="859709"/>
          </a:xfrm>
        </p:spPr>
        <p:txBody>
          <a:bodyPr/>
          <a:lstStyle/>
          <a:p>
            <a:r>
              <a:rPr lang="en-US" dirty="0"/>
              <a:t>Background</a:t>
            </a:r>
          </a:p>
        </p:txBody>
      </p:sp>
      <p:sp>
        <p:nvSpPr>
          <p:cNvPr id="21" name="Text Placeholder 20">
            <a:extLst>
              <a:ext uri="{FF2B5EF4-FFF2-40B4-BE49-F238E27FC236}">
                <a16:creationId xmlns:a16="http://schemas.microsoft.com/office/drawing/2014/main" id="{51541E07-1474-B343-BD3B-19110543AA34}"/>
              </a:ext>
            </a:extLst>
          </p:cNvPr>
          <p:cNvSpPr>
            <a:spLocks noGrp="1"/>
          </p:cNvSpPr>
          <p:nvPr>
            <p:ph type="body" sz="quarter" idx="20"/>
          </p:nvPr>
        </p:nvSpPr>
        <p:spPr>
          <a:xfrm>
            <a:off x="11651299" y="5608320"/>
            <a:ext cx="9928541" cy="651722"/>
          </a:xfrm>
        </p:spPr>
        <p:txBody>
          <a:bodyPr/>
          <a:lstStyle/>
          <a:p>
            <a:r>
              <a:rPr lang="en-US" dirty="0"/>
              <a:t>Abstract</a:t>
            </a:r>
          </a:p>
        </p:txBody>
      </p:sp>
      <p:sp>
        <p:nvSpPr>
          <p:cNvPr id="23" name="Text Placeholder 22">
            <a:extLst>
              <a:ext uri="{FF2B5EF4-FFF2-40B4-BE49-F238E27FC236}">
                <a16:creationId xmlns:a16="http://schemas.microsoft.com/office/drawing/2014/main" id="{083587EC-5D5D-6947-AE5A-F8380F111392}"/>
              </a:ext>
            </a:extLst>
          </p:cNvPr>
          <p:cNvSpPr>
            <a:spLocks noGrp="1"/>
          </p:cNvSpPr>
          <p:nvPr>
            <p:ph type="body" sz="quarter" idx="22"/>
          </p:nvPr>
        </p:nvSpPr>
        <p:spPr>
          <a:xfrm>
            <a:off x="11521440" y="19375918"/>
            <a:ext cx="9997440" cy="984722"/>
          </a:xfrm>
        </p:spPr>
        <p:txBody>
          <a:bodyPr/>
          <a:lstStyle/>
          <a:p>
            <a:r>
              <a:rPr lang="en-US" dirty="0"/>
              <a:t>Methods</a:t>
            </a:r>
          </a:p>
        </p:txBody>
      </p:sp>
      <p:sp>
        <p:nvSpPr>
          <p:cNvPr id="24" name="Text Placeholder 23">
            <a:extLst>
              <a:ext uri="{FF2B5EF4-FFF2-40B4-BE49-F238E27FC236}">
                <a16:creationId xmlns:a16="http://schemas.microsoft.com/office/drawing/2014/main" id="{D0F00FD5-CFCE-B249-BDED-A3FEE9FE7C88}"/>
              </a:ext>
            </a:extLst>
          </p:cNvPr>
          <p:cNvSpPr>
            <a:spLocks noGrp="1"/>
          </p:cNvSpPr>
          <p:nvPr>
            <p:ph type="body" sz="quarter" idx="23"/>
          </p:nvPr>
        </p:nvSpPr>
        <p:spPr>
          <a:xfrm>
            <a:off x="22258346" y="6378481"/>
            <a:ext cx="10048872" cy="19125062"/>
          </a:xfrm>
        </p:spPr>
        <p:txBody>
          <a:bodyPr/>
          <a:lstStyle/>
          <a:p>
            <a:pPr defTabSz="2194560">
              <a:spcBef>
                <a:spcPts val="0"/>
              </a:spcBef>
            </a:pPr>
            <a:r>
              <a:rPr lang="en-US" sz="3200" u="sng" dirty="0">
                <a:solidFill>
                  <a:prstClr val="black"/>
                </a:solidFill>
                <a:latin typeface="Arial" panose="020B0604020202020204" pitchFamily="34" charset="0"/>
                <a:cs typeface="Arial" panose="020B0604020202020204" pitchFamily="34" charset="0"/>
              </a:rPr>
              <a:t>Samuel et al. (2018)</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SNAP participants exhibited decreased rates of hospitalization and a reduced likelihood of an ED visit compared with SNAP nonparticipants</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Enrolling the 47% of the 2012 eligible SNAP nonparticipants population in SNAP would have yielded $19 million in healthcare savings</a:t>
            </a:r>
          </a:p>
          <a:p>
            <a:pPr defTabSz="2194560">
              <a:spcBef>
                <a:spcPts val="0"/>
              </a:spcBef>
            </a:pPr>
            <a:r>
              <a:rPr lang="en-US" sz="3200" u="sng" dirty="0" err="1">
                <a:solidFill>
                  <a:prstClr val="black"/>
                </a:solidFill>
                <a:latin typeface="Arial" panose="020B0604020202020204" pitchFamily="34" charset="0"/>
                <a:cs typeface="Arial" panose="020B0604020202020204" pitchFamily="34" charset="0"/>
              </a:rPr>
              <a:t>Szanton</a:t>
            </a:r>
            <a:r>
              <a:rPr lang="en-US" sz="3200" u="sng" dirty="0">
                <a:solidFill>
                  <a:prstClr val="black"/>
                </a:solidFill>
                <a:latin typeface="Arial" panose="020B0604020202020204" pitchFamily="34" charset="0"/>
                <a:cs typeface="Arial" panose="020B0604020202020204" pitchFamily="34" charset="0"/>
              </a:rPr>
              <a:t> et al, (2017) </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SNAP is underutilized by high-risk older adults and can reduce nursing home expenses</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Only 53.4% of income-eligible older adults received SNAP in 2012 and there was a 23% decrease in nursing home admission rate among SNAP participants compared to nonparticipants</a:t>
            </a:r>
          </a:p>
          <a:p>
            <a:pPr defTabSz="2194560">
              <a:spcBef>
                <a:spcPts val="0"/>
              </a:spcBef>
            </a:pPr>
            <a:r>
              <a:rPr lang="en-US" sz="3200" u="sng" dirty="0">
                <a:solidFill>
                  <a:prstClr val="black"/>
                </a:solidFill>
                <a:latin typeface="Arial" panose="020B0604020202020204" pitchFamily="34" charset="0"/>
                <a:cs typeface="Arial" panose="020B0604020202020204" pitchFamily="34" charset="0"/>
              </a:rPr>
              <a:t>Bharadwaj &amp; Lee (2016)</a:t>
            </a:r>
            <a:endParaRPr lang="en-US" sz="3200" dirty="0">
              <a:solidFill>
                <a:prstClr val="black"/>
              </a:solidFill>
              <a:latin typeface="Arial" panose="020B0604020202020204" pitchFamily="34" charset="0"/>
              <a:cs typeface="Arial" panose="020B0604020202020204" pitchFamily="34" charset="0"/>
            </a:endParaRP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Programs and policies aimed at reducing food insecurity in older adults could potentially reduce utilization of health care services</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Food-insecure adults had higher rates of using ED visits than food-secure older adults</a:t>
            </a:r>
          </a:p>
          <a:p>
            <a:pPr defTabSz="2194560">
              <a:spcBef>
                <a:spcPts val="0"/>
              </a:spcBef>
            </a:pPr>
            <a:r>
              <a:rPr lang="en-US" sz="3200" u="sng" dirty="0" err="1">
                <a:solidFill>
                  <a:prstClr val="black"/>
                </a:solidFill>
                <a:latin typeface="Arial" panose="020B0604020202020204" pitchFamily="34" charset="0"/>
                <a:cs typeface="Arial" panose="020B0604020202020204" pitchFamily="34" charset="0"/>
              </a:rPr>
              <a:t>Sonnega</a:t>
            </a:r>
            <a:r>
              <a:rPr lang="en-US" sz="3200" u="sng" dirty="0">
                <a:solidFill>
                  <a:prstClr val="black"/>
                </a:solidFill>
                <a:latin typeface="Arial" panose="020B0604020202020204" pitchFamily="34" charset="0"/>
                <a:cs typeface="Arial" panose="020B0604020202020204" pitchFamily="34" charset="0"/>
              </a:rPr>
              <a:t> et al. (2017)</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Prior utilization of a different type of senior service significantly increased the probability of current HCBS use</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Use of any type of senior service serves as a passageway to subsequent use of HCBS</a:t>
            </a:r>
          </a:p>
          <a:p>
            <a:pPr defTabSz="2194560">
              <a:spcBef>
                <a:spcPts val="0"/>
              </a:spcBef>
            </a:pPr>
            <a:r>
              <a:rPr lang="en-US" sz="3200" u="sng" dirty="0">
                <a:solidFill>
                  <a:prstClr val="black"/>
                </a:solidFill>
                <a:latin typeface="Arial" panose="020B0604020202020204" pitchFamily="34" charset="0"/>
                <a:cs typeface="Arial" panose="020B0604020202020204" pitchFamily="34" charset="0"/>
              </a:rPr>
              <a:t>Thomas et al. (2016)</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Older adults receiving home-delivered meals reported improved health status and sense of well-being, especially in those older adults who either live independently or receive delivered meals daily</a:t>
            </a:r>
          </a:p>
          <a:p>
            <a:pPr defTabSz="2194560">
              <a:spcBef>
                <a:spcPts val="0"/>
              </a:spcBef>
            </a:pPr>
            <a:r>
              <a:rPr lang="en-US" sz="3200" u="sng" dirty="0" err="1">
                <a:solidFill>
                  <a:prstClr val="black"/>
                </a:solidFill>
                <a:latin typeface="Arial" panose="020B0604020202020204" pitchFamily="34" charset="0"/>
                <a:cs typeface="Arial" panose="020B0604020202020204" pitchFamily="34" charset="0"/>
              </a:rPr>
              <a:t>Casando</a:t>
            </a:r>
            <a:r>
              <a:rPr lang="en-US" sz="3200" u="sng" dirty="0">
                <a:solidFill>
                  <a:prstClr val="black"/>
                </a:solidFill>
                <a:latin typeface="Arial" panose="020B0604020202020204" pitchFamily="34" charset="0"/>
                <a:cs typeface="Arial" panose="020B0604020202020204" pitchFamily="34" charset="0"/>
              </a:rPr>
              <a:t> et al. (2011)</a:t>
            </a:r>
          </a:p>
          <a:p>
            <a:pPr marL="457200" indent="-457200" defTabSz="2194560">
              <a:spcBef>
                <a:spcPts val="0"/>
              </a:spcBef>
              <a:buFont typeface="Arial" panose="020B0604020202020204" pitchFamily="34" charset="0"/>
              <a:buChar char="•"/>
            </a:pPr>
            <a:r>
              <a:rPr lang="en-US" sz="3200" dirty="0">
                <a:solidFill>
                  <a:prstClr val="black"/>
                </a:solidFill>
                <a:latin typeface="Arial" panose="020B0604020202020204" pitchFamily="34" charset="0"/>
                <a:cs typeface="Arial" panose="020B0604020202020204" pitchFamily="34" charset="0"/>
              </a:rPr>
              <a:t>Primary reasons for needs that were unmet by HCBS were lack of awareness, unwillingness, unavailability, and concern about the cost of services</a:t>
            </a:r>
          </a:p>
          <a:p>
            <a:pPr marL="457200" indent="-457200" defTabSz="2194560">
              <a:spcBef>
                <a:spcPts val="0"/>
              </a:spcBef>
              <a:buFont typeface="Arial" panose="020B0604020202020204" pitchFamily="34" charset="0"/>
              <a:buChar char="•"/>
            </a:pPr>
            <a:endParaRPr lang="en-US" sz="3200" dirty="0">
              <a:solidFill>
                <a:prstClr val="black"/>
              </a:solidFill>
              <a:latin typeface="Arial" panose="020B0604020202020204" pitchFamily="34" charset="0"/>
              <a:cs typeface="Arial" panose="020B0604020202020204" pitchFamily="34" charset="0"/>
            </a:endParaRPr>
          </a:p>
          <a:p>
            <a:endParaRPr lang="en-US" dirty="0"/>
          </a:p>
        </p:txBody>
      </p:sp>
      <p:sp>
        <p:nvSpPr>
          <p:cNvPr id="25" name="Text Placeholder 24">
            <a:extLst>
              <a:ext uri="{FF2B5EF4-FFF2-40B4-BE49-F238E27FC236}">
                <a16:creationId xmlns:a16="http://schemas.microsoft.com/office/drawing/2014/main" id="{38695A88-7A81-D545-9CFD-8D62127331EE}"/>
              </a:ext>
            </a:extLst>
          </p:cNvPr>
          <p:cNvSpPr>
            <a:spLocks noGrp="1"/>
          </p:cNvSpPr>
          <p:nvPr>
            <p:ph type="body" sz="quarter" idx="24"/>
          </p:nvPr>
        </p:nvSpPr>
        <p:spPr>
          <a:xfrm>
            <a:off x="22311360" y="5598958"/>
            <a:ext cx="9997440" cy="862802"/>
          </a:xfrm>
        </p:spPr>
        <p:txBody>
          <a:bodyPr/>
          <a:lstStyle/>
          <a:p>
            <a:r>
              <a:rPr lang="en-US" dirty="0"/>
              <a:t>Results</a:t>
            </a:r>
          </a:p>
        </p:txBody>
      </p:sp>
      <p:sp>
        <p:nvSpPr>
          <p:cNvPr id="26" name="Text Placeholder 25">
            <a:extLst>
              <a:ext uri="{FF2B5EF4-FFF2-40B4-BE49-F238E27FC236}">
                <a16:creationId xmlns:a16="http://schemas.microsoft.com/office/drawing/2014/main" id="{B2F9F4B6-CFCE-E64A-9B83-C9D383A865EE}"/>
              </a:ext>
            </a:extLst>
          </p:cNvPr>
          <p:cNvSpPr>
            <a:spLocks noGrp="1"/>
          </p:cNvSpPr>
          <p:nvPr>
            <p:ph type="body" sz="quarter" idx="25"/>
          </p:nvPr>
        </p:nvSpPr>
        <p:spPr>
          <a:xfrm>
            <a:off x="32974995" y="5598958"/>
            <a:ext cx="9940845" cy="801842"/>
          </a:xfrm>
        </p:spPr>
        <p:txBody>
          <a:bodyPr/>
          <a:lstStyle/>
          <a:p>
            <a:r>
              <a:rPr lang="en-US" dirty="0"/>
              <a:t>Conclusion</a:t>
            </a:r>
          </a:p>
        </p:txBody>
      </p:sp>
      <p:sp>
        <p:nvSpPr>
          <p:cNvPr id="27" name="Text Placeholder 26">
            <a:extLst>
              <a:ext uri="{FF2B5EF4-FFF2-40B4-BE49-F238E27FC236}">
                <a16:creationId xmlns:a16="http://schemas.microsoft.com/office/drawing/2014/main" id="{C65DCB83-AD0F-DC49-B302-0600640549B6}"/>
              </a:ext>
            </a:extLst>
          </p:cNvPr>
          <p:cNvSpPr>
            <a:spLocks noGrp="1"/>
          </p:cNvSpPr>
          <p:nvPr>
            <p:ph type="body" sz="quarter" idx="26"/>
          </p:nvPr>
        </p:nvSpPr>
        <p:spPr>
          <a:xfrm>
            <a:off x="32914035" y="6378481"/>
            <a:ext cx="10047019" cy="5890670"/>
          </a:xfrm>
        </p:spPr>
        <p:txBody>
          <a:bodyPr/>
          <a:lstStyle/>
          <a:p>
            <a:pPr marL="457200" lvl="0" indent="-4572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Many eligible elders who are not currently enrolled in Meals on Wheels or SNAP would benefit from greater access to food and nutrition programs and services</a:t>
            </a:r>
          </a:p>
          <a:p>
            <a:pPr marL="457200" lvl="0" indent="-4572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Increased utilization of these services could improve patient quality of life, reduce hospitalizations or need for nursing home admission, and significantly reduce healthcare costs</a:t>
            </a:r>
            <a:endParaRPr lang="en-US" sz="2800" dirty="0">
              <a:solidFill>
                <a:prstClr val="black"/>
              </a:solidFill>
              <a:latin typeface="Arial" panose="020B0604020202020204" pitchFamily="34" charset="0"/>
              <a:cs typeface="Arial" panose="020B0604020202020204" pitchFamily="34" charset="0"/>
            </a:endParaRPr>
          </a:p>
          <a:p>
            <a:endParaRPr lang="en-US" dirty="0"/>
          </a:p>
        </p:txBody>
      </p:sp>
      <p:sp>
        <p:nvSpPr>
          <p:cNvPr id="28" name="Text Placeholder 27">
            <a:extLst>
              <a:ext uri="{FF2B5EF4-FFF2-40B4-BE49-F238E27FC236}">
                <a16:creationId xmlns:a16="http://schemas.microsoft.com/office/drawing/2014/main" id="{9C92D2DB-C07F-564C-AEA5-313F60E47C9D}"/>
              </a:ext>
            </a:extLst>
          </p:cNvPr>
          <p:cNvSpPr>
            <a:spLocks noGrp="1"/>
          </p:cNvSpPr>
          <p:nvPr>
            <p:ph type="body" sz="quarter" idx="27"/>
          </p:nvPr>
        </p:nvSpPr>
        <p:spPr>
          <a:xfrm>
            <a:off x="32931452" y="11414279"/>
            <a:ext cx="10001805" cy="978017"/>
          </a:xfrm>
        </p:spPr>
        <p:txBody>
          <a:bodyPr/>
          <a:lstStyle/>
          <a:p>
            <a:r>
              <a:rPr lang="en-US" dirty="0"/>
              <a:t>Recommendations</a:t>
            </a:r>
          </a:p>
        </p:txBody>
      </p:sp>
      <p:sp>
        <p:nvSpPr>
          <p:cNvPr id="31" name="Text Placeholder 30">
            <a:extLst>
              <a:ext uri="{FF2B5EF4-FFF2-40B4-BE49-F238E27FC236}">
                <a16:creationId xmlns:a16="http://schemas.microsoft.com/office/drawing/2014/main" id="{C063CB65-FA85-8549-8B41-93F190565ED0}"/>
              </a:ext>
            </a:extLst>
          </p:cNvPr>
          <p:cNvSpPr>
            <a:spLocks noGrp="1"/>
          </p:cNvSpPr>
          <p:nvPr>
            <p:ph type="body" sz="quarter" idx="30"/>
          </p:nvPr>
        </p:nvSpPr>
        <p:spPr>
          <a:xfrm>
            <a:off x="33035949" y="12192000"/>
            <a:ext cx="10052050" cy="9768654"/>
          </a:xfrm>
        </p:spPr>
        <p:txBody>
          <a:bodyPr/>
          <a:lstStyle/>
          <a:p>
            <a:pPr marL="457200" indent="-4572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Recommendations for practice include patient education regarding all available HCBS at routine and annual office visits</a:t>
            </a:r>
          </a:p>
          <a:p>
            <a:pPr marL="457200" lvl="0" indent="-4572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Reviewing the resources for community nutritional support programs at appointments will help facilitate the utilization of services and improve quality of life in the elderly population</a:t>
            </a:r>
          </a:p>
          <a:p>
            <a:pPr marL="457200" lvl="0" indent="-4572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A screening tool to evaluate for the need for community nutrition services and a pathway for accessing such services are ways to improve utilization</a:t>
            </a:r>
          </a:p>
          <a:p>
            <a:pPr marL="457200" lvl="0" indent="-4572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This will support older adults enjoying longer and healthier lives in their own homes, with sufficient access to food and community-based nutrition programs</a:t>
            </a:r>
          </a:p>
          <a:p>
            <a:endParaRPr lang="en-US" dirty="0"/>
          </a:p>
        </p:txBody>
      </p:sp>
      <p:sp>
        <p:nvSpPr>
          <p:cNvPr id="32" name="Text Placeholder 31">
            <a:extLst>
              <a:ext uri="{FF2B5EF4-FFF2-40B4-BE49-F238E27FC236}">
                <a16:creationId xmlns:a16="http://schemas.microsoft.com/office/drawing/2014/main" id="{49C76B3A-D591-9242-A978-2988B83B7E41}"/>
              </a:ext>
            </a:extLst>
          </p:cNvPr>
          <p:cNvSpPr>
            <a:spLocks noGrp="1"/>
          </p:cNvSpPr>
          <p:nvPr>
            <p:ph type="body" sz="quarter" idx="96"/>
          </p:nvPr>
        </p:nvSpPr>
        <p:spPr>
          <a:xfrm>
            <a:off x="11521440" y="10074754"/>
            <a:ext cx="10363199" cy="9879454"/>
          </a:xfrm>
        </p:spPr>
        <p:txBody>
          <a:bodyPr/>
          <a:lstStyle/>
          <a:p>
            <a:pPr marL="685800" indent="-6858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With the growing elderly population, it is important for patients, their families and providers to be aware of available services to maximize patient quality of life, improve their nutritional status, and prevent hospitalization or placement in a long-term care facility</a:t>
            </a:r>
          </a:p>
          <a:p>
            <a:pPr marL="685800" indent="-685800" defTabSz="2194560">
              <a:spcBef>
                <a:spcPts val="0"/>
              </a:spcBef>
              <a:buFont typeface="Arial" panose="020B0604020202020204" pitchFamily="34" charset="0"/>
              <a:buChar char="•"/>
            </a:pPr>
            <a:r>
              <a:rPr lang="en-US" sz="3600" dirty="0">
                <a:solidFill>
                  <a:schemeClr val="tx1"/>
                </a:solidFill>
                <a:latin typeface="Arial" panose="020B0604020202020204" pitchFamily="34" charset="0"/>
                <a:cs typeface="Arial" panose="020B0604020202020204" pitchFamily="34" charset="0"/>
              </a:rPr>
              <a:t>Nutrition education, screening, monitoring, and evaluation to ensure more healthful aging should be a priority of primary care providers, although </a:t>
            </a:r>
            <a:r>
              <a:rPr lang="en-US" sz="3600" dirty="0">
                <a:solidFill>
                  <a:prstClr val="black"/>
                </a:solidFill>
                <a:latin typeface="Arial" panose="020B0604020202020204" pitchFamily="34" charset="0"/>
                <a:cs typeface="Arial" panose="020B0604020202020204" pitchFamily="34" charset="0"/>
              </a:rPr>
              <a:t>there is evidence that these services are not routinely discussed in the primary care office</a:t>
            </a:r>
          </a:p>
          <a:p>
            <a:pPr marL="685800" lvl="0" indent="-685800" defTabSz="2194560">
              <a:spcBef>
                <a:spcPts val="0"/>
              </a:spcBef>
              <a:buFont typeface="Arial" panose="020B0604020202020204" pitchFamily="34" charset="0"/>
              <a:buChar char="•"/>
            </a:pPr>
            <a:r>
              <a:rPr lang="en-US" sz="3600" dirty="0">
                <a:solidFill>
                  <a:prstClr val="black"/>
                </a:solidFill>
                <a:latin typeface="Arial" panose="020B0604020202020204" pitchFamily="34" charset="0"/>
                <a:cs typeface="Arial" panose="020B0604020202020204" pitchFamily="34" charset="0"/>
              </a:rPr>
              <a:t>The Meals on Wheels program and Supplemental Nutrition Assistance Programs (SNAP) are available to community dwelling elders, yet both are underutilized by many who are eligible</a:t>
            </a:r>
          </a:p>
        </p:txBody>
      </p:sp>
      <p:sp>
        <p:nvSpPr>
          <p:cNvPr id="33" name="Text Placeholder 32">
            <a:extLst>
              <a:ext uri="{FF2B5EF4-FFF2-40B4-BE49-F238E27FC236}">
                <a16:creationId xmlns:a16="http://schemas.microsoft.com/office/drawing/2014/main" id="{AE4A4F0B-62AF-2B43-B427-179BF6430CE2}"/>
              </a:ext>
            </a:extLst>
          </p:cNvPr>
          <p:cNvSpPr>
            <a:spLocks noGrp="1"/>
          </p:cNvSpPr>
          <p:nvPr>
            <p:ph type="body" sz="quarter" idx="150"/>
          </p:nvPr>
        </p:nvSpPr>
        <p:spPr>
          <a:xfrm>
            <a:off x="5932593" y="3627787"/>
            <a:ext cx="31998970" cy="1280160"/>
          </a:xfrm>
        </p:spPr>
        <p:txBody>
          <a:bodyPr/>
          <a:lstStyle/>
          <a:p>
            <a:r>
              <a:rPr lang="en-US" dirty="0"/>
              <a:t>Salem State University</a:t>
            </a:r>
          </a:p>
        </p:txBody>
      </p:sp>
      <p:sp>
        <p:nvSpPr>
          <p:cNvPr id="34" name="Text Placeholder 33">
            <a:extLst>
              <a:ext uri="{FF2B5EF4-FFF2-40B4-BE49-F238E27FC236}">
                <a16:creationId xmlns:a16="http://schemas.microsoft.com/office/drawing/2014/main" id="{E79B1CA2-9062-5D4B-83E9-3DB207D66CAD}"/>
              </a:ext>
            </a:extLst>
          </p:cNvPr>
          <p:cNvSpPr>
            <a:spLocks noGrp="1"/>
          </p:cNvSpPr>
          <p:nvPr>
            <p:ph type="body" sz="quarter" idx="151"/>
          </p:nvPr>
        </p:nvSpPr>
        <p:spPr>
          <a:xfrm>
            <a:off x="6054513" y="2774347"/>
            <a:ext cx="31998970" cy="1280160"/>
          </a:xfrm>
        </p:spPr>
        <p:txBody>
          <a:bodyPr>
            <a:normAutofit/>
          </a:bodyPr>
          <a:lstStyle/>
          <a:p>
            <a:r>
              <a:rPr lang="en-US" sz="6600" dirty="0">
                <a:latin typeface="Arial" panose="020B0604020202020204" pitchFamily="34" charset="0"/>
                <a:cs typeface="Arial" panose="020B0604020202020204" pitchFamily="34" charset="0"/>
              </a:rPr>
              <a:t>Caroline Turnbull, BSN, RN</a:t>
            </a:r>
            <a:endParaRPr lang="en-US" sz="6600" dirty="0"/>
          </a:p>
        </p:txBody>
      </p:sp>
      <p:sp>
        <p:nvSpPr>
          <p:cNvPr id="35" name="Text Placeholder 34">
            <a:extLst>
              <a:ext uri="{FF2B5EF4-FFF2-40B4-BE49-F238E27FC236}">
                <a16:creationId xmlns:a16="http://schemas.microsoft.com/office/drawing/2014/main" id="{D38155CF-9DBB-1E4C-B712-9572963B88C2}"/>
              </a:ext>
            </a:extLst>
          </p:cNvPr>
          <p:cNvSpPr>
            <a:spLocks noGrp="1"/>
          </p:cNvSpPr>
          <p:nvPr>
            <p:ph type="body" sz="quarter" idx="153"/>
          </p:nvPr>
        </p:nvSpPr>
        <p:spPr/>
        <p:txBody>
          <a:bodyPr>
            <a:noAutofit/>
          </a:bodyPr>
          <a:lstStyle/>
          <a:p>
            <a:r>
              <a:rPr lang="en-US" sz="7200" dirty="0">
                <a:latin typeface="Arial" panose="020B0604020202020204" pitchFamily="34" charset="0"/>
                <a:cs typeface="Arial" panose="020B0604020202020204" pitchFamily="34" charset="0"/>
              </a:rPr>
              <a:t>Lack of Utilization of Nutrition Services Among Community-Dwelling Elders and Reasons for Underutilization</a:t>
            </a:r>
            <a:endParaRPr lang="en-US" sz="7200" dirty="0"/>
          </a:p>
        </p:txBody>
      </p:sp>
      <p:pic>
        <p:nvPicPr>
          <p:cNvPr id="37" name="Picture 14" descr="Meal On Wheels Western South Dakota - Home">
            <a:extLst>
              <a:ext uri="{FF2B5EF4-FFF2-40B4-BE49-F238E27FC236}">
                <a16:creationId xmlns:a16="http://schemas.microsoft.com/office/drawing/2014/main" id="{9139D3C1-C085-A24C-B931-58C367D43D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28894" y="651010"/>
            <a:ext cx="4221156" cy="384427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0" descr="CICOA Aging &amp; In-Home Solutions | Indianapolis, IN">
            <a:extLst>
              <a:ext uri="{FF2B5EF4-FFF2-40B4-BE49-F238E27FC236}">
                <a16:creationId xmlns:a16="http://schemas.microsoft.com/office/drawing/2014/main" id="{58771D35-BF02-154C-8A34-8562E04543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12564" y="6585951"/>
            <a:ext cx="4055620" cy="335052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6">
            <a:extLst>
              <a:ext uri="{FF2B5EF4-FFF2-40B4-BE49-F238E27FC236}">
                <a16:creationId xmlns:a16="http://schemas.microsoft.com/office/drawing/2014/main" id="{B91E4E00-152D-2D4E-9045-D4EE06FF563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7526"/>
          <a:stretch/>
        </p:blipFill>
        <p:spPr bwMode="auto">
          <a:xfrm>
            <a:off x="22834819" y="25432393"/>
            <a:ext cx="8548166" cy="4803767"/>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a:extLst>
              <a:ext uri="{FF2B5EF4-FFF2-40B4-BE49-F238E27FC236}">
                <a16:creationId xmlns:a16="http://schemas.microsoft.com/office/drawing/2014/main" id="{A4E9DD83-7CFC-504B-B0C2-E0DBCB2849D1}"/>
              </a:ext>
            </a:extLst>
          </p:cNvPr>
          <p:cNvSpPr/>
          <p:nvPr/>
        </p:nvSpPr>
        <p:spPr>
          <a:xfrm>
            <a:off x="22738080" y="24201120"/>
            <a:ext cx="9875520" cy="1323439"/>
          </a:xfrm>
          <a:prstGeom prst="rect">
            <a:avLst/>
          </a:prstGeom>
        </p:spPr>
        <p:txBody>
          <a:bodyPr wrap="square">
            <a:spAutoFit/>
          </a:bodyPr>
          <a:lstStyle/>
          <a:p>
            <a:r>
              <a:rPr lang="en-US" sz="4000" b="1" dirty="0">
                <a:latin typeface="Arial" panose="020B0604020202020204" pitchFamily="34" charset="0"/>
                <a:cs typeface="Arial" panose="020B0604020202020204" pitchFamily="34" charset="0"/>
              </a:rPr>
              <a:t>Figure 2:  Food Insecurity - Ages 60+, Massachusetts, United States</a:t>
            </a:r>
            <a:endParaRPr lang="en-US" sz="4000" dirty="0">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E0DC508A-7A3A-4F4C-8131-887844360183}"/>
              </a:ext>
            </a:extLst>
          </p:cNvPr>
          <p:cNvSpPr/>
          <p:nvPr/>
        </p:nvSpPr>
        <p:spPr>
          <a:xfrm>
            <a:off x="1097280" y="19232881"/>
            <a:ext cx="9662160" cy="1754326"/>
          </a:xfrm>
          <a:prstGeom prst="rect">
            <a:avLst/>
          </a:prstGeom>
        </p:spPr>
        <p:txBody>
          <a:bodyPr wrap="square">
            <a:spAutoFit/>
          </a:bodyPr>
          <a:lstStyle/>
          <a:p>
            <a:r>
              <a:rPr lang="en-US" sz="3600" b="1" dirty="0">
                <a:latin typeface="Arial" panose="020B0604020202020204" pitchFamily="34" charset="0"/>
                <a:cs typeface="Arial" panose="020B0604020202020204" pitchFamily="34" charset="0"/>
              </a:rPr>
              <a:t>Figure 1:  Projections of the Population by Age and Sex for the United States: 2015 to 2060 (NP2012-T12)</a:t>
            </a:r>
            <a:endParaRPr lang="en-US" sz="3600" dirty="0">
              <a:latin typeface="Arial" panose="020B0604020202020204" pitchFamily="34" charset="0"/>
              <a:cs typeface="Arial" panose="020B0604020202020204" pitchFamily="34" charset="0"/>
            </a:endParaRPr>
          </a:p>
        </p:txBody>
      </p:sp>
      <p:pic>
        <p:nvPicPr>
          <p:cNvPr id="44" name="Picture 2" descr="Aging in Place: Facilitating Choice | HUD USER">
            <a:extLst>
              <a:ext uri="{FF2B5EF4-FFF2-40B4-BE49-F238E27FC236}">
                <a16:creationId xmlns:a16="http://schemas.microsoft.com/office/drawing/2014/main" id="{A762722A-D808-D04A-BB86-64A56E3E42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30313" y="20981669"/>
            <a:ext cx="8793847" cy="5118019"/>
          </a:xfrm>
          <a:prstGeom prst="rect">
            <a:avLst/>
          </a:prstGeom>
          <a:noFill/>
          <a:extLst>
            <a:ext uri="{909E8E84-426E-40DD-AFC4-6F175D3DCCD1}">
              <a14:hiddenFill xmlns:a14="http://schemas.microsoft.com/office/drawing/2010/main">
                <a:solidFill>
                  <a:srgbClr val="FFFFFF"/>
                </a:solidFill>
              </a14:hiddenFill>
            </a:ext>
          </a:extLst>
        </p:spPr>
      </p:pic>
      <p:sp>
        <p:nvSpPr>
          <p:cNvPr id="46" name="Text Placeholder 27">
            <a:extLst>
              <a:ext uri="{FF2B5EF4-FFF2-40B4-BE49-F238E27FC236}">
                <a16:creationId xmlns:a16="http://schemas.microsoft.com/office/drawing/2014/main" id="{0E65B793-CFB7-D14F-A484-C3C5FFB89A65}"/>
              </a:ext>
            </a:extLst>
          </p:cNvPr>
          <p:cNvSpPr txBox="1">
            <a:spLocks/>
          </p:cNvSpPr>
          <p:nvPr/>
        </p:nvSpPr>
        <p:spPr>
          <a:xfrm>
            <a:off x="32979360" y="21817485"/>
            <a:ext cx="9936480" cy="769373"/>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References</a:t>
            </a:r>
          </a:p>
        </p:txBody>
      </p:sp>
      <p:sp>
        <p:nvSpPr>
          <p:cNvPr id="48" name="Rectangle 47">
            <a:extLst>
              <a:ext uri="{FF2B5EF4-FFF2-40B4-BE49-F238E27FC236}">
                <a16:creationId xmlns:a16="http://schemas.microsoft.com/office/drawing/2014/main" id="{4A92B9BF-8705-F645-868D-55CBC442B234}"/>
              </a:ext>
            </a:extLst>
          </p:cNvPr>
          <p:cNvSpPr/>
          <p:nvPr/>
        </p:nvSpPr>
        <p:spPr>
          <a:xfrm>
            <a:off x="1097280" y="27150566"/>
            <a:ext cx="9875520" cy="5078313"/>
          </a:xfrm>
          <a:prstGeom prst="rect">
            <a:avLst/>
          </a:prstGeom>
        </p:spPr>
        <p:txBody>
          <a:bodyPr wrap="square">
            <a:spAutoFit/>
          </a:bodyPr>
          <a:lstStyle/>
          <a:p>
            <a:pPr marL="571500" indent="-571500">
              <a:buFont typeface="Arial" panose="020B0604020202020204" pitchFamily="34" charset="0"/>
              <a:buChar char="•"/>
            </a:pPr>
            <a:r>
              <a:rPr lang="en-US" sz="3600" dirty="0">
                <a:solidFill>
                  <a:srgbClr val="000000"/>
                </a:solidFill>
                <a:latin typeface="Arial" panose="020B0604020202020204" pitchFamily="34" charset="0"/>
                <a:cs typeface="Arial" panose="020B0604020202020204" pitchFamily="34" charset="0"/>
              </a:rPr>
              <a:t>Determine key reasons for underutilization of community-based nutrition services for eligible elderly patients</a:t>
            </a:r>
          </a:p>
          <a:p>
            <a:pPr marL="571500" indent="-571500">
              <a:buFont typeface="Arial" panose="020B0604020202020204" pitchFamily="34" charset="0"/>
              <a:buChar char="•"/>
            </a:pPr>
            <a:r>
              <a:rPr lang="en-US" sz="3600" dirty="0">
                <a:solidFill>
                  <a:srgbClr val="000000"/>
                </a:solidFill>
                <a:latin typeface="Arial" panose="020B0604020202020204" pitchFamily="34" charset="0"/>
                <a:cs typeface="Arial" panose="020B0604020202020204" pitchFamily="34" charset="0"/>
              </a:rPr>
              <a:t>Emphasize the key role primary care providers play in the education and initiation of referrals to the use of community services</a:t>
            </a:r>
          </a:p>
          <a:p>
            <a:pPr marL="571500" indent="-571500">
              <a:buFont typeface="Arial" panose="020B0604020202020204" pitchFamily="34" charset="0"/>
              <a:buChar char="•"/>
            </a:pPr>
            <a:r>
              <a:rPr lang="en-US" sz="3600" dirty="0">
                <a:solidFill>
                  <a:srgbClr val="000000"/>
                </a:solidFill>
                <a:latin typeface="Arial" panose="020B0604020202020204" pitchFamily="34" charset="0"/>
                <a:cs typeface="Arial" panose="020B0604020202020204" pitchFamily="34" charset="0"/>
              </a:rPr>
              <a:t>Summarize key study results and findings, which are used to determine important recommendations for practice</a:t>
            </a:r>
            <a:endParaRPr lang="en-US" sz="3600" dirty="0">
              <a:latin typeface="Arial" panose="020B0604020202020204" pitchFamily="34" charset="0"/>
              <a:cs typeface="Arial" panose="020B0604020202020204" pitchFamily="34" charset="0"/>
            </a:endParaRPr>
          </a:p>
        </p:txBody>
      </p:sp>
      <p:sp>
        <p:nvSpPr>
          <p:cNvPr id="50" name="Text Placeholder 19">
            <a:extLst>
              <a:ext uri="{FF2B5EF4-FFF2-40B4-BE49-F238E27FC236}">
                <a16:creationId xmlns:a16="http://schemas.microsoft.com/office/drawing/2014/main" id="{E099C409-5676-F44B-AACC-C81595F57881}"/>
              </a:ext>
            </a:extLst>
          </p:cNvPr>
          <p:cNvSpPr txBox="1">
            <a:spLocks/>
          </p:cNvSpPr>
          <p:nvPr/>
        </p:nvSpPr>
        <p:spPr>
          <a:xfrm>
            <a:off x="914401" y="26358379"/>
            <a:ext cx="9997440" cy="769373"/>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Objectives</a:t>
            </a:r>
          </a:p>
        </p:txBody>
      </p:sp>
      <p:sp>
        <p:nvSpPr>
          <p:cNvPr id="53" name="Rectangle 52">
            <a:extLst>
              <a:ext uri="{FF2B5EF4-FFF2-40B4-BE49-F238E27FC236}">
                <a16:creationId xmlns:a16="http://schemas.microsoft.com/office/drawing/2014/main" id="{A4B7A15B-ED3B-2B47-B100-F4637BED8820}"/>
              </a:ext>
            </a:extLst>
          </p:cNvPr>
          <p:cNvSpPr/>
          <p:nvPr/>
        </p:nvSpPr>
        <p:spPr>
          <a:xfrm>
            <a:off x="11734800" y="20420290"/>
            <a:ext cx="10149840" cy="11603176"/>
          </a:xfrm>
          <a:prstGeom prst="rect">
            <a:avLst/>
          </a:prstGeom>
        </p:spPr>
        <p:txBody>
          <a:bodyPr wrap="square">
            <a:spAutoFit/>
          </a:bodyPr>
          <a:lstStyle/>
          <a:p>
            <a:pPr marL="571500" indent="-571500">
              <a:buFont typeface="Arial" panose="020B0604020202020204" pitchFamily="34" charset="0"/>
              <a:buChar char="•"/>
            </a:pPr>
            <a:r>
              <a:rPr lang="en-US" sz="3600" dirty="0">
                <a:solidFill>
                  <a:srgbClr val="000000"/>
                </a:solidFill>
                <a:latin typeface="Arial" panose="020B0604020202020204" pitchFamily="34" charset="0"/>
                <a:cs typeface="Arial" panose="020B0604020202020204" pitchFamily="34" charset="0"/>
              </a:rPr>
              <a:t>6 key studies were chosen. Findings on study outcomes and practice recommendations are summarized.</a:t>
            </a:r>
            <a:endParaRPr lang="en-US" sz="3400" dirty="0">
              <a:solidFill>
                <a:srgbClr val="000000"/>
              </a:solidFill>
              <a:latin typeface="Arial" panose="020B0604020202020204" pitchFamily="34" charset="0"/>
              <a:cs typeface="Arial" panose="020B0604020202020204" pitchFamily="34" charset="0"/>
            </a:endParaRPr>
          </a:p>
          <a:p>
            <a:pPr marL="742950" indent="-742950">
              <a:buFont typeface="+mj-lt"/>
              <a:buAutoNum type="arabicPeriod"/>
            </a:pPr>
            <a:r>
              <a:rPr lang="en-US" sz="3200" dirty="0">
                <a:solidFill>
                  <a:srgbClr val="000000"/>
                </a:solidFill>
                <a:latin typeface="Arial" panose="020B0604020202020204" pitchFamily="34" charset="0"/>
                <a:cs typeface="Arial" panose="020B0604020202020204" pitchFamily="34" charset="0"/>
              </a:rPr>
              <a:t>Food insecurity and health care utilization among older adults in the United States (Bhargava &amp; Lee, 2016)</a:t>
            </a:r>
          </a:p>
          <a:p>
            <a:pPr marL="742950" indent="-742950">
              <a:buFont typeface="+mj-lt"/>
              <a:buAutoNum type="arabicPeriod"/>
            </a:pPr>
            <a:r>
              <a:rPr lang="en-US" sz="3200" dirty="0">
                <a:solidFill>
                  <a:srgbClr val="000000"/>
                </a:solidFill>
                <a:latin typeface="Arial" panose="020B0604020202020204" pitchFamily="34" charset="0"/>
                <a:cs typeface="Arial" panose="020B0604020202020204" pitchFamily="34" charset="0"/>
              </a:rPr>
              <a:t>Home and community-based service and other senior service use: Prevalence and characteristics in a national sample. Home health care services quarterly (</a:t>
            </a:r>
            <a:r>
              <a:rPr lang="en-US" sz="3200" dirty="0" err="1">
                <a:solidFill>
                  <a:srgbClr val="000000"/>
                </a:solidFill>
                <a:latin typeface="Arial" panose="020B0604020202020204" pitchFamily="34" charset="0"/>
                <a:cs typeface="Arial" panose="020B0604020202020204" pitchFamily="34" charset="0"/>
              </a:rPr>
              <a:t>Sonnega</a:t>
            </a:r>
            <a:r>
              <a:rPr lang="en-US" sz="3200" dirty="0">
                <a:solidFill>
                  <a:srgbClr val="000000"/>
                </a:solidFill>
                <a:latin typeface="Arial" panose="020B0604020202020204" pitchFamily="34" charset="0"/>
                <a:cs typeface="Arial" panose="020B0604020202020204" pitchFamily="34" charset="0"/>
              </a:rPr>
              <a:t>, Robinson, &amp; Levy, 2017)</a:t>
            </a:r>
          </a:p>
          <a:p>
            <a:pPr marL="742950" indent="-742950">
              <a:buFont typeface="+mj-lt"/>
              <a:buAutoNum type="arabicPeriod"/>
            </a:pPr>
            <a:r>
              <a:rPr lang="en-US" sz="3200" dirty="0">
                <a:solidFill>
                  <a:srgbClr val="000000"/>
                </a:solidFill>
                <a:latin typeface="Arial" panose="020B0604020202020204" pitchFamily="34" charset="0"/>
                <a:cs typeface="Arial" panose="020B0604020202020204" pitchFamily="34" charset="0"/>
              </a:rPr>
              <a:t>Food assistance is associated with decreased nursing home admissions for Maryland's dually eligible older adults. (</a:t>
            </a:r>
            <a:r>
              <a:rPr lang="en-US" sz="3200" dirty="0" err="1">
                <a:solidFill>
                  <a:srgbClr val="000000"/>
                </a:solidFill>
                <a:latin typeface="Arial" panose="020B0604020202020204" pitchFamily="34" charset="0"/>
                <a:cs typeface="Arial" panose="020B0604020202020204" pitchFamily="34" charset="0"/>
              </a:rPr>
              <a:t>Szanton</a:t>
            </a:r>
            <a:r>
              <a:rPr lang="en-US" sz="3200" dirty="0">
                <a:solidFill>
                  <a:srgbClr val="000000"/>
                </a:solidFill>
                <a:latin typeface="Arial" panose="020B0604020202020204" pitchFamily="34" charset="0"/>
                <a:cs typeface="Arial" panose="020B0604020202020204" pitchFamily="34" charset="0"/>
              </a:rPr>
              <a:t>, et al., 2017).</a:t>
            </a:r>
          </a:p>
          <a:p>
            <a:pPr marL="742950" indent="-742950">
              <a:buFont typeface="+mj-lt"/>
              <a:buAutoNum type="arabicPeriod"/>
            </a:pPr>
            <a:r>
              <a:rPr lang="en-US" sz="3200" dirty="0">
                <a:solidFill>
                  <a:srgbClr val="000000"/>
                </a:solidFill>
                <a:latin typeface="Arial" panose="020B0604020202020204" pitchFamily="34" charset="0"/>
                <a:cs typeface="Arial" panose="020B0604020202020204" pitchFamily="34" charset="0"/>
              </a:rPr>
              <a:t>More than a meal? A randomized control trial comparing the effects of home-delivered meals programs on participants’ feelings of loneliness. (Thomas, </a:t>
            </a:r>
            <a:r>
              <a:rPr lang="en-US" sz="3200" dirty="0" err="1">
                <a:solidFill>
                  <a:srgbClr val="000000"/>
                </a:solidFill>
                <a:latin typeface="Arial" panose="020B0604020202020204" pitchFamily="34" charset="0"/>
                <a:cs typeface="Arial" panose="020B0604020202020204" pitchFamily="34" charset="0"/>
              </a:rPr>
              <a:t>Akobundu</a:t>
            </a:r>
            <a:r>
              <a:rPr lang="en-US" sz="3200" dirty="0">
                <a:solidFill>
                  <a:srgbClr val="000000"/>
                </a:solidFill>
                <a:latin typeface="Arial" panose="020B0604020202020204" pitchFamily="34" charset="0"/>
                <a:cs typeface="Arial" panose="020B0604020202020204" pitchFamily="34" charset="0"/>
              </a:rPr>
              <a:t> &amp; </a:t>
            </a:r>
            <a:r>
              <a:rPr lang="en-US" sz="3200" dirty="0" err="1">
                <a:solidFill>
                  <a:srgbClr val="000000"/>
                </a:solidFill>
                <a:latin typeface="Arial" panose="020B0604020202020204" pitchFamily="34" charset="0"/>
                <a:cs typeface="Arial" panose="020B0604020202020204" pitchFamily="34" charset="0"/>
              </a:rPr>
              <a:t>Dosa</a:t>
            </a:r>
            <a:r>
              <a:rPr lang="en-US" sz="3200" dirty="0">
                <a:solidFill>
                  <a:srgbClr val="000000"/>
                </a:solidFill>
                <a:latin typeface="Arial" panose="020B0604020202020204" pitchFamily="34" charset="0"/>
                <a:cs typeface="Arial" panose="020B0604020202020204" pitchFamily="34" charset="0"/>
              </a:rPr>
              <a:t>, 2016).</a:t>
            </a:r>
          </a:p>
          <a:p>
            <a:pPr marL="742950" indent="-742950">
              <a:buFont typeface="+mj-lt"/>
              <a:buAutoNum type="arabicPeriod"/>
            </a:pPr>
            <a:r>
              <a:rPr lang="en-US" sz="3200" dirty="0">
                <a:solidFill>
                  <a:srgbClr val="000000"/>
                </a:solidFill>
                <a:latin typeface="Arial" panose="020B0604020202020204" pitchFamily="34" charset="0"/>
                <a:cs typeface="Arial" panose="020B0604020202020204" pitchFamily="34" charset="0"/>
              </a:rPr>
              <a:t>Does the Supplemental Nutrition Assistance Program affect hospital utilization among older adults? (Samuel et al., 2017)</a:t>
            </a:r>
          </a:p>
          <a:p>
            <a:pPr marL="742950" indent="-742950">
              <a:buFont typeface="+mj-lt"/>
              <a:buAutoNum type="arabicPeriod"/>
            </a:pPr>
            <a:r>
              <a:rPr lang="en-US" sz="3200" dirty="0">
                <a:solidFill>
                  <a:srgbClr val="000000"/>
                </a:solidFill>
                <a:latin typeface="Arial" panose="020B0604020202020204" pitchFamily="34" charset="0"/>
                <a:cs typeface="Arial" panose="020B0604020202020204" pitchFamily="34" charset="0"/>
              </a:rPr>
              <a:t>Unmet Needs for Home and Community-Based Services Among Frail Older Americans and Their Caregivers (</a:t>
            </a:r>
            <a:r>
              <a:rPr lang="en-US" sz="3200" dirty="0" err="1">
                <a:solidFill>
                  <a:srgbClr val="000000"/>
                </a:solidFill>
                <a:latin typeface="Arial" panose="020B0604020202020204" pitchFamily="34" charset="0"/>
                <a:cs typeface="Arial" panose="020B0604020202020204" pitchFamily="34" charset="0"/>
              </a:rPr>
              <a:t>Casando</a:t>
            </a:r>
            <a:r>
              <a:rPr lang="en-US" sz="3200" dirty="0">
                <a:solidFill>
                  <a:srgbClr val="000000"/>
                </a:solidFill>
                <a:latin typeface="Arial" panose="020B0604020202020204" pitchFamily="34" charset="0"/>
                <a:cs typeface="Arial" panose="020B0604020202020204" pitchFamily="34" charset="0"/>
              </a:rPr>
              <a:t>, et al., 2011)</a:t>
            </a:r>
          </a:p>
        </p:txBody>
      </p:sp>
      <p:sp>
        <p:nvSpPr>
          <p:cNvPr id="49" name="Rectangle 48">
            <a:extLst>
              <a:ext uri="{FF2B5EF4-FFF2-40B4-BE49-F238E27FC236}">
                <a16:creationId xmlns:a16="http://schemas.microsoft.com/office/drawing/2014/main" id="{BC8D1D9A-CA35-0B4A-AF05-6EEC0F74E1CF}"/>
              </a:ext>
            </a:extLst>
          </p:cNvPr>
          <p:cNvSpPr/>
          <p:nvPr/>
        </p:nvSpPr>
        <p:spPr>
          <a:xfrm>
            <a:off x="32979360" y="23103572"/>
            <a:ext cx="9936480" cy="8956298"/>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Bhargava, V., &amp; Lee, J. S. (2016). Food insecurity and health care utilization among older adults in the United States. Journal of nutrition in gerontology and geriatrics, 35(3), 177-192.</a:t>
            </a:r>
          </a:p>
          <a:p>
            <a:r>
              <a:rPr lang="en-US" sz="2400" dirty="0">
                <a:latin typeface="Arial" panose="020B0604020202020204" pitchFamily="34" charset="0"/>
                <a:cs typeface="Arial" panose="020B0604020202020204" pitchFamily="34" charset="0"/>
              </a:rPr>
              <a:t>Casado, B. L., van </a:t>
            </a:r>
            <a:r>
              <a:rPr lang="en-US" sz="2400" dirty="0" err="1">
                <a:latin typeface="Arial" panose="020B0604020202020204" pitchFamily="34" charset="0"/>
                <a:cs typeface="Arial" panose="020B0604020202020204" pitchFamily="34" charset="0"/>
              </a:rPr>
              <a:t>Vulpen</a:t>
            </a:r>
            <a:r>
              <a:rPr lang="en-US" sz="2400" dirty="0">
                <a:latin typeface="Arial" panose="020B0604020202020204" pitchFamily="34" charset="0"/>
                <a:cs typeface="Arial" panose="020B0604020202020204" pitchFamily="34" charset="0"/>
              </a:rPr>
              <a:t>, K. S., &amp; Davis, S. L. (2011). Unmet Needs for Home and Community-Based Services Among Frail Older Americans and Their Caregivers. Journal of Aging and Health, 23(3), 529–553. https://</a:t>
            </a:r>
            <a:r>
              <a:rPr lang="en-US" sz="2400" dirty="0" err="1">
                <a:latin typeface="Arial" panose="020B0604020202020204" pitchFamily="34" charset="0"/>
                <a:cs typeface="Arial" panose="020B0604020202020204" pitchFamily="34" charset="0"/>
              </a:rPr>
              <a:t>doi.org</a:t>
            </a:r>
            <a:r>
              <a:rPr lang="en-US" sz="2400" dirty="0">
                <a:latin typeface="Arial" panose="020B0604020202020204" pitchFamily="34" charset="0"/>
                <a:cs typeface="Arial" panose="020B0604020202020204" pitchFamily="34" charset="0"/>
              </a:rPr>
              <a:t>/10.1177/0898264310387132</a:t>
            </a:r>
          </a:p>
          <a:p>
            <a:r>
              <a:rPr lang="en-US" sz="2400" dirty="0">
                <a:latin typeface="Arial" panose="020B0604020202020204" pitchFamily="34" charset="0"/>
                <a:cs typeface="Arial" panose="020B0604020202020204" pitchFamily="34" charset="0"/>
              </a:rPr>
              <a:t>Samuel, L. J., </a:t>
            </a:r>
            <a:r>
              <a:rPr lang="en-US" sz="2400" dirty="0" err="1">
                <a:latin typeface="Arial" panose="020B0604020202020204" pitchFamily="34" charset="0"/>
                <a:cs typeface="Arial" panose="020B0604020202020204" pitchFamily="34" charset="0"/>
              </a:rPr>
              <a:t>Szanton</a:t>
            </a:r>
            <a:r>
              <a:rPr lang="en-US" sz="2400" dirty="0">
                <a:latin typeface="Arial" panose="020B0604020202020204" pitchFamily="34" charset="0"/>
                <a:cs typeface="Arial" panose="020B0604020202020204" pitchFamily="34" charset="0"/>
              </a:rPr>
              <a:t>, S. L., Cahill, R., Wolff, J. L., Ong, P., </a:t>
            </a:r>
            <a:r>
              <a:rPr lang="en-US" sz="2400" dirty="0" err="1">
                <a:latin typeface="Arial" panose="020B0604020202020204" pitchFamily="34" charset="0"/>
                <a:cs typeface="Arial" panose="020B0604020202020204" pitchFamily="34" charset="0"/>
              </a:rPr>
              <a:t>Zielinskie</a:t>
            </a:r>
            <a:r>
              <a:rPr lang="en-US" sz="2400" dirty="0">
                <a:latin typeface="Arial" panose="020B0604020202020204" pitchFamily="34" charset="0"/>
                <a:cs typeface="Arial" panose="020B0604020202020204" pitchFamily="34" charset="0"/>
              </a:rPr>
              <a:t>, G., &amp; </a:t>
            </a:r>
            <a:r>
              <a:rPr lang="en-US" sz="2400" dirty="0" err="1">
                <a:latin typeface="Arial" panose="020B0604020202020204" pitchFamily="34" charset="0"/>
                <a:cs typeface="Arial" panose="020B0604020202020204" pitchFamily="34" charset="0"/>
              </a:rPr>
              <a:t>Betley</a:t>
            </a:r>
            <a:r>
              <a:rPr lang="en-US" sz="2400" dirty="0">
                <a:latin typeface="Arial" panose="020B0604020202020204" pitchFamily="34" charset="0"/>
                <a:cs typeface="Arial" panose="020B0604020202020204" pitchFamily="34" charset="0"/>
              </a:rPr>
              <a:t>, C. (2018). Does the Supplemental Nutrition Assistance Program affect hospital utilization among older adults? The case of Maryland. Population health management, 21(2), 88-95.</a:t>
            </a:r>
          </a:p>
          <a:p>
            <a:r>
              <a:rPr lang="en-US" sz="2400" dirty="0" err="1">
                <a:latin typeface="Arial" panose="020B0604020202020204" pitchFamily="34" charset="0"/>
                <a:cs typeface="Arial" panose="020B0604020202020204" pitchFamily="34" charset="0"/>
              </a:rPr>
              <a:t>Sonnega</a:t>
            </a:r>
            <a:r>
              <a:rPr lang="en-US" sz="2400" dirty="0">
                <a:latin typeface="Arial" panose="020B0604020202020204" pitchFamily="34" charset="0"/>
                <a:cs typeface="Arial" panose="020B0604020202020204" pitchFamily="34" charset="0"/>
              </a:rPr>
              <a:t>, A., Robinson, K., &amp; Levy, H. (2017). Home and community-based service and other senior service use: Prevalence and characteristics in a national sample. Home health care services quarterly, 36(1), 16–28. https://</a:t>
            </a:r>
            <a:r>
              <a:rPr lang="en-US" sz="2400" dirty="0" err="1">
                <a:latin typeface="Arial" panose="020B0604020202020204" pitchFamily="34" charset="0"/>
                <a:cs typeface="Arial" panose="020B0604020202020204" pitchFamily="34" charset="0"/>
              </a:rPr>
              <a:t>doi.org</a:t>
            </a:r>
            <a:r>
              <a:rPr lang="en-US" sz="2400" dirty="0">
                <a:latin typeface="Arial" panose="020B0604020202020204" pitchFamily="34" charset="0"/>
                <a:cs typeface="Arial" panose="020B0604020202020204" pitchFamily="34" charset="0"/>
              </a:rPr>
              <a:t>/10.1080/01621424.2016.1268552</a:t>
            </a:r>
          </a:p>
          <a:p>
            <a:r>
              <a:rPr lang="en-US" sz="2400" dirty="0" err="1">
                <a:latin typeface="Arial" panose="020B0604020202020204" pitchFamily="34" charset="0"/>
                <a:cs typeface="Arial" panose="020B0604020202020204" pitchFamily="34" charset="0"/>
              </a:rPr>
              <a:t>Szanton</a:t>
            </a:r>
            <a:r>
              <a:rPr lang="en-US" sz="2400" dirty="0">
                <a:latin typeface="Arial" panose="020B0604020202020204" pitchFamily="34" charset="0"/>
                <a:cs typeface="Arial" panose="020B0604020202020204" pitchFamily="34" charset="0"/>
              </a:rPr>
              <a:t>, S. L., Samuel, L. J., Cahill, R., </a:t>
            </a:r>
            <a:r>
              <a:rPr lang="en-US" sz="2400" dirty="0" err="1">
                <a:latin typeface="Arial" panose="020B0604020202020204" pitchFamily="34" charset="0"/>
                <a:cs typeface="Arial" panose="020B0604020202020204" pitchFamily="34" charset="0"/>
              </a:rPr>
              <a:t>Zielinskie</a:t>
            </a:r>
            <a:r>
              <a:rPr lang="en-US" sz="2400" dirty="0">
                <a:latin typeface="Arial" panose="020B0604020202020204" pitchFamily="34" charset="0"/>
                <a:cs typeface="Arial" panose="020B0604020202020204" pitchFamily="34" charset="0"/>
              </a:rPr>
              <a:t>, G., Wolff, J. L., Thorpe, R. J., &amp; </a:t>
            </a:r>
            <a:r>
              <a:rPr lang="en-US" sz="2400" dirty="0" err="1">
                <a:latin typeface="Arial" panose="020B0604020202020204" pitchFamily="34" charset="0"/>
                <a:cs typeface="Arial" panose="020B0604020202020204" pitchFamily="34" charset="0"/>
              </a:rPr>
              <a:t>Betley</a:t>
            </a:r>
            <a:r>
              <a:rPr lang="en-US" sz="2400" dirty="0">
                <a:latin typeface="Arial" panose="020B0604020202020204" pitchFamily="34" charset="0"/>
                <a:cs typeface="Arial" panose="020B0604020202020204" pitchFamily="34" charset="0"/>
              </a:rPr>
              <a:t>, C. (2017). Food assistance is associated with decreased nursing home admissions for Maryland's dually eligible older adults. BMC geriatrics, 17(1), 162.</a:t>
            </a:r>
          </a:p>
          <a:p>
            <a:r>
              <a:rPr lang="en-US" sz="2400" dirty="0">
                <a:latin typeface="Arial" panose="020B0604020202020204" pitchFamily="34" charset="0"/>
                <a:cs typeface="Arial" panose="020B0604020202020204" pitchFamily="34" charset="0"/>
              </a:rPr>
              <a:t>Thomas, K. S., </a:t>
            </a:r>
            <a:r>
              <a:rPr lang="en-US" sz="2400" dirty="0" err="1">
                <a:latin typeface="Arial" panose="020B0604020202020204" pitchFamily="34" charset="0"/>
                <a:cs typeface="Arial" panose="020B0604020202020204" pitchFamily="34" charset="0"/>
              </a:rPr>
              <a:t>Akobundu</a:t>
            </a:r>
            <a:r>
              <a:rPr lang="en-US" sz="2400" dirty="0">
                <a:latin typeface="Arial" panose="020B0604020202020204" pitchFamily="34" charset="0"/>
                <a:cs typeface="Arial" panose="020B0604020202020204" pitchFamily="34" charset="0"/>
              </a:rPr>
              <a:t>, U., &amp; </a:t>
            </a:r>
            <a:r>
              <a:rPr lang="en-US" sz="2400" dirty="0" err="1">
                <a:latin typeface="Arial" panose="020B0604020202020204" pitchFamily="34" charset="0"/>
                <a:cs typeface="Arial" panose="020B0604020202020204" pitchFamily="34" charset="0"/>
              </a:rPr>
              <a:t>Dosa</a:t>
            </a:r>
            <a:r>
              <a:rPr lang="en-US" sz="2400" dirty="0">
                <a:latin typeface="Arial" panose="020B0604020202020204" pitchFamily="34" charset="0"/>
                <a:cs typeface="Arial" panose="020B0604020202020204" pitchFamily="34" charset="0"/>
              </a:rPr>
              <a:t>, D. (2016). More than a meal? A randomized control trial comparing the effects of home-delivered meals programs on participants’ feelings of loneliness. Journals of Gerontology Series B: Psychological Sciences and Social Sciences, 71(6), 1049-1058.</a:t>
            </a:r>
          </a:p>
        </p:txBody>
      </p:sp>
      <p:sp>
        <p:nvSpPr>
          <p:cNvPr id="54" name="Rectangle 53">
            <a:extLst>
              <a:ext uri="{FF2B5EF4-FFF2-40B4-BE49-F238E27FC236}">
                <a16:creationId xmlns:a16="http://schemas.microsoft.com/office/drawing/2014/main" id="{7AD68725-6A9D-2841-BA84-471F167BDF5D}"/>
              </a:ext>
            </a:extLst>
          </p:cNvPr>
          <p:cNvSpPr/>
          <p:nvPr/>
        </p:nvSpPr>
        <p:spPr>
          <a:xfrm>
            <a:off x="22738080" y="30358080"/>
            <a:ext cx="9204960" cy="1815882"/>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Figure 2 illustrates the percentage of adults over the age of 60 who are food insecure in a 12-month period between 2013 and 2020 (America's Health Rankings, 2021).</a:t>
            </a:r>
          </a:p>
        </p:txBody>
      </p:sp>
    </p:spTree>
    <p:extLst>
      <p:ext uri="{BB962C8B-B14F-4D97-AF65-F5344CB8AC3E}">
        <p14:creationId xmlns:p14="http://schemas.microsoft.com/office/powerpoint/2010/main" val="31908348"/>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5698</TotalTime>
  <Words>1486</Words>
  <Application>Microsoft Macintosh PowerPoint</Application>
  <PresentationFormat>Custom</PresentationFormat>
  <Paragraphs>69</Paragraphs>
  <Slides>1</Slides>
  <Notes>1</Notes>
  <HiddenSlides>0</HiddenSlides>
  <MMClips>0</MMClips>
  <ScaleCrop>false</ScaleCrop>
  <HeadingPairs>
    <vt:vector size="8" baseType="variant">
      <vt:variant>
        <vt:lpstr>Fonts Used</vt:lpstr>
      </vt:variant>
      <vt:variant>
        <vt:i4>6</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7" baseType="lpstr">
      <vt:lpstr>Arial</vt:lpstr>
      <vt:lpstr>Calibri</vt:lpstr>
      <vt:lpstr>Gill Sans MT</vt:lpstr>
      <vt:lpstr>Helvetica Neue</vt:lpstr>
      <vt:lpstr>Times New Roman</vt:lpstr>
      <vt:lpstr>Trebuchet MS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Caroline Turnbull</cp:lastModifiedBy>
  <cp:revision>107</cp:revision>
  <cp:lastPrinted>2021-04-10T13:35:37Z</cp:lastPrinted>
  <dcterms:created xsi:type="dcterms:W3CDTF">2012-02-03T19:11:35Z</dcterms:created>
  <dcterms:modified xsi:type="dcterms:W3CDTF">2021-04-10T21:22:52Z</dcterms:modified>
</cp:coreProperties>
</file>