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theme/theme7.xml" ContentType="application/vnd.openxmlformats-officedocument.theme+xml"/>
  <Override PartName="/ppt/slideLayouts/slideLayout11.xml" ContentType="application/vnd.openxmlformats-officedocument.presentationml.slideLayout+xml"/>
  <Override PartName="/ppt/theme/theme8.xml" ContentType="application/vnd.openxmlformats-officedocument.theme+xml"/>
  <Override PartName="/ppt/slideLayouts/slideLayout1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58" r:id="rId10"/>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CB6111-9A35-277B-3424-E5296A5A6C55}" v="3041" dt="2020-04-30T12:42:24.686"/>
    <p1510:client id="{7580BF96-DD49-511C-6472-3CB05CFF237F}" v="25" dt="2020-04-30T12:45:34.003"/>
    <p1510:client id="{92BBE35C-08B4-88ED-7D96-8273D846A94E}" v="548" dt="2020-04-29T21:18:28.168"/>
    <p1510:client id="{F97E6809-81C9-1D89-E791-14E36DA5F71F}" v="653" dt="2020-04-30T18:37:12.8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0" d="100"/>
          <a:sy n="20" d="100"/>
        </p:scale>
        <p:origin x="424" y="-616"/>
      </p:cViewPr>
      <p:guideLst>
        <p:guide orient="horz" pos="3318"/>
        <p:guide orient="horz" pos="288"/>
        <p:guide orient="horz" pos="20160"/>
        <p:guide orient="horz"/>
        <p:guide pos="581"/>
        <p:guide pos="27069"/>
        <p:guide orient="horz" pos="3317"/>
        <p:guide pos="27067"/>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5/1/2020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5/1/2020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2BA39-8757-4C30-96CB-AC7D6D9A6973}"/>
              </a:ext>
            </a:extLst>
          </p:cNvPr>
          <p:cNvSpPr>
            <a:spLocks noGrp="1"/>
          </p:cNvSpPr>
          <p:nvPr>
            <p:ph type="ctrTitle"/>
          </p:nvPr>
        </p:nvSpPr>
        <p:spPr>
          <a:xfrm>
            <a:off x="5486400" y="5387975"/>
            <a:ext cx="32918400" cy="11460163"/>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386CB85-D445-4DFA-91F4-5AA8FB2E1BAA}"/>
              </a:ext>
            </a:extLst>
          </p:cNvPr>
          <p:cNvSpPr>
            <a:spLocks noGrp="1"/>
          </p:cNvSpPr>
          <p:nvPr>
            <p:ph type="subTitle" idx="1"/>
          </p:nvPr>
        </p:nvSpPr>
        <p:spPr>
          <a:xfrm>
            <a:off x="5486400" y="17289463"/>
            <a:ext cx="32918400" cy="794861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36255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7.png"/><Relationship Id="rId12" Type="http://schemas.openxmlformats.org/officeDocument/2006/relationships/image" Target="../media/image2.wmf"/><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oleObject" Target="../embeddings/oleObject4.bin"/><Relationship Id="rId20"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oleObject" Target="../embeddings/oleObject2.bin"/><Relationship Id="rId5" Type="http://schemas.openxmlformats.org/officeDocument/2006/relationships/image" Target="../media/image5.png"/><Relationship Id="rId15" Type="http://schemas.openxmlformats.org/officeDocument/2006/relationships/image" Target="../media/image9.png"/><Relationship Id="rId10" Type="http://schemas.openxmlformats.org/officeDocument/2006/relationships/image" Target="../media/image1.wmf"/><Relationship Id="rId19" Type="http://schemas.openxmlformats.org/officeDocument/2006/relationships/image" Target="../media/image10.jpeg"/><Relationship Id="rId4" Type="http://schemas.openxmlformats.org/officeDocument/2006/relationships/vmlDrawing" Target="../drawings/vmlDrawing1.vml"/><Relationship Id="rId9" Type="http://schemas.openxmlformats.org/officeDocument/2006/relationships/oleObject" Target="../embeddings/oleObject1.bin"/><Relationship Id="rId14" Type="http://schemas.openxmlformats.org/officeDocument/2006/relationships/image" Target="../media/image3.w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image" Target="../media/image11.emf"/><Relationship Id="rId1" Type="http://schemas.openxmlformats.org/officeDocument/2006/relationships/slideLayout" Target="../slideLayouts/slideLayout3.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2.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6.png"/><Relationship Id="rId18" Type="http://schemas.openxmlformats.org/officeDocument/2006/relationships/oleObject" Target="../embeddings/oleObject12.bin"/><Relationship Id="rId3" Type="http://schemas.openxmlformats.org/officeDocument/2006/relationships/theme" Target="../theme/theme3.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6.xml"/><Relationship Id="rId16" Type="http://schemas.openxmlformats.org/officeDocument/2006/relationships/oleObject" Target="../embeddings/oleObject11.bin"/><Relationship Id="rId20" Type="http://schemas.openxmlformats.org/officeDocument/2006/relationships/image" Target="../media/image11.emf"/><Relationship Id="rId1" Type="http://schemas.openxmlformats.org/officeDocument/2006/relationships/slideLayout" Target="../slideLayouts/slideLayout5.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9.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3.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4.vml"/><Relationship Id="rId21" Type="http://schemas.openxmlformats.org/officeDocument/2006/relationships/oleObject" Target="../embeddings/oleObject18.bin"/><Relationship Id="rId7" Type="http://schemas.openxmlformats.org/officeDocument/2006/relationships/oleObject" Target="../embeddings/oleObject14.bin"/><Relationship Id="rId12" Type="http://schemas.openxmlformats.org/officeDocument/2006/relationships/image" Target="../media/image6.png"/><Relationship Id="rId17" Type="http://schemas.openxmlformats.org/officeDocument/2006/relationships/oleObject" Target="../embeddings/oleObject16.bin"/><Relationship Id="rId2" Type="http://schemas.openxmlformats.org/officeDocument/2006/relationships/theme" Target="../theme/theme4.xml"/><Relationship Id="rId16" Type="http://schemas.openxmlformats.org/officeDocument/2006/relationships/image" Target="../media/image1.wmf"/><Relationship Id="rId20" Type="http://schemas.openxmlformats.org/officeDocument/2006/relationships/oleObject" Target="../embeddings/oleObject17.bin"/><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15.bin"/><Relationship Id="rId23" Type="http://schemas.openxmlformats.org/officeDocument/2006/relationships/oleObject" Target="../embeddings/oleObject2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1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19.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5.vml"/><Relationship Id="rId21" Type="http://schemas.openxmlformats.org/officeDocument/2006/relationships/oleObject" Target="../embeddings/oleObject26.bin"/><Relationship Id="rId7" Type="http://schemas.openxmlformats.org/officeDocument/2006/relationships/oleObject" Target="../embeddings/oleObject22.bin"/><Relationship Id="rId12" Type="http://schemas.openxmlformats.org/officeDocument/2006/relationships/image" Target="../media/image6.png"/><Relationship Id="rId17" Type="http://schemas.openxmlformats.org/officeDocument/2006/relationships/oleObject" Target="../embeddings/oleObject24.bin"/><Relationship Id="rId2" Type="http://schemas.openxmlformats.org/officeDocument/2006/relationships/theme" Target="../theme/theme5.xml"/><Relationship Id="rId16" Type="http://schemas.openxmlformats.org/officeDocument/2006/relationships/image" Target="../media/image1.wmf"/><Relationship Id="rId20" Type="http://schemas.openxmlformats.org/officeDocument/2006/relationships/oleObject" Target="../embeddings/oleObject25.bin"/><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23.bin"/><Relationship Id="rId23" Type="http://schemas.openxmlformats.org/officeDocument/2006/relationships/oleObject" Target="../embeddings/oleObject28.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1.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27.bin"/></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6.vml"/><Relationship Id="rId21" Type="http://schemas.openxmlformats.org/officeDocument/2006/relationships/oleObject" Target="../embeddings/oleObject34.bin"/><Relationship Id="rId7" Type="http://schemas.openxmlformats.org/officeDocument/2006/relationships/oleObject" Target="../embeddings/oleObject30.bin"/><Relationship Id="rId12" Type="http://schemas.openxmlformats.org/officeDocument/2006/relationships/image" Target="../media/image6.png"/><Relationship Id="rId17" Type="http://schemas.openxmlformats.org/officeDocument/2006/relationships/oleObject" Target="../embeddings/oleObject32.bin"/><Relationship Id="rId2" Type="http://schemas.openxmlformats.org/officeDocument/2006/relationships/theme" Target="../theme/theme6.xml"/><Relationship Id="rId16" Type="http://schemas.openxmlformats.org/officeDocument/2006/relationships/image" Target="../media/image1.wmf"/><Relationship Id="rId20" Type="http://schemas.openxmlformats.org/officeDocument/2006/relationships/oleObject" Target="../embeddings/oleObject33.bin"/><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1.bin"/><Relationship Id="rId23" Type="http://schemas.openxmlformats.org/officeDocument/2006/relationships/oleObject" Target="../embeddings/oleObject36.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35.bin"/></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7.vml"/><Relationship Id="rId21" Type="http://schemas.openxmlformats.org/officeDocument/2006/relationships/oleObject" Target="../embeddings/oleObject42.bin"/><Relationship Id="rId7" Type="http://schemas.openxmlformats.org/officeDocument/2006/relationships/oleObject" Target="../embeddings/oleObject38.bin"/><Relationship Id="rId12" Type="http://schemas.openxmlformats.org/officeDocument/2006/relationships/image" Target="../media/image6.png"/><Relationship Id="rId17" Type="http://schemas.openxmlformats.org/officeDocument/2006/relationships/oleObject" Target="../embeddings/oleObject40.bin"/><Relationship Id="rId2" Type="http://schemas.openxmlformats.org/officeDocument/2006/relationships/theme" Target="../theme/theme7.xml"/><Relationship Id="rId16" Type="http://schemas.openxmlformats.org/officeDocument/2006/relationships/image" Target="../media/image1.wmf"/><Relationship Id="rId20" Type="http://schemas.openxmlformats.org/officeDocument/2006/relationships/oleObject" Target="../embeddings/oleObject41.bin"/><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9.bin"/><Relationship Id="rId23" Type="http://schemas.openxmlformats.org/officeDocument/2006/relationships/oleObject" Target="../embeddings/oleObject44.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37.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43.bin"/></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8.vml"/><Relationship Id="rId21" Type="http://schemas.openxmlformats.org/officeDocument/2006/relationships/oleObject" Target="../embeddings/oleObject50.bin"/><Relationship Id="rId7" Type="http://schemas.openxmlformats.org/officeDocument/2006/relationships/oleObject" Target="../embeddings/oleObject46.bin"/><Relationship Id="rId12" Type="http://schemas.openxmlformats.org/officeDocument/2006/relationships/image" Target="../media/image6.png"/><Relationship Id="rId17" Type="http://schemas.openxmlformats.org/officeDocument/2006/relationships/oleObject" Target="../embeddings/oleObject48.bin"/><Relationship Id="rId2" Type="http://schemas.openxmlformats.org/officeDocument/2006/relationships/theme" Target="../theme/theme8.xml"/><Relationship Id="rId16" Type="http://schemas.openxmlformats.org/officeDocument/2006/relationships/image" Target="../media/image1.wmf"/><Relationship Id="rId20" Type="http://schemas.openxmlformats.org/officeDocument/2006/relationships/oleObject" Target="../embeddings/oleObject49.bin"/><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47.bin"/><Relationship Id="rId23" Type="http://schemas.openxmlformats.org/officeDocument/2006/relationships/oleObject" Target="../embeddings/oleObject52.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4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1.bin"/></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9.vml"/><Relationship Id="rId21" Type="http://schemas.openxmlformats.org/officeDocument/2006/relationships/oleObject" Target="../embeddings/oleObject58.bin"/><Relationship Id="rId7" Type="http://schemas.openxmlformats.org/officeDocument/2006/relationships/oleObject" Target="../embeddings/oleObject54.bin"/><Relationship Id="rId12" Type="http://schemas.openxmlformats.org/officeDocument/2006/relationships/image" Target="../media/image6.png"/><Relationship Id="rId17" Type="http://schemas.openxmlformats.org/officeDocument/2006/relationships/oleObject" Target="../embeddings/oleObject56.bin"/><Relationship Id="rId2" Type="http://schemas.openxmlformats.org/officeDocument/2006/relationships/theme" Target="../theme/theme9.xml"/><Relationship Id="rId16" Type="http://schemas.openxmlformats.org/officeDocument/2006/relationships/image" Target="../media/image1.wmf"/><Relationship Id="rId20" Type="http://schemas.openxmlformats.org/officeDocument/2006/relationships/oleObject" Target="../embeddings/oleObject57.bin"/><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55.bin"/><Relationship Id="rId23" Type="http://schemas.openxmlformats.org/officeDocument/2006/relationships/oleObject" Target="../embeddings/oleObject6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9.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a:solidFill>
                    <a:srgbClr val="FF0000"/>
                  </a:solidFill>
                  <a:latin typeface="Trebuchet MS" pitchFamily="34" charset="0"/>
                </a:rPr>
                <a:t>(—THIS SIDEBAR DOES NOT PRINT—)</a:t>
              </a:r>
              <a:endParaRPr lang="en-US" sz="3400" b="1" spc="600">
                <a:solidFill>
                  <a:schemeClr val="bg1"/>
                </a:solidFill>
                <a:latin typeface="Trebuchet MS" pitchFamily="34" charset="0"/>
              </a:endParaRPr>
            </a:p>
            <a:p>
              <a:pPr algn="ctr"/>
              <a:r>
                <a:rPr lang="en-US" sz="3800" b="1" spc="600">
                  <a:solidFill>
                    <a:schemeClr val="bg1"/>
                  </a:solidFill>
                  <a:latin typeface="Trebuchet MS" pitchFamily="34" charset="0"/>
                </a:rPr>
                <a:t>DESIGN</a:t>
              </a:r>
              <a:r>
                <a:rPr lang="en-US" sz="3800" b="1" spc="600" baseline="0">
                  <a:solidFill>
                    <a:schemeClr val="bg1"/>
                  </a:solidFill>
                  <a:latin typeface="Trebuchet MS" pitchFamily="34" charset="0"/>
                </a:rPr>
                <a:t> </a:t>
              </a:r>
              <a:r>
                <a:rPr lang="en-US" sz="3800" b="1" spc="600">
                  <a:solidFill>
                    <a:schemeClr val="bg1"/>
                  </a:solidFill>
                  <a:latin typeface="Trebuchet MS" pitchFamily="34" charset="0"/>
                </a:rPr>
                <a:t>GUIDE</a:t>
              </a:r>
            </a:p>
            <a:p>
              <a:pPr algn="ctr"/>
              <a:endParaRPr lang="en-US" sz="2900" b="1">
                <a:latin typeface="Trebuchet MS" pitchFamily="34" charset="0"/>
              </a:endParaRPr>
            </a:p>
            <a:p>
              <a:pPr defTabSz="3764434"/>
              <a:r>
                <a:rPr lang="en-US" sz="2900" i="0">
                  <a:latin typeface="Trebuchet MS" pitchFamily="34" charset="0"/>
                </a:rPr>
                <a:t>This PowerPoint</a:t>
              </a:r>
              <a:r>
                <a:rPr lang="en-US" sz="2900" i="0" baseline="0">
                  <a:latin typeface="Trebuchet MS" pitchFamily="34" charset="0"/>
                </a:rPr>
                <a:t> </a:t>
              </a:r>
              <a:r>
                <a:rPr lang="en-US" sz="2900" i="0">
                  <a:latin typeface="Trebuchet MS" pitchFamily="34" charset="0"/>
                </a:rPr>
                <a:t>2007 template produces</a:t>
              </a:r>
              <a:r>
                <a:rPr lang="en-US" sz="2900" i="0" baseline="0">
                  <a:latin typeface="Trebuchet MS" pitchFamily="34" charset="0"/>
                </a:rPr>
                <a:t> </a:t>
              </a:r>
              <a:r>
                <a:rPr lang="en-US" sz="2900" i="0">
                  <a:latin typeface="Trebuchet MS" pitchFamily="34" charset="0"/>
                </a:rPr>
                <a:t>a 36”x48” presentation poster. </a:t>
              </a:r>
              <a:r>
                <a:rPr lang="en-US" sz="2900">
                  <a:latin typeface="Trebuchet MS" pitchFamily="34" charset="0"/>
                </a:rPr>
                <a:t>You</a:t>
              </a:r>
              <a:r>
                <a:rPr lang="en-US" sz="2900" baseline="0">
                  <a:latin typeface="Trebuchet MS" pitchFamily="34" charset="0"/>
                </a:rPr>
                <a:t> can u</a:t>
              </a:r>
              <a:r>
                <a:rPr lang="en-US" sz="2900">
                  <a:latin typeface="Trebuchet MS" pitchFamily="34" charset="0"/>
                </a:rPr>
                <a:t>se</a:t>
              </a:r>
              <a:r>
                <a:rPr lang="en-US" sz="2900" baseline="0">
                  <a:latin typeface="Trebuchet MS" pitchFamily="34" charset="0"/>
                </a:rPr>
                <a:t> it to create your research poster and </a:t>
              </a:r>
              <a:r>
                <a:rPr lang="en-US" sz="2900">
                  <a:latin typeface="Trebuchet MS" pitchFamily="34" charset="0"/>
                </a:rPr>
                <a:t>save valuable time placing titles, subtitles,</a:t>
              </a:r>
              <a:r>
                <a:rPr lang="en-US" sz="2900" baseline="0">
                  <a:latin typeface="Trebuchet MS" pitchFamily="34" charset="0"/>
                </a:rPr>
                <a:t> text, and graphics</a:t>
              </a:r>
              <a:r>
                <a:rPr lang="en-US" sz="2900">
                  <a:latin typeface="Trebuchet MS" pitchFamily="34" charset="0"/>
                </a:rPr>
                <a:t>. </a:t>
              </a:r>
            </a:p>
            <a:p>
              <a:pPr defTabSz="3764434"/>
              <a:endParaRPr lang="en-US" sz="2900">
                <a:latin typeface="Trebuchet MS" pitchFamily="34" charset="0"/>
              </a:endParaRPr>
            </a:p>
            <a:p>
              <a:pPr defTabSz="4387814"/>
              <a:r>
                <a:rPr lang="en-US" sz="2900">
                  <a:latin typeface="Trebuchet MS" pitchFamily="34" charset="0"/>
                </a:rPr>
                <a:t>We provide a series of online tutorials that will guide you through the poster design process and answer your poster production questions. To view our template tutorials, go online to </a:t>
              </a:r>
              <a:r>
                <a:rPr lang="en-US" sz="2900" b="1">
                  <a:solidFill>
                    <a:srgbClr val="FFC000"/>
                  </a:solidFill>
                  <a:latin typeface="Trebuchet MS" pitchFamily="34" charset="0"/>
                </a:rPr>
                <a:t>PosterPresentations.com</a:t>
              </a:r>
              <a:r>
                <a:rPr lang="en-US" sz="2900" b="1">
                  <a:solidFill>
                    <a:schemeClr val="bg1"/>
                  </a:solidFill>
                  <a:latin typeface="Trebuchet MS" pitchFamily="34" charset="0"/>
                </a:rPr>
                <a:t> </a:t>
              </a:r>
              <a:r>
                <a:rPr lang="en-US" sz="2900">
                  <a:solidFill>
                    <a:schemeClr val="bg1"/>
                  </a:solidFill>
                  <a:latin typeface="Trebuchet MS" pitchFamily="34" charset="0"/>
                </a:rPr>
                <a:t>and click on HELP DESK.</a:t>
              </a:r>
            </a:p>
            <a:p>
              <a:pPr defTabSz="4387814"/>
              <a:endParaRPr lang="en-US" sz="2900">
                <a:latin typeface="Trebuchet MS" pitchFamily="34" charset="0"/>
              </a:endParaRPr>
            </a:p>
            <a:p>
              <a:pPr defTabSz="4387814"/>
              <a:r>
                <a:rPr lang="en-US" sz="2900">
                  <a:solidFill>
                    <a:schemeClr val="bg1"/>
                  </a:solidFill>
                  <a:latin typeface="Trebuchet MS" pitchFamily="34" charset="0"/>
                </a:rPr>
                <a:t>When</a:t>
              </a:r>
              <a:r>
                <a:rPr lang="en-US" sz="2900" baseline="0">
                  <a:solidFill>
                    <a:schemeClr val="bg1"/>
                  </a:solidFill>
                  <a:latin typeface="Trebuchet MS" pitchFamily="34" charset="0"/>
                </a:rPr>
                <a:t> you are ready to print your poster</a:t>
              </a:r>
              <a:r>
                <a:rPr lang="en-US" sz="2900">
                  <a:solidFill>
                    <a:schemeClr val="bg1"/>
                  </a:solidFill>
                  <a:latin typeface="Trebuchet MS" pitchFamily="34" charset="0"/>
                </a:rPr>
                <a:t>,</a:t>
              </a:r>
              <a:r>
                <a:rPr lang="en-US" sz="2900" baseline="0">
                  <a:solidFill>
                    <a:schemeClr val="bg1"/>
                  </a:solidFill>
                  <a:latin typeface="Trebuchet MS" pitchFamily="34" charset="0"/>
                </a:rPr>
                <a:t> go online to </a:t>
              </a:r>
              <a:r>
                <a:rPr lang="en-US" sz="2900" b="0">
                  <a:solidFill>
                    <a:schemeClr val="bg1"/>
                  </a:solidFill>
                  <a:latin typeface="Trebuchet MS" pitchFamily="34" charset="0"/>
                </a:rPr>
                <a:t>PosterPresentations.com</a:t>
              </a:r>
              <a:br>
                <a:rPr lang="en-US" sz="2900">
                  <a:solidFill>
                    <a:schemeClr val="bg1"/>
                  </a:solidFill>
                  <a:latin typeface="Trebuchet MS" pitchFamily="34" charset="0"/>
                </a:rPr>
              </a:br>
              <a:endParaRPr lang="en-US" sz="2900">
                <a:solidFill>
                  <a:schemeClr val="bg1"/>
                </a:solidFill>
                <a:latin typeface="Trebuchet MS" pitchFamily="34" charset="0"/>
              </a:endParaRPr>
            </a:p>
            <a:p>
              <a:pPr algn="l" defTabSz="3764434"/>
              <a:r>
                <a:rPr lang="en-US" sz="2900" b="0">
                  <a:solidFill>
                    <a:schemeClr val="bg1"/>
                  </a:solidFill>
                  <a:latin typeface="Trebuchet MS" pitchFamily="34" charset="0"/>
                </a:rPr>
                <a:t>Need</a:t>
              </a:r>
              <a:r>
                <a:rPr lang="en-US" sz="2900" b="0" baseline="0">
                  <a:solidFill>
                    <a:schemeClr val="bg1"/>
                  </a:solidFill>
                  <a:latin typeface="Trebuchet MS" pitchFamily="34" charset="0"/>
                </a:rPr>
                <a:t> assistance? Call us at </a:t>
              </a:r>
              <a:r>
                <a:rPr lang="en-US" sz="2900" b="0">
                  <a:solidFill>
                    <a:srgbClr val="FFC000"/>
                  </a:solidFill>
                  <a:latin typeface="Trebuchet MS" pitchFamily="34" charset="0"/>
                </a:rPr>
                <a:t>1.510.649.3001</a:t>
              </a:r>
            </a:p>
            <a:p>
              <a:pPr algn="l" defTabSz="3764434"/>
              <a:endParaRPr lang="en-US" sz="34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3800" b="1" spc="600">
                  <a:solidFill>
                    <a:schemeClr val="bg1"/>
                  </a:solidFill>
                  <a:latin typeface="Trebuchet MS" pitchFamily="34" charset="0"/>
                </a:rPr>
                <a:t>QUICK START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Zoom in and out</a:t>
              </a:r>
            </a:p>
            <a:p>
              <a:pPr marL="1891694" indent="-1891694" algn="l" defTabSz="850627"/>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900" b="0" baseline="0">
                <a:solidFill>
                  <a:schemeClr val="bg1"/>
                </a:solidFill>
                <a:latin typeface="Trebuchet MS" pitchFamily="34" charset="0"/>
              </a:endParaRPr>
            </a:p>
            <a:p>
              <a:pPr algn="ctr"/>
              <a:r>
                <a:rPr lang="en-US" sz="34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900" b="1" baseline="0">
                  <a:solidFill>
                    <a:schemeClr val="bg1"/>
                  </a:solidFill>
                  <a:latin typeface="Trebuchet MS" pitchFamily="34" charset="0"/>
                </a:rPr>
              </a:br>
              <a:endParaRPr lang="en-US" sz="2900" b="1">
                <a:solidFill>
                  <a:schemeClr val="bg1"/>
                </a:solidFill>
                <a:latin typeface="Trebuchet MS" pitchFamily="34" charset="0"/>
              </a:endParaRPr>
            </a:p>
            <a:p>
              <a:pPr algn="ctr"/>
              <a:endParaRPr lang="en-US" sz="2900" b="1">
                <a:solidFill>
                  <a:srgbClr val="FFC000"/>
                </a:solidFill>
                <a:latin typeface="Trebuchet MS" pitchFamily="34" charset="0"/>
              </a:endParaRPr>
            </a:p>
            <a:p>
              <a:pPr algn="ctr"/>
              <a:endParaRPr lang="en-US" sz="2900" b="1">
                <a:solidFill>
                  <a:srgbClr val="FFC000"/>
                </a:solidFill>
                <a:latin typeface="Trebuchet MS" pitchFamily="34" charset="0"/>
              </a:endParaRPr>
            </a:p>
            <a:p>
              <a:pPr algn="ctr"/>
              <a:r>
                <a:rPr lang="en-US" sz="3400" b="1">
                  <a:solidFill>
                    <a:srgbClr val="FFC000"/>
                  </a:solidFill>
                  <a:latin typeface="Trebuchet MS" pitchFamily="34" charset="0"/>
                </a:rPr>
                <a:t>Adding Logos</a:t>
              </a:r>
              <a:r>
                <a:rPr lang="en-US" sz="34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400" b="1" baseline="0">
                  <a:solidFill>
                    <a:srgbClr val="FFC000"/>
                  </a:solidFill>
                  <a:latin typeface="Trebuchet MS" pitchFamily="34" charset="0"/>
                </a:rPr>
                <a:t>Photographs / Graphics</a:t>
              </a:r>
            </a:p>
            <a:p>
              <a:pPr algn="l" defTabSz="977587"/>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587"/>
              <a:endParaRPr lang="en-US" sz="2400" b="0" baseline="0">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r>
                <a:rPr lang="en-US" sz="3400" b="1" baseline="0">
                  <a:solidFill>
                    <a:srgbClr val="FFC000"/>
                  </a:solidFill>
                  <a:latin typeface="Trebuchet MS" pitchFamily="34" charset="0"/>
                </a:rPr>
                <a:t>Image Quality Check</a:t>
              </a:r>
            </a:p>
            <a:p>
              <a:pPr lvl="0" algn="l" defTabSz="977587"/>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900" b="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7"/>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7"/>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500" b="1">
                    <a:solidFill>
                      <a:schemeClr val="bg1"/>
                    </a:solidFill>
                  </a:endParaRPr>
                </a:p>
              </p:txBody>
            </p:sp>
          </p:grpSp>
          <p:pic>
            <p:nvPicPr>
              <p:cNvPr id="48" name="Picture 47"/>
              <p:cNvPicPr>
                <a:picLocks noChangeAspect="1"/>
              </p:cNvPicPr>
              <p:nvPr userDrawn="1"/>
            </p:nvPicPr>
            <p:blipFill>
              <a:blip r:embed="rId8"/>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029" name="Image" r:id="rId9" imgW="1828440" imgH="1117440" progId="Photoshop.Image.13">
                      <p:embed/>
                    </p:oleObj>
                  </mc:Choice>
                  <mc:Fallback>
                    <p:oleObj name="Image" r:id="rId9" imgW="1828440" imgH="1117440" progId="Photoshop.Image.13">
                      <p:embed/>
                      <p:pic>
                        <p:nvPicPr>
                          <p:cNvPr id="41" name="Object 40"/>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030" name="Image" r:id="rId11" imgW="1828440" imgH="1117440" progId="Photoshop.Image.13">
                      <p:embed/>
                    </p:oleObj>
                  </mc:Choice>
                  <mc:Fallback>
                    <p:oleObj name="Image" r:id="rId11" imgW="1828440" imgH="1117440" progId="Photoshop.Image.13">
                      <p:embed/>
                      <p:pic>
                        <p:nvPicPr>
                          <p:cNvPr id="43" name="Object 42"/>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a:solidFill>
                      <a:srgbClr val="92D050"/>
                    </a:solidFill>
                  </a:rPr>
                  <a:t>Good</a:t>
                </a:r>
                <a:r>
                  <a:rPr lang="en-US" sz="1400" baseline="0">
                    <a:solidFill>
                      <a:srgbClr val="92D050"/>
                    </a:solidFill>
                  </a:rPr>
                  <a:t> </a:t>
                </a:r>
                <a:r>
                  <a:rPr lang="en-US" sz="1400" baseline="0">
                    <a:solidFill>
                      <a:schemeClr val="bg1"/>
                    </a:solidFill>
                  </a:rPr>
                  <a:t>printing quality</a:t>
                </a:r>
                <a:endParaRPr lang="en-US" sz="140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a:solidFill>
                      <a:srgbClr val="FF0000"/>
                    </a:solidFill>
                  </a:rPr>
                  <a:t>Bad </a:t>
                </a:r>
                <a:r>
                  <a:rPr lang="en-US" sz="140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a:solidFill>
                    <a:schemeClr val="bg1"/>
                  </a:solidFill>
                  <a:latin typeface="Trebuchet MS" pitchFamily="34" charset="0"/>
                </a:rPr>
                <a:t>QUICK START (cont.)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Text</a:t>
              </a:r>
            </a:p>
            <a:p>
              <a:pPr marL="3264442" lvl="2" indent="0" algn="l" defTabSz="114264"/>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4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7851" lvl="2"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Tables</a:t>
              </a:r>
            </a:p>
            <a:p>
              <a:pPr marL="1729819" lvl="1" indent="0" algn="l" defTabSz="114264"/>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031" name="Image" r:id="rId13" imgW="4571280" imgH="1688760" progId="Photoshop.Image.13">
                    <p:embed/>
                  </p:oleObj>
                </mc:Choice>
                <mc:Fallback>
                  <p:oleObj name="Image" r:id="rId13" imgW="4571280" imgH="1688760" progId="Photoshop.Image.13">
                    <p:embed/>
                    <p:pic>
                      <p:nvPicPr>
                        <p:cNvPr id="56" name="Object 55"/>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032" name="Image" r:id="rId16" imgW="1574280" imgH="1053720" progId="Photoshop.Image.13">
                    <p:embed/>
                  </p:oleObj>
                </mc:Choice>
                <mc:Fallback>
                  <p:oleObj name="Image" r:id="rId16" imgW="1574280" imgH="1053720" progId="Photoshop.Image.13">
                    <p:embed/>
                    <p:pic>
                      <p:nvPicPr>
                        <p:cNvPr id="58" name="Object 57"/>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a:solidFill>
                    <a:schemeClr val="bg1"/>
                  </a:solidFill>
                </a:rPr>
                <a:t>© 2013</a:t>
              </a:r>
              <a:r>
                <a:rPr lang="en-US" sz="2900" baseline="0">
                  <a:solidFill>
                    <a:schemeClr val="bg1"/>
                  </a:solidFill>
                </a:rPr>
                <a:t> </a:t>
              </a:r>
              <a:r>
                <a:rPr lang="en-US" sz="2900">
                  <a:solidFill>
                    <a:schemeClr val="bg1"/>
                  </a:solidFill>
                </a:rPr>
                <a:t>PosterPresentations.com</a:t>
              </a:r>
              <a:br>
                <a:rPr lang="en-US" sz="2900">
                  <a:solidFill>
                    <a:schemeClr val="bg1"/>
                  </a:solidFill>
                </a:rPr>
              </a:br>
              <a:r>
                <a:rPr lang="en-US" sz="29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2"/>
                </a:lnSpc>
              </a:pPr>
              <a:r>
                <a:rPr lang="en-US" sz="2400" baseline="0">
                  <a:solidFill>
                    <a:schemeClr val="bg1"/>
                  </a:solidFill>
                </a:rPr>
                <a:t>     Berkeley CA </a:t>
              </a:r>
              <a:r>
                <a:rPr lang="en-US" sz="19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900" b="1">
                <a:solidFill>
                  <a:srgbClr val="FFFF00"/>
                </a:solidFill>
              </a:endParaRPr>
            </a:p>
          </p:txBody>
        </p:sp>
      </p:grpSp>
      <p:pic>
        <p:nvPicPr>
          <p:cNvPr id="3" name="Picture 2"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a:solidFill>
                    <a:schemeClr val="bg1"/>
                  </a:solidFill>
                  <a:latin typeface="Trebuchet MS" pitchFamily="34" charset="0"/>
                </a:rPr>
                <a:t>QUICK START (cont.)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Text</a:t>
              </a:r>
            </a:p>
            <a:p>
              <a:pPr marL="3264442" lvl="2" indent="0" algn="l" defTabSz="114264"/>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4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7851" lvl="2"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Tables</a:t>
              </a:r>
            </a:p>
            <a:p>
              <a:pPr marL="1729819" lvl="1" indent="0" algn="l" defTabSz="114264"/>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4101" name="Image" r:id="rId5" imgW="4571280" imgH="1688760" progId="Photoshop.Image.13">
                    <p:embed/>
                  </p:oleObj>
                </mc:Choice>
                <mc:Fallback>
                  <p:oleObj name="Image" r:id="rId5" imgW="4571280" imgH="1688760" progId="Photoshop.Image.13">
                    <p:embed/>
                    <p:pic>
                      <p:nvPicPr>
                        <p:cNvPr id="46" name="Object 45"/>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4102" name="Image" r:id="rId8" imgW="1574280" imgH="1053720" progId="Photoshop.Image.13">
                    <p:embed/>
                  </p:oleObj>
                </mc:Choice>
                <mc:Fallback>
                  <p:oleObj name="Image" r:id="rId8" imgW="1574280" imgH="1053720" progId="Photoshop.Image.13">
                    <p:embed/>
                    <p:pic>
                      <p:nvPicPr>
                        <p:cNvPr id="48" name="Object 47"/>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a:solidFill>
                    <a:schemeClr val="bg1"/>
                  </a:solidFill>
                </a:rPr>
                <a:t>© 2013</a:t>
              </a:r>
              <a:r>
                <a:rPr lang="en-US" sz="2900" baseline="0">
                  <a:solidFill>
                    <a:schemeClr val="bg1"/>
                  </a:solidFill>
                </a:rPr>
                <a:t> </a:t>
              </a:r>
              <a:r>
                <a:rPr lang="en-US" sz="2900">
                  <a:solidFill>
                    <a:schemeClr val="bg1"/>
                  </a:solidFill>
                </a:rPr>
                <a:t>PosterPresentations.com</a:t>
              </a:r>
              <a:br>
                <a:rPr lang="en-US" sz="2900">
                  <a:solidFill>
                    <a:schemeClr val="bg1"/>
                  </a:solidFill>
                </a:rPr>
              </a:br>
              <a:r>
                <a:rPr lang="en-US" sz="29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2"/>
                </a:lnSpc>
              </a:pPr>
              <a:r>
                <a:rPr lang="en-US" sz="2400" baseline="0">
                  <a:solidFill>
                    <a:schemeClr val="bg1"/>
                  </a:solidFill>
                </a:rPr>
                <a:t>     Berkeley CA </a:t>
              </a:r>
              <a:r>
                <a:rPr lang="en-US" sz="19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900" b="1">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a:solidFill>
                    <a:srgbClr val="FF0000"/>
                  </a:solidFill>
                  <a:latin typeface="Trebuchet MS" pitchFamily="34" charset="0"/>
                </a:rPr>
                <a:t>(—THIS SIDEBAR DOES NOT PRINT—)</a:t>
              </a:r>
              <a:endParaRPr lang="en-US" sz="3400" b="1" spc="600">
                <a:solidFill>
                  <a:schemeClr val="bg1"/>
                </a:solidFill>
                <a:latin typeface="Trebuchet MS" pitchFamily="34" charset="0"/>
              </a:endParaRPr>
            </a:p>
            <a:p>
              <a:pPr algn="ctr"/>
              <a:r>
                <a:rPr lang="en-US" sz="3800" b="1" spc="600">
                  <a:solidFill>
                    <a:schemeClr val="bg1"/>
                  </a:solidFill>
                  <a:latin typeface="Trebuchet MS" pitchFamily="34" charset="0"/>
                </a:rPr>
                <a:t>DESIGN</a:t>
              </a:r>
              <a:r>
                <a:rPr lang="en-US" sz="3800" b="1" spc="600" baseline="0">
                  <a:solidFill>
                    <a:schemeClr val="bg1"/>
                  </a:solidFill>
                  <a:latin typeface="Trebuchet MS" pitchFamily="34" charset="0"/>
                </a:rPr>
                <a:t> </a:t>
              </a:r>
              <a:r>
                <a:rPr lang="en-US" sz="3800" b="1" spc="600">
                  <a:solidFill>
                    <a:schemeClr val="bg1"/>
                  </a:solidFill>
                  <a:latin typeface="Trebuchet MS" pitchFamily="34" charset="0"/>
                </a:rPr>
                <a:t>GUIDE</a:t>
              </a:r>
            </a:p>
            <a:p>
              <a:pPr algn="ctr"/>
              <a:endParaRPr lang="en-US" sz="2900" b="1">
                <a:latin typeface="Trebuchet MS" pitchFamily="34" charset="0"/>
              </a:endParaRPr>
            </a:p>
            <a:p>
              <a:pPr defTabSz="3764434"/>
              <a:r>
                <a:rPr lang="en-US" sz="2900" i="0">
                  <a:latin typeface="Trebuchet MS" pitchFamily="34" charset="0"/>
                </a:rPr>
                <a:t>This PowerPoint</a:t>
              </a:r>
              <a:r>
                <a:rPr lang="en-US" sz="2900" i="0" baseline="0">
                  <a:latin typeface="Trebuchet MS" pitchFamily="34" charset="0"/>
                </a:rPr>
                <a:t> </a:t>
              </a:r>
              <a:r>
                <a:rPr lang="en-US" sz="2900" i="0">
                  <a:latin typeface="Trebuchet MS" pitchFamily="34" charset="0"/>
                </a:rPr>
                <a:t>2007 template produces</a:t>
              </a:r>
              <a:r>
                <a:rPr lang="en-US" sz="2900" i="0" baseline="0">
                  <a:latin typeface="Trebuchet MS" pitchFamily="34" charset="0"/>
                </a:rPr>
                <a:t> </a:t>
              </a:r>
              <a:r>
                <a:rPr lang="en-US" sz="2900" i="0">
                  <a:latin typeface="Trebuchet MS" pitchFamily="34" charset="0"/>
                </a:rPr>
                <a:t>a 36”x48” presentation poster. </a:t>
              </a:r>
              <a:r>
                <a:rPr lang="en-US" sz="2900">
                  <a:latin typeface="Trebuchet MS" pitchFamily="34" charset="0"/>
                </a:rPr>
                <a:t>You</a:t>
              </a:r>
              <a:r>
                <a:rPr lang="en-US" sz="2900" baseline="0">
                  <a:latin typeface="Trebuchet MS" pitchFamily="34" charset="0"/>
                </a:rPr>
                <a:t> can u</a:t>
              </a:r>
              <a:r>
                <a:rPr lang="en-US" sz="2900">
                  <a:latin typeface="Trebuchet MS" pitchFamily="34" charset="0"/>
                </a:rPr>
                <a:t>se</a:t>
              </a:r>
              <a:r>
                <a:rPr lang="en-US" sz="2900" baseline="0">
                  <a:latin typeface="Trebuchet MS" pitchFamily="34" charset="0"/>
                </a:rPr>
                <a:t> it to create your research poster and </a:t>
              </a:r>
              <a:r>
                <a:rPr lang="en-US" sz="2900">
                  <a:latin typeface="Trebuchet MS" pitchFamily="34" charset="0"/>
                </a:rPr>
                <a:t>save valuable time placing titles, subtitles,</a:t>
              </a:r>
              <a:r>
                <a:rPr lang="en-US" sz="2900" baseline="0">
                  <a:latin typeface="Trebuchet MS" pitchFamily="34" charset="0"/>
                </a:rPr>
                <a:t> text, and graphics</a:t>
              </a:r>
              <a:r>
                <a:rPr lang="en-US" sz="2900">
                  <a:latin typeface="Trebuchet MS" pitchFamily="34" charset="0"/>
                </a:rPr>
                <a:t>. </a:t>
              </a:r>
            </a:p>
            <a:p>
              <a:pPr defTabSz="3764434"/>
              <a:endParaRPr lang="en-US" sz="2900">
                <a:latin typeface="Trebuchet MS" pitchFamily="34" charset="0"/>
              </a:endParaRPr>
            </a:p>
            <a:p>
              <a:pPr defTabSz="4387814"/>
              <a:r>
                <a:rPr lang="en-US" sz="2900">
                  <a:latin typeface="Trebuchet MS" pitchFamily="34" charset="0"/>
                </a:rPr>
                <a:t>We provide a series of online tutorials that will guide you through the poster design process and answer your poster production questions. To view our template tutorials, go online to </a:t>
              </a:r>
              <a:r>
                <a:rPr lang="en-US" sz="2900" b="1">
                  <a:solidFill>
                    <a:srgbClr val="FFC000"/>
                  </a:solidFill>
                  <a:latin typeface="Trebuchet MS" pitchFamily="34" charset="0"/>
                </a:rPr>
                <a:t>PosterPresentations.com</a:t>
              </a:r>
              <a:r>
                <a:rPr lang="en-US" sz="2900" b="1">
                  <a:solidFill>
                    <a:schemeClr val="bg1"/>
                  </a:solidFill>
                  <a:latin typeface="Trebuchet MS" pitchFamily="34" charset="0"/>
                </a:rPr>
                <a:t> </a:t>
              </a:r>
              <a:r>
                <a:rPr lang="en-US" sz="2900">
                  <a:solidFill>
                    <a:schemeClr val="bg1"/>
                  </a:solidFill>
                  <a:latin typeface="Trebuchet MS" pitchFamily="34" charset="0"/>
                </a:rPr>
                <a:t>and click on HELP DESK.</a:t>
              </a:r>
            </a:p>
            <a:p>
              <a:pPr defTabSz="4387814"/>
              <a:endParaRPr lang="en-US" sz="2900">
                <a:latin typeface="Trebuchet MS" pitchFamily="34" charset="0"/>
              </a:endParaRPr>
            </a:p>
            <a:p>
              <a:pPr defTabSz="4387814"/>
              <a:r>
                <a:rPr lang="en-US" sz="2900">
                  <a:solidFill>
                    <a:schemeClr val="bg1"/>
                  </a:solidFill>
                  <a:latin typeface="Trebuchet MS" pitchFamily="34" charset="0"/>
                </a:rPr>
                <a:t>When</a:t>
              </a:r>
              <a:r>
                <a:rPr lang="en-US" sz="2900" baseline="0">
                  <a:solidFill>
                    <a:schemeClr val="bg1"/>
                  </a:solidFill>
                  <a:latin typeface="Trebuchet MS" pitchFamily="34" charset="0"/>
                </a:rPr>
                <a:t> you are ready to print your poster</a:t>
              </a:r>
              <a:r>
                <a:rPr lang="en-US" sz="2900">
                  <a:solidFill>
                    <a:schemeClr val="bg1"/>
                  </a:solidFill>
                  <a:latin typeface="Trebuchet MS" pitchFamily="34" charset="0"/>
                </a:rPr>
                <a:t>,</a:t>
              </a:r>
              <a:r>
                <a:rPr lang="en-US" sz="2900" baseline="0">
                  <a:solidFill>
                    <a:schemeClr val="bg1"/>
                  </a:solidFill>
                  <a:latin typeface="Trebuchet MS" pitchFamily="34" charset="0"/>
                </a:rPr>
                <a:t> go online to </a:t>
              </a:r>
              <a:r>
                <a:rPr lang="en-US" sz="2900" b="0">
                  <a:solidFill>
                    <a:schemeClr val="bg1"/>
                  </a:solidFill>
                  <a:latin typeface="Trebuchet MS" pitchFamily="34" charset="0"/>
                </a:rPr>
                <a:t>PosterPresentations.com</a:t>
              </a:r>
              <a:br>
                <a:rPr lang="en-US" sz="2900">
                  <a:solidFill>
                    <a:schemeClr val="bg1"/>
                  </a:solidFill>
                  <a:latin typeface="Trebuchet MS" pitchFamily="34" charset="0"/>
                </a:rPr>
              </a:br>
              <a:endParaRPr lang="en-US" sz="2900">
                <a:solidFill>
                  <a:schemeClr val="bg1"/>
                </a:solidFill>
                <a:latin typeface="Trebuchet MS" pitchFamily="34" charset="0"/>
              </a:endParaRPr>
            </a:p>
            <a:p>
              <a:pPr algn="l" defTabSz="3764434"/>
              <a:r>
                <a:rPr lang="en-US" sz="2900" b="0">
                  <a:solidFill>
                    <a:schemeClr val="bg1"/>
                  </a:solidFill>
                  <a:latin typeface="Trebuchet MS" pitchFamily="34" charset="0"/>
                </a:rPr>
                <a:t>Need</a:t>
              </a:r>
              <a:r>
                <a:rPr lang="en-US" sz="2900" b="0" baseline="0">
                  <a:solidFill>
                    <a:schemeClr val="bg1"/>
                  </a:solidFill>
                  <a:latin typeface="Trebuchet MS" pitchFamily="34" charset="0"/>
                </a:rPr>
                <a:t> assistance? Call us at </a:t>
              </a:r>
              <a:r>
                <a:rPr lang="en-US" sz="2900" b="0">
                  <a:solidFill>
                    <a:srgbClr val="FFC000"/>
                  </a:solidFill>
                  <a:latin typeface="Trebuchet MS" pitchFamily="34" charset="0"/>
                </a:rPr>
                <a:t>1.510.649.3001</a:t>
              </a:r>
            </a:p>
            <a:p>
              <a:pPr algn="l" defTabSz="3764434"/>
              <a:endParaRPr lang="en-US" sz="34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3800" b="1" spc="600">
                  <a:solidFill>
                    <a:schemeClr val="bg1"/>
                  </a:solidFill>
                  <a:latin typeface="Trebuchet MS" pitchFamily="34" charset="0"/>
                </a:rPr>
                <a:t>QUICK START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Zoom in and out</a:t>
              </a:r>
            </a:p>
            <a:p>
              <a:pPr marL="1891694" indent="-1891694" algn="l" defTabSz="850627"/>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900" b="0" baseline="0">
                <a:solidFill>
                  <a:schemeClr val="bg1"/>
                </a:solidFill>
                <a:latin typeface="Trebuchet MS" pitchFamily="34" charset="0"/>
              </a:endParaRPr>
            </a:p>
            <a:p>
              <a:pPr algn="ctr"/>
              <a:r>
                <a:rPr lang="en-US" sz="34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900" b="1" baseline="0">
                  <a:solidFill>
                    <a:schemeClr val="bg1"/>
                  </a:solidFill>
                  <a:latin typeface="Trebuchet MS" pitchFamily="34" charset="0"/>
                </a:rPr>
              </a:br>
              <a:endParaRPr lang="en-US" sz="2900" b="1">
                <a:solidFill>
                  <a:schemeClr val="bg1"/>
                </a:solidFill>
                <a:latin typeface="Trebuchet MS" pitchFamily="34" charset="0"/>
              </a:endParaRPr>
            </a:p>
            <a:p>
              <a:pPr algn="ctr"/>
              <a:endParaRPr lang="en-US" sz="2900" b="1">
                <a:solidFill>
                  <a:srgbClr val="FFC000"/>
                </a:solidFill>
                <a:latin typeface="Trebuchet MS" pitchFamily="34" charset="0"/>
              </a:endParaRPr>
            </a:p>
            <a:p>
              <a:pPr algn="ctr"/>
              <a:endParaRPr lang="en-US" sz="2900" b="1">
                <a:solidFill>
                  <a:srgbClr val="FFC000"/>
                </a:solidFill>
                <a:latin typeface="Trebuchet MS" pitchFamily="34" charset="0"/>
              </a:endParaRPr>
            </a:p>
            <a:p>
              <a:pPr algn="ctr"/>
              <a:r>
                <a:rPr lang="en-US" sz="3400" b="1">
                  <a:solidFill>
                    <a:srgbClr val="FFC000"/>
                  </a:solidFill>
                  <a:latin typeface="Trebuchet MS" pitchFamily="34" charset="0"/>
                </a:rPr>
                <a:t>Adding Logos</a:t>
              </a:r>
              <a:r>
                <a:rPr lang="en-US" sz="34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400" b="1" baseline="0">
                  <a:solidFill>
                    <a:srgbClr val="FFC000"/>
                  </a:solidFill>
                  <a:latin typeface="Trebuchet MS" pitchFamily="34" charset="0"/>
                </a:rPr>
                <a:t>Photographs / Graphics</a:t>
              </a:r>
            </a:p>
            <a:p>
              <a:pPr algn="l" defTabSz="977587"/>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587"/>
              <a:endParaRPr lang="en-US" sz="2400" b="0" baseline="0">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r>
                <a:rPr lang="en-US" sz="3400" b="1" baseline="0">
                  <a:solidFill>
                    <a:srgbClr val="FFC000"/>
                  </a:solidFill>
                  <a:latin typeface="Trebuchet MS" pitchFamily="34" charset="0"/>
                </a:rPr>
                <a:t>Image Quality Check</a:t>
              </a:r>
            </a:p>
            <a:p>
              <a:pPr lvl="0" algn="l" defTabSz="977587"/>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900" b="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500" b="1">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4103" name="Image" r:id="rId16" imgW="1828440" imgH="1117440" progId="Photoshop.Image.13">
                      <p:embed/>
                    </p:oleObj>
                  </mc:Choice>
                  <mc:Fallback>
                    <p:oleObj name="Image" r:id="rId16" imgW="1828440" imgH="1117440" progId="Photoshop.Image.13">
                      <p:embed/>
                      <p:pic>
                        <p:nvPicPr>
                          <p:cNvPr id="61" name="Object 60"/>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4104" name="Image" r:id="rId18" imgW="1828440" imgH="1117440" progId="Photoshop.Image.13">
                      <p:embed/>
                    </p:oleObj>
                  </mc:Choice>
                  <mc:Fallback>
                    <p:oleObj name="Image" r:id="rId18" imgW="1828440" imgH="1117440" progId="Photoshop.Image.13">
                      <p:embed/>
                      <p:pic>
                        <p:nvPicPr>
                          <p:cNvPr id="62" name="Object 61"/>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a:solidFill>
                      <a:srgbClr val="92D050"/>
                    </a:solidFill>
                  </a:rPr>
                  <a:t>Good</a:t>
                </a:r>
                <a:r>
                  <a:rPr lang="en-US" sz="1400" baseline="0">
                    <a:solidFill>
                      <a:srgbClr val="92D050"/>
                    </a:solidFill>
                  </a:rPr>
                  <a:t> </a:t>
                </a:r>
                <a:r>
                  <a:rPr lang="en-US" sz="1400" baseline="0">
                    <a:solidFill>
                      <a:schemeClr val="bg1"/>
                    </a:solidFill>
                  </a:rPr>
                  <a:t>printing quality</a:t>
                </a:r>
                <a:endParaRPr lang="en-US" sz="140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a:solidFill>
                      <a:srgbClr val="FF0000"/>
                    </a:solidFill>
                  </a:rPr>
                  <a:t>Bad </a:t>
                </a:r>
                <a:r>
                  <a:rPr lang="en-US" sz="1400">
                    <a:solidFill>
                      <a:schemeClr val="bg1"/>
                    </a:solidFill>
                  </a:rPr>
                  <a:t>printing quality</a:t>
                </a:r>
              </a:p>
            </p:txBody>
          </p:sp>
        </p:grpSp>
      </p:grpSp>
      <p:pic>
        <p:nvPicPr>
          <p:cNvPr id="39" name="Picture 38"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a:solidFill>
                    <a:schemeClr val="bg1"/>
                  </a:solidFill>
                  <a:latin typeface="Trebuchet MS" pitchFamily="34" charset="0"/>
                </a:rPr>
                <a:t>QUICK START (cont.)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Text</a:t>
              </a:r>
            </a:p>
            <a:p>
              <a:pPr marL="3264442" lvl="2" indent="0" algn="l" defTabSz="114264"/>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4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7851" lvl="2"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Tables</a:t>
              </a:r>
            </a:p>
            <a:p>
              <a:pPr marL="1729819" lvl="1" indent="0" algn="l" defTabSz="114264"/>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7173" name="Image" r:id="rId5" imgW="4571280" imgH="1688760" progId="Photoshop.Image.13">
                    <p:embed/>
                  </p:oleObj>
                </mc:Choice>
                <mc:Fallback>
                  <p:oleObj name="Image" r:id="rId5" imgW="4571280" imgH="1688760" progId="Photoshop.Image.13">
                    <p:embed/>
                    <p:pic>
                      <p:nvPicPr>
                        <p:cNvPr id="45" name="Object 44"/>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7174" name="Image" r:id="rId8" imgW="1574280" imgH="1053720" progId="Photoshop.Image.13">
                    <p:embed/>
                  </p:oleObj>
                </mc:Choice>
                <mc:Fallback>
                  <p:oleObj name="Image" r:id="rId8" imgW="1574280" imgH="1053720" progId="Photoshop.Image.13">
                    <p:embed/>
                    <p:pic>
                      <p:nvPicPr>
                        <p:cNvPr id="47" name="Object 46"/>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a:solidFill>
                    <a:schemeClr val="bg1"/>
                  </a:solidFill>
                </a:rPr>
                <a:t>© 2013</a:t>
              </a:r>
              <a:r>
                <a:rPr lang="en-US" sz="2900" baseline="0">
                  <a:solidFill>
                    <a:schemeClr val="bg1"/>
                  </a:solidFill>
                </a:rPr>
                <a:t> </a:t>
              </a:r>
              <a:r>
                <a:rPr lang="en-US" sz="2900">
                  <a:solidFill>
                    <a:schemeClr val="bg1"/>
                  </a:solidFill>
                </a:rPr>
                <a:t>PosterPresentations.com</a:t>
              </a:r>
              <a:br>
                <a:rPr lang="en-US" sz="2900">
                  <a:solidFill>
                    <a:schemeClr val="bg1"/>
                  </a:solidFill>
                </a:rPr>
              </a:br>
              <a:r>
                <a:rPr lang="en-US" sz="29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2"/>
                </a:lnSpc>
              </a:pPr>
              <a:r>
                <a:rPr lang="en-US" sz="2400" baseline="0">
                  <a:solidFill>
                    <a:schemeClr val="bg1"/>
                  </a:solidFill>
                </a:rPr>
                <a:t>     Berkeley CA </a:t>
              </a:r>
              <a:r>
                <a:rPr lang="en-US" sz="19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900" b="1">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a:solidFill>
                    <a:srgbClr val="FF0000"/>
                  </a:solidFill>
                  <a:latin typeface="Trebuchet MS" pitchFamily="34" charset="0"/>
                </a:rPr>
                <a:t>(—THIS SIDEBAR DOES NOT PRINT—)</a:t>
              </a:r>
              <a:endParaRPr lang="en-US" sz="3400" b="1" spc="600">
                <a:solidFill>
                  <a:schemeClr val="bg1"/>
                </a:solidFill>
                <a:latin typeface="Trebuchet MS" pitchFamily="34" charset="0"/>
              </a:endParaRPr>
            </a:p>
            <a:p>
              <a:pPr algn="ctr"/>
              <a:r>
                <a:rPr lang="en-US" sz="3800" b="1" spc="600">
                  <a:solidFill>
                    <a:schemeClr val="bg1"/>
                  </a:solidFill>
                  <a:latin typeface="Trebuchet MS" pitchFamily="34" charset="0"/>
                </a:rPr>
                <a:t>DESIGN</a:t>
              </a:r>
              <a:r>
                <a:rPr lang="en-US" sz="3800" b="1" spc="600" baseline="0">
                  <a:solidFill>
                    <a:schemeClr val="bg1"/>
                  </a:solidFill>
                  <a:latin typeface="Trebuchet MS" pitchFamily="34" charset="0"/>
                </a:rPr>
                <a:t> </a:t>
              </a:r>
              <a:r>
                <a:rPr lang="en-US" sz="3800" b="1" spc="600">
                  <a:solidFill>
                    <a:schemeClr val="bg1"/>
                  </a:solidFill>
                  <a:latin typeface="Trebuchet MS" pitchFamily="34" charset="0"/>
                </a:rPr>
                <a:t>GUIDE</a:t>
              </a:r>
            </a:p>
            <a:p>
              <a:pPr algn="ctr"/>
              <a:endParaRPr lang="en-US" sz="2900" b="1">
                <a:latin typeface="Trebuchet MS" pitchFamily="34" charset="0"/>
              </a:endParaRPr>
            </a:p>
            <a:p>
              <a:pPr defTabSz="3764434"/>
              <a:r>
                <a:rPr lang="en-US" sz="2900" i="0">
                  <a:latin typeface="Trebuchet MS" pitchFamily="34" charset="0"/>
                </a:rPr>
                <a:t>This PowerPoint</a:t>
              </a:r>
              <a:r>
                <a:rPr lang="en-US" sz="2900" i="0" baseline="0">
                  <a:latin typeface="Trebuchet MS" pitchFamily="34" charset="0"/>
                </a:rPr>
                <a:t> </a:t>
              </a:r>
              <a:r>
                <a:rPr lang="en-US" sz="2900" i="0">
                  <a:latin typeface="Trebuchet MS" pitchFamily="34" charset="0"/>
                </a:rPr>
                <a:t>2007 template produces</a:t>
              </a:r>
              <a:r>
                <a:rPr lang="en-US" sz="2900" i="0" baseline="0">
                  <a:latin typeface="Trebuchet MS" pitchFamily="34" charset="0"/>
                </a:rPr>
                <a:t> </a:t>
              </a:r>
              <a:r>
                <a:rPr lang="en-US" sz="2900" i="0">
                  <a:latin typeface="Trebuchet MS" pitchFamily="34" charset="0"/>
                </a:rPr>
                <a:t>a 36”x48” presentation poster. </a:t>
              </a:r>
              <a:r>
                <a:rPr lang="en-US" sz="2900">
                  <a:latin typeface="Trebuchet MS" pitchFamily="34" charset="0"/>
                </a:rPr>
                <a:t>You</a:t>
              </a:r>
              <a:r>
                <a:rPr lang="en-US" sz="2900" baseline="0">
                  <a:latin typeface="Trebuchet MS" pitchFamily="34" charset="0"/>
                </a:rPr>
                <a:t> can u</a:t>
              </a:r>
              <a:r>
                <a:rPr lang="en-US" sz="2900">
                  <a:latin typeface="Trebuchet MS" pitchFamily="34" charset="0"/>
                </a:rPr>
                <a:t>se</a:t>
              </a:r>
              <a:r>
                <a:rPr lang="en-US" sz="2900" baseline="0">
                  <a:latin typeface="Trebuchet MS" pitchFamily="34" charset="0"/>
                </a:rPr>
                <a:t> it to create your research poster and </a:t>
              </a:r>
              <a:r>
                <a:rPr lang="en-US" sz="2900">
                  <a:latin typeface="Trebuchet MS" pitchFamily="34" charset="0"/>
                </a:rPr>
                <a:t>save valuable time placing titles, subtitles,</a:t>
              </a:r>
              <a:r>
                <a:rPr lang="en-US" sz="2900" baseline="0">
                  <a:latin typeface="Trebuchet MS" pitchFamily="34" charset="0"/>
                </a:rPr>
                <a:t> text, and graphics</a:t>
              </a:r>
              <a:r>
                <a:rPr lang="en-US" sz="2900">
                  <a:latin typeface="Trebuchet MS" pitchFamily="34" charset="0"/>
                </a:rPr>
                <a:t>. </a:t>
              </a:r>
            </a:p>
            <a:p>
              <a:pPr defTabSz="3764434"/>
              <a:endParaRPr lang="en-US" sz="2900">
                <a:latin typeface="Trebuchet MS" pitchFamily="34" charset="0"/>
              </a:endParaRPr>
            </a:p>
            <a:p>
              <a:pPr defTabSz="4387814"/>
              <a:r>
                <a:rPr lang="en-US" sz="2900">
                  <a:latin typeface="Trebuchet MS" pitchFamily="34" charset="0"/>
                </a:rPr>
                <a:t>We provide a series of online tutorials that will guide you through the poster design process and answer your poster production questions. To view our template tutorials, go online to </a:t>
              </a:r>
              <a:r>
                <a:rPr lang="en-US" sz="2900" b="1">
                  <a:solidFill>
                    <a:srgbClr val="FFC000"/>
                  </a:solidFill>
                  <a:latin typeface="Trebuchet MS" pitchFamily="34" charset="0"/>
                </a:rPr>
                <a:t>PosterPresentations.com</a:t>
              </a:r>
              <a:r>
                <a:rPr lang="en-US" sz="2900" b="1">
                  <a:solidFill>
                    <a:schemeClr val="bg1"/>
                  </a:solidFill>
                  <a:latin typeface="Trebuchet MS" pitchFamily="34" charset="0"/>
                </a:rPr>
                <a:t> </a:t>
              </a:r>
              <a:r>
                <a:rPr lang="en-US" sz="2900">
                  <a:solidFill>
                    <a:schemeClr val="bg1"/>
                  </a:solidFill>
                  <a:latin typeface="Trebuchet MS" pitchFamily="34" charset="0"/>
                </a:rPr>
                <a:t>and click on HELP DESK.</a:t>
              </a:r>
            </a:p>
            <a:p>
              <a:pPr defTabSz="4387814"/>
              <a:endParaRPr lang="en-US" sz="2900">
                <a:latin typeface="Trebuchet MS" pitchFamily="34" charset="0"/>
              </a:endParaRPr>
            </a:p>
            <a:p>
              <a:pPr defTabSz="4387814"/>
              <a:r>
                <a:rPr lang="en-US" sz="2900">
                  <a:solidFill>
                    <a:schemeClr val="bg1"/>
                  </a:solidFill>
                  <a:latin typeface="Trebuchet MS" pitchFamily="34" charset="0"/>
                </a:rPr>
                <a:t>When</a:t>
              </a:r>
              <a:r>
                <a:rPr lang="en-US" sz="2900" baseline="0">
                  <a:solidFill>
                    <a:schemeClr val="bg1"/>
                  </a:solidFill>
                  <a:latin typeface="Trebuchet MS" pitchFamily="34" charset="0"/>
                </a:rPr>
                <a:t> you are ready to print your poster</a:t>
              </a:r>
              <a:r>
                <a:rPr lang="en-US" sz="2900">
                  <a:solidFill>
                    <a:schemeClr val="bg1"/>
                  </a:solidFill>
                  <a:latin typeface="Trebuchet MS" pitchFamily="34" charset="0"/>
                </a:rPr>
                <a:t>,</a:t>
              </a:r>
              <a:r>
                <a:rPr lang="en-US" sz="2900" baseline="0">
                  <a:solidFill>
                    <a:schemeClr val="bg1"/>
                  </a:solidFill>
                  <a:latin typeface="Trebuchet MS" pitchFamily="34" charset="0"/>
                </a:rPr>
                <a:t> go online to </a:t>
              </a:r>
              <a:r>
                <a:rPr lang="en-US" sz="2900" b="0">
                  <a:solidFill>
                    <a:schemeClr val="bg1"/>
                  </a:solidFill>
                  <a:latin typeface="Trebuchet MS" pitchFamily="34" charset="0"/>
                </a:rPr>
                <a:t>PosterPresentations.com</a:t>
              </a:r>
              <a:br>
                <a:rPr lang="en-US" sz="2900">
                  <a:solidFill>
                    <a:schemeClr val="bg1"/>
                  </a:solidFill>
                  <a:latin typeface="Trebuchet MS" pitchFamily="34" charset="0"/>
                </a:rPr>
              </a:br>
              <a:endParaRPr lang="en-US" sz="2900">
                <a:solidFill>
                  <a:schemeClr val="bg1"/>
                </a:solidFill>
                <a:latin typeface="Trebuchet MS" pitchFamily="34" charset="0"/>
              </a:endParaRPr>
            </a:p>
            <a:p>
              <a:pPr algn="l" defTabSz="3764434"/>
              <a:r>
                <a:rPr lang="en-US" sz="2900" b="0">
                  <a:solidFill>
                    <a:schemeClr val="bg1"/>
                  </a:solidFill>
                  <a:latin typeface="Trebuchet MS" pitchFamily="34" charset="0"/>
                </a:rPr>
                <a:t>Need</a:t>
              </a:r>
              <a:r>
                <a:rPr lang="en-US" sz="2900" b="0" baseline="0">
                  <a:solidFill>
                    <a:schemeClr val="bg1"/>
                  </a:solidFill>
                  <a:latin typeface="Trebuchet MS" pitchFamily="34" charset="0"/>
                </a:rPr>
                <a:t> assistance? Call us at </a:t>
              </a:r>
              <a:r>
                <a:rPr lang="en-US" sz="2900" b="0">
                  <a:solidFill>
                    <a:srgbClr val="FFC000"/>
                  </a:solidFill>
                  <a:latin typeface="Trebuchet MS" pitchFamily="34" charset="0"/>
                </a:rPr>
                <a:t>1.510.649.3001</a:t>
              </a:r>
            </a:p>
            <a:p>
              <a:pPr algn="l" defTabSz="3764434"/>
              <a:endParaRPr lang="en-US" sz="34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3800" b="1" spc="600">
                  <a:solidFill>
                    <a:schemeClr val="bg1"/>
                  </a:solidFill>
                  <a:latin typeface="Trebuchet MS" pitchFamily="34" charset="0"/>
                </a:rPr>
                <a:t>QUICK START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Zoom in and out</a:t>
              </a:r>
            </a:p>
            <a:p>
              <a:pPr marL="1891694" indent="-1891694" algn="l" defTabSz="850627"/>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900" b="0" baseline="0">
                <a:solidFill>
                  <a:schemeClr val="bg1"/>
                </a:solidFill>
                <a:latin typeface="Trebuchet MS" pitchFamily="34" charset="0"/>
              </a:endParaRPr>
            </a:p>
            <a:p>
              <a:pPr algn="ctr"/>
              <a:r>
                <a:rPr lang="en-US" sz="34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900" b="1" baseline="0">
                  <a:solidFill>
                    <a:schemeClr val="bg1"/>
                  </a:solidFill>
                  <a:latin typeface="Trebuchet MS" pitchFamily="34" charset="0"/>
                </a:rPr>
              </a:br>
              <a:endParaRPr lang="en-US" sz="2900" b="1">
                <a:solidFill>
                  <a:schemeClr val="bg1"/>
                </a:solidFill>
                <a:latin typeface="Trebuchet MS" pitchFamily="34" charset="0"/>
              </a:endParaRPr>
            </a:p>
            <a:p>
              <a:pPr algn="ctr"/>
              <a:endParaRPr lang="en-US" sz="2900" b="1">
                <a:solidFill>
                  <a:srgbClr val="FFC000"/>
                </a:solidFill>
                <a:latin typeface="Trebuchet MS" pitchFamily="34" charset="0"/>
              </a:endParaRPr>
            </a:p>
            <a:p>
              <a:pPr algn="ctr"/>
              <a:endParaRPr lang="en-US" sz="2900" b="1">
                <a:solidFill>
                  <a:srgbClr val="FFC000"/>
                </a:solidFill>
                <a:latin typeface="Trebuchet MS" pitchFamily="34" charset="0"/>
              </a:endParaRPr>
            </a:p>
            <a:p>
              <a:pPr algn="ctr"/>
              <a:r>
                <a:rPr lang="en-US" sz="3400" b="1">
                  <a:solidFill>
                    <a:srgbClr val="FFC000"/>
                  </a:solidFill>
                  <a:latin typeface="Trebuchet MS" pitchFamily="34" charset="0"/>
                </a:rPr>
                <a:t>Adding Logos</a:t>
              </a:r>
              <a:r>
                <a:rPr lang="en-US" sz="34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400" b="1" baseline="0">
                  <a:solidFill>
                    <a:srgbClr val="FFC000"/>
                  </a:solidFill>
                  <a:latin typeface="Trebuchet MS" pitchFamily="34" charset="0"/>
                </a:rPr>
                <a:t>Photographs / Graphics</a:t>
              </a:r>
            </a:p>
            <a:p>
              <a:pPr algn="l" defTabSz="977587"/>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587"/>
              <a:endParaRPr lang="en-US" sz="2400" b="0" baseline="0">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r>
                <a:rPr lang="en-US" sz="3400" b="1" baseline="0">
                  <a:solidFill>
                    <a:srgbClr val="FFC000"/>
                  </a:solidFill>
                  <a:latin typeface="Trebuchet MS" pitchFamily="34" charset="0"/>
                </a:rPr>
                <a:t>Image Quality Check</a:t>
              </a:r>
            </a:p>
            <a:p>
              <a:pPr lvl="0" algn="l" defTabSz="977587"/>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900" b="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4"/>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4"/>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500" b="1">
                    <a:solidFill>
                      <a:schemeClr val="bg1"/>
                    </a:solidFill>
                  </a:endParaRPr>
                </a:p>
              </p:txBody>
            </p:sp>
          </p:grpSp>
          <p:pic>
            <p:nvPicPr>
              <p:cNvPr id="66" name="Picture 65"/>
              <p:cNvPicPr>
                <a:picLocks noChangeAspect="1"/>
              </p:cNvPicPr>
              <p:nvPr userDrawn="1"/>
            </p:nvPicPr>
            <p:blipFill>
              <a:blip r:embed="rId15"/>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7175" name="Image" r:id="rId16" imgW="1828440" imgH="1117440" progId="Photoshop.Image.13">
                      <p:embed/>
                    </p:oleObj>
                  </mc:Choice>
                  <mc:Fallback>
                    <p:oleObj name="Image" r:id="rId16" imgW="1828440" imgH="1117440" progId="Photoshop.Image.13">
                      <p:embed/>
                      <p:pic>
                        <p:nvPicPr>
                          <p:cNvPr id="60" name="Object 59"/>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7176" name="Image" r:id="rId18" imgW="1828440" imgH="1117440" progId="Photoshop.Image.13">
                      <p:embed/>
                    </p:oleObj>
                  </mc:Choice>
                  <mc:Fallback>
                    <p:oleObj name="Image" r:id="rId18" imgW="1828440" imgH="1117440" progId="Photoshop.Image.13">
                      <p:embed/>
                      <p:pic>
                        <p:nvPicPr>
                          <p:cNvPr id="61" name="Object 60"/>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a:solidFill>
                      <a:srgbClr val="92D050"/>
                    </a:solidFill>
                  </a:rPr>
                  <a:t>Good</a:t>
                </a:r>
                <a:r>
                  <a:rPr lang="en-US" sz="1400" baseline="0">
                    <a:solidFill>
                      <a:srgbClr val="92D050"/>
                    </a:solidFill>
                  </a:rPr>
                  <a:t> </a:t>
                </a:r>
                <a:r>
                  <a:rPr lang="en-US" sz="1400" baseline="0">
                    <a:solidFill>
                      <a:schemeClr val="bg1"/>
                    </a:solidFill>
                  </a:rPr>
                  <a:t>printing quality</a:t>
                </a:r>
                <a:endParaRPr lang="en-US" sz="140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a:solidFill>
                      <a:srgbClr val="FF0000"/>
                    </a:solidFill>
                  </a:rPr>
                  <a:t>Bad </a:t>
                </a:r>
                <a:r>
                  <a:rPr lang="en-US" sz="1400">
                    <a:solidFill>
                      <a:schemeClr val="bg1"/>
                    </a:solidFill>
                  </a:rPr>
                  <a:t>printing quality</a:t>
                </a:r>
              </a:p>
            </p:txBody>
          </p:sp>
        </p:grpSp>
      </p:grpSp>
      <p:pic>
        <p:nvPicPr>
          <p:cNvPr id="37" name="Picture 36"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a:solidFill>
                    <a:schemeClr val="bg1"/>
                  </a:solidFill>
                  <a:latin typeface="Trebuchet MS" pitchFamily="34" charset="0"/>
                </a:rPr>
                <a:t>QUICK START (cont.)</a:t>
              </a:r>
            </a:p>
            <a:p>
              <a:pPr algn="ctr"/>
              <a:endParaRPr lang="en-US" sz="3600" b="1" baseline="0">
                <a:solidFill>
                  <a:schemeClr val="bg1"/>
                </a:solidFill>
                <a:latin typeface="Trebuchet MS" pitchFamily="34" charset="0"/>
              </a:endParaRPr>
            </a:p>
            <a:p>
              <a:pPr algn="ctr"/>
              <a:r>
                <a:rPr lang="en-US" sz="3200" b="1" baseline="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Text</a:t>
              </a:r>
            </a:p>
            <a:p>
              <a:pPr marL="3265488" lvl="2" indent="0" algn="l" defTabSz="114300"/>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2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8341" lvl="2"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Tables</a:t>
              </a:r>
            </a:p>
            <a:p>
              <a:pPr marL="1730375" lvl="1" indent="0" algn="l" defTabSz="114300"/>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0249"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0250"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a:solidFill>
                    <a:schemeClr val="bg1"/>
                  </a:solidFill>
                </a:rPr>
                <a:t>© 2013</a:t>
              </a:r>
              <a:r>
                <a:rPr lang="en-US" sz="2800" baseline="0">
                  <a:solidFill>
                    <a:schemeClr val="bg1"/>
                  </a:solidFill>
                </a:rPr>
                <a:t> </a:t>
              </a:r>
              <a:r>
                <a:rPr lang="en-US" sz="2800">
                  <a:solidFill>
                    <a:schemeClr val="bg1"/>
                  </a:solidFill>
                </a:rPr>
                <a:t>PosterPresentations.com</a:t>
              </a:r>
              <a:br>
                <a:rPr lang="en-US" sz="2800">
                  <a:solidFill>
                    <a:schemeClr val="bg1"/>
                  </a:solidFill>
                </a:rPr>
              </a:br>
              <a:r>
                <a:rPr lang="en-US" sz="28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0"/>
                </a:lnSpc>
              </a:pPr>
              <a:r>
                <a:rPr lang="en-US" sz="2400" baseline="0">
                  <a:solidFill>
                    <a:schemeClr val="bg1"/>
                  </a:solidFill>
                </a:rPr>
                <a:t>     Berkeley CA </a:t>
              </a:r>
              <a:r>
                <a:rPr lang="en-US" sz="20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800" b="1">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a:solidFill>
                    <a:srgbClr val="FF0000"/>
                  </a:solidFill>
                  <a:latin typeface="Trebuchet MS" pitchFamily="34" charset="0"/>
                </a:rPr>
                <a:t>(—THIS SIDEBAR DOES NOT PRINT—)</a:t>
              </a:r>
              <a:endParaRPr lang="en-US" sz="3200" b="1" spc="600">
                <a:solidFill>
                  <a:schemeClr val="bg1"/>
                </a:solidFill>
                <a:latin typeface="Trebuchet MS" pitchFamily="34" charset="0"/>
              </a:endParaRPr>
            </a:p>
            <a:p>
              <a:pPr algn="ctr"/>
              <a:r>
                <a:rPr lang="en-US" sz="4000" b="1" spc="600">
                  <a:solidFill>
                    <a:schemeClr val="bg1"/>
                  </a:solidFill>
                  <a:latin typeface="Trebuchet MS" pitchFamily="34" charset="0"/>
                </a:rPr>
                <a:t>DESIGN</a:t>
              </a:r>
              <a:r>
                <a:rPr lang="en-US" sz="4000" b="1" spc="600" baseline="0">
                  <a:solidFill>
                    <a:schemeClr val="bg1"/>
                  </a:solidFill>
                  <a:latin typeface="Trebuchet MS" pitchFamily="34" charset="0"/>
                </a:rPr>
                <a:t> </a:t>
              </a:r>
              <a:r>
                <a:rPr lang="en-US" sz="4000" b="1" spc="600">
                  <a:solidFill>
                    <a:schemeClr val="bg1"/>
                  </a:solidFill>
                  <a:latin typeface="Trebuchet MS" pitchFamily="34" charset="0"/>
                </a:rPr>
                <a:t>GUIDE</a:t>
              </a:r>
            </a:p>
            <a:p>
              <a:pPr algn="ctr"/>
              <a:endParaRPr lang="en-US" sz="2800" b="1">
                <a:latin typeface="Trebuchet MS" pitchFamily="34" charset="0"/>
              </a:endParaRPr>
            </a:p>
            <a:p>
              <a:pPr defTabSz="3765639"/>
              <a:r>
                <a:rPr lang="en-US" sz="2800" i="0">
                  <a:latin typeface="Trebuchet MS" pitchFamily="34" charset="0"/>
                </a:rPr>
                <a:t>This PowerPoint</a:t>
              </a:r>
              <a:r>
                <a:rPr lang="en-US" sz="2800" i="0" baseline="0">
                  <a:latin typeface="Trebuchet MS" pitchFamily="34" charset="0"/>
                </a:rPr>
                <a:t> </a:t>
              </a:r>
              <a:r>
                <a:rPr lang="en-US" sz="2800" i="0">
                  <a:latin typeface="Trebuchet MS" pitchFamily="34" charset="0"/>
                </a:rPr>
                <a:t>2007 template produces</a:t>
              </a:r>
              <a:r>
                <a:rPr lang="en-US" sz="2800" i="0" baseline="0">
                  <a:latin typeface="Trebuchet MS" pitchFamily="34" charset="0"/>
                </a:rPr>
                <a:t> </a:t>
              </a:r>
              <a:r>
                <a:rPr lang="en-US" sz="2800" i="0">
                  <a:latin typeface="Trebuchet MS" pitchFamily="34" charset="0"/>
                </a:rPr>
                <a:t>a 36”x48” presentation poster. </a:t>
              </a:r>
              <a:r>
                <a:rPr lang="en-US" sz="2800">
                  <a:latin typeface="Trebuchet MS" pitchFamily="34" charset="0"/>
                </a:rPr>
                <a:t>You</a:t>
              </a:r>
              <a:r>
                <a:rPr lang="en-US" sz="2800" baseline="0">
                  <a:latin typeface="Trebuchet MS" pitchFamily="34" charset="0"/>
                </a:rPr>
                <a:t> can u</a:t>
              </a:r>
              <a:r>
                <a:rPr lang="en-US" sz="2800">
                  <a:latin typeface="Trebuchet MS" pitchFamily="34" charset="0"/>
                </a:rPr>
                <a:t>se</a:t>
              </a:r>
              <a:r>
                <a:rPr lang="en-US" sz="2800" baseline="0">
                  <a:latin typeface="Trebuchet MS" pitchFamily="34" charset="0"/>
                </a:rPr>
                <a:t> it to create your research poster and </a:t>
              </a:r>
              <a:r>
                <a:rPr lang="en-US" sz="2800">
                  <a:latin typeface="Trebuchet MS" pitchFamily="34" charset="0"/>
                </a:rPr>
                <a:t>save valuable time placing titles, subtitles,</a:t>
              </a:r>
              <a:r>
                <a:rPr lang="en-US" sz="2800" baseline="0">
                  <a:latin typeface="Trebuchet MS" pitchFamily="34" charset="0"/>
                </a:rPr>
                <a:t> text, and graphics</a:t>
              </a:r>
              <a:r>
                <a:rPr lang="en-US" sz="2800">
                  <a:latin typeface="Trebuchet MS" pitchFamily="34" charset="0"/>
                </a:rPr>
                <a:t>. </a:t>
              </a:r>
            </a:p>
            <a:p>
              <a:pPr defTabSz="3765639"/>
              <a:endParaRPr lang="en-US" sz="2800">
                <a:latin typeface="Trebuchet MS" pitchFamily="34" charset="0"/>
              </a:endParaRPr>
            </a:p>
            <a:p>
              <a:pPr defTabSz="4389219"/>
              <a:r>
                <a:rPr lang="en-US" sz="2800">
                  <a:latin typeface="Trebuchet MS" pitchFamily="34" charset="0"/>
                </a:rPr>
                <a:t>We provide a series of online tutorials that will guide you through the poster design process and answer your poster production questions. To view our template tutorials, go online to </a:t>
              </a:r>
              <a:r>
                <a:rPr lang="en-US" sz="2800" b="1">
                  <a:solidFill>
                    <a:srgbClr val="FFC000"/>
                  </a:solidFill>
                  <a:latin typeface="Trebuchet MS" pitchFamily="34" charset="0"/>
                </a:rPr>
                <a:t>PosterPresentations.com</a:t>
              </a:r>
              <a:r>
                <a:rPr lang="en-US" sz="2800" b="1">
                  <a:solidFill>
                    <a:schemeClr val="bg1"/>
                  </a:solidFill>
                  <a:latin typeface="Trebuchet MS" pitchFamily="34" charset="0"/>
                </a:rPr>
                <a:t> </a:t>
              </a:r>
              <a:r>
                <a:rPr lang="en-US" sz="2800">
                  <a:solidFill>
                    <a:schemeClr val="bg1"/>
                  </a:solidFill>
                  <a:latin typeface="Trebuchet MS" pitchFamily="34" charset="0"/>
                </a:rPr>
                <a:t>and click on HELP DESK.</a:t>
              </a:r>
            </a:p>
            <a:p>
              <a:pPr defTabSz="4389219"/>
              <a:endParaRPr lang="en-US" sz="2800">
                <a:latin typeface="Trebuchet MS" pitchFamily="34" charset="0"/>
              </a:endParaRPr>
            </a:p>
            <a:p>
              <a:pPr defTabSz="4389219"/>
              <a:r>
                <a:rPr lang="en-US" sz="2800">
                  <a:solidFill>
                    <a:schemeClr val="bg1"/>
                  </a:solidFill>
                  <a:latin typeface="Trebuchet MS" pitchFamily="34" charset="0"/>
                </a:rPr>
                <a:t>When</a:t>
              </a:r>
              <a:r>
                <a:rPr lang="en-US" sz="2800" baseline="0">
                  <a:solidFill>
                    <a:schemeClr val="bg1"/>
                  </a:solidFill>
                  <a:latin typeface="Trebuchet MS" pitchFamily="34" charset="0"/>
                </a:rPr>
                <a:t> you are ready to print your poster</a:t>
              </a:r>
              <a:r>
                <a:rPr lang="en-US" sz="2800">
                  <a:solidFill>
                    <a:schemeClr val="bg1"/>
                  </a:solidFill>
                  <a:latin typeface="Trebuchet MS" pitchFamily="34" charset="0"/>
                </a:rPr>
                <a:t>,</a:t>
              </a:r>
              <a:r>
                <a:rPr lang="en-US" sz="2800" baseline="0">
                  <a:solidFill>
                    <a:schemeClr val="bg1"/>
                  </a:solidFill>
                  <a:latin typeface="Trebuchet MS" pitchFamily="34" charset="0"/>
                </a:rPr>
                <a:t> go online to </a:t>
              </a:r>
              <a:r>
                <a:rPr lang="en-US" sz="2800" b="0">
                  <a:solidFill>
                    <a:schemeClr val="bg1"/>
                  </a:solidFill>
                  <a:latin typeface="Trebuchet MS" pitchFamily="34" charset="0"/>
                </a:rPr>
                <a:t>PosterPresentations.com</a:t>
              </a:r>
              <a:br>
                <a:rPr lang="en-US" sz="2800">
                  <a:solidFill>
                    <a:schemeClr val="bg1"/>
                  </a:solidFill>
                  <a:latin typeface="Trebuchet MS" pitchFamily="34" charset="0"/>
                </a:rPr>
              </a:br>
              <a:endParaRPr lang="en-US" sz="2800">
                <a:solidFill>
                  <a:schemeClr val="bg1"/>
                </a:solidFill>
                <a:latin typeface="Trebuchet MS" pitchFamily="34" charset="0"/>
              </a:endParaRPr>
            </a:p>
            <a:p>
              <a:pPr algn="l" defTabSz="3765639"/>
              <a:r>
                <a:rPr lang="en-US" sz="2800" b="0">
                  <a:solidFill>
                    <a:schemeClr val="bg1"/>
                  </a:solidFill>
                  <a:latin typeface="Trebuchet MS" pitchFamily="34" charset="0"/>
                </a:rPr>
                <a:t>Need</a:t>
              </a:r>
              <a:r>
                <a:rPr lang="en-US" sz="2800" b="0" baseline="0">
                  <a:solidFill>
                    <a:schemeClr val="bg1"/>
                  </a:solidFill>
                  <a:latin typeface="Trebuchet MS" pitchFamily="34" charset="0"/>
                </a:rPr>
                <a:t> assistance? Call us at </a:t>
              </a:r>
              <a:r>
                <a:rPr lang="en-US" sz="2800" b="0">
                  <a:solidFill>
                    <a:srgbClr val="FFC000"/>
                  </a:solidFill>
                  <a:latin typeface="Trebuchet MS" pitchFamily="34" charset="0"/>
                </a:rPr>
                <a:t>1.510.649.3001</a:t>
              </a:r>
            </a:p>
            <a:p>
              <a:pPr algn="l" defTabSz="3765639"/>
              <a:endParaRPr lang="en-US" sz="36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4000" b="1" spc="600">
                  <a:solidFill>
                    <a:schemeClr val="bg1"/>
                  </a:solidFill>
                  <a:latin typeface="Trebuchet MS" pitchFamily="34" charset="0"/>
                </a:rPr>
                <a:t>QUICK START</a:t>
              </a:r>
            </a:p>
            <a:p>
              <a:pPr algn="ctr"/>
              <a:endParaRPr lang="en-US" sz="3200" b="1" baseline="0">
                <a:solidFill>
                  <a:schemeClr val="bg1"/>
                </a:solidFill>
                <a:latin typeface="Trebuchet MS" pitchFamily="34" charset="0"/>
              </a:endParaRPr>
            </a:p>
            <a:p>
              <a:pPr algn="ctr"/>
              <a:r>
                <a:rPr lang="en-US" sz="3200" b="1" baseline="0">
                  <a:solidFill>
                    <a:srgbClr val="FFC000"/>
                  </a:solidFill>
                  <a:latin typeface="Trebuchet MS" pitchFamily="34" charset="0"/>
                </a:rPr>
                <a:t>Zoom in and out</a:t>
              </a:r>
            </a:p>
            <a:p>
              <a:pPr marL="1892300" indent="-1892300" algn="l" defTabSz="850900"/>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800" b="0" baseline="0">
                <a:solidFill>
                  <a:schemeClr val="bg1"/>
                </a:solidFill>
                <a:latin typeface="Trebuchet MS" pitchFamily="34" charset="0"/>
              </a:endParaRPr>
            </a:p>
            <a:p>
              <a:pPr algn="ctr"/>
              <a:r>
                <a:rPr lang="en-US" sz="32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800" b="1" baseline="0">
                  <a:solidFill>
                    <a:schemeClr val="bg1"/>
                  </a:solidFill>
                  <a:latin typeface="Trebuchet MS" pitchFamily="34" charset="0"/>
                </a:rPr>
              </a:br>
              <a:endParaRPr lang="en-US" sz="2800" b="1">
                <a:solidFill>
                  <a:schemeClr val="bg1"/>
                </a:solidFill>
                <a:latin typeface="Trebuchet MS" pitchFamily="34" charset="0"/>
              </a:endParaRPr>
            </a:p>
            <a:p>
              <a:pPr algn="ctr"/>
              <a:endParaRPr lang="en-US" sz="2800" b="1">
                <a:solidFill>
                  <a:srgbClr val="FFC000"/>
                </a:solidFill>
                <a:latin typeface="Trebuchet MS" pitchFamily="34" charset="0"/>
              </a:endParaRPr>
            </a:p>
            <a:p>
              <a:pPr algn="ctr"/>
              <a:endParaRPr lang="en-US" sz="2800" b="1">
                <a:solidFill>
                  <a:srgbClr val="FFC000"/>
                </a:solidFill>
                <a:latin typeface="Trebuchet MS" pitchFamily="34" charset="0"/>
              </a:endParaRPr>
            </a:p>
            <a:p>
              <a:pPr algn="ctr"/>
              <a:r>
                <a:rPr lang="en-US" sz="3200" b="1">
                  <a:solidFill>
                    <a:srgbClr val="FFC000"/>
                  </a:solidFill>
                  <a:latin typeface="Trebuchet MS" pitchFamily="34" charset="0"/>
                </a:rPr>
                <a:t>Adding Logos</a:t>
              </a:r>
              <a:r>
                <a:rPr lang="en-US" sz="32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200" b="1" baseline="0">
                  <a:solidFill>
                    <a:srgbClr val="FFC000"/>
                  </a:solidFill>
                  <a:latin typeface="Trebuchet MS" pitchFamily="34" charset="0"/>
                </a:rPr>
                <a:t>Photographs / Graphics</a:t>
              </a:r>
            </a:p>
            <a:p>
              <a:pPr algn="l" defTabSz="977900"/>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900"/>
              <a:endParaRPr lang="en-US" sz="2400" b="0" baseline="0">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r>
                <a:rPr lang="en-US" sz="3200" b="1" baseline="0">
                  <a:solidFill>
                    <a:srgbClr val="FFC000"/>
                  </a:solidFill>
                  <a:latin typeface="Trebuchet MS" pitchFamily="34" charset="0"/>
                </a:rPr>
                <a:t>Image Quality Check</a:t>
              </a:r>
            </a:p>
            <a:p>
              <a:pPr lvl="0" algn="l" defTabSz="977900"/>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800" b="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700" b="1">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a:solidFill>
                      <a:schemeClr val="bg1"/>
                    </a:solidFill>
                  </a:rPr>
                  <a:t>Corner</a:t>
                </a:r>
                <a:r>
                  <a:rPr lang="en-US" sz="1600" baseline="0">
                    <a:solidFill>
                      <a:schemeClr val="bg1"/>
                    </a:solidFill>
                  </a:rPr>
                  <a:t> handles</a:t>
                </a:r>
                <a:endParaRPr lang="en-US" sz="160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0251"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0252"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a:solidFill>
                      <a:srgbClr val="92D050"/>
                    </a:solidFill>
                  </a:rPr>
                  <a:t>Good</a:t>
                </a:r>
                <a:r>
                  <a:rPr lang="en-US" sz="1600" baseline="0">
                    <a:solidFill>
                      <a:srgbClr val="92D050"/>
                    </a:solidFill>
                  </a:rPr>
                  <a:t> </a:t>
                </a:r>
                <a:r>
                  <a:rPr lang="en-US" sz="1600" baseline="0">
                    <a:solidFill>
                      <a:schemeClr val="bg1"/>
                    </a:solidFill>
                  </a:rPr>
                  <a:t>printing quality</a:t>
                </a:r>
                <a:endParaRPr lang="en-US" sz="160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a:solidFill>
                      <a:srgbClr val="FF0000"/>
                    </a:solidFill>
                  </a:rPr>
                  <a:t>Bad </a:t>
                </a:r>
                <a:r>
                  <a:rPr lang="en-US" sz="160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a:solidFill>
                    <a:schemeClr val="bg1"/>
                  </a:solidFill>
                  <a:latin typeface="Trebuchet MS" pitchFamily="34" charset="0"/>
                </a:rPr>
                <a:t>QUICK START (cont.)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Text</a:t>
              </a:r>
            </a:p>
            <a:p>
              <a:pPr marL="3264442" lvl="2" indent="0" algn="l" defTabSz="114264"/>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4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7851" lvl="2"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Tables</a:t>
              </a:r>
            </a:p>
            <a:p>
              <a:pPr marL="1729819" lvl="1" indent="0" algn="l" defTabSz="114264"/>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0253"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0254"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a:solidFill>
                    <a:schemeClr val="bg1"/>
                  </a:solidFill>
                </a:rPr>
                <a:t>© 2013</a:t>
              </a:r>
              <a:r>
                <a:rPr lang="en-US" sz="2900" baseline="0">
                  <a:solidFill>
                    <a:schemeClr val="bg1"/>
                  </a:solidFill>
                </a:rPr>
                <a:t> </a:t>
              </a:r>
              <a:r>
                <a:rPr lang="en-US" sz="2900">
                  <a:solidFill>
                    <a:schemeClr val="bg1"/>
                  </a:solidFill>
                </a:rPr>
                <a:t>PosterPresentations.com</a:t>
              </a:r>
              <a:br>
                <a:rPr lang="en-US" sz="2900">
                  <a:solidFill>
                    <a:schemeClr val="bg1"/>
                  </a:solidFill>
                </a:rPr>
              </a:br>
              <a:r>
                <a:rPr lang="en-US" sz="29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2"/>
                </a:lnSpc>
              </a:pPr>
              <a:r>
                <a:rPr lang="en-US" sz="2400" baseline="0">
                  <a:solidFill>
                    <a:schemeClr val="bg1"/>
                  </a:solidFill>
                </a:rPr>
                <a:t>     Berkeley CA </a:t>
              </a:r>
              <a:r>
                <a:rPr lang="en-US" sz="19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900" b="1">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a:solidFill>
                    <a:srgbClr val="FF0000"/>
                  </a:solidFill>
                  <a:latin typeface="Trebuchet MS" pitchFamily="34" charset="0"/>
                </a:rPr>
                <a:t>(—THIS SIDEBAR DOES NOT PRINT—)</a:t>
              </a:r>
              <a:endParaRPr lang="en-US" sz="3400" b="1" spc="600">
                <a:solidFill>
                  <a:schemeClr val="bg1"/>
                </a:solidFill>
                <a:latin typeface="Trebuchet MS" pitchFamily="34" charset="0"/>
              </a:endParaRPr>
            </a:p>
            <a:p>
              <a:pPr algn="ctr"/>
              <a:r>
                <a:rPr lang="en-US" sz="3800" b="1" spc="600">
                  <a:solidFill>
                    <a:schemeClr val="bg1"/>
                  </a:solidFill>
                  <a:latin typeface="Trebuchet MS" pitchFamily="34" charset="0"/>
                </a:rPr>
                <a:t>DESIGN</a:t>
              </a:r>
              <a:r>
                <a:rPr lang="en-US" sz="3800" b="1" spc="600" baseline="0">
                  <a:solidFill>
                    <a:schemeClr val="bg1"/>
                  </a:solidFill>
                  <a:latin typeface="Trebuchet MS" pitchFamily="34" charset="0"/>
                </a:rPr>
                <a:t> </a:t>
              </a:r>
              <a:r>
                <a:rPr lang="en-US" sz="3800" b="1" spc="600">
                  <a:solidFill>
                    <a:schemeClr val="bg1"/>
                  </a:solidFill>
                  <a:latin typeface="Trebuchet MS" pitchFamily="34" charset="0"/>
                </a:rPr>
                <a:t>GUIDE</a:t>
              </a:r>
            </a:p>
            <a:p>
              <a:pPr algn="ctr"/>
              <a:endParaRPr lang="en-US" sz="2900" b="1">
                <a:latin typeface="Trebuchet MS" pitchFamily="34" charset="0"/>
              </a:endParaRPr>
            </a:p>
            <a:p>
              <a:pPr defTabSz="3764434"/>
              <a:r>
                <a:rPr lang="en-US" sz="2900" i="0">
                  <a:latin typeface="Trebuchet MS" pitchFamily="34" charset="0"/>
                </a:rPr>
                <a:t>This PowerPoint</a:t>
              </a:r>
              <a:r>
                <a:rPr lang="en-US" sz="2900" i="0" baseline="0">
                  <a:latin typeface="Trebuchet MS" pitchFamily="34" charset="0"/>
                </a:rPr>
                <a:t> </a:t>
              </a:r>
              <a:r>
                <a:rPr lang="en-US" sz="2900" i="0">
                  <a:latin typeface="Trebuchet MS" pitchFamily="34" charset="0"/>
                </a:rPr>
                <a:t>2007 template produces</a:t>
              </a:r>
              <a:r>
                <a:rPr lang="en-US" sz="2900" i="0" baseline="0">
                  <a:latin typeface="Trebuchet MS" pitchFamily="34" charset="0"/>
                </a:rPr>
                <a:t> </a:t>
              </a:r>
              <a:r>
                <a:rPr lang="en-US" sz="2900" i="0">
                  <a:latin typeface="Trebuchet MS" pitchFamily="34" charset="0"/>
                </a:rPr>
                <a:t>a 36”x48” presentation poster. </a:t>
              </a:r>
              <a:r>
                <a:rPr lang="en-US" sz="2900">
                  <a:latin typeface="Trebuchet MS" pitchFamily="34" charset="0"/>
                </a:rPr>
                <a:t>You</a:t>
              </a:r>
              <a:r>
                <a:rPr lang="en-US" sz="2900" baseline="0">
                  <a:latin typeface="Trebuchet MS" pitchFamily="34" charset="0"/>
                </a:rPr>
                <a:t> can u</a:t>
              </a:r>
              <a:r>
                <a:rPr lang="en-US" sz="2900">
                  <a:latin typeface="Trebuchet MS" pitchFamily="34" charset="0"/>
                </a:rPr>
                <a:t>se</a:t>
              </a:r>
              <a:r>
                <a:rPr lang="en-US" sz="2900" baseline="0">
                  <a:latin typeface="Trebuchet MS" pitchFamily="34" charset="0"/>
                </a:rPr>
                <a:t> it to create your research poster and </a:t>
              </a:r>
              <a:r>
                <a:rPr lang="en-US" sz="2900">
                  <a:latin typeface="Trebuchet MS" pitchFamily="34" charset="0"/>
                </a:rPr>
                <a:t>save valuable time placing titles, subtitles,</a:t>
              </a:r>
              <a:r>
                <a:rPr lang="en-US" sz="2900" baseline="0">
                  <a:latin typeface="Trebuchet MS" pitchFamily="34" charset="0"/>
                </a:rPr>
                <a:t> text, and graphics</a:t>
              </a:r>
              <a:r>
                <a:rPr lang="en-US" sz="2900">
                  <a:latin typeface="Trebuchet MS" pitchFamily="34" charset="0"/>
                </a:rPr>
                <a:t>. </a:t>
              </a:r>
            </a:p>
            <a:p>
              <a:pPr defTabSz="3764434"/>
              <a:endParaRPr lang="en-US" sz="2900">
                <a:latin typeface="Trebuchet MS" pitchFamily="34" charset="0"/>
              </a:endParaRPr>
            </a:p>
            <a:p>
              <a:pPr defTabSz="4387814"/>
              <a:r>
                <a:rPr lang="en-US" sz="2900">
                  <a:latin typeface="Trebuchet MS" pitchFamily="34" charset="0"/>
                </a:rPr>
                <a:t>We provide a series of online tutorials that will guide you through the poster design process and answer your poster production questions. To view our template tutorials, go online to </a:t>
              </a:r>
              <a:r>
                <a:rPr lang="en-US" sz="2900" b="1">
                  <a:solidFill>
                    <a:srgbClr val="FFC000"/>
                  </a:solidFill>
                  <a:latin typeface="Trebuchet MS" pitchFamily="34" charset="0"/>
                </a:rPr>
                <a:t>PosterPresentations.com</a:t>
              </a:r>
              <a:r>
                <a:rPr lang="en-US" sz="2900" b="1">
                  <a:solidFill>
                    <a:schemeClr val="bg1"/>
                  </a:solidFill>
                  <a:latin typeface="Trebuchet MS" pitchFamily="34" charset="0"/>
                </a:rPr>
                <a:t> </a:t>
              </a:r>
              <a:r>
                <a:rPr lang="en-US" sz="2900">
                  <a:solidFill>
                    <a:schemeClr val="bg1"/>
                  </a:solidFill>
                  <a:latin typeface="Trebuchet MS" pitchFamily="34" charset="0"/>
                </a:rPr>
                <a:t>and click on HELP DESK.</a:t>
              </a:r>
            </a:p>
            <a:p>
              <a:pPr defTabSz="4387814"/>
              <a:endParaRPr lang="en-US" sz="2900">
                <a:latin typeface="Trebuchet MS" pitchFamily="34" charset="0"/>
              </a:endParaRPr>
            </a:p>
            <a:p>
              <a:pPr defTabSz="4387814"/>
              <a:r>
                <a:rPr lang="en-US" sz="2900">
                  <a:solidFill>
                    <a:schemeClr val="bg1"/>
                  </a:solidFill>
                  <a:latin typeface="Trebuchet MS" pitchFamily="34" charset="0"/>
                </a:rPr>
                <a:t>When</a:t>
              </a:r>
              <a:r>
                <a:rPr lang="en-US" sz="2900" baseline="0">
                  <a:solidFill>
                    <a:schemeClr val="bg1"/>
                  </a:solidFill>
                  <a:latin typeface="Trebuchet MS" pitchFamily="34" charset="0"/>
                </a:rPr>
                <a:t> you are ready to print your poster</a:t>
              </a:r>
              <a:r>
                <a:rPr lang="en-US" sz="2900">
                  <a:solidFill>
                    <a:schemeClr val="bg1"/>
                  </a:solidFill>
                  <a:latin typeface="Trebuchet MS" pitchFamily="34" charset="0"/>
                </a:rPr>
                <a:t>,</a:t>
              </a:r>
              <a:r>
                <a:rPr lang="en-US" sz="2900" baseline="0">
                  <a:solidFill>
                    <a:schemeClr val="bg1"/>
                  </a:solidFill>
                  <a:latin typeface="Trebuchet MS" pitchFamily="34" charset="0"/>
                </a:rPr>
                <a:t> go online to </a:t>
              </a:r>
              <a:r>
                <a:rPr lang="en-US" sz="2900" b="0">
                  <a:solidFill>
                    <a:schemeClr val="bg1"/>
                  </a:solidFill>
                  <a:latin typeface="Trebuchet MS" pitchFamily="34" charset="0"/>
                </a:rPr>
                <a:t>PosterPresentations.com</a:t>
              </a:r>
              <a:br>
                <a:rPr lang="en-US" sz="2900">
                  <a:solidFill>
                    <a:schemeClr val="bg1"/>
                  </a:solidFill>
                  <a:latin typeface="Trebuchet MS" pitchFamily="34" charset="0"/>
                </a:rPr>
              </a:br>
              <a:endParaRPr lang="en-US" sz="2900">
                <a:solidFill>
                  <a:schemeClr val="bg1"/>
                </a:solidFill>
                <a:latin typeface="Trebuchet MS" pitchFamily="34" charset="0"/>
              </a:endParaRPr>
            </a:p>
            <a:p>
              <a:pPr algn="l" defTabSz="3764434"/>
              <a:r>
                <a:rPr lang="en-US" sz="2900" b="0">
                  <a:solidFill>
                    <a:schemeClr val="bg1"/>
                  </a:solidFill>
                  <a:latin typeface="Trebuchet MS" pitchFamily="34" charset="0"/>
                </a:rPr>
                <a:t>Need</a:t>
              </a:r>
              <a:r>
                <a:rPr lang="en-US" sz="2900" b="0" baseline="0">
                  <a:solidFill>
                    <a:schemeClr val="bg1"/>
                  </a:solidFill>
                  <a:latin typeface="Trebuchet MS" pitchFamily="34" charset="0"/>
                </a:rPr>
                <a:t> assistance? Call us at </a:t>
              </a:r>
              <a:r>
                <a:rPr lang="en-US" sz="2900" b="0">
                  <a:solidFill>
                    <a:srgbClr val="FFC000"/>
                  </a:solidFill>
                  <a:latin typeface="Trebuchet MS" pitchFamily="34" charset="0"/>
                </a:rPr>
                <a:t>1.510.649.3001</a:t>
              </a:r>
            </a:p>
            <a:p>
              <a:pPr algn="l" defTabSz="3764434"/>
              <a:endParaRPr lang="en-US" sz="34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3800" b="1" spc="600">
                  <a:solidFill>
                    <a:schemeClr val="bg1"/>
                  </a:solidFill>
                  <a:latin typeface="Trebuchet MS" pitchFamily="34" charset="0"/>
                </a:rPr>
                <a:t>QUICK START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Zoom in and out</a:t>
              </a:r>
            </a:p>
            <a:p>
              <a:pPr marL="1891694" indent="-1891694" algn="l" defTabSz="850627"/>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900" b="0" baseline="0">
                <a:solidFill>
                  <a:schemeClr val="bg1"/>
                </a:solidFill>
                <a:latin typeface="Trebuchet MS" pitchFamily="34" charset="0"/>
              </a:endParaRPr>
            </a:p>
            <a:p>
              <a:pPr algn="ctr"/>
              <a:r>
                <a:rPr lang="en-US" sz="34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900" b="1" baseline="0">
                  <a:solidFill>
                    <a:schemeClr val="bg1"/>
                  </a:solidFill>
                  <a:latin typeface="Trebuchet MS" pitchFamily="34" charset="0"/>
                </a:rPr>
              </a:br>
              <a:endParaRPr lang="en-US" sz="2900" b="1">
                <a:solidFill>
                  <a:schemeClr val="bg1"/>
                </a:solidFill>
                <a:latin typeface="Trebuchet MS" pitchFamily="34" charset="0"/>
              </a:endParaRPr>
            </a:p>
            <a:p>
              <a:pPr algn="ctr"/>
              <a:endParaRPr lang="en-US" sz="2900" b="1">
                <a:solidFill>
                  <a:srgbClr val="FFC000"/>
                </a:solidFill>
                <a:latin typeface="Trebuchet MS" pitchFamily="34" charset="0"/>
              </a:endParaRPr>
            </a:p>
            <a:p>
              <a:pPr algn="ctr"/>
              <a:endParaRPr lang="en-US" sz="2900" b="1">
                <a:solidFill>
                  <a:srgbClr val="FFC000"/>
                </a:solidFill>
                <a:latin typeface="Trebuchet MS" pitchFamily="34" charset="0"/>
              </a:endParaRPr>
            </a:p>
            <a:p>
              <a:pPr algn="ctr"/>
              <a:r>
                <a:rPr lang="en-US" sz="3400" b="1">
                  <a:solidFill>
                    <a:srgbClr val="FFC000"/>
                  </a:solidFill>
                  <a:latin typeface="Trebuchet MS" pitchFamily="34" charset="0"/>
                </a:rPr>
                <a:t>Adding Logos</a:t>
              </a:r>
              <a:r>
                <a:rPr lang="en-US" sz="34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400" b="1" baseline="0">
                  <a:solidFill>
                    <a:srgbClr val="FFC000"/>
                  </a:solidFill>
                  <a:latin typeface="Trebuchet MS" pitchFamily="34" charset="0"/>
                </a:rPr>
                <a:t>Photographs / Graphics</a:t>
              </a:r>
            </a:p>
            <a:p>
              <a:pPr algn="l" defTabSz="977587"/>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587"/>
              <a:endParaRPr lang="en-US" sz="2400" b="0" baseline="0">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r>
                <a:rPr lang="en-US" sz="3400" b="1" baseline="0">
                  <a:solidFill>
                    <a:srgbClr val="FFC000"/>
                  </a:solidFill>
                  <a:latin typeface="Trebuchet MS" pitchFamily="34" charset="0"/>
                </a:rPr>
                <a:t>Image Quality Check</a:t>
              </a:r>
            </a:p>
            <a:p>
              <a:pPr lvl="0" algn="l" defTabSz="977587"/>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900" b="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500" b="1">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0255"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0256"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a:solidFill>
                      <a:srgbClr val="92D050"/>
                    </a:solidFill>
                  </a:rPr>
                  <a:t>Good</a:t>
                </a:r>
                <a:r>
                  <a:rPr lang="en-US" sz="1400" baseline="0">
                    <a:solidFill>
                      <a:srgbClr val="92D050"/>
                    </a:solidFill>
                  </a:rPr>
                  <a:t> </a:t>
                </a:r>
                <a:r>
                  <a:rPr lang="en-US" sz="1400" baseline="0">
                    <a:solidFill>
                      <a:schemeClr val="bg1"/>
                    </a:solidFill>
                  </a:rPr>
                  <a:t>printing quality</a:t>
                </a:r>
                <a:endParaRPr lang="en-US" sz="140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a:solidFill>
                      <a:srgbClr val="FF0000"/>
                    </a:solidFill>
                  </a:rPr>
                  <a:t>Bad </a:t>
                </a:r>
                <a:r>
                  <a:rPr lang="en-US" sz="140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4"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a:solidFill>
                    <a:schemeClr val="bg1"/>
                  </a:solidFill>
                  <a:latin typeface="Trebuchet MS" pitchFamily="34" charset="0"/>
                </a:rPr>
                <a:t>QUICK START (cont.)</a:t>
              </a:r>
            </a:p>
            <a:p>
              <a:pPr algn="ctr"/>
              <a:endParaRPr lang="en-US" sz="3600" b="1" baseline="0">
                <a:solidFill>
                  <a:schemeClr val="bg1"/>
                </a:solidFill>
                <a:latin typeface="Trebuchet MS" pitchFamily="34" charset="0"/>
              </a:endParaRPr>
            </a:p>
            <a:p>
              <a:pPr algn="ctr"/>
              <a:r>
                <a:rPr lang="en-US" sz="3200" b="1" baseline="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Text</a:t>
              </a:r>
            </a:p>
            <a:p>
              <a:pPr marL="3265488" lvl="2" indent="0" algn="l" defTabSz="114300"/>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2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8341" lvl="2"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Tables</a:t>
              </a:r>
            </a:p>
            <a:p>
              <a:pPr marL="1730375" lvl="1" indent="0" algn="l" defTabSz="114300"/>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2297"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2298"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a:solidFill>
                    <a:schemeClr val="bg1"/>
                  </a:solidFill>
                </a:rPr>
                <a:t>© 2013</a:t>
              </a:r>
              <a:r>
                <a:rPr lang="en-US" sz="2800" baseline="0">
                  <a:solidFill>
                    <a:schemeClr val="bg1"/>
                  </a:solidFill>
                </a:rPr>
                <a:t> </a:t>
              </a:r>
              <a:r>
                <a:rPr lang="en-US" sz="2800">
                  <a:solidFill>
                    <a:schemeClr val="bg1"/>
                  </a:solidFill>
                </a:rPr>
                <a:t>PosterPresentations.com</a:t>
              </a:r>
              <a:br>
                <a:rPr lang="en-US" sz="2800">
                  <a:solidFill>
                    <a:schemeClr val="bg1"/>
                  </a:solidFill>
                </a:rPr>
              </a:br>
              <a:r>
                <a:rPr lang="en-US" sz="28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0"/>
                </a:lnSpc>
              </a:pPr>
              <a:r>
                <a:rPr lang="en-US" sz="2400" baseline="0">
                  <a:solidFill>
                    <a:schemeClr val="bg1"/>
                  </a:solidFill>
                </a:rPr>
                <a:t>     Berkeley CA </a:t>
              </a:r>
              <a:r>
                <a:rPr lang="en-US" sz="20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800" b="1">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a:solidFill>
                    <a:srgbClr val="FF0000"/>
                  </a:solidFill>
                  <a:latin typeface="Trebuchet MS" pitchFamily="34" charset="0"/>
                </a:rPr>
                <a:t>(—THIS SIDEBAR DOES NOT PRINT—)</a:t>
              </a:r>
              <a:endParaRPr lang="en-US" sz="3200" b="1" spc="600">
                <a:solidFill>
                  <a:schemeClr val="bg1"/>
                </a:solidFill>
                <a:latin typeface="Trebuchet MS" pitchFamily="34" charset="0"/>
              </a:endParaRPr>
            </a:p>
            <a:p>
              <a:pPr algn="ctr"/>
              <a:r>
                <a:rPr lang="en-US" sz="4000" b="1" spc="600">
                  <a:solidFill>
                    <a:schemeClr val="bg1"/>
                  </a:solidFill>
                  <a:latin typeface="Trebuchet MS" pitchFamily="34" charset="0"/>
                </a:rPr>
                <a:t>DESIGN</a:t>
              </a:r>
              <a:r>
                <a:rPr lang="en-US" sz="4000" b="1" spc="600" baseline="0">
                  <a:solidFill>
                    <a:schemeClr val="bg1"/>
                  </a:solidFill>
                  <a:latin typeface="Trebuchet MS" pitchFamily="34" charset="0"/>
                </a:rPr>
                <a:t> </a:t>
              </a:r>
              <a:r>
                <a:rPr lang="en-US" sz="4000" b="1" spc="600">
                  <a:solidFill>
                    <a:schemeClr val="bg1"/>
                  </a:solidFill>
                  <a:latin typeface="Trebuchet MS" pitchFamily="34" charset="0"/>
                </a:rPr>
                <a:t>GUIDE</a:t>
              </a:r>
            </a:p>
            <a:p>
              <a:pPr algn="ctr"/>
              <a:endParaRPr lang="en-US" sz="2800" b="1">
                <a:latin typeface="Trebuchet MS" pitchFamily="34" charset="0"/>
              </a:endParaRPr>
            </a:p>
            <a:p>
              <a:pPr defTabSz="3765639"/>
              <a:r>
                <a:rPr lang="en-US" sz="2800" i="0">
                  <a:latin typeface="Trebuchet MS" pitchFamily="34" charset="0"/>
                </a:rPr>
                <a:t>This PowerPoint</a:t>
              </a:r>
              <a:r>
                <a:rPr lang="en-US" sz="2800" i="0" baseline="0">
                  <a:latin typeface="Trebuchet MS" pitchFamily="34" charset="0"/>
                </a:rPr>
                <a:t> </a:t>
              </a:r>
              <a:r>
                <a:rPr lang="en-US" sz="2800" i="0">
                  <a:latin typeface="Trebuchet MS" pitchFamily="34" charset="0"/>
                </a:rPr>
                <a:t>2007 template produces</a:t>
              </a:r>
              <a:r>
                <a:rPr lang="en-US" sz="2800" i="0" baseline="0">
                  <a:latin typeface="Trebuchet MS" pitchFamily="34" charset="0"/>
                </a:rPr>
                <a:t> </a:t>
              </a:r>
              <a:r>
                <a:rPr lang="en-US" sz="2800" i="0">
                  <a:latin typeface="Trebuchet MS" pitchFamily="34" charset="0"/>
                </a:rPr>
                <a:t>a 36”x48” presentation poster. </a:t>
              </a:r>
              <a:r>
                <a:rPr lang="en-US" sz="2800">
                  <a:latin typeface="Trebuchet MS" pitchFamily="34" charset="0"/>
                </a:rPr>
                <a:t>You</a:t>
              </a:r>
              <a:r>
                <a:rPr lang="en-US" sz="2800" baseline="0">
                  <a:latin typeface="Trebuchet MS" pitchFamily="34" charset="0"/>
                </a:rPr>
                <a:t> can u</a:t>
              </a:r>
              <a:r>
                <a:rPr lang="en-US" sz="2800">
                  <a:latin typeface="Trebuchet MS" pitchFamily="34" charset="0"/>
                </a:rPr>
                <a:t>se</a:t>
              </a:r>
              <a:r>
                <a:rPr lang="en-US" sz="2800" baseline="0">
                  <a:latin typeface="Trebuchet MS" pitchFamily="34" charset="0"/>
                </a:rPr>
                <a:t> it to create your research poster and </a:t>
              </a:r>
              <a:r>
                <a:rPr lang="en-US" sz="2800">
                  <a:latin typeface="Trebuchet MS" pitchFamily="34" charset="0"/>
                </a:rPr>
                <a:t>save valuable time placing titles, subtitles,</a:t>
              </a:r>
              <a:r>
                <a:rPr lang="en-US" sz="2800" baseline="0">
                  <a:latin typeface="Trebuchet MS" pitchFamily="34" charset="0"/>
                </a:rPr>
                <a:t> text, and graphics</a:t>
              </a:r>
              <a:r>
                <a:rPr lang="en-US" sz="2800">
                  <a:latin typeface="Trebuchet MS" pitchFamily="34" charset="0"/>
                </a:rPr>
                <a:t>. </a:t>
              </a:r>
            </a:p>
            <a:p>
              <a:pPr defTabSz="3765639"/>
              <a:endParaRPr lang="en-US" sz="2800">
                <a:latin typeface="Trebuchet MS" pitchFamily="34" charset="0"/>
              </a:endParaRPr>
            </a:p>
            <a:p>
              <a:pPr defTabSz="4389219"/>
              <a:r>
                <a:rPr lang="en-US" sz="2800">
                  <a:latin typeface="Trebuchet MS" pitchFamily="34" charset="0"/>
                </a:rPr>
                <a:t>We provide a series of online tutorials that will guide you through the poster design process and answer your poster production questions. To view our template tutorials, go online to </a:t>
              </a:r>
              <a:r>
                <a:rPr lang="en-US" sz="2800" b="1">
                  <a:solidFill>
                    <a:srgbClr val="FFC000"/>
                  </a:solidFill>
                  <a:latin typeface="Trebuchet MS" pitchFamily="34" charset="0"/>
                </a:rPr>
                <a:t>PosterPresentations.com</a:t>
              </a:r>
              <a:r>
                <a:rPr lang="en-US" sz="2800" b="1">
                  <a:solidFill>
                    <a:schemeClr val="bg1"/>
                  </a:solidFill>
                  <a:latin typeface="Trebuchet MS" pitchFamily="34" charset="0"/>
                </a:rPr>
                <a:t> </a:t>
              </a:r>
              <a:r>
                <a:rPr lang="en-US" sz="2800">
                  <a:solidFill>
                    <a:schemeClr val="bg1"/>
                  </a:solidFill>
                  <a:latin typeface="Trebuchet MS" pitchFamily="34" charset="0"/>
                </a:rPr>
                <a:t>and click on HELP DESK.</a:t>
              </a:r>
            </a:p>
            <a:p>
              <a:pPr defTabSz="4389219"/>
              <a:endParaRPr lang="en-US" sz="2800">
                <a:latin typeface="Trebuchet MS" pitchFamily="34" charset="0"/>
              </a:endParaRPr>
            </a:p>
            <a:p>
              <a:pPr defTabSz="4389219"/>
              <a:r>
                <a:rPr lang="en-US" sz="2800">
                  <a:solidFill>
                    <a:schemeClr val="bg1"/>
                  </a:solidFill>
                  <a:latin typeface="Trebuchet MS" pitchFamily="34" charset="0"/>
                </a:rPr>
                <a:t>When</a:t>
              </a:r>
              <a:r>
                <a:rPr lang="en-US" sz="2800" baseline="0">
                  <a:solidFill>
                    <a:schemeClr val="bg1"/>
                  </a:solidFill>
                  <a:latin typeface="Trebuchet MS" pitchFamily="34" charset="0"/>
                </a:rPr>
                <a:t> you are ready to print your poster</a:t>
              </a:r>
              <a:r>
                <a:rPr lang="en-US" sz="2800">
                  <a:solidFill>
                    <a:schemeClr val="bg1"/>
                  </a:solidFill>
                  <a:latin typeface="Trebuchet MS" pitchFamily="34" charset="0"/>
                </a:rPr>
                <a:t>,</a:t>
              </a:r>
              <a:r>
                <a:rPr lang="en-US" sz="2800" baseline="0">
                  <a:solidFill>
                    <a:schemeClr val="bg1"/>
                  </a:solidFill>
                  <a:latin typeface="Trebuchet MS" pitchFamily="34" charset="0"/>
                </a:rPr>
                <a:t> go online to </a:t>
              </a:r>
              <a:r>
                <a:rPr lang="en-US" sz="2800" b="0">
                  <a:solidFill>
                    <a:schemeClr val="bg1"/>
                  </a:solidFill>
                  <a:latin typeface="Trebuchet MS" pitchFamily="34" charset="0"/>
                </a:rPr>
                <a:t>PosterPresentations.com</a:t>
              </a:r>
              <a:br>
                <a:rPr lang="en-US" sz="2800">
                  <a:solidFill>
                    <a:schemeClr val="bg1"/>
                  </a:solidFill>
                  <a:latin typeface="Trebuchet MS" pitchFamily="34" charset="0"/>
                </a:rPr>
              </a:br>
              <a:endParaRPr lang="en-US" sz="2800">
                <a:solidFill>
                  <a:schemeClr val="bg1"/>
                </a:solidFill>
                <a:latin typeface="Trebuchet MS" pitchFamily="34" charset="0"/>
              </a:endParaRPr>
            </a:p>
            <a:p>
              <a:pPr algn="l" defTabSz="3765639"/>
              <a:r>
                <a:rPr lang="en-US" sz="2800" b="0">
                  <a:solidFill>
                    <a:schemeClr val="bg1"/>
                  </a:solidFill>
                  <a:latin typeface="Trebuchet MS" pitchFamily="34" charset="0"/>
                </a:rPr>
                <a:t>Need</a:t>
              </a:r>
              <a:r>
                <a:rPr lang="en-US" sz="2800" b="0" baseline="0">
                  <a:solidFill>
                    <a:schemeClr val="bg1"/>
                  </a:solidFill>
                  <a:latin typeface="Trebuchet MS" pitchFamily="34" charset="0"/>
                </a:rPr>
                <a:t> assistance? Call us at </a:t>
              </a:r>
              <a:r>
                <a:rPr lang="en-US" sz="2800" b="0">
                  <a:solidFill>
                    <a:srgbClr val="FFC000"/>
                  </a:solidFill>
                  <a:latin typeface="Trebuchet MS" pitchFamily="34" charset="0"/>
                </a:rPr>
                <a:t>1.510.649.3001</a:t>
              </a:r>
            </a:p>
            <a:p>
              <a:pPr algn="l" defTabSz="3765639"/>
              <a:endParaRPr lang="en-US" sz="36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4000" b="1" spc="600">
                  <a:solidFill>
                    <a:schemeClr val="bg1"/>
                  </a:solidFill>
                  <a:latin typeface="Trebuchet MS" pitchFamily="34" charset="0"/>
                </a:rPr>
                <a:t>QUICK START</a:t>
              </a:r>
            </a:p>
            <a:p>
              <a:pPr algn="ctr"/>
              <a:endParaRPr lang="en-US" sz="3200" b="1" baseline="0">
                <a:solidFill>
                  <a:schemeClr val="bg1"/>
                </a:solidFill>
                <a:latin typeface="Trebuchet MS" pitchFamily="34" charset="0"/>
              </a:endParaRPr>
            </a:p>
            <a:p>
              <a:pPr algn="ctr"/>
              <a:r>
                <a:rPr lang="en-US" sz="3200" b="1" baseline="0">
                  <a:solidFill>
                    <a:srgbClr val="FFC000"/>
                  </a:solidFill>
                  <a:latin typeface="Trebuchet MS" pitchFamily="34" charset="0"/>
                </a:rPr>
                <a:t>Zoom in and out</a:t>
              </a:r>
            </a:p>
            <a:p>
              <a:pPr marL="1892300" indent="-1892300" algn="l" defTabSz="850900"/>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800" b="0" baseline="0">
                <a:solidFill>
                  <a:schemeClr val="bg1"/>
                </a:solidFill>
                <a:latin typeface="Trebuchet MS" pitchFamily="34" charset="0"/>
              </a:endParaRPr>
            </a:p>
            <a:p>
              <a:pPr algn="ctr"/>
              <a:r>
                <a:rPr lang="en-US" sz="32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800" b="1" baseline="0">
                  <a:solidFill>
                    <a:schemeClr val="bg1"/>
                  </a:solidFill>
                  <a:latin typeface="Trebuchet MS" pitchFamily="34" charset="0"/>
                </a:rPr>
              </a:br>
              <a:endParaRPr lang="en-US" sz="2800" b="1">
                <a:solidFill>
                  <a:schemeClr val="bg1"/>
                </a:solidFill>
                <a:latin typeface="Trebuchet MS" pitchFamily="34" charset="0"/>
              </a:endParaRPr>
            </a:p>
            <a:p>
              <a:pPr algn="ctr"/>
              <a:endParaRPr lang="en-US" sz="2800" b="1">
                <a:solidFill>
                  <a:srgbClr val="FFC000"/>
                </a:solidFill>
                <a:latin typeface="Trebuchet MS" pitchFamily="34" charset="0"/>
              </a:endParaRPr>
            </a:p>
            <a:p>
              <a:pPr algn="ctr"/>
              <a:endParaRPr lang="en-US" sz="2800" b="1">
                <a:solidFill>
                  <a:srgbClr val="FFC000"/>
                </a:solidFill>
                <a:latin typeface="Trebuchet MS" pitchFamily="34" charset="0"/>
              </a:endParaRPr>
            </a:p>
            <a:p>
              <a:pPr algn="ctr"/>
              <a:r>
                <a:rPr lang="en-US" sz="3200" b="1">
                  <a:solidFill>
                    <a:srgbClr val="FFC000"/>
                  </a:solidFill>
                  <a:latin typeface="Trebuchet MS" pitchFamily="34" charset="0"/>
                </a:rPr>
                <a:t>Adding Logos</a:t>
              </a:r>
              <a:r>
                <a:rPr lang="en-US" sz="32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200" b="1" baseline="0">
                  <a:solidFill>
                    <a:srgbClr val="FFC000"/>
                  </a:solidFill>
                  <a:latin typeface="Trebuchet MS" pitchFamily="34" charset="0"/>
                </a:rPr>
                <a:t>Photographs / Graphics</a:t>
              </a:r>
            </a:p>
            <a:p>
              <a:pPr algn="l" defTabSz="977900"/>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900"/>
              <a:endParaRPr lang="en-US" sz="2400" b="0" baseline="0">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r>
                <a:rPr lang="en-US" sz="3200" b="1" baseline="0">
                  <a:solidFill>
                    <a:srgbClr val="FFC000"/>
                  </a:solidFill>
                  <a:latin typeface="Trebuchet MS" pitchFamily="34" charset="0"/>
                </a:rPr>
                <a:t>Image Quality Check</a:t>
              </a:r>
            </a:p>
            <a:p>
              <a:pPr lvl="0" algn="l" defTabSz="977900"/>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800" b="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700" b="1">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a:solidFill>
                      <a:schemeClr val="bg1"/>
                    </a:solidFill>
                  </a:rPr>
                  <a:t>Corner</a:t>
                </a:r>
                <a:r>
                  <a:rPr lang="en-US" sz="1600" baseline="0">
                    <a:solidFill>
                      <a:schemeClr val="bg1"/>
                    </a:solidFill>
                  </a:rPr>
                  <a:t> handles</a:t>
                </a:r>
                <a:endParaRPr lang="en-US" sz="160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2299"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2300"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a:solidFill>
                      <a:srgbClr val="92D050"/>
                    </a:solidFill>
                  </a:rPr>
                  <a:t>Good</a:t>
                </a:r>
                <a:r>
                  <a:rPr lang="en-US" sz="1600" baseline="0">
                    <a:solidFill>
                      <a:srgbClr val="92D050"/>
                    </a:solidFill>
                  </a:rPr>
                  <a:t> </a:t>
                </a:r>
                <a:r>
                  <a:rPr lang="en-US" sz="1600" baseline="0">
                    <a:solidFill>
                      <a:schemeClr val="bg1"/>
                    </a:solidFill>
                  </a:rPr>
                  <a:t>printing quality</a:t>
                </a:r>
                <a:endParaRPr lang="en-US" sz="160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a:solidFill>
                      <a:srgbClr val="FF0000"/>
                    </a:solidFill>
                  </a:rPr>
                  <a:t>Bad </a:t>
                </a:r>
                <a:r>
                  <a:rPr lang="en-US" sz="160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a:solidFill>
                    <a:schemeClr val="bg1"/>
                  </a:solidFill>
                  <a:latin typeface="Trebuchet MS" pitchFamily="34" charset="0"/>
                </a:rPr>
                <a:t>QUICK START (cont.)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Text</a:t>
              </a:r>
            </a:p>
            <a:p>
              <a:pPr marL="3264442" lvl="2" indent="0" algn="l" defTabSz="114264"/>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4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7851" lvl="2"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Tables</a:t>
              </a:r>
            </a:p>
            <a:p>
              <a:pPr marL="1729819" lvl="1" indent="0" algn="l" defTabSz="114264"/>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2301"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2302"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a:solidFill>
                    <a:schemeClr val="bg1"/>
                  </a:solidFill>
                </a:rPr>
                <a:t>© 2013</a:t>
              </a:r>
              <a:r>
                <a:rPr lang="en-US" sz="2900" baseline="0">
                  <a:solidFill>
                    <a:schemeClr val="bg1"/>
                  </a:solidFill>
                </a:rPr>
                <a:t> </a:t>
              </a:r>
              <a:r>
                <a:rPr lang="en-US" sz="2900">
                  <a:solidFill>
                    <a:schemeClr val="bg1"/>
                  </a:solidFill>
                </a:rPr>
                <a:t>PosterPresentations.com</a:t>
              </a:r>
              <a:br>
                <a:rPr lang="en-US" sz="2900">
                  <a:solidFill>
                    <a:schemeClr val="bg1"/>
                  </a:solidFill>
                </a:rPr>
              </a:br>
              <a:r>
                <a:rPr lang="en-US" sz="29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2"/>
                </a:lnSpc>
              </a:pPr>
              <a:r>
                <a:rPr lang="en-US" sz="2400" baseline="0">
                  <a:solidFill>
                    <a:schemeClr val="bg1"/>
                  </a:solidFill>
                </a:rPr>
                <a:t>     Berkeley CA </a:t>
              </a:r>
              <a:r>
                <a:rPr lang="en-US" sz="19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900" b="1">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a:solidFill>
                    <a:srgbClr val="FF0000"/>
                  </a:solidFill>
                  <a:latin typeface="Trebuchet MS" pitchFamily="34" charset="0"/>
                </a:rPr>
                <a:t>(—THIS SIDEBAR DOES NOT PRINT—)</a:t>
              </a:r>
              <a:endParaRPr lang="en-US" sz="3400" b="1" spc="600">
                <a:solidFill>
                  <a:schemeClr val="bg1"/>
                </a:solidFill>
                <a:latin typeface="Trebuchet MS" pitchFamily="34" charset="0"/>
              </a:endParaRPr>
            </a:p>
            <a:p>
              <a:pPr algn="ctr"/>
              <a:r>
                <a:rPr lang="en-US" sz="3800" b="1" spc="600">
                  <a:solidFill>
                    <a:schemeClr val="bg1"/>
                  </a:solidFill>
                  <a:latin typeface="Trebuchet MS" pitchFamily="34" charset="0"/>
                </a:rPr>
                <a:t>DESIGN</a:t>
              </a:r>
              <a:r>
                <a:rPr lang="en-US" sz="3800" b="1" spc="600" baseline="0">
                  <a:solidFill>
                    <a:schemeClr val="bg1"/>
                  </a:solidFill>
                  <a:latin typeface="Trebuchet MS" pitchFamily="34" charset="0"/>
                </a:rPr>
                <a:t> </a:t>
              </a:r>
              <a:r>
                <a:rPr lang="en-US" sz="3800" b="1" spc="600">
                  <a:solidFill>
                    <a:schemeClr val="bg1"/>
                  </a:solidFill>
                  <a:latin typeface="Trebuchet MS" pitchFamily="34" charset="0"/>
                </a:rPr>
                <a:t>GUIDE</a:t>
              </a:r>
            </a:p>
            <a:p>
              <a:pPr algn="ctr"/>
              <a:endParaRPr lang="en-US" sz="2900" b="1">
                <a:latin typeface="Trebuchet MS" pitchFamily="34" charset="0"/>
              </a:endParaRPr>
            </a:p>
            <a:p>
              <a:pPr defTabSz="3764434"/>
              <a:r>
                <a:rPr lang="en-US" sz="2900" i="0">
                  <a:latin typeface="Trebuchet MS" pitchFamily="34" charset="0"/>
                </a:rPr>
                <a:t>This PowerPoint</a:t>
              </a:r>
              <a:r>
                <a:rPr lang="en-US" sz="2900" i="0" baseline="0">
                  <a:latin typeface="Trebuchet MS" pitchFamily="34" charset="0"/>
                </a:rPr>
                <a:t> </a:t>
              </a:r>
              <a:r>
                <a:rPr lang="en-US" sz="2900" i="0">
                  <a:latin typeface="Trebuchet MS" pitchFamily="34" charset="0"/>
                </a:rPr>
                <a:t>2007 template produces</a:t>
              </a:r>
              <a:r>
                <a:rPr lang="en-US" sz="2900" i="0" baseline="0">
                  <a:latin typeface="Trebuchet MS" pitchFamily="34" charset="0"/>
                </a:rPr>
                <a:t> </a:t>
              </a:r>
              <a:r>
                <a:rPr lang="en-US" sz="2900" i="0">
                  <a:latin typeface="Trebuchet MS" pitchFamily="34" charset="0"/>
                </a:rPr>
                <a:t>a 36”x48” presentation poster. </a:t>
              </a:r>
              <a:r>
                <a:rPr lang="en-US" sz="2900">
                  <a:latin typeface="Trebuchet MS" pitchFamily="34" charset="0"/>
                </a:rPr>
                <a:t>You</a:t>
              </a:r>
              <a:r>
                <a:rPr lang="en-US" sz="2900" baseline="0">
                  <a:latin typeface="Trebuchet MS" pitchFamily="34" charset="0"/>
                </a:rPr>
                <a:t> can u</a:t>
              </a:r>
              <a:r>
                <a:rPr lang="en-US" sz="2900">
                  <a:latin typeface="Trebuchet MS" pitchFamily="34" charset="0"/>
                </a:rPr>
                <a:t>se</a:t>
              </a:r>
              <a:r>
                <a:rPr lang="en-US" sz="2900" baseline="0">
                  <a:latin typeface="Trebuchet MS" pitchFamily="34" charset="0"/>
                </a:rPr>
                <a:t> it to create your research poster and </a:t>
              </a:r>
              <a:r>
                <a:rPr lang="en-US" sz="2900">
                  <a:latin typeface="Trebuchet MS" pitchFamily="34" charset="0"/>
                </a:rPr>
                <a:t>save valuable time placing titles, subtitles,</a:t>
              </a:r>
              <a:r>
                <a:rPr lang="en-US" sz="2900" baseline="0">
                  <a:latin typeface="Trebuchet MS" pitchFamily="34" charset="0"/>
                </a:rPr>
                <a:t> text, and graphics</a:t>
              </a:r>
              <a:r>
                <a:rPr lang="en-US" sz="2900">
                  <a:latin typeface="Trebuchet MS" pitchFamily="34" charset="0"/>
                </a:rPr>
                <a:t>. </a:t>
              </a:r>
            </a:p>
            <a:p>
              <a:pPr defTabSz="3764434"/>
              <a:endParaRPr lang="en-US" sz="2900">
                <a:latin typeface="Trebuchet MS" pitchFamily="34" charset="0"/>
              </a:endParaRPr>
            </a:p>
            <a:p>
              <a:pPr defTabSz="4387814"/>
              <a:r>
                <a:rPr lang="en-US" sz="2900">
                  <a:latin typeface="Trebuchet MS" pitchFamily="34" charset="0"/>
                </a:rPr>
                <a:t>We provide a series of online tutorials that will guide you through the poster design process and answer your poster production questions. To view our template tutorials, go online to </a:t>
              </a:r>
              <a:r>
                <a:rPr lang="en-US" sz="2900" b="1">
                  <a:solidFill>
                    <a:srgbClr val="FFC000"/>
                  </a:solidFill>
                  <a:latin typeface="Trebuchet MS" pitchFamily="34" charset="0"/>
                </a:rPr>
                <a:t>PosterPresentations.com</a:t>
              </a:r>
              <a:r>
                <a:rPr lang="en-US" sz="2900" b="1">
                  <a:solidFill>
                    <a:schemeClr val="bg1"/>
                  </a:solidFill>
                  <a:latin typeface="Trebuchet MS" pitchFamily="34" charset="0"/>
                </a:rPr>
                <a:t> </a:t>
              </a:r>
              <a:r>
                <a:rPr lang="en-US" sz="2900">
                  <a:solidFill>
                    <a:schemeClr val="bg1"/>
                  </a:solidFill>
                  <a:latin typeface="Trebuchet MS" pitchFamily="34" charset="0"/>
                </a:rPr>
                <a:t>and click on HELP DESK.</a:t>
              </a:r>
            </a:p>
            <a:p>
              <a:pPr defTabSz="4387814"/>
              <a:endParaRPr lang="en-US" sz="2900">
                <a:latin typeface="Trebuchet MS" pitchFamily="34" charset="0"/>
              </a:endParaRPr>
            </a:p>
            <a:p>
              <a:pPr defTabSz="4387814"/>
              <a:r>
                <a:rPr lang="en-US" sz="2900">
                  <a:solidFill>
                    <a:schemeClr val="bg1"/>
                  </a:solidFill>
                  <a:latin typeface="Trebuchet MS" pitchFamily="34" charset="0"/>
                </a:rPr>
                <a:t>When</a:t>
              </a:r>
              <a:r>
                <a:rPr lang="en-US" sz="2900" baseline="0">
                  <a:solidFill>
                    <a:schemeClr val="bg1"/>
                  </a:solidFill>
                  <a:latin typeface="Trebuchet MS" pitchFamily="34" charset="0"/>
                </a:rPr>
                <a:t> you are ready to print your poster</a:t>
              </a:r>
              <a:r>
                <a:rPr lang="en-US" sz="2900">
                  <a:solidFill>
                    <a:schemeClr val="bg1"/>
                  </a:solidFill>
                  <a:latin typeface="Trebuchet MS" pitchFamily="34" charset="0"/>
                </a:rPr>
                <a:t>,</a:t>
              </a:r>
              <a:r>
                <a:rPr lang="en-US" sz="2900" baseline="0">
                  <a:solidFill>
                    <a:schemeClr val="bg1"/>
                  </a:solidFill>
                  <a:latin typeface="Trebuchet MS" pitchFamily="34" charset="0"/>
                </a:rPr>
                <a:t> go online to </a:t>
              </a:r>
              <a:r>
                <a:rPr lang="en-US" sz="2900" b="0">
                  <a:solidFill>
                    <a:schemeClr val="bg1"/>
                  </a:solidFill>
                  <a:latin typeface="Trebuchet MS" pitchFamily="34" charset="0"/>
                </a:rPr>
                <a:t>PosterPresentations.com</a:t>
              </a:r>
              <a:br>
                <a:rPr lang="en-US" sz="2900">
                  <a:solidFill>
                    <a:schemeClr val="bg1"/>
                  </a:solidFill>
                  <a:latin typeface="Trebuchet MS" pitchFamily="34" charset="0"/>
                </a:rPr>
              </a:br>
              <a:endParaRPr lang="en-US" sz="2900">
                <a:solidFill>
                  <a:schemeClr val="bg1"/>
                </a:solidFill>
                <a:latin typeface="Trebuchet MS" pitchFamily="34" charset="0"/>
              </a:endParaRPr>
            </a:p>
            <a:p>
              <a:pPr algn="l" defTabSz="3764434"/>
              <a:r>
                <a:rPr lang="en-US" sz="2900" b="0">
                  <a:solidFill>
                    <a:schemeClr val="bg1"/>
                  </a:solidFill>
                  <a:latin typeface="Trebuchet MS" pitchFamily="34" charset="0"/>
                </a:rPr>
                <a:t>Need</a:t>
              </a:r>
              <a:r>
                <a:rPr lang="en-US" sz="2900" b="0" baseline="0">
                  <a:solidFill>
                    <a:schemeClr val="bg1"/>
                  </a:solidFill>
                  <a:latin typeface="Trebuchet MS" pitchFamily="34" charset="0"/>
                </a:rPr>
                <a:t> assistance? Call us at </a:t>
              </a:r>
              <a:r>
                <a:rPr lang="en-US" sz="2900" b="0">
                  <a:solidFill>
                    <a:srgbClr val="FFC000"/>
                  </a:solidFill>
                  <a:latin typeface="Trebuchet MS" pitchFamily="34" charset="0"/>
                </a:rPr>
                <a:t>1.510.649.3001</a:t>
              </a:r>
            </a:p>
            <a:p>
              <a:pPr algn="l" defTabSz="3764434"/>
              <a:endParaRPr lang="en-US" sz="34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3800" b="1" spc="600">
                  <a:solidFill>
                    <a:schemeClr val="bg1"/>
                  </a:solidFill>
                  <a:latin typeface="Trebuchet MS" pitchFamily="34" charset="0"/>
                </a:rPr>
                <a:t>QUICK START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Zoom in and out</a:t>
              </a:r>
            </a:p>
            <a:p>
              <a:pPr marL="1891694" indent="-1891694" algn="l" defTabSz="850627"/>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900" b="0" baseline="0">
                <a:solidFill>
                  <a:schemeClr val="bg1"/>
                </a:solidFill>
                <a:latin typeface="Trebuchet MS" pitchFamily="34" charset="0"/>
              </a:endParaRPr>
            </a:p>
            <a:p>
              <a:pPr algn="ctr"/>
              <a:r>
                <a:rPr lang="en-US" sz="34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900" b="1" baseline="0">
                  <a:solidFill>
                    <a:schemeClr val="bg1"/>
                  </a:solidFill>
                  <a:latin typeface="Trebuchet MS" pitchFamily="34" charset="0"/>
                </a:rPr>
              </a:br>
              <a:endParaRPr lang="en-US" sz="2900" b="1">
                <a:solidFill>
                  <a:schemeClr val="bg1"/>
                </a:solidFill>
                <a:latin typeface="Trebuchet MS" pitchFamily="34" charset="0"/>
              </a:endParaRPr>
            </a:p>
            <a:p>
              <a:pPr algn="ctr"/>
              <a:endParaRPr lang="en-US" sz="2900" b="1">
                <a:solidFill>
                  <a:srgbClr val="FFC000"/>
                </a:solidFill>
                <a:latin typeface="Trebuchet MS" pitchFamily="34" charset="0"/>
              </a:endParaRPr>
            </a:p>
            <a:p>
              <a:pPr algn="ctr"/>
              <a:endParaRPr lang="en-US" sz="2900" b="1">
                <a:solidFill>
                  <a:srgbClr val="FFC000"/>
                </a:solidFill>
                <a:latin typeface="Trebuchet MS" pitchFamily="34" charset="0"/>
              </a:endParaRPr>
            </a:p>
            <a:p>
              <a:pPr algn="ctr"/>
              <a:r>
                <a:rPr lang="en-US" sz="3400" b="1">
                  <a:solidFill>
                    <a:srgbClr val="FFC000"/>
                  </a:solidFill>
                  <a:latin typeface="Trebuchet MS" pitchFamily="34" charset="0"/>
                </a:rPr>
                <a:t>Adding Logos</a:t>
              </a:r>
              <a:r>
                <a:rPr lang="en-US" sz="34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400" b="1" baseline="0">
                  <a:solidFill>
                    <a:srgbClr val="FFC000"/>
                  </a:solidFill>
                  <a:latin typeface="Trebuchet MS" pitchFamily="34" charset="0"/>
                </a:rPr>
                <a:t>Photographs / Graphics</a:t>
              </a:r>
            </a:p>
            <a:p>
              <a:pPr algn="l" defTabSz="977587"/>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587"/>
              <a:endParaRPr lang="en-US" sz="2400" b="0" baseline="0">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r>
                <a:rPr lang="en-US" sz="3400" b="1" baseline="0">
                  <a:solidFill>
                    <a:srgbClr val="FFC000"/>
                  </a:solidFill>
                  <a:latin typeface="Trebuchet MS" pitchFamily="34" charset="0"/>
                </a:rPr>
                <a:t>Image Quality Check</a:t>
              </a:r>
            </a:p>
            <a:p>
              <a:pPr lvl="0" algn="l" defTabSz="977587"/>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900" b="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500" b="1">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2303"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2304"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a:solidFill>
                      <a:srgbClr val="92D050"/>
                    </a:solidFill>
                  </a:rPr>
                  <a:t>Good</a:t>
                </a:r>
                <a:r>
                  <a:rPr lang="en-US" sz="1400" baseline="0">
                    <a:solidFill>
                      <a:srgbClr val="92D050"/>
                    </a:solidFill>
                  </a:rPr>
                  <a:t> </a:t>
                </a:r>
                <a:r>
                  <a:rPr lang="en-US" sz="1400" baseline="0">
                    <a:solidFill>
                      <a:schemeClr val="bg1"/>
                    </a:solidFill>
                  </a:rPr>
                  <a:t>printing quality</a:t>
                </a:r>
                <a:endParaRPr lang="en-US" sz="140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a:solidFill>
                      <a:srgbClr val="FF0000"/>
                    </a:solidFill>
                  </a:rPr>
                  <a:t>Bad </a:t>
                </a:r>
                <a:r>
                  <a:rPr lang="en-US" sz="140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a:solidFill>
                    <a:schemeClr val="bg1"/>
                  </a:solidFill>
                  <a:latin typeface="Trebuchet MS" pitchFamily="34" charset="0"/>
                </a:rPr>
                <a:t>QUICK START (cont.)</a:t>
              </a:r>
            </a:p>
            <a:p>
              <a:pPr algn="ctr"/>
              <a:endParaRPr lang="en-US" sz="3600" b="1" baseline="0">
                <a:solidFill>
                  <a:schemeClr val="bg1"/>
                </a:solidFill>
                <a:latin typeface="Trebuchet MS" pitchFamily="34" charset="0"/>
              </a:endParaRPr>
            </a:p>
            <a:p>
              <a:pPr algn="ctr"/>
              <a:r>
                <a:rPr lang="en-US" sz="3200" b="1" baseline="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Text</a:t>
              </a:r>
            </a:p>
            <a:p>
              <a:pPr marL="3265488" lvl="2" indent="0" algn="l" defTabSz="114300"/>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2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8341" lvl="2"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Tables</a:t>
              </a:r>
            </a:p>
            <a:p>
              <a:pPr marL="1730375" lvl="1" indent="0" algn="l" defTabSz="114300"/>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4345"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4346"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a:solidFill>
                    <a:schemeClr val="bg1"/>
                  </a:solidFill>
                </a:rPr>
                <a:t>© 2013</a:t>
              </a:r>
              <a:r>
                <a:rPr lang="en-US" sz="2800" baseline="0">
                  <a:solidFill>
                    <a:schemeClr val="bg1"/>
                  </a:solidFill>
                </a:rPr>
                <a:t> </a:t>
              </a:r>
              <a:r>
                <a:rPr lang="en-US" sz="2800">
                  <a:solidFill>
                    <a:schemeClr val="bg1"/>
                  </a:solidFill>
                </a:rPr>
                <a:t>PosterPresentations.com</a:t>
              </a:r>
              <a:br>
                <a:rPr lang="en-US" sz="2800">
                  <a:solidFill>
                    <a:schemeClr val="bg1"/>
                  </a:solidFill>
                </a:rPr>
              </a:br>
              <a:r>
                <a:rPr lang="en-US" sz="28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0"/>
                </a:lnSpc>
              </a:pPr>
              <a:r>
                <a:rPr lang="en-US" sz="2400" baseline="0">
                  <a:solidFill>
                    <a:schemeClr val="bg1"/>
                  </a:solidFill>
                </a:rPr>
                <a:t>     Berkeley CA </a:t>
              </a:r>
              <a:r>
                <a:rPr lang="en-US" sz="20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800" b="1">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a:solidFill>
                    <a:srgbClr val="FF0000"/>
                  </a:solidFill>
                  <a:latin typeface="Trebuchet MS" pitchFamily="34" charset="0"/>
                </a:rPr>
                <a:t>(—THIS SIDEBAR DOES NOT PRINT—)</a:t>
              </a:r>
              <a:endParaRPr lang="en-US" sz="3200" b="1" spc="600">
                <a:solidFill>
                  <a:schemeClr val="bg1"/>
                </a:solidFill>
                <a:latin typeface="Trebuchet MS" pitchFamily="34" charset="0"/>
              </a:endParaRPr>
            </a:p>
            <a:p>
              <a:pPr algn="ctr"/>
              <a:r>
                <a:rPr lang="en-US" sz="4000" b="1" spc="600">
                  <a:solidFill>
                    <a:schemeClr val="bg1"/>
                  </a:solidFill>
                  <a:latin typeface="Trebuchet MS" pitchFamily="34" charset="0"/>
                </a:rPr>
                <a:t>DESIGN</a:t>
              </a:r>
              <a:r>
                <a:rPr lang="en-US" sz="4000" b="1" spc="600" baseline="0">
                  <a:solidFill>
                    <a:schemeClr val="bg1"/>
                  </a:solidFill>
                  <a:latin typeface="Trebuchet MS" pitchFamily="34" charset="0"/>
                </a:rPr>
                <a:t> </a:t>
              </a:r>
              <a:r>
                <a:rPr lang="en-US" sz="4000" b="1" spc="600">
                  <a:solidFill>
                    <a:schemeClr val="bg1"/>
                  </a:solidFill>
                  <a:latin typeface="Trebuchet MS" pitchFamily="34" charset="0"/>
                </a:rPr>
                <a:t>GUIDE</a:t>
              </a:r>
            </a:p>
            <a:p>
              <a:pPr algn="ctr"/>
              <a:endParaRPr lang="en-US" sz="2800" b="1">
                <a:latin typeface="Trebuchet MS" pitchFamily="34" charset="0"/>
              </a:endParaRPr>
            </a:p>
            <a:p>
              <a:pPr defTabSz="3765639"/>
              <a:r>
                <a:rPr lang="en-US" sz="2800" i="0">
                  <a:latin typeface="Trebuchet MS" pitchFamily="34" charset="0"/>
                </a:rPr>
                <a:t>This PowerPoint</a:t>
              </a:r>
              <a:r>
                <a:rPr lang="en-US" sz="2800" i="0" baseline="0">
                  <a:latin typeface="Trebuchet MS" pitchFamily="34" charset="0"/>
                </a:rPr>
                <a:t> </a:t>
              </a:r>
              <a:r>
                <a:rPr lang="en-US" sz="2800" i="0">
                  <a:latin typeface="Trebuchet MS" pitchFamily="34" charset="0"/>
                </a:rPr>
                <a:t>2007 template produces</a:t>
              </a:r>
              <a:r>
                <a:rPr lang="en-US" sz="2800" i="0" baseline="0">
                  <a:latin typeface="Trebuchet MS" pitchFamily="34" charset="0"/>
                </a:rPr>
                <a:t> </a:t>
              </a:r>
              <a:r>
                <a:rPr lang="en-US" sz="2800" i="0">
                  <a:latin typeface="Trebuchet MS" pitchFamily="34" charset="0"/>
                </a:rPr>
                <a:t>a 36”x48” presentation poster. </a:t>
              </a:r>
              <a:r>
                <a:rPr lang="en-US" sz="2800">
                  <a:latin typeface="Trebuchet MS" pitchFamily="34" charset="0"/>
                </a:rPr>
                <a:t>You</a:t>
              </a:r>
              <a:r>
                <a:rPr lang="en-US" sz="2800" baseline="0">
                  <a:latin typeface="Trebuchet MS" pitchFamily="34" charset="0"/>
                </a:rPr>
                <a:t> can u</a:t>
              </a:r>
              <a:r>
                <a:rPr lang="en-US" sz="2800">
                  <a:latin typeface="Trebuchet MS" pitchFamily="34" charset="0"/>
                </a:rPr>
                <a:t>se</a:t>
              </a:r>
              <a:r>
                <a:rPr lang="en-US" sz="2800" baseline="0">
                  <a:latin typeface="Trebuchet MS" pitchFamily="34" charset="0"/>
                </a:rPr>
                <a:t> it to create your research poster and </a:t>
              </a:r>
              <a:r>
                <a:rPr lang="en-US" sz="2800">
                  <a:latin typeface="Trebuchet MS" pitchFamily="34" charset="0"/>
                </a:rPr>
                <a:t>save valuable time placing titles, subtitles,</a:t>
              </a:r>
              <a:r>
                <a:rPr lang="en-US" sz="2800" baseline="0">
                  <a:latin typeface="Trebuchet MS" pitchFamily="34" charset="0"/>
                </a:rPr>
                <a:t> text, and graphics</a:t>
              </a:r>
              <a:r>
                <a:rPr lang="en-US" sz="2800">
                  <a:latin typeface="Trebuchet MS" pitchFamily="34" charset="0"/>
                </a:rPr>
                <a:t>. </a:t>
              </a:r>
            </a:p>
            <a:p>
              <a:pPr defTabSz="3765639"/>
              <a:endParaRPr lang="en-US" sz="2800">
                <a:latin typeface="Trebuchet MS" pitchFamily="34" charset="0"/>
              </a:endParaRPr>
            </a:p>
            <a:p>
              <a:pPr defTabSz="4389219"/>
              <a:r>
                <a:rPr lang="en-US" sz="2800">
                  <a:latin typeface="Trebuchet MS" pitchFamily="34" charset="0"/>
                </a:rPr>
                <a:t>We provide a series of online tutorials that will guide you through the poster design process and answer your poster production questions. To view our template tutorials, go online to </a:t>
              </a:r>
              <a:r>
                <a:rPr lang="en-US" sz="2800" b="1">
                  <a:solidFill>
                    <a:srgbClr val="FFC000"/>
                  </a:solidFill>
                  <a:latin typeface="Trebuchet MS" pitchFamily="34" charset="0"/>
                </a:rPr>
                <a:t>PosterPresentations.com</a:t>
              </a:r>
              <a:r>
                <a:rPr lang="en-US" sz="2800" b="1">
                  <a:solidFill>
                    <a:schemeClr val="bg1"/>
                  </a:solidFill>
                  <a:latin typeface="Trebuchet MS" pitchFamily="34" charset="0"/>
                </a:rPr>
                <a:t> </a:t>
              </a:r>
              <a:r>
                <a:rPr lang="en-US" sz="2800">
                  <a:solidFill>
                    <a:schemeClr val="bg1"/>
                  </a:solidFill>
                  <a:latin typeface="Trebuchet MS" pitchFamily="34" charset="0"/>
                </a:rPr>
                <a:t>and click on HELP DESK.</a:t>
              </a:r>
            </a:p>
            <a:p>
              <a:pPr defTabSz="4389219"/>
              <a:endParaRPr lang="en-US" sz="2800">
                <a:latin typeface="Trebuchet MS" pitchFamily="34" charset="0"/>
              </a:endParaRPr>
            </a:p>
            <a:p>
              <a:pPr defTabSz="4389219"/>
              <a:r>
                <a:rPr lang="en-US" sz="2800">
                  <a:solidFill>
                    <a:schemeClr val="bg1"/>
                  </a:solidFill>
                  <a:latin typeface="Trebuchet MS" pitchFamily="34" charset="0"/>
                </a:rPr>
                <a:t>When</a:t>
              </a:r>
              <a:r>
                <a:rPr lang="en-US" sz="2800" baseline="0">
                  <a:solidFill>
                    <a:schemeClr val="bg1"/>
                  </a:solidFill>
                  <a:latin typeface="Trebuchet MS" pitchFamily="34" charset="0"/>
                </a:rPr>
                <a:t> you are ready to print your poster</a:t>
              </a:r>
              <a:r>
                <a:rPr lang="en-US" sz="2800">
                  <a:solidFill>
                    <a:schemeClr val="bg1"/>
                  </a:solidFill>
                  <a:latin typeface="Trebuchet MS" pitchFamily="34" charset="0"/>
                </a:rPr>
                <a:t>,</a:t>
              </a:r>
              <a:r>
                <a:rPr lang="en-US" sz="2800" baseline="0">
                  <a:solidFill>
                    <a:schemeClr val="bg1"/>
                  </a:solidFill>
                  <a:latin typeface="Trebuchet MS" pitchFamily="34" charset="0"/>
                </a:rPr>
                <a:t> go online to </a:t>
              </a:r>
              <a:r>
                <a:rPr lang="en-US" sz="2800" b="0">
                  <a:solidFill>
                    <a:schemeClr val="bg1"/>
                  </a:solidFill>
                  <a:latin typeface="Trebuchet MS" pitchFamily="34" charset="0"/>
                </a:rPr>
                <a:t>PosterPresentations.com</a:t>
              </a:r>
              <a:br>
                <a:rPr lang="en-US" sz="2800">
                  <a:solidFill>
                    <a:schemeClr val="bg1"/>
                  </a:solidFill>
                  <a:latin typeface="Trebuchet MS" pitchFamily="34" charset="0"/>
                </a:rPr>
              </a:br>
              <a:endParaRPr lang="en-US" sz="2800">
                <a:solidFill>
                  <a:schemeClr val="bg1"/>
                </a:solidFill>
                <a:latin typeface="Trebuchet MS" pitchFamily="34" charset="0"/>
              </a:endParaRPr>
            </a:p>
            <a:p>
              <a:pPr algn="l" defTabSz="3765639"/>
              <a:r>
                <a:rPr lang="en-US" sz="2800" b="0">
                  <a:solidFill>
                    <a:schemeClr val="bg1"/>
                  </a:solidFill>
                  <a:latin typeface="Trebuchet MS" pitchFamily="34" charset="0"/>
                </a:rPr>
                <a:t>Need</a:t>
              </a:r>
              <a:r>
                <a:rPr lang="en-US" sz="2800" b="0" baseline="0">
                  <a:solidFill>
                    <a:schemeClr val="bg1"/>
                  </a:solidFill>
                  <a:latin typeface="Trebuchet MS" pitchFamily="34" charset="0"/>
                </a:rPr>
                <a:t> assistance? Call us at </a:t>
              </a:r>
              <a:r>
                <a:rPr lang="en-US" sz="2800" b="0">
                  <a:solidFill>
                    <a:srgbClr val="FFC000"/>
                  </a:solidFill>
                  <a:latin typeface="Trebuchet MS" pitchFamily="34" charset="0"/>
                </a:rPr>
                <a:t>1.510.649.3001</a:t>
              </a:r>
            </a:p>
            <a:p>
              <a:pPr algn="l" defTabSz="3765639"/>
              <a:endParaRPr lang="en-US" sz="36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4000" b="1" spc="600">
                  <a:solidFill>
                    <a:schemeClr val="bg1"/>
                  </a:solidFill>
                  <a:latin typeface="Trebuchet MS" pitchFamily="34" charset="0"/>
                </a:rPr>
                <a:t>QUICK START</a:t>
              </a:r>
            </a:p>
            <a:p>
              <a:pPr algn="ctr"/>
              <a:endParaRPr lang="en-US" sz="3200" b="1" baseline="0">
                <a:solidFill>
                  <a:schemeClr val="bg1"/>
                </a:solidFill>
                <a:latin typeface="Trebuchet MS" pitchFamily="34" charset="0"/>
              </a:endParaRPr>
            </a:p>
            <a:p>
              <a:pPr algn="ctr"/>
              <a:r>
                <a:rPr lang="en-US" sz="3200" b="1" baseline="0">
                  <a:solidFill>
                    <a:srgbClr val="FFC000"/>
                  </a:solidFill>
                  <a:latin typeface="Trebuchet MS" pitchFamily="34" charset="0"/>
                </a:rPr>
                <a:t>Zoom in and out</a:t>
              </a:r>
            </a:p>
            <a:p>
              <a:pPr marL="1892300" indent="-1892300" algn="l" defTabSz="850900"/>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800" b="0" baseline="0">
                <a:solidFill>
                  <a:schemeClr val="bg1"/>
                </a:solidFill>
                <a:latin typeface="Trebuchet MS" pitchFamily="34" charset="0"/>
              </a:endParaRPr>
            </a:p>
            <a:p>
              <a:pPr algn="ctr"/>
              <a:r>
                <a:rPr lang="en-US" sz="32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800" b="1" baseline="0">
                  <a:solidFill>
                    <a:schemeClr val="bg1"/>
                  </a:solidFill>
                  <a:latin typeface="Trebuchet MS" pitchFamily="34" charset="0"/>
                </a:rPr>
              </a:br>
              <a:endParaRPr lang="en-US" sz="2800" b="1">
                <a:solidFill>
                  <a:schemeClr val="bg1"/>
                </a:solidFill>
                <a:latin typeface="Trebuchet MS" pitchFamily="34" charset="0"/>
              </a:endParaRPr>
            </a:p>
            <a:p>
              <a:pPr algn="ctr"/>
              <a:endParaRPr lang="en-US" sz="2800" b="1">
                <a:solidFill>
                  <a:srgbClr val="FFC000"/>
                </a:solidFill>
                <a:latin typeface="Trebuchet MS" pitchFamily="34" charset="0"/>
              </a:endParaRPr>
            </a:p>
            <a:p>
              <a:pPr algn="ctr"/>
              <a:endParaRPr lang="en-US" sz="2800" b="1">
                <a:solidFill>
                  <a:srgbClr val="FFC000"/>
                </a:solidFill>
                <a:latin typeface="Trebuchet MS" pitchFamily="34" charset="0"/>
              </a:endParaRPr>
            </a:p>
            <a:p>
              <a:pPr algn="ctr"/>
              <a:r>
                <a:rPr lang="en-US" sz="3200" b="1">
                  <a:solidFill>
                    <a:srgbClr val="FFC000"/>
                  </a:solidFill>
                  <a:latin typeface="Trebuchet MS" pitchFamily="34" charset="0"/>
                </a:rPr>
                <a:t>Adding Logos</a:t>
              </a:r>
              <a:r>
                <a:rPr lang="en-US" sz="32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200" b="1" baseline="0">
                  <a:solidFill>
                    <a:srgbClr val="FFC000"/>
                  </a:solidFill>
                  <a:latin typeface="Trebuchet MS" pitchFamily="34" charset="0"/>
                </a:rPr>
                <a:t>Photographs / Graphics</a:t>
              </a:r>
            </a:p>
            <a:p>
              <a:pPr algn="l" defTabSz="977900"/>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900"/>
              <a:endParaRPr lang="en-US" sz="2400" b="0" baseline="0">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r>
                <a:rPr lang="en-US" sz="3200" b="1" baseline="0">
                  <a:solidFill>
                    <a:srgbClr val="FFC000"/>
                  </a:solidFill>
                  <a:latin typeface="Trebuchet MS" pitchFamily="34" charset="0"/>
                </a:rPr>
                <a:t>Image Quality Check</a:t>
              </a:r>
            </a:p>
            <a:p>
              <a:pPr lvl="0" algn="l" defTabSz="977900"/>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800" b="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700" b="1">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a:solidFill>
                      <a:schemeClr val="bg1"/>
                    </a:solidFill>
                  </a:rPr>
                  <a:t>Corner</a:t>
                </a:r>
                <a:r>
                  <a:rPr lang="en-US" sz="1600" baseline="0">
                    <a:solidFill>
                      <a:schemeClr val="bg1"/>
                    </a:solidFill>
                  </a:rPr>
                  <a:t> handles</a:t>
                </a:r>
                <a:endParaRPr lang="en-US" sz="160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4347"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4348"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a:solidFill>
                      <a:srgbClr val="92D050"/>
                    </a:solidFill>
                  </a:rPr>
                  <a:t>Good</a:t>
                </a:r>
                <a:r>
                  <a:rPr lang="en-US" sz="1600" baseline="0">
                    <a:solidFill>
                      <a:srgbClr val="92D050"/>
                    </a:solidFill>
                  </a:rPr>
                  <a:t> </a:t>
                </a:r>
                <a:r>
                  <a:rPr lang="en-US" sz="1600" baseline="0">
                    <a:solidFill>
                      <a:schemeClr val="bg1"/>
                    </a:solidFill>
                  </a:rPr>
                  <a:t>printing quality</a:t>
                </a:r>
                <a:endParaRPr lang="en-US" sz="160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a:solidFill>
                      <a:srgbClr val="FF0000"/>
                    </a:solidFill>
                  </a:rPr>
                  <a:t>Bad </a:t>
                </a:r>
                <a:r>
                  <a:rPr lang="en-US" sz="160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a:solidFill>
                    <a:schemeClr val="bg1"/>
                  </a:solidFill>
                  <a:latin typeface="Trebuchet MS" pitchFamily="34" charset="0"/>
                </a:rPr>
                <a:t>QUICK START (cont.)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Text</a:t>
              </a:r>
            </a:p>
            <a:p>
              <a:pPr marL="3264442" lvl="2" indent="0" algn="l" defTabSz="114264"/>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4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7851" lvl="2"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Tables</a:t>
              </a:r>
            </a:p>
            <a:p>
              <a:pPr marL="1729819" lvl="1" indent="0" algn="l" defTabSz="114264"/>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4349"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4350"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a:solidFill>
                    <a:schemeClr val="bg1"/>
                  </a:solidFill>
                </a:rPr>
                <a:t>© 2013</a:t>
              </a:r>
              <a:r>
                <a:rPr lang="en-US" sz="2900" baseline="0">
                  <a:solidFill>
                    <a:schemeClr val="bg1"/>
                  </a:solidFill>
                </a:rPr>
                <a:t> </a:t>
              </a:r>
              <a:r>
                <a:rPr lang="en-US" sz="2900">
                  <a:solidFill>
                    <a:schemeClr val="bg1"/>
                  </a:solidFill>
                </a:rPr>
                <a:t>PosterPresentations.com</a:t>
              </a:r>
              <a:br>
                <a:rPr lang="en-US" sz="2900">
                  <a:solidFill>
                    <a:schemeClr val="bg1"/>
                  </a:solidFill>
                </a:rPr>
              </a:br>
              <a:r>
                <a:rPr lang="en-US" sz="29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2"/>
                </a:lnSpc>
              </a:pPr>
              <a:r>
                <a:rPr lang="en-US" sz="2400" baseline="0">
                  <a:solidFill>
                    <a:schemeClr val="bg1"/>
                  </a:solidFill>
                </a:rPr>
                <a:t>     Berkeley CA </a:t>
              </a:r>
              <a:r>
                <a:rPr lang="en-US" sz="19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900" b="1">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a:solidFill>
                    <a:srgbClr val="FF0000"/>
                  </a:solidFill>
                  <a:latin typeface="Trebuchet MS" pitchFamily="34" charset="0"/>
                </a:rPr>
                <a:t>(—THIS SIDEBAR DOES NOT PRINT—)</a:t>
              </a:r>
              <a:endParaRPr lang="en-US" sz="3400" b="1" spc="600">
                <a:solidFill>
                  <a:schemeClr val="bg1"/>
                </a:solidFill>
                <a:latin typeface="Trebuchet MS" pitchFamily="34" charset="0"/>
              </a:endParaRPr>
            </a:p>
            <a:p>
              <a:pPr algn="ctr"/>
              <a:r>
                <a:rPr lang="en-US" sz="3800" b="1" spc="600">
                  <a:solidFill>
                    <a:schemeClr val="bg1"/>
                  </a:solidFill>
                  <a:latin typeface="Trebuchet MS" pitchFamily="34" charset="0"/>
                </a:rPr>
                <a:t>DESIGN</a:t>
              </a:r>
              <a:r>
                <a:rPr lang="en-US" sz="3800" b="1" spc="600" baseline="0">
                  <a:solidFill>
                    <a:schemeClr val="bg1"/>
                  </a:solidFill>
                  <a:latin typeface="Trebuchet MS" pitchFamily="34" charset="0"/>
                </a:rPr>
                <a:t> </a:t>
              </a:r>
              <a:r>
                <a:rPr lang="en-US" sz="3800" b="1" spc="600">
                  <a:solidFill>
                    <a:schemeClr val="bg1"/>
                  </a:solidFill>
                  <a:latin typeface="Trebuchet MS" pitchFamily="34" charset="0"/>
                </a:rPr>
                <a:t>GUIDE</a:t>
              </a:r>
            </a:p>
            <a:p>
              <a:pPr algn="ctr"/>
              <a:endParaRPr lang="en-US" sz="2900" b="1">
                <a:latin typeface="Trebuchet MS" pitchFamily="34" charset="0"/>
              </a:endParaRPr>
            </a:p>
            <a:p>
              <a:pPr defTabSz="3764434"/>
              <a:r>
                <a:rPr lang="en-US" sz="2900" i="0">
                  <a:latin typeface="Trebuchet MS" pitchFamily="34" charset="0"/>
                </a:rPr>
                <a:t>This PowerPoint</a:t>
              </a:r>
              <a:r>
                <a:rPr lang="en-US" sz="2900" i="0" baseline="0">
                  <a:latin typeface="Trebuchet MS" pitchFamily="34" charset="0"/>
                </a:rPr>
                <a:t> </a:t>
              </a:r>
              <a:r>
                <a:rPr lang="en-US" sz="2900" i="0">
                  <a:latin typeface="Trebuchet MS" pitchFamily="34" charset="0"/>
                </a:rPr>
                <a:t>2007 template produces</a:t>
              </a:r>
              <a:r>
                <a:rPr lang="en-US" sz="2900" i="0" baseline="0">
                  <a:latin typeface="Trebuchet MS" pitchFamily="34" charset="0"/>
                </a:rPr>
                <a:t> </a:t>
              </a:r>
              <a:r>
                <a:rPr lang="en-US" sz="2900" i="0">
                  <a:latin typeface="Trebuchet MS" pitchFamily="34" charset="0"/>
                </a:rPr>
                <a:t>a 36”x48” presentation poster. </a:t>
              </a:r>
              <a:r>
                <a:rPr lang="en-US" sz="2900">
                  <a:latin typeface="Trebuchet MS" pitchFamily="34" charset="0"/>
                </a:rPr>
                <a:t>You</a:t>
              </a:r>
              <a:r>
                <a:rPr lang="en-US" sz="2900" baseline="0">
                  <a:latin typeface="Trebuchet MS" pitchFamily="34" charset="0"/>
                </a:rPr>
                <a:t> can u</a:t>
              </a:r>
              <a:r>
                <a:rPr lang="en-US" sz="2900">
                  <a:latin typeface="Trebuchet MS" pitchFamily="34" charset="0"/>
                </a:rPr>
                <a:t>se</a:t>
              </a:r>
              <a:r>
                <a:rPr lang="en-US" sz="2900" baseline="0">
                  <a:latin typeface="Trebuchet MS" pitchFamily="34" charset="0"/>
                </a:rPr>
                <a:t> it to create your research poster and </a:t>
              </a:r>
              <a:r>
                <a:rPr lang="en-US" sz="2900">
                  <a:latin typeface="Trebuchet MS" pitchFamily="34" charset="0"/>
                </a:rPr>
                <a:t>save valuable time placing titles, subtitles,</a:t>
              </a:r>
              <a:r>
                <a:rPr lang="en-US" sz="2900" baseline="0">
                  <a:latin typeface="Trebuchet MS" pitchFamily="34" charset="0"/>
                </a:rPr>
                <a:t> text, and graphics</a:t>
              </a:r>
              <a:r>
                <a:rPr lang="en-US" sz="2900">
                  <a:latin typeface="Trebuchet MS" pitchFamily="34" charset="0"/>
                </a:rPr>
                <a:t>. </a:t>
              </a:r>
            </a:p>
            <a:p>
              <a:pPr defTabSz="3764434"/>
              <a:endParaRPr lang="en-US" sz="2900">
                <a:latin typeface="Trebuchet MS" pitchFamily="34" charset="0"/>
              </a:endParaRPr>
            </a:p>
            <a:p>
              <a:pPr defTabSz="4387814"/>
              <a:r>
                <a:rPr lang="en-US" sz="2900">
                  <a:latin typeface="Trebuchet MS" pitchFamily="34" charset="0"/>
                </a:rPr>
                <a:t>We provide a series of online tutorials that will guide you through the poster design process and answer your poster production questions. To view our template tutorials, go online to </a:t>
              </a:r>
              <a:r>
                <a:rPr lang="en-US" sz="2900" b="1">
                  <a:solidFill>
                    <a:srgbClr val="FFC000"/>
                  </a:solidFill>
                  <a:latin typeface="Trebuchet MS" pitchFamily="34" charset="0"/>
                </a:rPr>
                <a:t>PosterPresentations.com</a:t>
              </a:r>
              <a:r>
                <a:rPr lang="en-US" sz="2900" b="1">
                  <a:solidFill>
                    <a:schemeClr val="bg1"/>
                  </a:solidFill>
                  <a:latin typeface="Trebuchet MS" pitchFamily="34" charset="0"/>
                </a:rPr>
                <a:t> </a:t>
              </a:r>
              <a:r>
                <a:rPr lang="en-US" sz="2900">
                  <a:solidFill>
                    <a:schemeClr val="bg1"/>
                  </a:solidFill>
                  <a:latin typeface="Trebuchet MS" pitchFamily="34" charset="0"/>
                </a:rPr>
                <a:t>and click on HELP DESK.</a:t>
              </a:r>
            </a:p>
            <a:p>
              <a:pPr defTabSz="4387814"/>
              <a:endParaRPr lang="en-US" sz="2900">
                <a:latin typeface="Trebuchet MS" pitchFamily="34" charset="0"/>
              </a:endParaRPr>
            </a:p>
            <a:p>
              <a:pPr defTabSz="4387814"/>
              <a:r>
                <a:rPr lang="en-US" sz="2900">
                  <a:solidFill>
                    <a:schemeClr val="bg1"/>
                  </a:solidFill>
                  <a:latin typeface="Trebuchet MS" pitchFamily="34" charset="0"/>
                </a:rPr>
                <a:t>When</a:t>
              </a:r>
              <a:r>
                <a:rPr lang="en-US" sz="2900" baseline="0">
                  <a:solidFill>
                    <a:schemeClr val="bg1"/>
                  </a:solidFill>
                  <a:latin typeface="Trebuchet MS" pitchFamily="34" charset="0"/>
                </a:rPr>
                <a:t> you are ready to print your poster</a:t>
              </a:r>
              <a:r>
                <a:rPr lang="en-US" sz="2900">
                  <a:solidFill>
                    <a:schemeClr val="bg1"/>
                  </a:solidFill>
                  <a:latin typeface="Trebuchet MS" pitchFamily="34" charset="0"/>
                </a:rPr>
                <a:t>,</a:t>
              </a:r>
              <a:r>
                <a:rPr lang="en-US" sz="2900" baseline="0">
                  <a:solidFill>
                    <a:schemeClr val="bg1"/>
                  </a:solidFill>
                  <a:latin typeface="Trebuchet MS" pitchFamily="34" charset="0"/>
                </a:rPr>
                <a:t> go online to </a:t>
              </a:r>
              <a:r>
                <a:rPr lang="en-US" sz="2900" b="0">
                  <a:solidFill>
                    <a:schemeClr val="bg1"/>
                  </a:solidFill>
                  <a:latin typeface="Trebuchet MS" pitchFamily="34" charset="0"/>
                </a:rPr>
                <a:t>PosterPresentations.com</a:t>
              </a:r>
              <a:br>
                <a:rPr lang="en-US" sz="2900">
                  <a:solidFill>
                    <a:schemeClr val="bg1"/>
                  </a:solidFill>
                  <a:latin typeface="Trebuchet MS" pitchFamily="34" charset="0"/>
                </a:rPr>
              </a:br>
              <a:endParaRPr lang="en-US" sz="2900">
                <a:solidFill>
                  <a:schemeClr val="bg1"/>
                </a:solidFill>
                <a:latin typeface="Trebuchet MS" pitchFamily="34" charset="0"/>
              </a:endParaRPr>
            </a:p>
            <a:p>
              <a:pPr algn="l" defTabSz="3764434"/>
              <a:r>
                <a:rPr lang="en-US" sz="2900" b="0">
                  <a:solidFill>
                    <a:schemeClr val="bg1"/>
                  </a:solidFill>
                  <a:latin typeface="Trebuchet MS" pitchFamily="34" charset="0"/>
                </a:rPr>
                <a:t>Need</a:t>
              </a:r>
              <a:r>
                <a:rPr lang="en-US" sz="2900" b="0" baseline="0">
                  <a:solidFill>
                    <a:schemeClr val="bg1"/>
                  </a:solidFill>
                  <a:latin typeface="Trebuchet MS" pitchFamily="34" charset="0"/>
                </a:rPr>
                <a:t> assistance? Call us at </a:t>
              </a:r>
              <a:r>
                <a:rPr lang="en-US" sz="2900" b="0">
                  <a:solidFill>
                    <a:srgbClr val="FFC000"/>
                  </a:solidFill>
                  <a:latin typeface="Trebuchet MS" pitchFamily="34" charset="0"/>
                </a:rPr>
                <a:t>1.510.649.3001</a:t>
              </a:r>
            </a:p>
            <a:p>
              <a:pPr algn="l" defTabSz="3764434"/>
              <a:endParaRPr lang="en-US" sz="34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3800" b="1" spc="600">
                  <a:solidFill>
                    <a:schemeClr val="bg1"/>
                  </a:solidFill>
                  <a:latin typeface="Trebuchet MS" pitchFamily="34" charset="0"/>
                </a:rPr>
                <a:t>QUICK START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Zoom in and out</a:t>
              </a:r>
            </a:p>
            <a:p>
              <a:pPr marL="1891694" indent="-1891694" algn="l" defTabSz="850627"/>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900" b="0" baseline="0">
                <a:solidFill>
                  <a:schemeClr val="bg1"/>
                </a:solidFill>
                <a:latin typeface="Trebuchet MS" pitchFamily="34" charset="0"/>
              </a:endParaRPr>
            </a:p>
            <a:p>
              <a:pPr algn="ctr"/>
              <a:r>
                <a:rPr lang="en-US" sz="34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900" b="1" baseline="0">
                  <a:solidFill>
                    <a:schemeClr val="bg1"/>
                  </a:solidFill>
                  <a:latin typeface="Trebuchet MS" pitchFamily="34" charset="0"/>
                </a:rPr>
              </a:br>
              <a:endParaRPr lang="en-US" sz="2900" b="1">
                <a:solidFill>
                  <a:schemeClr val="bg1"/>
                </a:solidFill>
                <a:latin typeface="Trebuchet MS" pitchFamily="34" charset="0"/>
              </a:endParaRPr>
            </a:p>
            <a:p>
              <a:pPr algn="ctr"/>
              <a:endParaRPr lang="en-US" sz="2900" b="1">
                <a:solidFill>
                  <a:srgbClr val="FFC000"/>
                </a:solidFill>
                <a:latin typeface="Trebuchet MS" pitchFamily="34" charset="0"/>
              </a:endParaRPr>
            </a:p>
            <a:p>
              <a:pPr algn="ctr"/>
              <a:endParaRPr lang="en-US" sz="2900" b="1">
                <a:solidFill>
                  <a:srgbClr val="FFC000"/>
                </a:solidFill>
                <a:latin typeface="Trebuchet MS" pitchFamily="34" charset="0"/>
              </a:endParaRPr>
            </a:p>
            <a:p>
              <a:pPr algn="ctr"/>
              <a:r>
                <a:rPr lang="en-US" sz="3400" b="1">
                  <a:solidFill>
                    <a:srgbClr val="FFC000"/>
                  </a:solidFill>
                  <a:latin typeface="Trebuchet MS" pitchFamily="34" charset="0"/>
                </a:rPr>
                <a:t>Adding Logos</a:t>
              </a:r>
              <a:r>
                <a:rPr lang="en-US" sz="34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400" b="1" baseline="0">
                  <a:solidFill>
                    <a:srgbClr val="FFC000"/>
                  </a:solidFill>
                  <a:latin typeface="Trebuchet MS" pitchFamily="34" charset="0"/>
                </a:rPr>
                <a:t>Photographs / Graphics</a:t>
              </a:r>
            </a:p>
            <a:p>
              <a:pPr algn="l" defTabSz="977587"/>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587"/>
              <a:endParaRPr lang="en-US" sz="2400" b="0" baseline="0">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r>
                <a:rPr lang="en-US" sz="3400" b="1" baseline="0">
                  <a:solidFill>
                    <a:srgbClr val="FFC000"/>
                  </a:solidFill>
                  <a:latin typeface="Trebuchet MS" pitchFamily="34" charset="0"/>
                </a:rPr>
                <a:t>Image Quality Check</a:t>
              </a:r>
            </a:p>
            <a:p>
              <a:pPr lvl="0" algn="l" defTabSz="977587"/>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900" b="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500" b="1">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4351"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4352"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a:solidFill>
                      <a:srgbClr val="92D050"/>
                    </a:solidFill>
                  </a:rPr>
                  <a:t>Good</a:t>
                </a:r>
                <a:r>
                  <a:rPr lang="en-US" sz="1400" baseline="0">
                    <a:solidFill>
                      <a:srgbClr val="92D050"/>
                    </a:solidFill>
                  </a:rPr>
                  <a:t> </a:t>
                </a:r>
                <a:r>
                  <a:rPr lang="en-US" sz="1400" baseline="0">
                    <a:solidFill>
                      <a:schemeClr val="bg1"/>
                    </a:solidFill>
                  </a:rPr>
                  <a:t>printing quality</a:t>
                </a:r>
                <a:endParaRPr lang="en-US" sz="140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a:solidFill>
                      <a:srgbClr val="FF0000"/>
                    </a:solidFill>
                  </a:rPr>
                  <a:t>Bad </a:t>
                </a:r>
                <a:r>
                  <a:rPr lang="en-US" sz="140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a:solidFill>
                    <a:schemeClr val="bg1"/>
                  </a:solidFill>
                  <a:latin typeface="Trebuchet MS" pitchFamily="34" charset="0"/>
                </a:rPr>
                <a:t>QUICK START (cont.)</a:t>
              </a:r>
            </a:p>
            <a:p>
              <a:pPr algn="ctr"/>
              <a:endParaRPr lang="en-US" sz="3600" b="1" baseline="0">
                <a:solidFill>
                  <a:schemeClr val="bg1"/>
                </a:solidFill>
                <a:latin typeface="Trebuchet MS" pitchFamily="34" charset="0"/>
              </a:endParaRPr>
            </a:p>
            <a:p>
              <a:pPr algn="ctr"/>
              <a:r>
                <a:rPr lang="en-US" sz="3200" b="1" baseline="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Text</a:t>
              </a:r>
            </a:p>
            <a:p>
              <a:pPr marL="3265488" lvl="2" indent="0" algn="l" defTabSz="114300"/>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2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8341" lvl="2"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Tables</a:t>
              </a:r>
            </a:p>
            <a:p>
              <a:pPr marL="1730375" lvl="1" indent="0" algn="l" defTabSz="114300"/>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393"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394"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a:solidFill>
                    <a:schemeClr val="bg1"/>
                  </a:solidFill>
                </a:rPr>
                <a:t>© 2013</a:t>
              </a:r>
              <a:r>
                <a:rPr lang="en-US" sz="2800" baseline="0">
                  <a:solidFill>
                    <a:schemeClr val="bg1"/>
                  </a:solidFill>
                </a:rPr>
                <a:t> </a:t>
              </a:r>
              <a:r>
                <a:rPr lang="en-US" sz="2800">
                  <a:solidFill>
                    <a:schemeClr val="bg1"/>
                  </a:solidFill>
                </a:rPr>
                <a:t>PosterPresentations.com</a:t>
              </a:r>
              <a:br>
                <a:rPr lang="en-US" sz="2800">
                  <a:solidFill>
                    <a:schemeClr val="bg1"/>
                  </a:solidFill>
                </a:rPr>
              </a:br>
              <a:r>
                <a:rPr lang="en-US" sz="28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0"/>
                </a:lnSpc>
              </a:pPr>
              <a:r>
                <a:rPr lang="en-US" sz="2400" baseline="0">
                  <a:solidFill>
                    <a:schemeClr val="bg1"/>
                  </a:solidFill>
                </a:rPr>
                <a:t>     Berkeley CA </a:t>
              </a:r>
              <a:r>
                <a:rPr lang="en-US" sz="20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800" b="1">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a:solidFill>
                    <a:srgbClr val="FF0000"/>
                  </a:solidFill>
                  <a:latin typeface="Trebuchet MS" pitchFamily="34" charset="0"/>
                </a:rPr>
                <a:t>(—THIS SIDEBAR DOES NOT PRINT—)</a:t>
              </a:r>
              <a:endParaRPr lang="en-US" sz="3200" b="1" spc="600">
                <a:solidFill>
                  <a:schemeClr val="bg1"/>
                </a:solidFill>
                <a:latin typeface="Trebuchet MS" pitchFamily="34" charset="0"/>
              </a:endParaRPr>
            </a:p>
            <a:p>
              <a:pPr algn="ctr"/>
              <a:r>
                <a:rPr lang="en-US" sz="4000" b="1" spc="600">
                  <a:solidFill>
                    <a:schemeClr val="bg1"/>
                  </a:solidFill>
                  <a:latin typeface="Trebuchet MS" pitchFamily="34" charset="0"/>
                </a:rPr>
                <a:t>DESIGN</a:t>
              </a:r>
              <a:r>
                <a:rPr lang="en-US" sz="4000" b="1" spc="600" baseline="0">
                  <a:solidFill>
                    <a:schemeClr val="bg1"/>
                  </a:solidFill>
                  <a:latin typeface="Trebuchet MS" pitchFamily="34" charset="0"/>
                </a:rPr>
                <a:t> </a:t>
              </a:r>
              <a:r>
                <a:rPr lang="en-US" sz="4000" b="1" spc="600">
                  <a:solidFill>
                    <a:schemeClr val="bg1"/>
                  </a:solidFill>
                  <a:latin typeface="Trebuchet MS" pitchFamily="34" charset="0"/>
                </a:rPr>
                <a:t>GUIDE</a:t>
              </a:r>
            </a:p>
            <a:p>
              <a:pPr algn="ctr"/>
              <a:endParaRPr lang="en-US" sz="2800" b="1">
                <a:latin typeface="Trebuchet MS" pitchFamily="34" charset="0"/>
              </a:endParaRPr>
            </a:p>
            <a:p>
              <a:pPr defTabSz="3765639"/>
              <a:r>
                <a:rPr lang="en-US" sz="2800" i="0">
                  <a:latin typeface="Trebuchet MS" pitchFamily="34" charset="0"/>
                </a:rPr>
                <a:t>This PowerPoint</a:t>
              </a:r>
              <a:r>
                <a:rPr lang="en-US" sz="2800" i="0" baseline="0">
                  <a:latin typeface="Trebuchet MS" pitchFamily="34" charset="0"/>
                </a:rPr>
                <a:t> </a:t>
              </a:r>
              <a:r>
                <a:rPr lang="en-US" sz="2800" i="0">
                  <a:latin typeface="Trebuchet MS" pitchFamily="34" charset="0"/>
                </a:rPr>
                <a:t>2007 template produces</a:t>
              </a:r>
              <a:r>
                <a:rPr lang="en-US" sz="2800" i="0" baseline="0">
                  <a:latin typeface="Trebuchet MS" pitchFamily="34" charset="0"/>
                </a:rPr>
                <a:t> </a:t>
              </a:r>
              <a:r>
                <a:rPr lang="en-US" sz="2800" i="0">
                  <a:latin typeface="Trebuchet MS" pitchFamily="34" charset="0"/>
                </a:rPr>
                <a:t>a 36”x48” presentation poster. </a:t>
              </a:r>
              <a:r>
                <a:rPr lang="en-US" sz="2800">
                  <a:latin typeface="Trebuchet MS" pitchFamily="34" charset="0"/>
                </a:rPr>
                <a:t>You</a:t>
              </a:r>
              <a:r>
                <a:rPr lang="en-US" sz="2800" baseline="0">
                  <a:latin typeface="Trebuchet MS" pitchFamily="34" charset="0"/>
                </a:rPr>
                <a:t> can u</a:t>
              </a:r>
              <a:r>
                <a:rPr lang="en-US" sz="2800">
                  <a:latin typeface="Trebuchet MS" pitchFamily="34" charset="0"/>
                </a:rPr>
                <a:t>se</a:t>
              </a:r>
              <a:r>
                <a:rPr lang="en-US" sz="2800" baseline="0">
                  <a:latin typeface="Trebuchet MS" pitchFamily="34" charset="0"/>
                </a:rPr>
                <a:t> it to create your research poster and </a:t>
              </a:r>
              <a:r>
                <a:rPr lang="en-US" sz="2800">
                  <a:latin typeface="Trebuchet MS" pitchFamily="34" charset="0"/>
                </a:rPr>
                <a:t>save valuable time placing titles, subtitles,</a:t>
              </a:r>
              <a:r>
                <a:rPr lang="en-US" sz="2800" baseline="0">
                  <a:latin typeface="Trebuchet MS" pitchFamily="34" charset="0"/>
                </a:rPr>
                <a:t> text, and graphics</a:t>
              </a:r>
              <a:r>
                <a:rPr lang="en-US" sz="2800">
                  <a:latin typeface="Trebuchet MS" pitchFamily="34" charset="0"/>
                </a:rPr>
                <a:t>. </a:t>
              </a:r>
            </a:p>
            <a:p>
              <a:pPr defTabSz="3765639"/>
              <a:endParaRPr lang="en-US" sz="2800">
                <a:latin typeface="Trebuchet MS" pitchFamily="34" charset="0"/>
              </a:endParaRPr>
            </a:p>
            <a:p>
              <a:pPr defTabSz="4389219"/>
              <a:r>
                <a:rPr lang="en-US" sz="2800">
                  <a:latin typeface="Trebuchet MS" pitchFamily="34" charset="0"/>
                </a:rPr>
                <a:t>We provide a series of online tutorials that will guide you through the poster design process and answer your poster production questions. To view our template tutorials, go online to </a:t>
              </a:r>
              <a:r>
                <a:rPr lang="en-US" sz="2800" b="1">
                  <a:solidFill>
                    <a:srgbClr val="FFC000"/>
                  </a:solidFill>
                  <a:latin typeface="Trebuchet MS" pitchFamily="34" charset="0"/>
                </a:rPr>
                <a:t>PosterPresentations.com</a:t>
              </a:r>
              <a:r>
                <a:rPr lang="en-US" sz="2800" b="1">
                  <a:solidFill>
                    <a:schemeClr val="bg1"/>
                  </a:solidFill>
                  <a:latin typeface="Trebuchet MS" pitchFamily="34" charset="0"/>
                </a:rPr>
                <a:t> </a:t>
              </a:r>
              <a:r>
                <a:rPr lang="en-US" sz="2800">
                  <a:solidFill>
                    <a:schemeClr val="bg1"/>
                  </a:solidFill>
                  <a:latin typeface="Trebuchet MS" pitchFamily="34" charset="0"/>
                </a:rPr>
                <a:t>and click on HELP DESK.</a:t>
              </a:r>
            </a:p>
            <a:p>
              <a:pPr defTabSz="4389219"/>
              <a:endParaRPr lang="en-US" sz="2800">
                <a:latin typeface="Trebuchet MS" pitchFamily="34" charset="0"/>
              </a:endParaRPr>
            </a:p>
            <a:p>
              <a:pPr defTabSz="4389219"/>
              <a:r>
                <a:rPr lang="en-US" sz="2800">
                  <a:solidFill>
                    <a:schemeClr val="bg1"/>
                  </a:solidFill>
                  <a:latin typeface="Trebuchet MS" pitchFamily="34" charset="0"/>
                </a:rPr>
                <a:t>When</a:t>
              </a:r>
              <a:r>
                <a:rPr lang="en-US" sz="2800" baseline="0">
                  <a:solidFill>
                    <a:schemeClr val="bg1"/>
                  </a:solidFill>
                  <a:latin typeface="Trebuchet MS" pitchFamily="34" charset="0"/>
                </a:rPr>
                <a:t> you are ready to print your poster</a:t>
              </a:r>
              <a:r>
                <a:rPr lang="en-US" sz="2800">
                  <a:solidFill>
                    <a:schemeClr val="bg1"/>
                  </a:solidFill>
                  <a:latin typeface="Trebuchet MS" pitchFamily="34" charset="0"/>
                </a:rPr>
                <a:t>,</a:t>
              </a:r>
              <a:r>
                <a:rPr lang="en-US" sz="2800" baseline="0">
                  <a:solidFill>
                    <a:schemeClr val="bg1"/>
                  </a:solidFill>
                  <a:latin typeface="Trebuchet MS" pitchFamily="34" charset="0"/>
                </a:rPr>
                <a:t> go online to </a:t>
              </a:r>
              <a:r>
                <a:rPr lang="en-US" sz="2800" b="0">
                  <a:solidFill>
                    <a:schemeClr val="bg1"/>
                  </a:solidFill>
                  <a:latin typeface="Trebuchet MS" pitchFamily="34" charset="0"/>
                </a:rPr>
                <a:t>PosterPresentations.com</a:t>
              </a:r>
              <a:br>
                <a:rPr lang="en-US" sz="2800">
                  <a:solidFill>
                    <a:schemeClr val="bg1"/>
                  </a:solidFill>
                  <a:latin typeface="Trebuchet MS" pitchFamily="34" charset="0"/>
                </a:rPr>
              </a:br>
              <a:endParaRPr lang="en-US" sz="2800">
                <a:solidFill>
                  <a:schemeClr val="bg1"/>
                </a:solidFill>
                <a:latin typeface="Trebuchet MS" pitchFamily="34" charset="0"/>
              </a:endParaRPr>
            </a:p>
            <a:p>
              <a:pPr algn="l" defTabSz="3765639"/>
              <a:r>
                <a:rPr lang="en-US" sz="2800" b="0">
                  <a:solidFill>
                    <a:schemeClr val="bg1"/>
                  </a:solidFill>
                  <a:latin typeface="Trebuchet MS" pitchFamily="34" charset="0"/>
                </a:rPr>
                <a:t>Need</a:t>
              </a:r>
              <a:r>
                <a:rPr lang="en-US" sz="2800" b="0" baseline="0">
                  <a:solidFill>
                    <a:schemeClr val="bg1"/>
                  </a:solidFill>
                  <a:latin typeface="Trebuchet MS" pitchFamily="34" charset="0"/>
                </a:rPr>
                <a:t> assistance? Call us at </a:t>
              </a:r>
              <a:r>
                <a:rPr lang="en-US" sz="2800" b="0">
                  <a:solidFill>
                    <a:srgbClr val="FFC000"/>
                  </a:solidFill>
                  <a:latin typeface="Trebuchet MS" pitchFamily="34" charset="0"/>
                </a:rPr>
                <a:t>1.510.649.3001</a:t>
              </a:r>
            </a:p>
            <a:p>
              <a:pPr algn="l" defTabSz="3765639"/>
              <a:endParaRPr lang="en-US" sz="36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4000" b="1" spc="600">
                  <a:solidFill>
                    <a:schemeClr val="bg1"/>
                  </a:solidFill>
                  <a:latin typeface="Trebuchet MS" pitchFamily="34" charset="0"/>
                </a:rPr>
                <a:t>QUICK START</a:t>
              </a:r>
            </a:p>
            <a:p>
              <a:pPr algn="ctr"/>
              <a:endParaRPr lang="en-US" sz="3200" b="1" baseline="0">
                <a:solidFill>
                  <a:schemeClr val="bg1"/>
                </a:solidFill>
                <a:latin typeface="Trebuchet MS" pitchFamily="34" charset="0"/>
              </a:endParaRPr>
            </a:p>
            <a:p>
              <a:pPr algn="ctr"/>
              <a:r>
                <a:rPr lang="en-US" sz="3200" b="1" baseline="0">
                  <a:solidFill>
                    <a:srgbClr val="FFC000"/>
                  </a:solidFill>
                  <a:latin typeface="Trebuchet MS" pitchFamily="34" charset="0"/>
                </a:rPr>
                <a:t>Zoom in and out</a:t>
              </a:r>
            </a:p>
            <a:p>
              <a:pPr marL="1892300" indent="-1892300" algn="l" defTabSz="850900"/>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800" b="0" baseline="0">
                <a:solidFill>
                  <a:schemeClr val="bg1"/>
                </a:solidFill>
                <a:latin typeface="Trebuchet MS" pitchFamily="34" charset="0"/>
              </a:endParaRPr>
            </a:p>
            <a:p>
              <a:pPr algn="ctr"/>
              <a:r>
                <a:rPr lang="en-US" sz="32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800" b="1" baseline="0">
                  <a:solidFill>
                    <a:schemeClr val="bg1"/>
                  </a:solidFill>
                  <a:latin typeface="Trebuchet MS" pitchFamily="34" charset="0"/>
                </a:rPr>
              </a:br>
              <a:endParaRPr lang="en-US" sz="2800" b="1">
                <a:solidFill>
                  <a:schemeClr val="bg1"/>
                </a:solidFill>
                <a:latin typeface="Trebuchet MS" pitchFamily="34" charset="0"/>
              </a:endParaRPr>
            </a:p>
            <a:p>
              <a:pPr algn="ctr"/>
              <a:endParaRPr lang="en-US" sz="2800" b="1">
                <a:solidFill>
                  <a:srgbClr val="FFC000"/>
                </a:solidFill>
                <a:latin typeface="Trebuchet MS" pitchFamily="34" charset="0"/>
              </a:endParaRPr>
            </a:p>
            <a:p>
              <a:pPr algn="ctr"/>
              <a:endParaRPr lang="en-US" sz="2800" b="1">
                <a:solidFill>
                  <a:srgbClr val="FFC000"/>
                </a:solidFill>
                <a:latin typeface="Trebuchet MS" pitchFamily="34" charset="0"/>
              </a:endParaRPr>
            </a:p>
            <a:p>
              <a:pPr algn="ctr"/>
              <a:r>
                <a:rPr lang="en-US" sz="3200" b="1">
                  <a:solidFill>
                    <a:srgbClr val="FFC000"/>
                  </a:solidFill>
                  <a:latin typeface="Trebuchet MS" pitchFamily="34" charset="0"/>
                </a:rPr>
                <a:t>Adding Logos</a:t>
              </a:r>
              <a:r>
                <a:rPr lang="en-US" sz="32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200" b="1" baseline="0">
                  <a:solidFill>
                    <a:srgbClr val="FFC000"/>
                  </a:solidFill>
                  <a:latin typeface="Trebuchet MS" pitchFamily="34" charset="0"/>
                </a:rPr>
                <a:t>Photographs / Graphics</a:t>
              </a:r>
            </a:p>
            <a:p>
              <a:pPr algn="l" defTabSz="977900"/>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900"/>
              <a:endParaRPr lang="en-US" sz="2400" b="0" baseline="0">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r>
                <a:rPr lang="en-US" sz="3200" b="1" baseline="0">
                  <a:solidFill>
                    <a:srgbClr val="FFC000"/>
                  </a:solidFill>
                  <a:latin typeface="Trebuchet MS" pitchFamily="34" charset="0"/>
                </a:rPr>
                <a:t>Image Quality Check</a:t>
              </a:r>
            </a:p>
            <a:p>
              <a:pPr lvl="0" algn="l" defTabSz="977900"/>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800" b="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700" b="1">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a:solidFill>
                      <a:schemeClr val="bg1"/>
                    </a:solidFill>
                  </a:rPr>
                  <a:t>Corner</a:t>
                </a:r>
                <a:r>
                  <a:rPr lang="en-US" sz="1600" baseline="0">
                    <a:solidFill>
                      <a:schemeClr val="bg1"/>
                    </a:solidFill>
                  </a:rPr>
                  <a:t> handles</a:t>
                </a:r>
                <a:endParaRPr lang="en-US" sz="160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395"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396"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a:solidFill>
                      <a:srgbClr val="92D050"/>
                    </a:solidFill>
                  </a:rPr>
                  <a:t>Good</a:t>
                </a:r>
                <a:r>
                  <a:rPr lang="en-US" sz="1600" baseline="0">
                    <a:solidFill>
                      <a:srgbClr val="92D050"/>
                    </a:solidFill>
                  </a:rPr>
                  <a:t> </a:t>
                </a:r>
                <a:r>
                  <a:rPr lang="en-US" sz="1600" baseline="0">
                    <a:solidFill>
                      <a:schemeClr val="bg1"/>
                    </a:solidFill>
                  </a:rPr>
                  <a:t>printing quality</a:t>
                </a:r>
                <a:endParaRPr lang="en-US" sz="160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a:solidFill>
                      <a:srgbClr val="FF0000"/>
                    </a:solidFill>
                  </a:rPr>
                  <a:t>Bad </a:t>
                </a:r>
                <a:r>
                  <a:rPr lang="en-US" sz="160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a:solidFill>
                    <a:schemeClr val="bg1"/>
                  </a:solidFill>
                  <a:latin typeface="Trebuchet MS" pitchFamily="34" charset="0"/>
                </a:rPr>
                <a:t>QUICK START (cont.)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Text</a:t>
              </a:r>
            </a:p>
            <a:p>
              <a:pPr marL="3264442" lvl="2" indent="0" algn="l" defTabSz="114264"/>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4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7851" lvl="2"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Tables</a:t>
              </a:r>
            </a:p>
            <a:p>
              <a:pPr marL="1729819" lvl="1" indent="0" algn="l" defTabSz="114264"/>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397"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398"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a:solidFill>
                    <a:schemeClr val="bg1"/>
                  </a:solidFill>
                </a:rPr>
                <a:t>© 2013</a:t>
              </a:r>
              <a:r>
                <a:rPr lang="en-US" sz="2900" baseline="0">
                  <a:solidFill>
                    <a:schemeClr val="bg1"/>
                  </a:solidFill>
                </a:rPr>
                <a:t> </a:t>
              </a:r>
              <a:r>
                <a:rPr lang="en-US" sz="2900">
                  <a:solidFill>
                    <a:schemeClr val="bg1"/>
                  </a:solidFill>
                </a:rPr>
                <a:t>PosterPresentations.com</a:t>
              </a:r>
              <a:br>
                <a:rPr lang="en-US" sz="2900">
                  <a:solidFill>
                    <a:schemeClr val="bg1"/>
                  </a:solidFill>
                </a:rPr>
              </a:br>
              <a:r>
                <a:rPr lang="en-US" sz="29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2"/>
                </a:lnSpc>
              </a:pPr>
              <a:r>
                <a:rPr lang="en-US" sz="2400" baseline="0">
                  <a:solidFill>
                    <a:schemeClr val="bg1"/>
                  </a:solidFill>
                </a:rPr>
                <a:t>     Berkeley CA </a:t>
              </a:r>
              <a:r>
                <a:rPr lang="en-US" sz="19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900" b="1">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a:solidFill>
                    <a:srgbClr val="FF0000"/>
                  </a:solidFill>
                  <a:latin typeface="Trebuchet MS" pitchFamily="34" charset="0"/>
                </a:rPr>
                <a:t>(—THIS SIDEBAR DOES NOT PRINT—)</a:t>
              </a:r>
              <a:endParaRPr lang="en-US" sz="3400" b="1" spc="600">
                <a:solidFill>
                  <a:schemeClr val="bg1"/>
                </a:solidFill>
                <a:latin typeface="Trebuchet MS" pitchFamily="34" charset="0"/>
              </a:endParaRPr>
            </a:p>
            <a:p>
              <a:pPr algn="ctr"/>
              <a:r>
                <a:rPr lang="en-US" sz="3800" b="1" spc="600">
                  <a:solidFill>
                    <a:schemeClr val="bg1"/>
                  </a:solidFill>
                  <a:latin typeface="Trebuchet MS" pitchFamily="34" charset="0"/>
                </a:rPr>
                <a:t>DESIGN</a:t>
              </a:r>
              <a:r>
                <a:rPr lang="en-US" sz="3800" b="1" spc="600" baseline="0">
                  <a:solidFill>
                    <a:schemeClr val="bg1"/>
                  </a:solidFill>
                  <a:latin typeface="Trebuchet MS" pitchFamily="34" charset="0"/>
                </a:rPr>
                <a:t> </a:t>
              </a:r>
              <a:r>
                <a:rPr lang="en-US" sz="3800" b="1" spc="600">
                  <a:solidFill>
                    <a:schemeClr val="bg1"/>
                  </a:solidFill>
                  <a:latin typeface="Trebuchet MS" pitchFamily="34" charset="0"/>
                </a:rPr>
                <a:t>GUIDE</a:t>
              </a:r>
            </a:p>
            <a:p>
              <a:pPr algn="ctr"/>
              <a:endParaRPr lang="en-US" sz="2900" b="1">
                <a:latin typeface="Trebuchet MS" pitchFamily="34" charset="0"/>
              </a:endParaRPr>
            </a:p>
            <a:p>
              <a:pPr defTabSz="3764434"/>
              <a:r>
                <a:rPr lang="en-US" sz="2900" i="0">
                  <a:latin typeface="Trebuchet MS" pitchFamily="34" charset="0"/>
                </a:rPr>
                <a:t>This PowerPoint</a:t>
              </a:r>
              <a:r>
                <a:rPr lang="en-US" sz="2900" i="0" baseline="0">
                  <a:latin typeface="Trebuchet MS" pitchFamily="34" charset="0"/>
                </a:rPr>
                <a:t> </a:t>
              </a:r>
              <a:r>
                <a:rPr lang="en-US" sz="2900" i="0">
                  <a:latin typeface="Trebuchet MS" pitchFamily="34" charset="0"/>
                </a:rPr>
                <a:t>2007 template produces</a:t>
              </a:r>
              <a:r>
                <a:rPr lang="en-US" sz="2900" i="0" baseline="0">
                  <a:latin typeface="Trebuchet MS" pitchFamily="34" charset="0"/>
                </a:rPr>
                <a:t> </a:t>
              </a:r>
              <a:r>
                <a:rPr lang="en-US" sz="2900" i="0">
                  <a:latin typeface="Trebuchet MS" pitchFamily="34" charset="0"/>
                </a:rPr>
                <a:t>a 36”x48” presentation poster. </a:t>
              </a:r>
              <a:r>
                <a:rPr lang="en-US" sz="2900">
                  <a:latin typeface="Trebuchet MS" pitchFamily="34" charset="0"/>
                </a:rPr>
                <a:t>You</a:t>
              </a:r>
              <a:r>
                <a:rPr lang="en-US" sz="2900" baseline="0">
                  <a:latin typeface="Trebuchet MS" pitchFamily="34" charset="0"/>
                </a:rPr>
                <a:t> can u</a:t>
              </a:r>
              <a:r>
                <a:rPr lang="en-US" sz="2900">
                  <a:latin typeface="Trebuchet MS" pitchFamily="34" charset="0"/>
                </a:rPr>
                <a:t>se</a:t>
              </a:r>
              <a:r>
                <a:rPr lang="en-US" sz="2900" baseline="0">
                  <a:latin typeface="Trebuchet MS" pitchFamily="34" charset="0"/>
                </a:rPr>
                <a:t> it to create your research poster and </a:t>
              </a:r>
              <a:r>
                <a:rPr lang="en-US" sz="2900">
                  <a:latin typeface="Trebuchet MS" pitchFamily="34" charset="0"/>
                </a:rPr>
                <a:t>save valuable time placing titles, subtitles,</a:t>
              </a:r>
              <a:r>
                <a:rPr lang="en-US" sz="2900" baseline="0">
                  <a:latin typeface="Trebuchet MS" pitchFamily="34" charset="0"/>
                </a:rPr>
                <a:t> text, and graphics</a:t>
              </a:r>
              <a:r>
                <a:rPr lang="en-US" sz="2900">
                  <a:latin typeface="Trebuchet MS" pitchFamily="34" charset="0"/>
                </a:rPr>
                <a:t>. </a:t>
              </a:r>
            </a:p>
            <a:p>
              <a:pPr defTabSz="3764434"/>
              <a:endParaRPr lang="en-US" sz="2900">
                <a:latin typeface="Trebuchet MS" pitchFamily="34" charset="0"/>
              </a:endParaRPr>
            </a:p>
            <a:p>
              <a:pPr defTabSz="4387814"/>
              <a:r>
                <a:rPr lang="en-US" sz="2900">
                  <a:latin typeface="Trebuchet MS" pitchFamily="34" charset="0"/>
                </a:rPr>
                <a:t>We provide a series of online tutorials that will guide you through the poster design process and answer your poster production questions. To view our template tutorials, go online to </a:t>
              </a:r>
              <a:r>
                <a:rPr lang="en-US" sz="2900" b="1">
                  <a:solidFill>
                    <a:srgbClr val="FFC000"/>
                  </a:solidFill>
                  <a:latin typeface="Trebuchet MS" pitchFamily="34" charset="0"/>
                </a:rPr>
                <a:t>PosterPresentations.com</a:t>
              </a:r>
              <a:r>
                <a:rPr lang="en-US" sz="2900" b="1">
                  <a:solidFill>
                    <a:schemeClr val="bg1"/>
                  </a:solidFill>
                  <a:latin typeface="Trebuchet MS" pitchFamily="34" charset="0"/>
                </a:rPr>
                <a:t> </a:t>
              </a:r>
              <a:r>
                <a:rPr lang="en-US" sz="2900">
                  <a:solidFill>
                    <a:schemeClr val="bg1"/>
                  </a:solidFill>
                  <a:latin typeface="Trebuchet MS" pitchFamily="34" charset="0"/>
                </a:rPr>
                <a:t>and click on HELP DESK.</a:t>
              </a:r>
            </a:p>
            <a:p>
              <a:pPr defTabSz="4387814"/>
              <a:endParaRPr lang="en-US" sz="2900">
                <a:latin typeface="Trebuchet MS" pitchFamily="34" charset="0"/>
              </a:endParaRPr>
            </a:p>
            <a:p>
              <a:pPr defTabSz="4387814"/>
              <a:r>
                <a:rPr lang="en-US" sz="2900">
                  <a:solidFill>
                    <a:schemeClr val="bg1"/>
                  </a:solidFill>
                  <a:latin typeface="Trebuchet MS" pitchFamily="34" charset="0"/>
                </a:rPr>
                <a:t>When</a:t>
              </a:r>
              <a:r>
                <a:rPr lang="en-US" sz="2900" baseline="0">
                  <a:solidFill>
                    <a:schemeClr val="bg1"/>
                  </a:solidFill>
                  <a:latin typeface="Trebuchet MS" pitchFamily="34" charset="0"/>
                </a:rPr>
                <a:t> you are ready to print your poster</a:t>
              </a:r>
              <a:r>
                <a:rPr lang="en-US" sz="2900">
                  <a:solidFill>
                    <a:schemeClr val="bg1"/>
                  </a:solidFill>
                  <a:latin typeface="Trebuchet MS" pitchFamily="34" charset="0"/>
                </a:rPr>
                <a:t>,</a:t>
              </a:r>
              <a:r>
                <a:rPr lang="en-US" sz="2900" baseline="0">
                  <a:solidFill>
                    <a:schemeClr val="bg1"/>
                  </a:solidFill>
                  <a:latin typeface="Trebuchet MS" pitchFamily="34" charset="0"/>
                </a:rPr>
                <a:t> go online to </a:t>
              </a:r>
              <a:r>
                <a:rPr lang="en-US" sz="2900" b="0">
                  <a:solidFill>
                    <a:schemeClr val="bg1"/>
                  </a:solidFill>
                  <a:latin typeface="Trebuchet MS" pitchFamily="34" charset="0"/>
                </a:rPr>
                <a:t>PosterPresentations.com</a:t>
              </a:r>
              <a:br>
                <a:rPr lang="en-US" sz="2900">
                  <a:solidFill>
                    <a:schemeClr val="bg1"/>
                  </a:solidFill>
                  <a:latin typeface="Trebuchet MS" pitchFamily="34" charset="0"/>
                </a:rPr>
              </a:br>
              <a:endParaRPr lang="en-US" sz="2900">
                <a:solidFill>
                  <a:schemeClr val="bg1"/>
                </a:solidFill>
                <a:latin typeface="Trebuchet MS" pitchFamily="34" charset="0"/>
              </a:endParaRPr>
            </a:p>
            <a:p>
              <a:pPr algn="l" defTabSz="3764434"/>
              <a:r>
                <a:rPr lang="en-US" sz="2900" b="0">
                  <a:solidFill>
                    <a:schemeClr val="bg1"/>
                  </a:solidFill>
                  <a:latin typeface="Trebuchet MS" pitchFamily="34" charset="0"/>
                </a:rPr>
                <a:t>Need</a:t>
              </a:r>
              <a:r>
                <a:rPr lang="en-US" sz="2900" b="0" baseline="0">
                  <a:solidFill>
                    <a:schemeClr val="bg1"/>
                  </a:solidFill>
                  <a:latin typeface="Trebuchet MS" pitchFamily="34" charset="0"/>
                </a:rPr>
                <a:t> assistance? Call us at </a:t>
              </a:r>
              <a:r>
                <a:rPr lang="en-US" sz="2900" b="0">
                  <a:solidFill>
                    <a:srgbClr val="FFC000"/>
                  </a:solidFill>
                  <a:latin typeface="Trebuchet MS" pitchFamily="34" charset="0"/>
                </a:rPr>
                <a:t>1.510.649.3001</a:t>
              </a:r>
            </a:p>
            <a:p>
              <a:pPr algn="l" defTabSz="3764434"/>
              <a:endParaRPr lang="en-US" sz="34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3800" b="1" spc="600">
                  <a:solidFill>
                    <a:schemeClr val="bg1"/>
                  </a:solidFill>
                  <a:latin typeface="Trebuchet MS" pitchFamily="34" charset="0"/>
                </a:rPr>
                <a:t>QUICK START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Zoom in and out</a:t>
              </a:r>
            </a:p>
            <a:p>
              <a:pPr marL="1891694" indent="-1891694" algn="l" defTabSz="850627"/>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900" b="0" baseline="0">
                <a:solidFill>
                  <a:schemeClr val="bg1"/>
                </a:solidFill>
                <a:latin typeface="Trebuchet MS" pitchFamily="34" charset="0"/>
              </a:endParaRPr>
            </a:p>
            <a:p>
              <a:pPr algn="ctr"/>
              <a:r>
                <a:rPr lang="en-US" sz="34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900" b="1" baseline="0">
                  <a:solidFill>
                    <a:schemeClr val="bg1"/>
                  </a:solidFill>
                  <a:latin typeface="Trebuchet MS" pitchFamily="34" charset="0"/>
                </a:rPr>
              </a:br>
              <a:endParaRPr lang="en-US" sz="2900" b="1">
                <a:solidFill>
                  <a:schemeClr val="bg1"/>
                </a:solidFill>
                <a:latin typeface="Trebuchet MS" pitchFamily="34" charset="0"/>
              </a:endParaRPr>
            </a:p>
            <a:p>
              <a:pPr algn="ctr"/>
              <a:endParaRPr lang="en-US" sz="2900" b="1">
                <a:solidFill>
                  <a:srgbClr val="FFC000"/>
                </a:solidFill>
                <a:latin typeface="Trebuchet MS" pitchFamily="34" charset="0"/>
              </a:endParaRPr>
            </a:p>
            <a:p>
              <a:pPr algn="ctr"/>
              <a:endParaRPr lang="en-US" sz="2900" b="1">
                <a:solidFill>
                  <a:srgbClr val="FFC000"/>
                </a:solidFill>
                <a:latin typeface="Trebuchet MS" pitchFamily="34" charset="0"/>
              </a:endParaRPr>
            </a:p>
            <a:p>
              <a:pPr algn="ctr"/>
              <a:r>
                <a:rPr lang="en-US" sz="3400" b="1">
                  <a:solidFill>
                    <a:srgbClr val="FFC000"/>
                  </a:solidFill>
                  <a:latin typeface="Trebuchet MS" pitchFamily="34" charset="0"/>
                </a:rPr>
                <a:t>Adding Logos</a:t>
              </a:r>
              <a:r>
                <a:rPr lang="en-US" sz="34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400" b="1" baseline="0">
                  <a:solidFill>
                    <a:srgbClr val="FFC000"/>
                  </a:solidFill>
                  <a:latin typeface="Trebuchet MS" pitchFamily="34" charset="0"/>
                </a:rPr>
                <a:t>Photographs / Graphics</a:t>
              </a:r>
            </a:p>
            <a:p>
              <a:pPr algn="l" defTabSz="977587"/>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587"/>
              <a:endParaRPr lang="en-US" sz="2400" b="0" baseline="0">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r>
                <a:rPr lang="en-US" sz="3400" b="1" baseline="0">
                  <a:solidFill>
                    <a:srgbClr val="FFC000"/>
                  </a:solidFill>
                  <a:latin typeface="Trebuchet MS" pitchFamily="34" charset="0"/>
                </a:rPr>
                <a:t>Image Quality Check</a:t>
              </a:r>
            </a:p>
            <a:p>
              <a:pPr lvl="0" algn="l" defTabSz="977587"/>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900" b="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500" b="1">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399"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400"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a:solidFill>
                      <a:srgbClr val="92D050"/>
                    </a:solidFill>
                  </a:rPr>
                  <a:t>Good</a:t>
                </a:r>
                <a:r>
                  <a:rPr lang="en-US" sz="1400" baseline="0">
                    <a:solidFill>
                      <a:srgbClr val="92D050"/>
                    </a:solidFill>
                  </a:rPr>
                  <a:t> </a:t>
                </a:r>
                <a:r>
                  <a:rPr lang="en-US" sz="1400" baseline="0">
                    <a:solidFill>
                      <a:schemeClr val="bg1"/>
                    </a:solidFill>
                  </a:rPr>
                  <a:t>printing quality</a:t>
                </a:r>
                <a:endParaRPr lang="en-US" sz="140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a:solidFill>
                      <a:srgbClr val="FF0000"/>
                    </a:solidFill>
                  </a:rPr>
                  <a:t>Bad </a:t>
                </a:r>
                <a:r>
                  <a:rPr lang="en-US" sz="140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a:solidFill>
                    <a:schemeClr val="bg1"/>
                  </a:solidFill>
                  <a:latin typeface="Trebuchet MS" pitchFamily="34" charset="0"/>
                </a:rPr>
                <a:t>QUICK START (cont.)</a:t>
              </a:r>
            </a:p>
            <a:p>
              <a:pPr algn="ctr"/>
              <a:endParaRPr lang="en-US" sz="3600" b="1" baseline="0">
                <a:solidFill>
                  <a:schemeClr val="bg1"/>
                </a:solidFill>
                <a:latin typeface="Trebuchet MS" pitchFamily="34" charset="0"/>
              </a:endParaRPr>
            </a:p>
            <a:p>
              <a:pPr algn="ctr"/>
              <a:r>
                <a:rPr lang="en-US" sz="3200" b="1" baseline="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Text</a:t>
              </a:r>
            </a:p>
            <a:p>
              <a:pPr marL="3265488" lvl="2" indent="0" algn="l" defTabSz="114300"/>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2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8341" lvl="2"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Tables</a:t>
              </a:r>
            </a:p>
            <a:p>
              <a:pPr marL="1730375" lvl="1" indent="0" algn="l" defTabSz="114300"/>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441"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442"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a:solidFill>
                    <a:schemeClr val="bg1"/>
                  </a:solidFill>
                </a:rPr>
                <a:t>© 2013</a:t>
              </a:r>
              <a:r>
                <a:rPr lang="en-US" sz="2800" baseline="0">
                  <a:solidFill>
                    <a:schemeClr val="bg1"/>
                  </a:solidFill>
                </a:rPr>
                <a:t> </a:t>
              </a:r>
              <a:r>
                <a:rPr lang="en-US" sz="2800">
                  <a:solidFill>
                    <a:schemeClr val="bg1"/>
                  </a:solidFill>
                </a:rPr>
                <a:t>PosterPresentations.com</a:t>
              </a:r>
              <a:br>
                <a:rPr lang="en-US" sz="2800">
                  <a:solidFill>
                    <a:schemeClr val="bg1"/>
                  </a:solidFill>
                </a:rPr>
              </a:br>
              <a:r>
                <a:rPr lang="en-US" sz="28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0"/>
                </a:lnSpc>
              </a:pPr>
              <a:r>
                <a:rPr lang="en-US" sz="2400" baseline="0">
                  <a:solidFill>
                    <a:schemeClr val="bg1"/>
                  </a:solidFill>
                </a:rPr>
                <a:t>     Berkeley CA </a:t>
              </a:r>
              <a:r>
                <a:rPr lang="en-US" sz="20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800" b="1">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a:solidFill>
                    <a:srgbClr val="FF0000"/>
                  </a:solidFill>
                  <a:latin typeface="Trebuchet MS" pitchFamily="34" charset="0"/>
                </a:rPr>
                <a:t>(—THIS SIDEBAR DOES NOT PRINT—)</a:t>
              </a:r>
              <a:endParaRPr lang="en-US" sz="3200" b="1" spc="600">
                <a:solidFill>
                  <a:schemeClr val="bg1"/>
                </a:solidFill>
                <a:latin typeface="Trebuchet MS" pitchFamily="34" charset="0"/>
              </a:endParaRPr>
            </a:p>
            <a:p>
              <a:pPr algn="ctr"/>
              <a:r>
                <a:rPr lang="en-US" sz="4000" b="1" spc="600">
                  <a:solidFill>
                    <a:schemeClr val="bg1"/>
                  </a:solidFill>
                  <a:latin typeface="Trebuchet MS" pitchFamily="34" charset="0"/>
                </a:rPr>
                <a:t>DESIGN</a:t>
              </a:r>
              <a:r>
                <a:rPr lang="en-US" sz="4000" b="1" spc="600" baseline="0">
                  <a:solidFill>
                    <a:schemeClr val="bg1"/>
                  </a:solidFill>
                  <a:latin typeface="Trebuchet MS" pitchFamily="34" charset="0"/>
                </a:rPr>
                <a:t> </a:t>
              </a:r>
              <a:r>
                <a:rPr lang="en-US" sz="4000" b="1" spc="600">
                  <a:solidFill>
                    <a:schemeClr val="bg1"/>
                  </a:solidFill>
                  <a:latin typeface="Trebuchet MS" pitchFamily="34" charset="0"/>
                </a:rPr>
                <a:t>GUIDE</a:t>
              </a:r>
            </a:p>
            <a:p>
              <a:pPr algn="ctr"/>
              <a:endParaRPr lang="en-US" sz="2800" b="1">
                <a:latin typeface="Trebuchet MS" pitchFamily="34" charset="0"/>
              </a:endParaRPr>
            </a:p>
            <a:p>
              <a:pPr defTabSz="3765639"/>
              <a:r>
                <a:rPr lang="en-US" sz="2800" i="0">
                  <a:latin typeface="Trebuchet MS" pitchFamily="34" charset="0"/>
                </a:rPr>
                <a:t>This PowerPoint</a:t>
              </a:r>
              <a:r>
                <a:rPr lang="en-US" sz="2800" i="0" baseline="0">
                  <a:latin typeface="Trebuchet MS" pitchFamily="34" charset="0"/>
                </a:rPr>
                <a:t> </a:t>
              </a:r>
              <a:r>
                <a:rPr lang="en-US" sz="2800" i="0">
                  <a:latin typeface="Trebuchet MS" pitchFamily="34" charset="0"/>
                </a:rPr>
                <a:t>2007 template produces</a:t>
              </a:r>
              <a:r>
                <a:rPr lang="en-US" sz="2800" i="0" baseline="0">
                  <a:latin typeface="Trebuchet MS" pitchFamily="34" charset="0"/>
                </a:rPr>
                <a:t> </a:t>
              </a:r>
              <a:r>
                <a:rPr lang="en-US" sz="2800" i="0">
                  <a:latin typeface="Trebuchet MS" pitchFamily="34" charset="0"/>
                </a:rPr>
                <a:t>a 36”x48” presentation poster. </a:t>
              </a:r>
              <a:r>
                <a:rPr lang="en-US" sz="2800">
                  <a:latin typeface="Trebuchet MS" pitchFamily="34" charset="0"/>
                </a:rPr>
                <a:t>You</a:t>
              </a:r>
              <a:r>
                <a:rPr lang="en-US" sz="2800" baseline="0">
                  <a:latin typeface="Trebuchet MS" pitchFamily="34" charset="0"/>
                </a:rPr>
                <a:t> can u</a:t>
              </a:r>
              <a:r>
                <a:rPr lang="en-US" sz="2800">
                  <a:latin typeface="Trebuchet MS" pitchFamily="34" charset="0"/>
                </a:rPr>
                <a:t>se</a:t>
              </a:r>
              <a:r>
                <a:rPr lang="en-US" sz="2800" baseline="0">
                  <a:latin typeface="Trebuchet MS" pitchFamily="34" charset="0"/>
                </a:rPr>
                <a:t> it to create your research poster and </a:t>
              </a:r>
              <a:r>
                <a:rPr lang="en-US" sz="2800">
                  <a:latin typeface="Trebuchet MS" pitchFamily="34" charset="0"/>
                </a:rPr>
                <a:t>save valuable time placing titles, subtitles,</a:t>
              </a:r>
              <a:r>
                <a:rPr lang="en-US" sz="2800" baseline="0">
                  <a:latin typeface="Trebuchet MS" pitchFamily="34" charset="0"/>
                </a:rPr>
                <a:t> text, and graphics</a:t>
              </a:r>
              <a:r>
                <a:rPr lang="en-US" sz="2800">
                  <a:latin typeface="Trebuchet MS" pitchFamily="34" charset="0"/>
                </a:rPr>
                <a:t>. </a:t>
              </a:r>
            </a:p>
            <a:p>
              <a:pPr defTabSz="3765639"/>
              <a:endParaRPr lang="en-US" sz="2800">
                <a:latin typeface="Trebuchet MS" pitchFamily="34" charset="0"/>
              </a:endParaRPr>
            </a:p>
            <a:p>
              <a:pPr defTabSz="4389219"/>
              <a:r>
                <a:rPr lang="en-US" sz="2800">
                  <a:latin typeface="Trebuchet MS" pitchFamily="34" charset="0"/>
                </a:rPr>
                <a:t>We provide a series of online tutorials that will guide you through the poster design process and answer your poster production questions. To view our template tutorials, go online to </a:t>
              </a:r>
              <a:r>
                <a:rPr lang="en-US" sz="2800" b="1">
                  <a:solidFill>
                    <a:srgbClr val="FFC000"/>
                  </a:solidFill>
                  <a:latin typeface="Trebuchet MS" pitchFamily="34" charset="0"/>
                </a:rPr>
                <a:t>PosterPresentations.com</a:t>
              </a:r>
              <a:r>
                <a:rPr lang="en-US" sz="2800" b="1">
                  <a:solidFill>
                    <a:schemeClr val="bg1"/>
                  </a:solidFill>
                  <a:latin typeface="Trebuchet MS" pitchFamily="34" charset="0"/>
                </a:rPr>
                <a:t> </a:t>
              </a:r>
              <a:r>
                <a:rPr lang="en-US" sz="2800">
                  <a:solidFill>
                    <a:schemeClr val="bg1"/>
                  </a:solidFill>
                  <a:latin typeface="Trebuchet MS" pitchFamily="34" charset="0"/>
                </a:rPr>
                <a:t>and click on HELP DESK.</a:t>
              </a:r>
            </a:p>
            <a:p>
              <a:pPr defTabSz="4389219"/>
              <a:endParaRPr lang="en-US" sz="2800">
                <a:latin typeface="Trebuchet MS" pitchFamily="34" charset="0"/>
              </a:endParaRPr>
            </a:p>
            <a:p>
              <a:pPr defTabSz="4389219"/>
              <a:r>
                <a:rPr lang="en-US" sz="2800">
                  <a:solidFill>
                    <a:schemeClr val="bg1"/>
                  </a:solidFill>
                  <a:latin typeface="Trebuchet MS" pitchFamily="34" charset="0"/>
                </a:rPr>
                <a:t>When</a:t>
              </a:r>
              <a:r>
                <a:rPr lang="en-US" sz="2800" baseline="0">
                  <a:solidFill>
                    <a:schemeClr val="bg1"/>
                  </a:solidFill>
                  <a:latin typeface="Trebuchet MS" pitchFamily="34" charset="0"/>
                </a:rPr>
                <a:t> you are ready to print your poster</a:t>
              </a:r>
              <a:r>
                <a:rPr lang="en-US" sz="2800">
                  <a:solidFill>
                    <a:schemeClr val="bg1"/>
                  </a:solidFill>
                  <a:latin typeface="Trebuchet MS" pitchFamily="34" charset="0"/>
                </a:rPr>
                <a:t>,</a:t>
              </a:r>
              <a:r>
                <a:rPr lang="en-US" sz="2800" baseline="0">
                  <a:solidFill>
                    <a:schemeClr val="bg1"/>
                  </a:solidFill>
                  <a:latin typeface="Trebuchet MS" pitchFamily="34" charset="0"/>
                </a:rPr>
                <a:t> go online to </a:t>
              </a:r>
              <a:r>
                <a:rPr lang="en-US" sz="2800" b="0">
                  <a:solidFill>
                    <a:schemeClr val="bg1"/>
                  </a:solidFill>
                  <a:latin typeface="Trebuchet MS" pitchFamily="34" charset="0"/>
                </a:rPr>
                <a:t>PosterPresentations.com</a:t>
              </a:r>
              <a:br>
                <a:rPr lang="en-US" sz="2800">
                  <a:solidFill>
                    <a:schemeClr val="bg1"/>
                  </a:solidFill>
                  <a:latin typeface="Trebuchet MS" pitchFamily="34" charset="0"/>
                </a:rPr>
              </a:br>
              <a:endParaRPr lang="en-US" sz="2800">
                <a:solidFill>
                  <a:schemeClr val="bg1"/>
                </a:solidFill>
                <a:latin typeface="Trebuchet MS" pitchFamily="34" charset="0"/>
              </a:endParaRPr>
            </a:p>
            <a:p>
              <a:pPr algn="l" defTabSz="3765639"/>
              <a:r>
                <a:rPr lang="en-US" sz="2800" b="0">
                  <a:solidFill>
                    <a:schemeClr val="bg1"/>
                  </a:solidFill>
                  <a:latin typeface="Trebuchet MS" pitchFamily="34" charset="0"/>
                </a:rPr>
                <a:t>Need</a:t>
              </a:r>
              <a:r>
                <a:rPr lang="en-US" sz="2800" b="0" baseline="0">
                  <a:solidFill>
                    <a:schemeClr val="bg1"/>
                  </a:solidFill>
                  <a:latin typeface="Trebuchet MS" pitchFamily="34" charset="0"/>
                </a:rPr>
                <a:t> assistance? Call us at </a:t>
              </a:r>
              <a:r>
                <a:rPr lang="en-US" sz="2800" b="0">
                  <a:solidFill>
                    <a:srgbClr val="FFC000"/>
                  </a:solidFill>
                  <a:latin typeface="Trebuchet MS" pitchFamily="34" charset="0"/>
                </a:rPr>
                <a:t>1.510.649.3001</a:t>
              </a:r>
            </a:p>
            <a:p>
              <a:pPr algn="l" defTabSz="3765639"/>
              <a:endParaRPr lang="en-US" sz="36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4000" b="1" spc="600">
                  <a:solidFill>
                    <a:schemeClr val="bg1"/>
                  </a:solidFill>
                  <a:latin typeface="Trebuchet MS" pitchFamily="34" charset="0"/>
                </a:rPr>
                <a:t>QUICK START</a:t>
              </a:r>
            </a:p>
            <a:p>
              <a:pPr algn="ctr"/>
              <a:endParaRPr lang="en-US" sz="3200" b="1" baseline="0">
                <a:solidFill>
                  <a:schemeClr val="bg1"/>
                </a:solidFill>
                <a:latin typeface="Trebuchet MS" pitchFamily="34" charset="0"/>
              </a:endParaRPr>
            </a:p>
            <a:p>
              <a:pPr algn="ctr"/>
              <a:r>
                <a:rPr lang="en-US" sz="3200" b="1" baseline="0">
                  <a:solidFill>
                    <a:srgbClr val="FFC000"/>
                  </a:solidFill>
                  <a:latin typeface="Trebuchet MS" pitchFamily="34" charset="0"/>
                </a:rPr>
                <a:t>Zoom in and out</a:t>
              </a:r>
            </a:p>
            <a:p>
              <a:pPr marL="1892300" indent="-1892300" algn="l" defTabSz="850900"/>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800" b="0" baseline="0">
                <a:solidFill>
                  <a:schemeClr val="bg1"/>
                </a:solidFill>
                <a:latin typeface="Trebuchet MS" pitchFamily="34" charset="0"/>
              </a:endParaRPr>
            </a:p>
            <a:p>
              <a:pPr algn="ctr"/>
              <a:r>
                <a:rPr lang="en-US" sz="32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800" b="1" baseline="0">
                  <a:solidFill>
                    <a:schemeClr val="bg1"/>
                  </a:solidFill>
                  <a:latin typeface="Trebuchet MS" pitchFamily="34" charset="0"/>
                </a:rPr>
              </a:br>
              <a:endParaRPr lang="en-US" sz="2800" b="1">
                <a:solidFill>
                  <a:schemeClr val="bg1"/>
                </a:solidFill>
                <a:latin typeface="Trebuchet MS" pitchFamily="34" charset="0"/>
              </a:endParaRPr>
            </a:p>
            <a:p>
              <a:pPr algn="ctr"/>
              <a:endParaRPr lang="en-US" sz="2800" b="1">
                <a:solidFill>
                  <a:srgbClr val="FFC000"/>
                </a:solidFill>
                <a:latin typeface="Trebuchet MS" pitchFamily="34" charset="0"/>
              </a:endParaRPr>
            </a:p>
            <a:p>
              <a:pPr algn="ctr"/>
              <a:endParaRPr lang="en-US" sz="2800" b="1">
                <a:solidFill>
                  <a:srgbClr val="FFC000"/>
                </a:solidFill>
                <a:latin typeface="Trebuchet MS" pitchFamily="34" charset="0"/>
              </a:endParaRPr>
            </a:p>
            <a:p>
              <a:pPr algn="ctr"/>
              <a:r>
                <a:rPr lang="en-US" sz="3200" b="1">
                  <a:solidFill>
                    <a:srgbClr val="FFC000"/>
                  </a:solidFill>
                  <a:latin typeface="Trebuchet MS" pitchFamily="34" charset="0"/>
                </a:rPr>
                <a:t>Adding Logos</a:t>
              </a:r>
              <a:r>
                <a:rPr lang="en-US" sz="32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200" b="1" baseline="0">
                  <a:solidFill>
                    <a:srgbClr val="FFC000"/>
                  </a:solidFill>
                  <a:latin typeface="Trebuchet MS" pitchFamily="34" charset="0"/>
                </a:rPr>
                <a:t>Photographs / Graphics</a:t>
              </a:r>
            </a:p>
            <a:p>
              <a:pPr algn="l" defTabSz="977900"/>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900"/>
              <a:endParaRPr lang="en-US" sz="2400" b="0" baseline="0">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r>
                <a:rPr lang="en-US" sz="3200" b="1" baseline="0">
                  <a:solidFill>
                    <a:srgbClr val="FFC000"/>
                  </a:solidFill>
                  <a:latin typeface="Trebuchet MS" pitchFamily="34" charset="0"/>
                </a:rPr>
                <a:t>Image Quality Check</a:t>
              </a:r>
            </a:p>
            <a:p>
              <a:pPr lvl="0" algn="l" defTabSz="977900"/>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800" b="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700" b="1">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a:solidFill>
                      <a:schemeClr val="bg1"/>
                    </a:solidFill>
                  </a:rPr>
                  <a:t>Corner</a:t>
                </a:r>
                <a:r>
                  <a:rPr lang="en-US" sz="1600" baseline="0">
                    <a:solidFill>
                      <a:schemeClr val="bg1"/>
                    </a:solidFill>
                  </a:rPr>
                  <a:t> handles</a:t>
                </a:r>
                <a:endParaRPr lang="en-US" sz="160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443"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444"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a:solidFill>
                      <a:srgbClr val="92D050"/>
                    </a:solidFill>
                  </a:rPr>
                  <a:t>Good</a:t>
                </a:r>
                <a:r>
                  <a:rPr lang="en-US" sz="1600" baseline="0">
                    <a:solidFill>
                      <a:srgbClr val="92D050"/>
                    </a:solidFill>
                  </a:rPr>
                  <a:t> </a:t>
                </a:r>
                <a:r>
                  <a:rPr lang="en-US" sz="1600" baseline="0">
                    <a:solidFill>
                      <a:schemeClr val="bg1"/>
                    </a:solidFill>
                  </a:rPr>
                  <a:t>printing quality</a:t>
                </a:r>
                <a:endParaRPr lang="en-US" sz="160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a:solidFill>
                      <a:srgbClr val="FF0000"/>
                    </a:solidFill>
                  </a:rPr>
                  <a:t>Bad </a:t>
                </a:r>
                <a:r>
                  <a:rPr lang="en-US" sz="160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a:solidFill>
                    <a:schemeClr val="bg1"/>
                  </a:solidFill>
                  <a:latin typeface="Trebuchet MS" pitchFamily="34" charset="0"/>
                </a:rPr>
                <a:t>QUICK START (cont.)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Text</a:t>
              </a:r>
            </a:p>
            <a:p>
              <a:pPr marL="3264442" lvl="2" indent="0" algn="l" defTabSz="114264"/>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4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7851" lvl="2"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Tables</a:t>
              </a:r>
            </a:p>
            <a:p>
              <a:pPr marL="1729819" lvl="1" indent="0" algn="l" defTabSz="114264"/>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445"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446"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a:solidFill>
                    <a:schemeClr val="bg1"/>
                  </a:solidFill>
                </a:rPr>
                <a:t>© 2013</a:t>
              </a:r>
              <a:r>
                <a:rPr lang="en-US" sz="2900" baseline="0">
                  <a:solidFill>
                    <a:schemeClr val="bg1"/>
                  </a:solidFill>
                </a:rPr>
                <a:t> </a:t>
              </a:r>
              <a:r>
                <a:rPr lang="en-US" sz="2900">
                  <a:solidFill>
                    <a:schemeClr val="bg1"/>
                  </a:solidFill>
                </a:rPr>
                <a:t>PosterPresentations.com</a:t>
              </a:r>
              <a:br>
                <a:rPr lang="en-US" sz="2900">
                  <a:solidFill>
                    <a:schemeClr val="bg1"/>
                  </a:solidFill>
                </a:rPr>
              </a:br>
              <a:r>
                <a:rPr lang="en-US" sz="29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2"/>
                </a:lnSpc>
              </a:pPr>
              <a:r>
                <a:rPr lang="en-US" sz="2400" baseline="0">
                  <a:solidFill>
                    <a:schemeClr val="bg1"/>
                  </a:solidFill>
                </a:rPr>
                <a:t>     Berkeley CA </a:t>
              </a:r>
              <a:r>
                <a:rPr lang="en-US" sz="19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900" b="1">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a:solidFill>
                    <a:srgbClr val="FF0000"/>
                  </a:solidFill>
                  <a:latin typeface="Trebuchet MS" pitchFamily="34" charset="0"/>
                </a:rPr>
                <a:t>(—THIS SIDEBAR DOES NOT PRINT—)</a:t>
              </a:r>
              <a:endParaRPr lang="en-US" sz="3400" b="1" spc="600">
                <a:solidFill>
                  <a:schemeClr val="bg1"/>
                </a:solidFill>
                <a:latin typeface="Trebuchet MS" pitchFamily="34" charset="0"/>
              </a:endParaRPr>
            </a:p>
            <a:p>
              <a:pPr algn="ctr"/>
              <a:r>
                <a:rPr lang="en-US" sz="3800" b="1" spc="600">
                  <a:solidFill>
                    <a:schemeClr val="bg1"/>
                  </a:solidFill>
                  <a:latin typeface="Trebuchet MS" pitchFamily="34" charset="0"/>
                </a:rPr>
                <a:t>DESIGN</a:t>
              </a:r>
              <a:r>
                <a:rPr lang="en-US" sz="3800" b="1" spc="600" baseline="0">
                  <a:solidFill>
                    <a:schemeClr val="bg1"/>
                  </a:solidFill>
                  <a:latin typeface="Trebuchet MS" pitchFamily="34" charset="0"/>
                </a:rPr>
                <a:t> </a:t>
              </a:r>
              <a:r>
                <a:rPr lang="en-US" sz="3800" b="1" spc="600">
                  <a:solidFill>
                    <a:schemeClr val="bg1"/>
                  </a:solidFill>
                  <a:latin typeface="Trebuchet MS" pitchFamily="34" charset="0"/>
                </a:rPr>
                <a:t>GUIDE</a:t>
              </a:r>
            </a:p>
            <a:p>
              <a:pPr algn="ctr"/>
              <a:endParaRPr lang="en-US" sz="2900" b="1">
                <a:latin typeface="Trebuchet MS" pitchFamily="34" charset="0"/>
              </a:endParaRPr>
            </a:p>
            <a:p>
              <a:pPr defTabSz="3764434"/>
              <a:r>
                <a:rPr lang="en-US" sz="2900" i="0">
                  <a:latin typeface="Trebuchet MS" pitchFamily="34" charset="0"/>
                </a:rPr>
                <a:t>This PowerPoint</a:t>
              </a:r>
              <a:r>
                <a:rPr lang="en-US" sz="2900" i="0" baseline="0">
                  <a:latin typeface="Trebuchet MS" pitchFamily="34" charset="0"/>
                </a:rPr>
                <a:t> </a:t>
              </a:r>
              <a:r>
                <a:rPr lang="en-US" sz="2900" i="0">
                  <a:latin typeface="Trebuchet MS" pitchFamily="34" charset="0"/>
                </a:rPr>
                <a:t>2007 template produces</a:t>
              </a:r>
              <a:r>
                <a:rPr lang="en-US" sz="2900" i="0" baseline="0">
                  <a:latin typeface="Trebuchet MS" pitchFamily="34" charset="0"/>
                </a:rPr>
                <a:t> </a:t>
              </a:r>
              <a:r>
                <a:rPr lang="en-US" sz="2900" i="0">
                  <a:latin typeface="Trebuchet MS" pitchFamily="34" charset="0"/>
                </a:rPr>
                <a:t>a 36”x48” presentation poster. </a:t>
              </a:r>
              <a:r>
                <a:rPr lang="en-US" sz="2900">
                  <a:latin typeface="Trebuchet MS" pitchFamily="34" charset="0"/>
                </a:rPr>
                <a:t>You</a:t>
              </a:r>
              <a:r>
                <a:rPr lang="en-US" sz="2900" baseline="0">
                  <a:latin typeface="Trebuchet MS" pitchFamily="34" charset="0"/>
                </a:rPr>
                <a:t> can u</a:t>
              </a:r>
              <a:r>
                <a:rPr lang="en-US" sz="2900">
                  <a:latin typeface="Trebuchet MS" pitchFamily="34" charset="0"/>
                </a:rPr>
                <a:t>se</a:t>
              </a:r>
              <a:r>
                <a:rPr lang="en-US" sz="2900" baseline="0">
                  <a:latin typeface="Trebuchet MS" pitchFamily="34" charset="0"/>
                </a:rPr>
                <a:t> it to create your research poster and </a:t>
              </a:r>
              <a:r>
                <a:rPr lang="en-US" sz="2900">
                  <a:latin typeface="Trebuchet MS" pitchFamily="34" charset="0"/>
                </a:rPr>
                <a:t>save valuable time placing titles, subtitles,</a:t>
              </a:r>
              <a:r>
                <a:rPr lang="en-US" sz="2900" baseline="0">
                  <a:latin typeface="Trebuchet MS" pitchFamily="34" charset="0"/>
                </a:rPr>
                <a:t> text, and graphics</a:t>
              </a:r>
              <a:r>
                <a:rPr lang="en-US" sz="2900">
                  <a:latin typeface="Trebuchet MS" pitchFamily="34" charset="0"/>
                </a:rPr>
                <a:t>. </a:t>
              </a:r>
            </a:p>
            <a:p>
              <a:pPr defTabSz="3764434"/>
              <a:endParaRPr lang="en-US" sz="2900">
                <a:latin typeface="Trebuchet MS" pitchFamily="34" charset="0"/>
              </a:endParaRPr>
            </a:p>
            <a:p>
              <a:pPr defTabSz="4387814"/>
              <a:r>
                <a:rPr lang="en-US" sz="2900">
                  <a:latin typeface="Trebuchet MS" pitchFamily="34" charset="0"/>
                </a:rPr>
                <a:t>We provide a series of online tutorials that will guide you through the poster design process and answer your poster production questions. To view our template tutorials, go online to </a:t>
              </a:r>
              <a:r>
                <a:rPr lang="en-US" sz="2900" b="1">
                  <a:solidFill>
                    <a:srgbClr val="FFC000"/>
                  </a:solidFill>
                  <a:latin typeface="Trebuchet MS" pitchFamily="34" charset="0"/>
                </a:rPr>
                <a:t>PosterPresentations.com</a:t>
              </a:r>
              <a:r>
                <a:rPr lang="en-US" sz="2900" b="1">
                  <a:solidFill>
                    <a:schemeClr val="bg1"/>
                  </a:solidFill>
                  <a:latin typeface="Trebuchet MS" pitchFamily="34" charset="0"/>
                </a:rPr>
                <a:t> </a:t>
              </a:r>
              <a:r>
                <a:rPr lang="en-US" sz="2900">
                  <a:solidFill>
                    <a:schemeClr val="bg1"/>
                  </a:solidFill>
                  <a:latin typeface="Trebuchet MS" pitchFamily="34" charset="0"/>
                </a:rPr>
                <a:t>and click on HELP DESK.</a:t>
              </a:r>
            </a:p>
            <a:p>
              <a:pPr defTabSz="4387814"/>
              <a:endParaRPr lang="en-US" sz="2900">
                <a:latin typeface="Trebuchet MS" pitchFamily="34" charset="0"/>
              </a:endParaRPr>
            </a:p>
            <a:p>
              <a:pPr defTabSz="4387814"/>
              <a:r>
                <a:rPr lang="en-US" sz="2900">
                  <a:solidFill>
                    <a:schemeClr val="bg1"/>
                  </a:solidFill>
                  <a:latin typeface="Trebuchet MS" pitchFamily="34" charset="0"/>
                </a:rPr>
                <a:t>When</a:t>
              </a:r>
              <a:r>
                <a:rPr lang="en-US" sz="2900" baseline="0">
                  <a:solidFill>
                    <a:schemeClr val="bg1"/>
                  </a:solidFill>
                  <a:latin typeface="Trebuchet MS" pitchFamily="34" charset="0"/>
                </a:rPr>
                <a:t> you are ready to print your poster</a:t>
              </a:r>
              <a:r>
                <a:rPr lang="en-US" sz="2900">
                  <a:solidFill>
                    <a:schemeClr val="bg1"/>
                  </a:solidFill>
                  <a:latin typeface="Trebuchet MS" pitchFamily="34" charset="0"/>
                </a:rPr>
                <a:t>,</a:t>
              </a:r>
              <a:r>
                <a:rPr lang="en-US" sz="2900" baseline="0">
                  <a:solidFill>
                    <a:schemeClr val="bg1"/>
                  </a:solidFill>
                  <a:latin typeface="Trebuchet MS" pitchFamily="34" charset="0"/>
                </a:rPr>
                <a:t> go online to </a:t>
              </a:r>
              <a:r>
                <a:rPr lang="en-US" sz="2900" b="0">
                  <a:solidFill>
                    <a:schemeClr val="bg1"/>
                  </a:solidFill>
                  <a:latin typeface="Trebuchet MS" pitchFamily="34" charset="0"/>
                </a:rPr>
                <a:t>PosterPresentations.com</a:t>
              </a:r>
              <a:br>
                <a:rPr lang="en-US" sz="2900">
                  <a:solidFill>
                    <a:schemeClr val="bg1"/>
                  </a:solidFill>
                  <a:latin typeface="Trebuchet MS" pitchFamily="34" charset="0"/>
                </a:rPr>
              </a:br>
              <a:endParaRPr lang="en-US" sz="2900">
                <a:solidFill>
                  <a:schemeClr val="bg1"/>
                </a:solidFill>
                <a:latin typeface="Trebuchet MS" pitchFamily="34" charset="0"/>
              </a:endParaRPr>
            </a:p>
            <a:p>
              <a:pPr algn="l" defTabSz="3764434"/>
              <a:r>
                <a:rPr lang="en-US" sz="2900" b="0">
                  <a:solidFill>
                    <a:schemeClr val="bg1"/>
                  </a:solidFill>
                  <a:latin typeface="Trebuchet MS" pitchFamily="34" charset="0"/>
                </a:rPr>
                <a:t>Need</a:t>
              </a:r>
              <a:r>
                <a:rPr lang="en-US" sz="2900" b="0" baseline="0">
                  <a:solidFill>
                    <a:schemeClr val="bg1"/>
                  </a:solidFill>
                  <a:latin typeface="Trebuchet MS" pitchFamily="34" charset="0"/>
                </a:rPr>
                <a:t> assistance? Call us at </a:t>
              </a:r>
              <a:r>
                <a:rPr lang="en-US" sz="2900" b="0">
                  <a:solidFill>
                    <a:srgbClr val="FFC000"/>
                  </a:solidFill>
                  <a:latin typeface="Trebuchet MS" pitchFamily="34" charset="0"/>
                </a:rPr>
                <a:t>1.510.649.3001</a:t>
              </a:r>
            </a:p>
            <a:p>
              <a:pPr algn="l" defTabSz="3764434"/>
              <a:endParaRPr lang="en-US" sz="34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3800" b="1" spc="600">
                  <a:solidFill>
                    <a:schemeClr val="bg1"/>
                  </a:solidFill>
                  <a:latin typeface="Trebuchet MS" pitchFamily="34" charset="0"/>
                </a:rPr>
                <a:t>QUICK START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Zoom in and out</a:t>
              </a:r>
            </a:p>
            <a:p>
              <a:pPr marL="1891694" indent="-1891694" algn="l" defTabSz="850627"/>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900" b="0" baseline="0">
                <a:solidFill>
                  <a:schemeClr val="bg1"/>
                </a:solidFill>
                <a:latin typeface="Trebuchet MS" pitchFamily="34" charset="0"/>
              </a:endParaRPr>
            </a:p>
            <a:p>
              <a:pPr algn="ctr"/>
              <a:r>
                <a:rPr lang="en-US" sz="34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900" b="1" baseline="0">
                  <a:solidFill>
                    <a:schemeClr val="bg1"/>
                  </a:solidFill>
                  <a:latin typeface="Trebuchet MS" pitchFamily="34" charset="0"/>
                </a:rPr>
              </a:br>
              <a:endParaRPr lang="en-US" sz="2900" b="1">
                <a:solidFill>
                  <a:schemeClr val="bg1"/>
                </a:solidFill>
                <a:latin typeface="Trebuchet MS" pitchFamily="34" charset="0"/>
              </a:endParaRPr>
            </a:p>
            <a:p>
              <a:pPr algn="ctr"/>
              <a:endParaRPr lang="en-US" sz="2900" b="1">
                <a:solidFill>
                  <a:srgbClr val="FFC000"/>
                </a:solidFill>
                <a:latin typeface="Trebuchet MS" pitchFamily="34" charset="0"/>
              </a:endParaRPr>
            </a:p>
            <a:p>
              <a:pPr algn="ctr"/>
              <a:endParaRPr lang="en-US" sz="2900" b="1">
                <a:solidFill>
                  <a:srgbClr val="FFC000"/>
                </a:solidFill>
                <a:latin typeface="Trebuchet MS" pitchFamily="34" charset="0"/>
              </a:endParaRPr>
            </a:p>
            <a:p>
              <a:pPr algn="ctr"/>
              <a:r>
                <a:rPr lang="en-US" sz="3400" b="1">
                  <a:solidFill>
                    <a:srgbClr val="FFC000"/>
                  </a:solidFill>
                  <a:latin typeface="Trebuchet MS" pitchFamily="34" charset="0"/>
                </a:rPr>
                <a:t>Adding Logos</a:t>
              </a:r>
              <a:r>
                <a:rPr lang="en-US" sz="34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400" b="1" baseline="0">
                  <a:solidFill>
                    <a:srgbClr val="FFC000"/>
                  </a:solidFill>
                  <a:latin typeface="Trebuchet MS" pitchFamily="34" charset="0"/>
                </a:rPr>
                <a:t>Photographs / Graphics</a:t>
              </a:r>
            </a:p>
            <a:p>
              <a:pPr algn="l" defTabSz="977587"/>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587"/>
              <a:endParaRPr lang="en-US" sz="2400" b="0" baseline="0">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r>
                <a:rPr lang="en-US" sz="3400" b="1" baseline="0">
                  <a:solidFill>
                    <a:srgbClr val="FFC000"/>
                  </a:solidFill>
                  <a:latin typeface="Trebuchet MS" pitchFamily="34" charset="0"/>
                </a:rPr>
                <a:t>Image Quality Check</a:t>
              </a:r>
            </a:p>
            <a:p>
              <a:pPr lvl="0" algn="l" defTabSz="977587"/>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900" b="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500" b="1">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447"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448"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a:solidFill>
                      <a:srgbClr val="92D050"/>
                    </a:solidFill>
                  </a:rPr>
                  <a:t>Good</a:t>
                </a:r>
                <a:r>
                  <a:rPr lang="en-US" sz="1400" baseline="0">
                    <a:solidFill>
                      <a:srgbClr val="92D050"/>
                    </a:solidFill>
                  </a:rPr>
                  <a:t> </a:t>
                </a:r>
                <a:r>
                  <a:rPr lang="en-US" sz="1400" baseline="0">
                    <a:solidFill>
                      <a:schemeClr val="bg1"/>
                    </a:solidFill>
                  </a:rPr>
                  <a:t>printing quality</a:t>
                </a:r>
                <a:endParaRPr lang="en-US" sz="140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a:solidFill>
                      <a:srgbClr val="FF0000"/>
                    </a:solidFill>
                  </a:rPr>
                  <a:t>Bad </a:t>
                </a:r>
                <a:r>
                  <a:rPr lang="en-US" sz="140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a:solidFill>
                    <a:schemeClr val="bg1"/>
                  </a:solidFill>
                  <a:latin typeface="Trebuchet MS" pitchFamily="34" charset="0"/>
                </a:rPr>
                <a:t>QUICK START (cont.)</a:t>
              </a:r>
            </a:p>
            <a:p>
              <a:pPr algn="ctr"/>
              <a:endParaRPr lang="en-US" sz="3600" b="1" baseline="0">
                <a:solidFill>
                  <a:schemeClr val="bg1"/>
                </a:solidFill>
                <a:latin typeface="Trebuchet MS" pitchFamily="34" charset="0"/>
              </a:endParaRPr>
            </a:p>
            <a:p>
              <a:pPr algn="ctr"/>
              <a:r>
                <a:rPr lang="en-US" sz="3200" b="1" baseline="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endParaRPr lang="en-US" sz="2400" b="0" baseline="0">
                <a:solidFill>
                  <a:schemeClr val="bg1">
                    <a:lumMod val="75000"/>
                  </a:schemeClr>
                </a:solidFill>
                <a:latin typeface="Trebuchet MS" pitchFamily="34" charset="0"/>
              </a:endParaRPr>
            </a:p>
            <a:p>
              <a:pPr marL="0" indent="0" algn="l" defTabSz="114300"/>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Text</a:t>
              </a:r>
            </a:p>
            <a:p>
              <a:pPr marL="3265488" lvl="2" indent="0" algn="l" defTabSz="114300"/>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2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8341" lvl="2" indent="0" algn="l" defTabSz="114300"/>
              <a:endParaRPr lang="en-US" sz="2400" b="0" baseline="0">
                <a:solidFill>
                  <a:schemeClr val="bg1">
                    <a:lumMod val="75000"/>
                  </a:schemeClr>
                </a:solidFill>
                <a:latin typeface="Trebuchet MS" pitchFamily="34" charset="0"/>
              </a:endParaRPr>
            </a:p>
            <a:p>
              <a:pPr algn="ctr"/>
              <a:r>
                <a:rPr lang="en-US" sz="3200" b="1" baseline="0">
                  <a:solidFill>
                    <a:srgbClr val="FFC000"/>
                  </a:solidFill>
                  <a:latin typeface="Trebuchet MS" pitchFamily="34" charset="0"/>
                </a:rPr>
                <a:t>How to add Tables</a:t>
              </a:r>
            </a:p>
            <a:p>
              <a:pPr marL="1730375" lvl="1" indent="0" algn="l" defTabSz="114300"/>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489" name="Image" r:id="rId4" imgW="4571280" imgH="1688760" progId="Photoshop.Image.13">
                    <p:embed/>
                  </p:oleObj>
                </mc:Choice>
                <mc:Fallback>
                  <p:oleObj name="Image" r:id="rId4" imgW="4571280" imgH="1688760" progId="Photoshop.Image.13">
                    <p:embed/>
                    <p:pic>
                      <p:nvPicPr>
                        <p:cNvPr id="46" name="Object 45"/>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490" name="Image" r:id="rId7" imgW="1574280" imgH="1053720" progId="Photoshop.Image.13">
                    <p:embed/>
                  </p:oleObj>
                </mc:Choice>
                <mc:Fallback>
                  <p:oleObj name="Image" r:id="rId7" imgW="1574280" imgH="1053720" progId="Photoshop.Image.13">
                    <p:embed/>
                    <p:pic>
                      <p:nvPicPr>
                        <p:cNvPr id="48" name="Object 47"/>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a:solidFill>
                    <a:schemeClr val="bg1"/>
                  </a:solidFill>
                </a:rPr>
                <a:t>© 2013</a:t>
              </a:r>
              <a:r>
                <a:rPr lang="en-US" sz="2800" baseline="0">
                  <a:solidFill>
                    <a:schemeClr val="bg1"/>
                  </a:solidFill>
                </a:rPr>
                <a:t> </a:t>
              </a:r>
              <a:r>
                <a:rPr lang="en-US" sz="2800">
                  <a:solidFill>
                    <a:schemeClr val="bg1"/>
                  </a:solidFill>
                </a:rPr>
                <a:t>PosterPresentations.com</a:t>
              </a:r>
              <a:br>
                <a:rPr lang="en-US" sz="2800">
                  <a:solidFill>
                    <a:schemeClr val="bg1"/>
                  </a:solidFill>
                </a:rPr>
              </a:br>
              <a:r>
                <a:rPr lang="en-US" sz="28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0"/>
                </a:lnSpc>
              </a:pPr>
              <a:r>
                <a:rPr lang="en-US" sz="2400" baseline="0">
                  <a:solidFill>
                    <a:schemeClr val="bg1"/>
                  </a:solidFill>
                </a:rPr>
                <a:t>     Berkeley CA </a:t>
              </a:r>
              <a:r>
                <a:rPr lang="en-US" sz="20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800" b="1">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a:solidFill>
                    <a:srgbClr val="FF0000"/>
                  </a:solidFill>
                  <a:latin typeface="Trebuchet MS" pitchFamily="34" charset="0"/>
                </a:rPr>
                <a:t>(—THIS SIDEBAR DOES NOT PRINT—)</a:t>
              </a:r>
              <a:endParaRPr lang="en-US" sz="3200" b="1" spc="600">
                <a:solidFill>
                  <a:schemeClr val="bg1"/>
                </a:solidFill>
                <a:latin typeface="Trebuchet MS" pitchFamily="34" charset="0"/>
              </a:endParaRPr>
            </a:p>
            <a:p>
              <a:pPr algn="ctr"/>
              <a:r>
                <a:rPr lang="en-US" sz="4000" b="1" spc="600">
                  <a:solidFill>
                    <a:schemeClr val="bg1"/>
                  </a:solidFill>
                  <a:latin typeface="Trebuchet MS" pitchFamily="34" charset="0"/>
                </a:rPr>
                <a:t>DESIGN</a:t>
              </a:r>
              <a:r>
                <a:rPr lang="en-US" sz="4000" b="1" spc="600" baseline="0">
                  <a:solidFill>
                    <a:schemeClr val="bg1"/>
                  </a:solidFill>
                  <a:latin typeface="Trebuchet MS" pitchFamily="34" charset="0"/>
                </a:rPr>
                <a:t> </a:t>
              </a:r>
              <a:r>
                <a:rPr lang="en-US" sz="4000" b="1" spc="600">
                  <a:solidFill>
                    <a:schemeClr val="bg1"/>
                  </a:solidFill>
                  <a:latin typeface="Trebuchet MS" pitchFamily="34" charset="0"/>
                </a:rPr>
                <a:t>GUIDE</a:t>
              </a:r>
            </a:p>
            <a:p>
              <a:pPr algn="ctr"/>
              <a:endParaRPr lang="en-US" sz="2800" b="1">
                <a:latin typeface="Trebuchet MS" pitchFamily="34" charset="0"/>
              </a:endParaRPr>
            </a:p>
            <a:p>
              <a:pPr defTabSz="3765639"/>
              <a:r>
                <a:rPr lang="en-US" sz="2800" i="0">
                  <a:latin typeface="Trebuchet MS" pitchFamily="34" charset="0"/>
                </a:rPr>
                <a:t>This PowerPoint</a:t>
              </a:r>
              <a:r>
                <a:rPr lang="en-US" sz="2800" i="0" baseline="0">
                  <a:latin typeface="Trebuchet MS" pitchFamily="34" charset="0"/>
                </a:rPr>
                <a:t> </a:t>
              </a:r>
              <a:r>
                <a:rPr lang="en-US" sz="2800" i="0">
                  <a:latin typeface="Trebuchet MS" pitchFamily="34" charset="0"/>
                </a:rPr>
                <a:t>2007 template produces</a:t>
              </a:r>
              <a:r>
                <a:rPr lang="en-US" sz="2800" i="0" baseline="0">
                  <a:latin typeface="Trebuchet MS" pitchFamily="34" charset="0"/>
                </a:rPr>
                <a:t> </a:t>
              </a:r>
              <a:r>
                <a:rPr lang="en-US" sz="2800" i="0">
                  <a:latin typeface="Trebuchet MS" pitchFamily="34" charset="0"/>
                </a:rPr>
                <a:t>a 36”x48” presentation poster. </a:t>
              </a:r>
              <a:r>
                <a:rPr lang="en-US" sz="2800">
                  <a:latin typeface="Trebuchet MS" pitchFamily="34" charset="0"/>
                </a:rPr>
                <a:t>You</a:t>
              </a:r>
              <a:r>
                <a:rPr lang="en-US" sz="2800" baseline="0">
                  <a:latin typeface="Trebuchet MS" pitchFamily="34" charset="0"/>
                </a:rPr>
                <a:t> can u</a:t>
              </a:r>
              <a:r>
                <a:rPr lang="en-US" sz="2800">
                  <a:latin typeface="Trebuchet MS" pitchFamily="34" charset="0"/>
                </a:rPr>
                <a:t>se</a:t>
              </a:r>
              <a:r>
                <a:rPr lang="en-US" sz="2800" baseline="0">
                  <a:latin typeface="Trebuchet MS" pitchFamily="34" charset="0"/>
                </a:rPr>
                <a:t> it to create your research poster and </a:t>
              </a:r>
              <a:r>
                <a:rPr lang="en-US" sz="2800">
                  <a:latin typeface="Trebuchet MS" pitchFamily="34" charset="0"/>
                </a:rPr>
                <a:t>save valuable time placing titles, subtitles,</a:t>
              </a:r>
              <a:r>
                <a:rPr lang="en-US" sz="2800" baseline="0">
                  <a:latin typeface="Trebuchet MS" pitchFamily="34" charset="0"/>
                </a:rPr>
                <a:t> text, and graphics</a:t>
              </a:r>
              <a:r>
                <a:rPr lang="en-US" sz="2800">
                  <a:latin typeface="Trebuchet MS" pitchFamily="34" charset="0"/>
                </a:rPr>
                <a:t>. </a:t>
              </a:r>
            </a:p>
            <a:p>
              <a:pPr defTabSz="3765639"/>
              <a:endParaRPr lang="en-US" sz="2800">
                <a:latin typeface="Trebuchet MS" pitchFamily="34" charset="0"/>
              </a:endParaRPr>
            </a:p>
            <a:p>
              <a:pPr defTabSz="4389219"/>
              <a:r>
                <a:rPr lang="en-US" sz="2800">
                  <a:latin typeface="Trebuchet MS" pitchFamily="34" charset="0"/>
                </a:rPr>
                <a:t>We provide a series of online tutorials that will guide you through the poster design process and answer your poster production questions. To view our template tutorials, go online to </a:t>
              </a:r>
              <a:r>
                <a:rPr lang="en-US" sz="2800" b="1">
                  <a:solidFill>
                    <a:srgbClr val="FFC000"/>
                  </a:solidFill>
                  <a:latin typeface="Trebuchet MS" pitchFamily="34" charset="0"/>
                </a:rPr>
                <a:t>PosterPresentations.com</a:t>
              </a:r>
              <a:r>
                <a:rPr lang="en-US" sz="2800" b="1">
                  <a:solidFill>
                    <a:schemeClr val="bg1"/>
                  </a:solidFill>
                  <a:latin typeface="Trebuchet MS" pitchFamily="34" charset="0"/>
                </a:rPr>
                <a:t> </a:t>
              </a:r>
              <a:r>
                <a:rPr lang="en-US" sz="2800">
                  <a:solidFill>
                    <a:schemeClr val="bg1"/>
                  </a:solidFill>
                  <a:latin typeface="Trebuchet MS" pitchFamily="34" charset="0"/>
                </a:rPr>
                <a:t>and click on HELP DESK.</a:t>
              </a:r>
            </a:p>
            <a:p>
              <a:pPr defTabSz="4389219"/>
              <a:endParaRPr lang="en-US" sz="2800">
                <a:latin typeface="Trebuchet MS" pitchFamily="34" charset="0"/>
              </a:endParaRPr>
            </a:p>
            <a:p>
              <a:pPr defTabSz="4389219"/>
              <a:r>
                <a:rPr lang="en-US" sz="2800">
                  <a:solidFill>
                    <a:schemeClr val="bg1"/>
                  </a:solidFill>
                  <a:latin typeface="Trebuchet MS" pitchFamily="34" charset="0"/>
                </a:rPr>
                <a:t>When</a:t>
              </a:r>
              <a:r>
                <a:rPr lang="en-US" sz="2800" baseline="0">
                  <a:solidFill>
                    <a:schemeClr val="bg1"/>
                  </a:solidFill>
                  <a:latin typeface="Trebuchet MS" pitchFamily="34" charset="0"/>
                </a:rPr>
                <a:t> you are ready to print your poster</a:t>
              </a:r>
              <a:r>
                <a:rPr lang="en-US" sz="2800">
                  <a:solidFill>
                    <a:schemeClr val="bg1"/>
                  </a:solidFill>
                  <a:latin typeface="Trebuchet MS" pitchFamily="34" charset="0"/>
                </a:rPr>
                <a:t>,</a:t>
              </a:r>
              <a:r>
                <a:rPr lang="en-US" sz="2800" baseline="0">
                  <a:solidFill>
                    <a:schemeClr val="bg1"/>
                  </a:solidFill>
                  <a:latin typeface="Trebuchet MS" pitchFamily="34" charset="0"/>
                </a:rPr>
                <a:t> go online to </a:t>
              </a:r>
              <a:r>
                <a:rPr lang="en-US" sz="2800" b="0">
                  <a:solidFill>
                    <a:schemeClr val="bg1"/>
                  </a:solidFill>
                  <a:latin typeface="Trebuchet MS" pitchFamily="34" charset="0"/>
                </a:rPr>
                <a:t>PosterPresentations.com</a:t>
              </a:r>
              <a:br>
                <a:rPr lang="en-US" sz="2800">
                  <a:solidFill>
                    <a:schemeClr val="bg1"/>
                  </a:solidFill>
                  <a:latin typeface="Trebuchet MS" pitchFamily="34" charset="0"/>
                </a:rPr>
              </a:br>
              <a:endParaRPr lang="en-US" sz="2800">
                <a:solidFill>
                  <a:schemeClr val="bg1"/>
                </a:solidFill>
                <a:latin typeface="Trebuchet MS" pitchFamily="34" charset="0"/>
              </a:endParaRPr>
            </a:p>
            <a:p>
              <a:pPr algn="l" defTabSz="3765639"/>
              <a:r>
                <a:rPr lang="en-US" sz="2800" b="0">
                  <a:solidFill>
                    <a:schemeClr val="bg1"/>
                  </a:solidFill>
                  <a:latin typeface="Trebuchet MS" pitchFamily="34" charset="0"/>
                </a:rPr>
                <a:t>Need</a:t>
              </a:r>
              <a:r>
                <a:rPr lang="en-US" sz="2800" b="0" baseline="0">
                  <a:solidFill>
                    <a:schemeClr val="bg1"/>
                  </a:solidFill>
                  <a:latin typeface="Trebuchet MS" pitchFamily="34" charset="0"/>
                </a:rPr>
                <a:t> assistance? Call us at </a:t>
              </a:r>
              <a:r>
                <a:rPr lang="en-US" sz="2800" b="0">
                  <a:solidFill>
                    <a:srgbClr val="FFC000"/>
                  </a:solidFill>
                  <a:latin typeface="Trebuchet MS" pitchFamily="34" charset="0"/>
                </a:rPr>
                <a:t>1.510.649.3001</a:t>
              </a:r>
            </a:p>
            <a:p>
              <a:pPr algn="l" defTabSz="3765639"/>
              <a:endParaRPr lang="en-US" sz="36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4000" b="1" spc="600">
                  <a:solidFill>
                    <a:schemeClr val="bg1"/>
                  </a:solidFill>
                  <a:latin typeface="Trebuchet MS" pitchFamily="34" charset="0"/>
                </a:rPr>
                <a:t>QUICK START</a:t>
              </a:r>
            </a:p>
            <a:p>
              <a:pPr algn="ctr"/>
              <a:endParaRPr lang="en-US" sz="3200" b="1" baseline="0">
                <a:solidFill>
                  <a:schemeClr val="bg1"/>
                </a:solidFill>
                <a:latin typeface="Trebuchet MS" pitchFamily="34" charset="0"/>
              </a:endParaRPr>
            </a:p>
            <a:p>
              <a:pPr algn="ctr"/>
              <a:r>
                <a:rPr lang="en-US" sz="3200" b="1" baseline="0">
                  <a:solidFill>
                    <a:srgbClr val="FFC000"/>
                  </a:solidFill>
                  <a:latin typeface="Trebuchet MS" pitchFamily="34" charset="0"/>
                </a:rPr>
                <a:t>Zoom in and out</a:t>
              </a:r>
            </a:p>
            <a:p>
              <a:pPr marL="1892300" indent="-1892300" algn="l" defTabSz="850900"/>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800" b="0" baseline="0">
                <a:solidFill>
                  <a:schemeClr val="bg1"/>
                </a:solidFill>
                <a:latin typeface="Trebuchet MS" pitchFamily="34" charset="0"/>
              </a:endParaRPr>
            </a:p>
            <a:p>
              <a:pPr algn="ctr"/>
              <a:r>
                <a:rPr lang="en-US" sz="32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800" b="1" baseline="0">
                  <a:solidFill>
                    <a:schemeClr val="bg1"/>
                  </a:solidFill>
                  <a:latin typeface="Trebuchet MS" pitchFamily="34" charset="0"/>
                </a:rPr>
              </a:br>
              <a:endParaRPr lang="en-US" sz="2800" b="1">
                <a:solidFill>
                  <a:schemeClr val="bg1"/>
                </a:solidFill>
                <a:latin typeface="Trebuchet MS" pitchFamily="34" charset="0"/>
              </a:endParaRPr>
            </a:p>
            <a:p>
              <a:pPr algn="ctr"/>
              <a:endParaRPr lang="en-US" sz="2800" b="1">
                <a:solidFill>
                  <a:srgbClr val="FFC000"/>
                </a:solidFill>
                <a:latin typeface="Trebuchet MS" pitchFamily="34" charset="0"/>
              </a:endParaRPr>
            </a:p>
            <a:p>
              <a:pPr algn="ctr"/>
              <a:endParaRPr lang="en-US" sz="2800" b="1">
                <a:solidFill>
                  <a:srgbClr val="FFC000"/>
                </a:solidFill>
                <a:latin typeface="Trebuchet MS" pitchFamily="34" charset="0"/>
              </a:endParaRPr>
            </a:p>
            <a:p>
              <a:pPr algn="ctr"/>
              <a:r>
                <a:rPr lang="en-US" sz="3200" b="1">
                  <a:solidFill>
                    <a:srgbClr val="FFC000"/>
                  </a:solidFill>
                  <a:latin typeface="Trebuchet MS" pitchFamily="34" charset="0"/>
                </a:rPr>
                <a:t>Adding Logos</a:t>
              </a:r>
              <a:r>
                <a:rPr lang="en-US" sz="32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a:solidFill>
                  <a:schemeClr val="bg1">
                    <a:lumMod val="75000"/>
                  </a:schemeClr>
                </a:solidFill>
                <a:latin typeface="Trebuchet MS" pitchFamily="34" charset="0"/>
              </a:endParaRPr>
            </a:p>
            <a:p>
              <a:pPr algn="l"/>
              <a:r>
                <a:rPr lang="en-US" sz="2400" b="1" spc="300"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200" b="1" baseline="0">
                  <a:solidFill>
                    <a:srgbClr val="FFC000"/>
                  </a:solidFill>
                  <a:latin typeface="Trebuchet MS" pitchFamily="34" charset="0"/>
                </a:rPr>
                <a:t>Photographs / Graphics</a:t>
              </a:r>
            </a:p>
            <a:p>
              <a:pPr algn="l" defTabSz="977900"/>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900"/>
              <a:endParaRPr lang="en-US" sz="2400" b="0" baseline="0">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endParaRPr lang="en-US" sz="2800" b="1" baseline="0">
                <a:solidFill>
                  <a:srgbClr val="FFC000"/>
                </a:solidFill>
                <a:latin typeface="Trebuchet MS" pitchFamily="34" charset="0"/>
              </a:endParaRPr>
            </a:p>
            <a:p>
              <a:pPr algn="ctr"/>
              <a:r>
                <a:rPr lang="en-US" sz="3200" b="1" baseline="0">
                  <a:solidFill>
                    <a:srgbClr val="FFC000"/>
                  </a:solidFill>
                  <a:latin typeface="Trebuchet MS" pitchFamily="34" charset="0"/>
                </a:rPr>
                <a:t>Image Quality Check</a:t>
              </a:r>
            </a:p>
            <a:p>
              <a:pPr lvl="0" algn="l" defTabSz="977900"/>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800" b="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700" b="1">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a:solidFill>
                      <a:schemeClr val="bg1"/>
                    </a:solidFill>
                  </a:rPr>
                  <a:t>Corner</a:t>
                </a:r>
                <a:r>
                  <a:rPr lang="en-US" sz="1600" baseline="0">
                    <a:solidFill>
                      <a:schemeClr val="bg1"/>
                    </a:solidFill>
                  </a:rPr>
                  <a:t> handles</a:t>
                </a:r>
                <a:endParaRPr lang="en-US" sz="160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491" name="Image" r:id="rId15" imgW="1828440" imgH="1117440" progId="Photoshop.Image.13">
                      <p:embed/>
                    </p:oleObj>
                  </mc:Choice>
                  <mc:Fallback>
                    <p:oleObj name="Image" r:id="rId15" imgW="1828440" imgH="1117440" progId="Photoshop.Image.13">
                      <p:embed/>
                      <p:pic>
                        <p:nvPicPr>
                          <p:cNvPr id="61" name="Object 60"/>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492" name="Image" r:id="rId17" imgW="1828440" imgH="1117440" progId="Photoshop.Image.13">
                      <p:embed/>
                    </p:oleObj>
                  </mc:Choice>
                  <mc:Fallback>
                    <p:oleObj name="Image" r:id="rId17" imgW="1828440" imgH="1117440" progId="Photoshop.Image.13">
                      <p:embed/>
                      <p:pic>
                        <p:nvPicPr>
                          <p:cNvPr id="62" name="Object 61"/>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a:solidFill>
                      <a:srgbClr val="92D050"/>
                    </a:solidFill>
                  </a:rPr>
                  <a:t>Good</a:t>
                </a:r>
                <a:r>
                  <a:rPr lang="en-US" sz="1600" baseline="0">
                    <a:solidFill>
                      <a:srgbClr val="92D050"/>
                    </a:solidFill>
                  </a:rPr>
                  <a:t> </a:t>
                </a:r>
                <a:r>
                  <a:rPr lang="en-US" sz="1600" baseline="0">
                    <a:solidFill>
                      <a:schemeClr val="bg1"/>
                    </a:solidFill>
                  </a:rPr>
                  <a:t>printing quality</a:t>
                </a:r>
                <a:endParaRPr lang="en-US" sz="160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a:solidFill>
                      <a:srgbClr val="FF0000"/>
                    </a:solidFill>
                  </a:rPr>
                  <a:t>Bad </a:t>
                </a:r>
                <a:r>
                  <a:rPr lang="en-US" sz="160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a:solidFill>
                    <a:schemeClr val="bg1"/>
                  </a:solidFill>
                  <a:latin typeface="Trebuchet MS" pitchFamily="34" charset="0"/>
                </a:rPr>
                <a:t>QUICK START (cont.)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endParaRPr lang="en-US" sz="2400" b="0" baseline="0">
                <a:solidFill>
                  <a:schemeClr val="bg1">
                    <a:lumMod val="75000"/>
                  </a:schemeClr>
                </a:solidFill>
                <a:latin typeface="Trebuchet MS" pitchFamily="34" charset="0"/>
              </a:endParaRPr>
            </a:p>
            <a:p>
              <a:pPr marL="0" indent="0" algn="l" defTabSz="114264"/>
              <a:r>
                <a:rPr lang="en-US" sz="2400" b="0" baseline="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Text</a:t>
              </a:r>
            </a:p>
            <a:p>
              <a:pPr marL="3264442" lvl="2" indent="0" algn="l" defTabSz="114264"/>
              <a:r>
                <a:rPr lang="en-US" sz="2400" b="0" baseline="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a:solidFill>
                    <a:schemeClr val="bg1">
                      <a:lumMod val="75000"/>
                    </a:schemeClr>
                  </a:solidFill>
                  <a:latin typeface="Trebuchet MS" pitchFamily="34" charset="0"/>
                </a:rPr>
                <a:t> </a:t>
              </a:r>
              <a:r>
                <a:rPr kumimoji="0" lang="en-US" sz="3400" b="1" i="0" u="none" strike="noStrike" kern="1200" cap="none" spc="0" normalizeH="0" baseline="0" noProof="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a:solidFill>
                  <a:schemeClr val="bg1">
                    <a:lumMod val="75000"/>
                  </a:schemeClr>
                </a:solidFill>
                <a:latin typeface="Trebuchet MS" pitchFamily="34" charset="0"/>
              </a:endParaRPr>
            </a:p>
            <a:p>
              <a:pPr marL="1517851" lvl="2" indent="0" algn="l" defTabSz="114264"/>
              <a:endParaRPr lang="en-US" sz="2400" b="0" baseline="0">
                <a:solidFill>
                  <a:schemeClr val="bg1">
                    <a:lumMod val="75000"/>
                  </a:schemeClr>
                </a:solidFill>
                <a:latin typeface="Trebuchet MS" pitchFamily="34" charset="0"/>
              </a:endParaRPr>
            </a:p>
            <a:p>
              <a:pPr algn="ctr"/>
              <a:r>
                <a:rPr lang="en-US" sz="3400" b="1" baseline="0">
                  <a:solidFill>
                    <a:srgbClr val="FFC000"/>
                  </a:solidFill>
                  <a:latin typeface="Trebuchet MS" pitchFamily="34" charset="0"/>
                </a:rPr>
                <a:t>How to add Tables</a:t>
              </a:r>
            </a:p>
            <a:p>
              <a:pPr marL="1729819" lvl="1" indent="0" algn="l" defTabSz="114264"/>
              <a:r>
                <a:rPr lang="en-US" sz="2400" b="0" baseline="0">
                  <a:solidFill>
                    <a:schemeClr val="bg1">
                      <a:lumMod val="75000"/>
                    </a:schemeClr>
                  </a:solidFill>
                  <a:latin typeface="Trebuchet MS" pitchFamily="34" charset="0"/>
                </a:rPr>
                <a:t>To add a table from scratch go to the INSERT menu and </a:t>
              </a:r>
              <a:br>
                <a:rPr lang="en-US" sz="2400" b="0" baseline="0">
                  <a:solidFill>
                    <a:schemeClr val="bg1">
                      <a:lumMod val="75000"/>
                    </a:schemeClr>
                  </a:solidFill>
                  <a:latin typeface="Trebuchet MS" pitchFamily="34" charset="0"/>
                </a:rPr>
              </a:br>
              <a:r>
                <a:rPr lang="en-US" sz="2400" b="0" baseline="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493" name="Image" r:id="rId20" imgW="4571280" imgH="1688760" progId="Photoshop.Image.13">
                    <p:embed/>
                  </p:oleObj>
                </mc:Choice>
                <mc:Fallback>
                  <p:oleObj name="Image" r:id="rId20" imgW="4571280" imgH="1688760" progId="Photoshop.Image.13">
                    <p:embed/>
                    <p:pic>
                      <p:nvPicPr>
                        <p:cNvPr id="73" name="Object 72"/>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494" name="Image" r:id="rId21" imgW="1574280" imgH="1053720" progId="Photoshop.Image.13">
                    <p:embed/>
                  </p:oleObj>
                </mc:Choice>
                <mc:Fallback>
                  <p:oleObj name="Image" r:id="rId21" imgW="1574280" imgH="1053720" progId="Photoshop.Image.13">
                    <p:embed/>
                    <p:pic>
                      <p:nvPicPr>
                        <p:cNvPr id="75" name="Object 74"/>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a:solidFill>
                      <a:schemeClr val="tx2"/>
                    </a:solidFill>
                    <a:latin typeface="Trebuchet MS" pitchFamily="34" charset="0"/>
                  </a:rPr>
                  <a:t>Student</a:t>
                </a:r>
                <a:r>
                  <a:rPr lang="en-US" sz="2400" baseline="0">
                    <a:solidFill>
                      <a:schemeClr val="tx2"/>
                    </a:solidFill>
                    <a:latin typeface="Trebuchet MS" pitchFamily="34" charset="0"/>
                  </a:rPr>
                  <a:t> discounts are available on our </a:t>
                </a:r>
                <a:r>
                  <a:rPr lang="en-US" sz="2400" baseline="0" err="1">
                    <a:solidFill>
                      <a:schemeClr val="tx2"/>
                    </a:solidFill>
                    <a:latin typeface="Trebuchet MS" pitchFamily="34" charset="0"/>
                  </a:rPr>
                  <a:t>Facebook</a:t>
                </a:r>
                <a:r>
                  <a:rPr lang="en-US" sz="2400" baseline="0">
                    <a:solidFill>
                      <a:schemeClr val="tx2"/>
                    </a:solidFill>
                    <a:latin typeface="Trebuchet MS" pitchFamily="34" charset="0"/>
                  </a:rPr>
                  <a:t> page.</a:t>
                </a:r>
                <a:br>
                  <a:rPr lang="en-US" sz="2400" baseline="0">
                    <a:solidFill>
                      <a:schemeClr val="tx2"/>
                    </a:solidFill>
                    <a:latin typeface="Trebuchet MS" pitchFamily="34" charset="0"/>
                  </a:rPr>
                </a:br>
                <a:r>
                  <a:rPr lang="en-US" sz="2400" baseline="0">
                    <a:solidFill>
                      <a:schemeClr val="tx2"/>
                    </a:solidFill>
                    <a:latin typeface="Trebuchet MS" pitchFamily="34" charset="0"/>
                  </a:rPr>
                  <a:t>Go to </a:t>
                </a:r>
                <a:r>
                  <a:rPr lang="en-US" sz="2400" u="sng" baseline="0">
                    <a:solidFill>
                      <a:schemeClr val="tx2"/>
                    </a:solidFill>
                    <a:latin typeface="Trebuchet MS" pitchFamily="34" charset="0"/>
                  </a:rPr>
                  <a:t>PosterPresentations.com</a:t>
                </a:r>
                <a:r>
                  <a:rPr lang="en-US" sz="2400" baseline="0">
                    <a:solidFill>
                      <a:schemeClr val="tx2"/>
                    </a:solidFill>
                    <a:latin typeface="Trebuchet MS" pitchFamily="34" charset="0"/>
                  </a:rPr>
                  <a:t> and click on the FB icon. </a:t>
                </a:r>
                <a:endParaRPr lang="en-US" sz="240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a:solidFill>
                    <a:schemeClr val="bg1"/>
                  </a:solidFill>
                </a:rPr>
                <a:t>© 2013</a:t>
              </a:r>
              <a:r>
                <a:rPr lang="en-US" sz="2900" baseline="0">
                  <a:solidFill>
                    <a:schemeClr val="bg1"/>
                  </a:solidFill>
                </a:rPr>
                <a:t> </a:t>
              </a:r>
              <a:r>
                <a:rPr lang="en-US" sz="2900">
                  <a:solidFill>
                    <a:schemeClr val="bg1"/>
                  </a:solidFill>
                </a:rPr>
                <a:t>PosterPresentations.com</a:t>
              </a:r>
              <a:br>
                <a:rPr lang="en-US" sz="2900">
                  <a:solidFill>
                    <a:schemeClr val="bg1"/>
                  </a:solidFill>
                </a:rPr>
              </a:br>
              <a:r>
                <a:rPr lang="en-US" sz="2900">
                  <a:solidFill>
                    <a:schemeClr val="bg1"/>
                  </a:solidFill>
                </a:rPr>
                <a:t>    </a:t>
              </a:r>
              <a:r>
                <a:rPr lang="en-US" sz="2400">
                  <a:solidFill>
                    <a:schemeClr val="bg1"/>
                  </a:solidFill>
                </a:rPr>
                <a:t>2117 Fourth Street ,</a:t>
              </a:r>
              <a:r>
                <a:rPr lang="en-US" sz="2400" baseline="0">
                  <a:solidFill>
                    <a:schemeClr val="bg1"/>
                  </a:solidFill>
                </a:rPr>
                <a:t> Unit C        </a:t>
              </a:r>
            </a:p>
            <a:p>
              <a:pPr>
                <a:lnSpc>
                  <a:spcPts val="2602"/>
                </a:lnSpc>
              </a:pPr>
              <a:r>
                <a:rPr lang="en-US" sz="2400" baseline="0">
                  <a:solidFill>
                    <a:schemeClr val="bg1"/>
                  </a:solidFill>
                </a:rPr>
                <a:t>     Berkeley CA </a:t>
              </a:r>
              <a:r>
                <a:rPr lang="en-US" sz="1900" baseline="0">
                  <a:solidFill>
                    <a:schemeClr val="bg1"/>
                  </a:solidFill>
                </a:rPr>
                <a:t>94710</a:t>
              </a:r>
              <a:br>
                <a:rPr lang="en-US" sz="2400" baseline="0">
                  <a:solidFill>
                    <a:schemeClr val="bg1"/>
                  </a:solidFill>
                </a:rPr>
              </a:br>
              <a:r>
                <a:rPr lang="en-US" sz="2400" baseline="0">
                  <a:solidFill>
                    <a:schemeClr val="bg1"/>
                  </a:solidFill>
                </a:rPr>
                <a:t>    </a:t>
              </a:r>
              <a:r>
                <a:rPr lang="en-US" sz="2400" b="1" baseline="0">
                  <a:solidFill>
                    <a:srgbClr val="FFFF00"/>
                  </a:solidFill>
                </a:rPr>
                <a:t>posterpresenter@gmail.com</a:t>
              </a:r>
              <a:endParaRPr lang="en-US" sz="2900" b="1">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a:solidFill>
                    <a:srgbClr val="FF0000"/>
                  </a:solidFill>
                  <a:latin typeface="Trebuchet MS" pitchFamily="34" charset="0"/>
                </a:rPr>
                <a:t>(—THIS SIDEBAR DOES NOT PRINT—)</a:t>
              </a:r>
              <a:endParaRPr lang="en-US" sz="3400" b="1" spc="600">
                <a:solidFill>
                  <a:schemeClr val="bg1"/>
                </a:solidFill>
                <a:latin typeface="Trebuchet MS" pitchFamily="34" charset="0"/>
              </a:endParaRPr>
            </a:p>
            <a:p>
              <a:pPr algn="ctr"/>
              <a:r>
                <a:rPr lang="en-US" sz="3800" b="1" spc="600">
                  <a:solidFill>
                    <a:schemeClr val="bg1"/>
                  </a:solidFill>
                  <a:latin typeface="Trebuchet MS" pitchFamily="34" charset="0"/>
                </a:rPr>
                <a:t>DESIGN</a:t>
              </a:r>
              <a:r>
                <a:rPr lang="en-US" sz="3800" b="1" spc="600" baseline="0">
                  <a:solidFill>
                    <a:schemeClr val="bg1"/>
                  </a:solidFill>
                  <a:latin typeface="Trebuchet MS" pitchFamily="34" charset="0"/>
                </a:rPr>
                <a:t> </a:t>
              </a:r>
              <a:r>
                <a:rPr lang="en-US" sz="3800" b="1" spc="600">
                  <a:solidFill>
                    <a:schemeClr val="bg1"/>
                  </a:solidFill>
                  <a:latin typeface="Trebuchet MS" pitchFamily="34" charset="0"/>
                </a:rPr>
                <a:t>GUIDE</a:t>
              </a:r>
            </a:p>
            <a:p>
              <a:pPr algn="ctr"/>
              <a:endParaRPr lang="en-US" sz="2900" b="1">
                <a:latin typeface="Trebuchet MS" pitchFamily="34" charset="0"/>
              </a:endParaRPr>
            </a:p>
            <a:p>
              <a:pPr defTabSz="3764434"/>
              <a:r>
                <a:rPr lang="en-US" sz="2900" i="0">
                  <a:latin typeface="Trebuchet MS" pitchFamily="34" charset="0"/>
                </a:rPr>
                <a:t>This PowerPoint</a:t>
              </a:r>
              <a:r>
                <a:rPr lang="en-US" sz="2900" i="0" baseline="0">
                  <a:latin typeface="Trebuchet MS" pitchFamily="34" charset="0"/>
                </a:rPr>
                <a:t> </a:t>
              </a:r>
              <a:r>
                <a:rPr lang="en-US" sz="2900" i="0">
                  <a:latin typeface="Trebuchet MS" pitchFamily="34" charset="0"/>
                </a:rPr>
                <a:t>2007 template produces</a:t>
              </a:r>
              <a:r>
                <a:rPr lang="en-US" sz="2900" i="0" baseline="0">
                  <a:latin typeface="Trebuchet MS" pitchFamily="34" charset="0"/>
                </a:rPr>
                <a:t> </a:t>
              </a:r>
              <a:r>
                <a:rPr lang="en-US" sz="2900" i="0">
                  <a:latin typeface="Trebuchet MS" pitchFamily="34" charset="0"/>
                </a:rPr>
                <a:t>a 36”x48” presentation poster. </a:t>
              </a:r>
              <a:r>
                <a:rPr lang="en-US" sz="2900">
                  <a:latin typeface="Trebuchet MS" pitchFamily="34" charset="0"/>
                </a:rPr>
                <a:t>You</a:t>
              </a:r>
              <a:r>
                <a:rPr lang="en-US" sz="2900" baseline="0">
                  <a:latin typeface="Trebuchet MS" pitchFamily="34" charset="0"/>
                </a:rPr>
                <a:t> can u</a:t>
              </a:r>
              <a:r>
                <a:rPr lang="en-US" sz="2900">
                  <a:latin typeface="Trebuchet MS" pitchFamily="34" charset="0"/>
                </a:rPr>
                <a:t>se</a:t>
              </a:r>
              <a:r>
                <a:rPr lang="en-US" sz="2900" baseline="0">
                  <a:latin typeface="Trebuchet MS" pitchFamily="34" charset="0"/>
                </a:rPr>
                <a:t> it to create your research poster and </a:t>
              </a:r>
              <a:r>
                <a:rPr lang="en-US" sz="2900">
                  <a:latin typeface="Trebuchet MS" pitchFamily="34" charset="0"/>
                </a:rPr>
                <a:t>save valuable time placing titles, subtitles,</a:t>
              </a:r>
              <a:r>
                <a:rPr lang="en-US" sz="2900" baseline="0">
                  <a:latin typeface="Trebuchet MS" pitchFamily="34" charset="0"/>
                </a:rPr>
                <a:t> text, and graphics</a:t>
              </a:r>
              <a:r>
                <a:rPr lang="en-US" sz="2900">
                  <a:latin typeface="Trebuchet MS" pitchFamily="34" charset="0"/>
                </a:rPr>
                <a:t>. </a:t>
              </a:r>
            </a:p>
            <a:p>
              <a:pPr defTabSz="3764434"/>
              <a:endParaRPr lang="en-US" sz="2900">
                <a:latin typeface="Trebuchet MS" pitchFamily="34" charset="0"/>
              </a:endParaRPr>
            </a:p>
            <a:p>
              <a:pPr defTabSz="4387814"/>
              <a:r>
                <a:rPr lang="en-US" sz="2900">
                  <a:latin typeface="Trebuchet MS" pitchFamily="34" charset="0"/>
                </a:rPr>
                <a:t>We provide a series of online tutorials that will guide you through the poster design process and answer your poster production questions. To view our template tutorials, go online to </a:t>
              </a:r>
              <a:r>
                <a:rPr lang="en-US" sz="2900" b="1">
                  <a:solidFill>
                    <a:srgbClr val="FFC000"/>
                  </a:solidFill>
                  <a:latin typeface="Trebuchet MS" pitchFamily="34" charset="0"/>
                </a:rPr>
                <a:t>PosterPresentations.com</a:t>
              </a:r>
              <a:r>
                <a:rPr lang="en-US" sz="2900" b="1">
                  <a:solidFill>
                    <a:schemeClr val="bg1"/>
                  </a:solidFill>
                  <a:latin typeface="Trebuchet MS" pitchFamily="34" charset="0"/>
                </a:rPr>
                <a:t> </a:t>
              </a:r>
              <a:r>
                <a:rPr lang="en-US" sz="2900">
                  <a:solidFill>
                    <a:schemeClr val="bg1"/>
                  </a:solidFill>
                  <a:latin typeface="Trebuchet MS" pitchFamily="34" charset="0"/>
                </a:rPr>
                <a:t>and click on HELP DESK.</a:t>
              </a:r>
            </a:p>
            <a:p>
              <a:pPr defTabSz="4387814"/>
              <a:endParaRPr lang="en-US" sz="2900">
                <a:latin typeface="Trebuchet MS" pitchFamily="34" charset="0"/>
              </a:endParaRPr>
            </a:p>
            <a:p>
              <a:pPr defTabSz="4387814"/>
              <a:r>
                <a:rPr lang="en-US" sz="2900">
                  <a:solidFill>
                    <a:schemeClr val="bg1"/>
                  </a:solidFill>
                  <a:latin typeface="Trebuchet MS" pitchFamily="34" charset="0"/>
                </a:rPr>
                <a:t>When</a:t>
              </a:r>
              <a:r>
                <a:rPr lang="en-US" sz="2900" baseline="0">
                  <a:solidFill>
                    <a:schemeClr val="bg1"/>
                  </a:solidFill>
                  <a:latin typeface="Trebuchet MS" pitchFamily="34" charset="0"/>
                </a:rPr>
                <a:t> you are ready to print your poster</a:t>
              </a:r>
              <a:r>
                <a:rPr lang="en-US" sz="2900">
                  <a:solidFill>
                    <a:schemeClr val="bg1"/>
                  </a:solidFill>
                  <a:latin typeface="Trebuchet MS" pitchFamily="34" charset="0"/>
                </a:rPr>
                <a:t>,</a:t>
              </a:r>
              <a:r>
                <a:rPr lang="en-US" sz="2900" baseline="0">
                  <a:solidFill>
                    <a:schemeClr val="bg1"/>
                  </a:solidFill>
                  <a:latin typeface="Trebuchet MS" pitchFamily="34" charset="0"/>
                </a:rPr>
                <a:t> go online to </a:t>
              </a:r>
              <a:r>
                <a:rPr lang="en-US" sz="2900" b="0">
                  <a:solidFill>
                    <a:schemeClr val="bg1"/>
                  </a:solidFill>
                  <a:latin typeface="Trebuchet MS" pitchFamily="34" charset="0"/>
                </a:rPr>
                <a:t>PosterPresentations.com</a:t>
              </a:r>
              <a:br>
                <a:rPr lang="en-US" sz="2900">
                  <a:solidFill>
                    <a:schemeClr val="bg1"/>
                  </a:solidFill>
                  <a:latin typeface="Trebuchet MS" pitchFamily="34" charset="0"/>
                </a:rPr>
              </a:br>
              <a:endParaRPr lang="en-US" sz="2900">
                <a:solidFill>
                  <a:schemeClr val="bg1"/>
                </a:solidFill>
                <a:latin typeface="Trebuchet MS" pitchFamily="34" charset="0"/>
              </a:endParaRPr>
            </a:p>
            <a:p>
              <a:pPr algn="l" defTabSz="3764434"/>
              <a:r>
                <a:rPr lang="en-US" sz="2900" b="0">
                  <a:solidFill>
                    <a:schemeClr val="bg1"/>
                  </a:solidFill>
                  <a:latin typeface="Trebuchet MS" pitchFamily="34" charset="0"/>
                </a:rPr>
                <a:t>Need</a:t>
              </a:r>
              <a:r>
                <a:rPr lang="en-US" sz="2900" b="0" baseline="0">
                  <a:solidFill>
                    <a:schemeClr val="bg1"/>
                  </a:solidFill>
                  <a:latin typeface="Trebuchet MS" pitchFamily="34" charset="0"/>
                </a:rPr>
                <a:t> assistance? Call us at </a:t>
              </a:r>
              <a:r>
                <a:rPr lang="en-US" sz="2900" b="0">
                  <a:solidFill>
                    <a:srgbClr val="FFC000"/>
                  </a:solidFill>
                  <a:latin typeface="Trebuchet MS" pitchFamily="34" charset="0"/>
                </a:rPr>
                <a:t>1.510.649.3001</a:t>
              </a:r>
            </a:p>
            <a:p>
              <a:pPr algn="l" defTabSz="3764434"/>
              <a:endParaRPr lang="en-US" sz="3400" b="1">
                <a:solidFill>
                  <a:srgbClr val="FFFF00"/>
                </a:solidFill>
                <a:latin typeface="Trebuchet MS" pitchFamily="34" charset="0"/>
              </a:endParaRPr>
            </a:p>
            <a:p>
              <a:pPr algn="ctr"/>
              <a:endParaRPr lang="en-US" sz="2400" b="1">
                <a:solidFill>
                  <a:schemeClr val="bg1"/>
                </a:solidFill>
                <a:latin typeface="Trebuchet MS" pitchFamily="34" charset="0"/>
              </a:endParaRPr>
            </a:p>
            <a:p>
              <a:pPr algn="ctr"/>
              <a:r>
                <a:rPr lang="en-US" sz="3800" b="1" spc="600">
                  <a:solidFill>
                    <a:schemeClr val="bg1"/>
                  </a:solidFill>
                  <a:latin typeface="Trebuchet MS" pitchFamily="34" charset="0"/>
                </a:rPr>
                <a:t>QUICK START</a:t>
              </a:r>
            </a:p>
            <a:p>
              <a:pPr algn="ctr"/>
              <a:endParaRPr lang="en-US" sz="3400" b="1" baseline="0">
                <a:solidFill>
                  <a:schemeClr val="bg1"/>
                </a:solidFill>
                <a:latin typeface="Trebuchet MS" pitchFamily="34" charset="0"/>
              </a:endParaRPr>
            </a:p>
            <a:p>
              <a:pPr algn="ctr"/>
              <a:r>
                <a:rPr lang="en-US" sz="3400" b="1" baseline="0">
                  <a:solidFill>
                    <a:srgbClr val="FFC000"/>
                  </a:solidFill>
                  <a:latin typeface="Trebuchet MS" pitchFamily="34" charset="0"/>
                </a:rPr>
                <a:t>Zoom in and out</a:t>
              </a:r>
            </a:p>
            <a:p>
              <a:pPr marL="1891694" indent="-1891694" algn="l" defTabSz="850627"/>
              <a:r>
                <a:rPr lang="en-US" sz="2400" b="0" baseline="0">
                  <a:solidFill>
                    <a:schemeClr val="bg1"/>
                  </a:solidFill>
                  <a:latin typeface="Trebuchet MS" pitchFamily="34" charset="0"/>
                </a:rPr>
                <a:t>	</a:t>
              </a:r>
              <a:r>
                <a:rPr lang="en-US" sz="2400" b="0" baseline="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a:solidFill>
                    <a:schemeClr val="bg1">
                      <a:lumMod val="75000"/>
                    </a:schemeClr>
                  </a:solidFill>
                  <a:latin typeface="Trebuchet MS" pitchFamily="34" charset="0"/>
                </a:rPr>
                <a:t>	</a:t>
              </a:r>
              <a:r>
                <a:rPr lang="en-US" sz="2400" b="0" baseline="0">
                  <a:solidFill>
                    <a:schemeClr val="bg1">
                      <a:lumMod val="75000"/>
                    </a:schemeClr>
                  </a:solidFill>
                  <a:latin typeface="Trebuchet MS" pitchFamily="34" charset="0"/>
                </a:rPr>
                <a:t>Go to VIEW &gt; ZOOM.</a:t>
              </a:r>
            </a:p>
            <a:p>
              <a:pPr algn="l"/>
              <a:endParaRPr lang="en-US" sz="2900" b="0" baseline="0">
                <a:solidFill>
                  <a:schemeClr val="bg1"/>
                </a:solidFill>
                <a:latin typeface="Trebuchet MS" pitchFamily="34" charset="0"/>
              </a:endParaRPr>
            </a:p>
            <a:p>
              <a:pPr algn="ctr"/>
              <a:r>
                <a:rPr lang="en-US" sz="3400" b="1" baseline="0">
                  <a:solidFill>
                    <a:srgbClr val="FFC000"/>
                  </a:solidFill>
                  <a:latin typeface="Trebuchet MS" pitchFamily="34" charset="0"/>
                </a:rPr>
                <a:t>Title, Authors, and Affiliations</a:t>
              </a:r>
            </a:p>
            <a:p>
              <a:pPr algn="l"/>
              <a:r>
                <a:rPr lang="en-US" sz="2400" b="0" baseline="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The font size of your title should be bigger than your name(s) and institution name(s).</a:t>
              </a:r>
            </a:p>
            <a:p>
              <a:pPr algn="l"/>
              <a:br>
                <a:rPr lang="en-US" sz="2900" b="1" baseline="0">
                  <a:solidFill>
                    <a:schemeClr val="bg1"/>
                  </a:solidFill>
                  <a:latin typeface="Trebuchet MS" pitchFamily="34" charset="0"/>
                </a:rPr>
              </a:br>
              <a:endParaRPr lang="en-US" sz="2900" b="1">
                <a:solidFill>
                  <a:schemeClr val="bg1"/>
                </a:solidFill>
                <a:latin typeface="Trebuchet MS" pitchFamily="34" charset="0"/>
              </a:endParaRPr>
            </a:p>
            <a:p>
              <a:pPr algn="ctr"/>
              <a:endParaRPr lang="en-US" sz="2900" b="1">
                <a:solidFill>
                  <a:srgbClr val="FFC000"/>
                </a:solidFill>
                <a:latin typeface="Trebuchet MS" pitchFamily="34" charset="0"/>
              </a:endParaRPr>
            </a:p>
            <a:p>
              <a:pPr algn="ctr"/>
              <a:endParaRPr lang="en-US" sz="2900" b="1">
                <a:solidFill>
                  <a:srgbClr val="FFC000"/>
                </a:solidFill>
                <a:latin typeface="Trebuchet MS" pitchFamily="34" charset="0"/>
              </a:endParaRPr>
            </a:p>
            <a:p>
              <a:pPr algn="ctr"/>
              <a:r>
                <a:rPr lang="en-US" sz="3400" b="1">
                  <a:solidFill>
                    <a:srgbClr val="FFC000"/>
                  </a:solidFill>
                  <a:latin typeface="Trebuchet MS" pitchFamily="34" charset="0"/>
                </a:rPr>
                <a:t>Adding Logos</a:t>
              </a:r>
              <a:r>
                <a:rPr lang="en-US" sz="3400" b="1" baseline="0">
                  <a:solidFill>
                    <a:srgbClr val="FFC000"/>
                  </a:solidFill>
                  <a:latin typeface="Trebuchet MS" pitchFamily="34" charset="0"/>
                </a:rPr>
                <a:t> / Seals</a:t>
              </a:r>
            </a:p>
            <a:p>
              <a:pPr algn="l"/>
              <a:r>
                <a:rPr lang="en-US" sz="2400" b="0" baseline="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a:solidFill>
                  <a:schemeClr val="bg1">
                    <a:lumMod val="75000"/>
                  </a:schemeClr>
                </a:solidFill>
                <a:latin typeface="Trebuchet MS" pitchFamily="34" charset="0"/>
              </a:endParaRPr>
            </a:p>
            <a:p>
              <a:pPr algn="l"/>
              <a:r>
                <a:rPr lang="en-US" sz="2400" b="1" spc="298" baseline="0">
                  <a:solidFill>
                    <a:srgbClr val="FFC000"/>
                  </a:solidFill>
                  <a:latin typeface="Trebuchet MS" pitchFamily="34" charset="0"/>
                </a:rPr>
                <a:t>TIP:</a:t>
              </a:r>
              <a:r>
                <a:rPr lang="en-US" sz="2400" b="1" spc="0" baseline="0">
                  <a:solidFill>
                    <a:srgbClr val="FFC000"/>
                  </a:solidFill>
                  <a:latin typeface="Trebuchet MS" pitchFamily="34" charset="0"/>
                </a:rPr>
                <a:t> </a:t>
              </a:r>
              <a:r>
                <a:rPr lang="en-US" sz="2400" b="0" baseline="0">
                  <a:solidFill>
                    <a:schemeClr val="bg1">
                      <a:lumMod val="75000"/>
                    </a:schemeClr>
                  </a:solidFill>
                  <a:latin typeface="Trebuchet MS" pitchFamily="34" charset="0"/>
                </a:rPr>
                <a:t>See if your school’s logo is available on our free poster templates page.</a:t>
              </a:r>
            </a:p>
            <a:p>
              <a:pPr algn="l"/>
              <a:endParaRPr lang="en-US" sz="2400" b="0" baseline="0">
                <a:latin typeface="Trebuchet MS" pitchFamily="34" charset="0"/>
              </a:endParaRPr>
            </a:p>
            <a:p>
              <a:pPr algn="ctr"/>
              <a:r>
                <a:rPr lang="en-US" sz="3400" b="1" baseline="0">
                  <a:solidFill>
                    <a:srgbClr val="FFC000"/>
                  </a:solidFill>
                  <a:latin typeface="Trebuchet MS" pitchFamily="34" charset="0"/>
                </a:rPr>
                <a:t>Photographs / Graphics</a:t>
              </a:r>
            </a:p>
            <a:p>
              <a:pPr algn="l" defTabSz="977587"/>
              <a:r>
                <a:rPr lang="en-US" sz="2400" b="0" baseline="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a:solidFill>
                    <a:schemeClr val="bg1">
                      <a:lumMod val="75000"/>
                    </a:schemeClr>
                  </a:solidFill>
                  <a:latin typeface="Trebuchet MS" pitchFamily="34" charset="0"/>
                </a:rPr>
                <a:t>disproportionally.</a:t>
              </a:r>
            </a:p>
            <a:p>
              <a:pPr algn="l" defTabSz="977587"/>
              <a:endParaRPr lang="en-US" sz="2400" b="0" baseline="0">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endParaRPr lang="en-US" sz="2900" b="1" baseline="0">
                <a:solidFill>
                  <a:srgbClr val="FFC000"/>
                </a:solidFill>
                <a:latin typeface="Trebuchet MS" pitchFamily="34" charset="0"/>
              </a:endParaRPr>
            </a:p>
            <a:p>
              <a:pPr algn="ctr"/>
              <a:r>
                <a:rPr lang="en-US" sz="3400" b="1" baseline="0">
                  <a:solidFill>
                    <a:srgbClr val="FFC000"/>
                  </a:solidFill>
                  <a:latin typeface="Trebuchet MS" pitchFamily="34" charset="0"/>
                </a:rPr>
                <a:t>Image Quality Check</a:t>
              </a:r>
            </a:p>
            <a:p>
              <a:pPr lvl="0" algn="l" defTabSz="977587"/>
              <a:r>
                <a:rPr lang="en-US" sz="2400" b="0" baseline="0">
                  <a:solidFill>
                    <a:schemeClr val="bg1">
                      <a:lumMod val="75000"/>
                    </a:schemeClr>
                  </a:solidFill>
                  <a:latin typeface="Trebuchet MS" pitchFamily="34" charset="0"/>
                </a:rPr>
                <a:t>Zoom in and look at your images at 100% magnification. If they look good they will print well. </a:t>
              </a:r>
              <a:endParaRPr lang="en-US" sz="2900" b="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a:solidFill>
                        <a:schemeClr val="bg1"/>
                      </a:solidFill>
                    </a:rPr>
                    <a:t>DISTORTED</a:t>
                  </a:r>
                  <a:endParaRPr lang="en-US" sz="500" b="1">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a:solidFill>
                      <a:schemeClr val="bg1"/>
                    </a:solidFill>
                  </a:rPr>
                  <a:t>Corner</a:t>
                </a:r>
                <a:r>
                  <a:rPr lang="en-US" sz="1400" baseline="0">
                    <a:solidFill>
                      <a:schemeClr val="bg1"/>
                    </a:solidFill>
                  </a:rPr>
                  <a:t> handles</a:t>
                </a:r>
                <a:endParaRPr lang="en-US" sz="140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495" name="Image" r:id="rId22" imgW="1828440" imgH="1117440" progId="Photoshop.Image.13">
                      <p:embed/>
                    </p:oleObj>
                  </mc:Choice>
                  <mc:Fallback>
                    <p:oleObj name="Image" r:id="rId22" imgW="1828440" imgH="1117440" progId="Photoshop.Image.13">
                      <p:embed/>
                      <p:pic>
                        <p:nvPicPr>
                          <p:cNvPr id="88" name="Object 87"/>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496" name="Image" r:id="rId23" imgW="1828440" imgH="1117440" progId="Photoshop.Image.13">
                      <p:embed/>
                    </p:oleObj>
                  </mc:Choice>
                  <mc:Fallback>
                    <p:oleObj name="Image" r:id="rId23" imgW="1828440" imgH="1117440" progId="Photoshop.Image.13">
                      <p:embed/>
                      <p:pic>
                        <p:nvPicPr>
                          <p:cNvPr id="89" name="Object 88"/>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a:solidFill>
                      <a:srgbClr val="92D050"/>
                    </a:solidFill>
                  </a:rPr>
                  <a:t>Good</a:t>
                </a:r>
                <a:r>
                  <a:rPr lang="en-US" sz="1400" baseline="0">
                    <a:solidFill>
                      <a:srgbClr val="92D050"/>
                    </a:solidFill>
                  </a:rPr>
                  <a:t> </a:t>
                </a:r>
                <a:r>
                  <a:rPr lang="en-US" sz="1400" baseline="0">
                    <a:solidFill>
                      <a:schemeClr val="bg1"/>
                    </a:solidFill>
                  </a:rPr>
                  <a:t>printing quality</a:t>
                </a:r>
                <a:endParaRPr lang="en-US" sz="140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a:solidFill>
                      <a:srgbClr val="FF0000"/>
                    </a:solidFill>
                  </a:rPr>
                  <a:t>Bad </a:t>
                </a:r>
                <a:r>
                  <a:rPr lang="en-US" sz="140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mailto:c_zichella@salemstate.edu&#8203;" TargetMode="Externa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B6B926-90BC-46D1-B2B7-EF0389C5265D}"/>
              </a:ext>
            </a:extLst>
          </p:cNvPr>
          <p:cNvSpPr>
            <a:spLocks noGrp="1"/>
          </p:cNvSpPr>
          <p:nvPr>
            <p:ph type="body" sz="quarter" idx="10"/>
          </p:nvPr>
        </p:nvSpPr>
        <p:spPr>
          <a:xfrm>
            <a:off x="904198" y="5938311"/>
            <a:ext cx="10056811" cy="13425040"/>
          </a:xfrm>
          <a:solidFill>
            <a:schemeClr val="accent1">
              <a:lumMod val="60000"/>
              <a:lumOff val="40000"/>
            </a:schemeClr>
          </a:solidFill>
        </p:spPr>
        <p:txBody>
          <a:bodyPr wrap="square" lIns="228514" tIns="228514" rIns="228514" bIns="228514" anchor="t">
            <a:spAutoFit/>
          </a:bodyPr>
          <a:lstStyle/>
          <a:p>
            <a:r>
              <a:rPr lang="en-US" sz="3600" b="1" dirty="0">
                <a:solidFill>
                  <a:schemeClr val="tx1"/>
                </a:solidFill>
                <a:latin typeface="Gill Sans MT"/>
                <a:cs typeface="Times New Roman"/>
              </a:rPr>
              <a:t>AIM:</a:t>
            </a:r>
            <a:r>
              <a:rPr lang="en-US" sz="3600" dirty="0">
                <a:solidFill>
                  <a:schemeClr val="tx1"/>
                </a:solidFill>
                <a:latin typeface="Gill Sans MT"/>
                <a:cs typeface="Times New Roman"/>
              </a:rPr>
              <a:t> This study examined the level of school nurse competence and confidence of diabetes management in the school setting.</a:t>
            </a:r>
            <a:endParaRPr lang="en-US" sz="3600" dirty="0">
              <a:solidFill>
                <a:schemeClr val="tx1"/>
              </a:solidFill>
              <a:cs typeface="Times New Roman"/>
            </a:endParaRPr>
          </a:p>
          <a:p>
            <a:r>
              <a:rPr lang="en-US" sz="3600" b="1" dirty="0">
                <a:solidFill>
                  <a:schemeClr val="tx1"/>
                </a:solidFill>
                <a:latin typeface="Gill Sans MT"/>
                <a:cs typeface="Times New Roman"/>
              </a:rPr>
              <a:t>BACKGROUND:</a:t>
            </a:r>
            <a:r>
              <a:rPr lang="en-US" sz="3600" dirty="0">
                <a:solidFill>
                  <a:schemeClr val="tx1"/>
                </a:solidFill>
                <a:latin typeface="Gill Sans MT"/>
                <a:cs typeface="Times New Roman"/>
              </a:rPr>
              <a:t> School nurses are the most qualified personnel in the school setting to care for students with diabetes in the school setting. A lack of standardized diabetes management training for school nurses may increase the risk of complications  and decrease a student's level of safety and equitable access to education.    </a:t>
            </a:r>
            <a:endParaRPr lang="en-US" sz="3600" dirty="0">
              <a:solidFill>
                <a:schemeClr val="tx1"/>
              </a:solidFill>
              <a:cs typeface="Times New Roman"/>
            </a:endParaRPr>
          </a:p>
          <a:p>
            <a:r>
              <a:rPr lang="en-US" sz="3600" b="1" dirty="0">
                <a:solidFill>
                  <a:schemeClr val="tx1"/>
                </a:solidFill>
                <a:latin typeface="Gill Sans MT"/>
                <a:cs typeface="Times New Roman"/>
              </a:rPr>
              <a:t>METHODS:</a:t>
            </a:r>
            <a:r>
              <a:rPr lang="en-US" sz="3600" dirty="0">
                <a:solidFill>
                  <a:schemeClr val="tx1"/>
                </a:solidFill>
                <a:latin typeface="Gill Sans MT"/>
                <a:cs typeface="Times New Roman"/>
              </a:rPr>
              <a:t> This study utilized a pre and post visual analog scale survey surrounding an education presentation.  The survey included 10 items of assessment of knowledge and one item related to confidence in knowledge of diabetes management.</a:t>
            </a:r>
            <a:endParaRPr lang="en-US" sz="3600" dirty="0">
              <a:solidFill>
                <a:schemeClr val="tx1"/>
              </a:solidFill>
              <a:cs typeface="Times New Roman"/>
            </a:endParaRPr>
          </a:p>
          <a:p>
            <a:r>
              <a:rPr lang="en-US" sz="3600" dirty="0">
                <a:solidFill>
                  <a:schemeClr val="tx1"/>
                </a:solidFill>
                <a:latin typeface="Gill Sans MT"/>
                <a:cs typeface="Times New Roman"/>
              </a:rPr>
              <a:t> </a:t>
            </a:r>
            <a:r>
              <a:rPr lang="en-US" sz="3600" b="1" dirty="0">
                <a:solidFill>
                  <a:schemeClr val="tx1"/>
                </a:solidFill>
                <a:latin typeface="Gill Sans MT"/>
                <a:cs typeface="Times New Roman"/>
              </a:rPr>
              <a:t>RESULTS:</a:t>
            </a:r>
            <a:r>
              <a:rPr lang="en-US" sz="3600" dirty="0">
                <a:solidFill>
                  <a:schemeClr val="tx1"/>
                </a:solidFill>
                <a:latin typeface="Gill Sans MT"/>
                <a:cs typeface="Times New Roman"/>
              </a:rPr>
              <a:t> Pre and Post-survey data shows an increase in knowledge and confidence in management of diabetes in the school setting.</a:t>
            </a:r>
          </a:p>
          <a:p>
            <a:endParaRPr lang="en-US" sz="3600" dirty="0">
              <a:solidFill>
                <a:schemeClr val="tx1"/>
              </a:solidFill>
              <a:latin typeface="Gill Sans MT"/>
              <a:cs typeface="Times New Roman"/>
            </a:endParaRPr>
          </a:p>
          <a:p>
            <a:endParaRPr lang="en-US" sz="3600" dirty="0">
              <a:solidFill>
                <a:schemeClr val="tx1"/>
              </a:solidFill>
              <a:latin typeface="Gill Sans MT"/>
              <a:cs typeface="Times New Roman"/>
            </a:endParaRPr>
          </a:p>
          <a:p>
            <a:endParaRPr lang="en-US" sz="3600" dirty="0">
              <a:solidFill>
                <a:schemeClr val="tx1"/>
              </a:solidFill>
              <a:latin typeface="Gill Sans MT"/>
              <a:cs typeface="Times New Roman"/>
            </a:endParaRPr>
          </a:p>
          <a:p>
            <a:endParaRPr lang="en-US" sz="3600" dirty="0">
              <a:solidFill>
                <a:schemeClr val="tx1"/>
              </a:solidFill>
              <a:latin typeface="Gill Sans MT"/>
              <a:cs typeface="Times New Roman"/>
            </a:endParaRPr>
          </a:p>
        </p:txBody>
      </p:sp>
      <p:sp>
        <p:nvSpPr>
          <p:cNvPr id="3" name="Text Placeholder 2">
            <a:extLst>
              <a:ext uri="{FF2B5EF4-FFF2-40B4-BE49-F238E27FC236}">
                <a16:creationId xmlns:a16="http://schemas.microsoft.com/office/drawing/2014/main" id="{EBF29421-A0B1-4CDD-A0A4-387AF7F21645}"/>
              </a:ext>
            </a:extLst>
          </p:cNvPr>
          <p:cNvSpPr>
            <a:spLocks noGrp="1"/>
          </p:cNvSpPr>
          <p:nvPr>
            <p:ph type="body" sz="quarter" idx="11"/>
          </p:nvPr>
        </p:nvSpPr>
        <p:spPr>
          <a:xfrm>
            <a:off x="922339" y="5163803"/>
            <a:ext cx="10048877" cy="769373"/>
          </a:xfrm>
          <a:solidFill>
            <a:srgbClr val="FFC000"/>
          </a:solidFill>
        </p:spPr>
        <p:txBody>
          <a:bodyPr/>
          <a:lstStyle/>
          <a:p>
            <a:r>
              <a:rPr lang="en-US" dirty="0">
                <a:latin typeface="Gill Sans MT"/>
                <a:cs typeface="Calibri"/>
              </a:rPr>
              <a:t>INTRODUCTION</a:t>
            </a:r>
          </a:p>
        </p:txBody>
      </p:sp>
      <p:sp>
        <p:nvSpPr>
          <p:cNvPr id="8" name="Text Placeholder 7">
            <a:extLst>
              <a:ext uri="{FF2B5EF4-FFF2-40B4-BE49-F238E27FC236}">
                <a16:creationId xmlns:a16="http://schemas.microsoft.com/office/drawing/2014/main" id="{34CA782F-1C0A-42FD-BF46-ED7A4031D7F6}"/>
              </a:ext>
            </a:extLst>
          </p:cNvPr>
          <p:cNvSpPr>
            <a:spLocks noGrp="1"/>
          </p:cNvSpPr>
          <p:nvPr>
            <p:ph type="body" sz="quarter" idx="24"/>
          </p:nvPr>
        </p:nvSpPr>
        <p:spPr>
          <a:xfrm>
            <a:off x="11474793" y="15483520"/>
            <a:ext cx="20905437" cy="769373"/>
          </a:xfrm>
          <a:solidFill>
            <a:srgbClr val="FFC000"/>
          </a:solidFill>
        </p:spPr>
        <p:txBody>
          <a:bodyPr/>
          <a:lstStyle/>
          <a:p>
            <a:r>
              <a:rPr lang="en-US">
                <a:solidFill>
                  <a:srgbClr val="002060"/>
                </a:solidFill>
                <a:cs typeface="Calibri"/>
              </a:rPr>
              <a:t>Results</a:t>
            </a:r>
          </a:p>
        </p:txBody>
      </p:sp>
      <p:sp>
        <p:nvSpPr>
          <p:cNvPr id="9" name="Text Placeholder 8">
            <a:extLst>
              <a:ext uri="{FF2B5EF4-FFF2-40B4-BE49-F238E27FC236}">
                <a16:creationId xmlns:a16="http://schemas.microsoft.com/office/drawing/2014/main" id="{BB19E81D-474F-4517-9B63-51D2DB651BA2}"/>
              </a:ext>
            </a:extLst>
          </p:cNvPr>
          <p:cNvSpPr>
            <a:spLocks noGrp="1"/>
          </p:cNvSpPr>
          <p:nvPr>
            <p:ph type="body" sz="quarter" idx="25"/>
          </p:nvPr>
        </p:nvSpPr>
        <p:spPr>
          <a:xfrm>
            <a:off x="32914035" y="5160710"/>
            <a:ext cx="10047019" cy="775560"/>
          </a:xfrm>
          <a:solidFill>
            <a:srgbClr val="FFC000"/>
          </a:solidFill>
        </p:spPr>
        <p:txBody>
          <a:bodyPr/>
          <a:lstStyle/>
          <a:p>
            <a:r>
              <a:rPr lang="en-US" dirty="0">
                <a:latin typeface="Gill Sans MT"/>
                <a:cs typeface="Calibri"/>
              </a:rPr>
              <a:t>DISCUSSION</a:t>
            </a:r>
            <a:endParaRPr lang="en-US" dirty="0">
              <a:latin typeface="Gill Sans MT"/>
            </a:endParaRPr>
          </a:p>
        </p:txBody>
      </p:sp>
      <p:sp>
        <p:nvSpPr>
          <p:cNvPr id="10" name="Text Placeholder 9">
            <a:extLst>
              <a:ext uri="{FF2B5EF4-FFF2-40B4-BE49-F238E27FC236}">
                <a16:creationId xmlns:a16="http://schemas.microsoft.com/office/drawing/2014/main" id="{483F7524-38F2-4507-8F4B-23B307E09DF2}"/>
              </a:ext>
            </a:extLst>
          </p:cNvPr>
          <p:cNvSpPr>
            <a:spLocks noGrp="1"/>
          </p:cNvSpPr>
          <p:nvPr>
            <p:ph type="body" sz="quarter" idx="26"/>
          </p:nvPr>
        </p:nvSpPr>
        <p:spPr>
          <a:xfrm>
            <a:off x="32914035" y="5938311"/>
            <a:ext cx="10047019" cy="25834591"/>
          </a:xfrm>
          <a:solidFill>
            <a:schemeClr val="accent1">
              <a:lumMod val="60000"/>
              <a:lumOff val="40000"/>
            </a:schemeClr>
          </a:solidFill>
        </p:spPr>
        <p:txBody>
          <a:bodyPr wrap="square" lIns="228514" tIns="228514" rIns="228514" bIns="228514" anchor="t">
            <a:spAutoFit/>
          </a:bodyPr>
          <a:lstStyle/>
          <a:p>
            <a:pPr marL="571500" indent="-571500">
              <a:buChar char="•"/>
            </a:pPr>
            <a:r>
              <a:rPr lang="en-US" sz="3600" dirty="0">
                <a:solidFill>
                  <a:schemeClr val="tx1"/>
                </a:solidFill>
                <a:latin typeface="Gill Sans MT"/>
                <a:cs typeface="Times New Roman"/>
              </a:rPr>
              <a:t>Type 1 diabetes (T1D) is a common chronic diseases of childhood</a:t>
            </a:r>
          </a:p>
          <a:p>
            <a:pPr marL="571500" indent="-571500">
              <a:buChar char="•"/>
            </a:pPr>
            <a:r>
              <a:rPr lang="en-US" sz="3600" dirty="0">
                <a:solidFill>
                  <a:schemeClr val="tx1"/>
                </a:solidFill>
                <a:latin typeface="Gill Sans MT"/>
                <a:cs typeface="Times New Roman"/>
              </a:rPr>
              <a:t>Prevalence of T1D expected to triple by 2050</a:t>
            </a:r>
          </a:p>
          <a:p>
            <a:pPr marL="571500" indent="-571500">
              <a:buChar char="•"/>
            </a:pPr>
            <a:r>
              <a:rPr lang="en-US" sz="3600" dirty="0">
                <a:solidFill>
                  <a:schemeClr val="tx1"/>
                </a:solidFill>
                <a:latin typeface="Gill Sans MT"/>
                <a:cs typeface="Times New Roman"/>
              </a:rPr>
              <a:t>With the increasing prevalence and incidence of diabetes among youth, the likelihood of school nurses having to care for students with diabetes also increases</a:t>
            </a:r>
          </a:p>
          <a:p>
            <a:pPr marL="571500" indent="-571500">
              <a:buChar char="•"/>
            </a:pPr>
            <a:r>
              <a:rPr lang="en-US" sz="3600" dirty="0">
                <a:solidFill>
                  <a:schemeClr val="tx1"/>
                </a:solidFill>
                <a:latin typeface="Gill Sans MT"/>
                <a:cs typeface="Times New Roman"/>
              </a:rPr>
              <a:t>T1D requires management support while at school to prevent complications </a:t>
            </a:r>
            <a:endParaRPr lang="en-US" sz="3600">
              <a:solidFill>
                <a:schemeClr val="tx1"/>
              </a:solidFill>
              <a:latin typeface="Gill Sans MT"/>
            </a:endParaRPr>
          </a:p>
          <a:p>
            <a:pPr marL="571500" indent="-571500">
              <a:buChar char="•"/>
            </a:pPr>
            <a:r>
              <a:rPr lang="en-US" sz="3600" dirty="0">
                <a:solidFill>
                  <a:schemeClr val="tx1"/>
                </a:solidFill>
                <a:latin typeface="Gill Sans MT"/>
                <a:cs typeface="Times New Roman"/>
              </a:rPr>
              <a:t>An educational offering or a framework for care is needed ensure effective care in the school setting. </a:t>
            </a:r>
            <a:endParaRPr lang="en-US" sz="3600">
              <a:solidFill>
                <a:schemeClr val="tx1"/>
              </a:solidFill>
              <a:latin typeface="Gill Sans MT"/>
            </a:endParaRPr>
          </a:p>
          <a:p>
            <a:pPr marL="571500" indent="-571500">
              <a:buChar char="•"/>
            </a:pPr>
            <a:r>
              <a:rPr lang="en-US" sz="3600" dirty="0">
                <a:solidFill>
                  <a:schemeClr val="tx1"/>
                </a:solidFill>
                <a:latin typeface="Gill Sans MT"/>
                <a:cs typeface="Times New Roman"/>
              </a:rPr>
              <a:t>The diabetes education curriculum for school nurses teaches  knowledge, skills, and resources for T1D management</a:t>
            </a:r>
            <a:endParaRPr lang="en-US" sz="3600">
              <a:solidFill>
                <a:schemeClr val="tx1"/>
              </a:solidFill>
              <a:latin typeface="Gill Sans MT"/>
            </a:endParaRPr>
          </a:p>
          <a:p>
            <a:pPr marL="571500" indent="-571500">
              <a:buChar char="•"/>
            </a:pPr>
            <a:r>
              <a:rPr lang="en-US" sz="3600" dirty="0">
                <a:solidFill>
                  <a:schemeClr val="tx1"/>
                </a:solidFill>
                <a:latin typeface="Gill Sans MT"/>
                <a:cs typeface="Times New Roman"/>
              </a:rPr>
              <a:t>Continued education facilitates safe and effective diabetes care for students at school.  </a:t>
            </a:r>
            <a:endParaRPr lang="en-US" sz="3600">
              <a:solidFill>
                <a:schemeClr val="tx1"/>
              </a:solidFill>
              <a:latin typeface="Gill Sans MT"/>
            </a:endParaRPr>
          </a:p>
          <a:p>
            <a:pPr marL="571500" indent="-571500">
              <a:buChar char="•"/>
            </a:pPr>
            <a:r>
              <a:rPr lang="en-US" sz="3600" dirty="0">
                <a:solidFill>
                  <a:schemeClr val="tx1"/>
                </a:solidFill>
                <a:latin typeface="Gill Sans MT"/>
                <a:cs typeface="Times New Roman"/>
              </a:rPr>
              <a:t>The evaluation of the effectiveness of the education shows an increase in the nurses' level of knowledge, confidence, and competence in the management of type 1 diabetes.  </a:t>
            </a:r>
            <a:endParaRPr lang="en-US" sz="3600">
              <a:solidFill>
                <a:schemeClr val="tx1"/>
              </a:solidFill>
              <a:latin typeface="Gill Sans MT"/>
            </a:endParaRPr>
          </a:p>
          <a:p>
            <a:pPr marL="571500" indent="-571500">
              <a:buChar char="•"/>
            </a:pPr>
            <a:r>
              <a:rPr lang="en-US" sz="3600" dirty="0">
                <a:solidFill>
                  <a:schemeClr val="tx1"/>
                </a:solidFill>
                <a:latin typeface="Gill Sans MT"/>
                <a:cs typeface="Times New Roman"/>
              </a:rPr>
              <a:t>School nurses play are essential for the management of diabetes during the school day </a:t>
            </a:r>
            <a:endParaRPr lang="en-US" sz="3600">
              <a:solidFill>
                <a:schemeClr val="tx1"/>
              </a:solidFill>
              <a:latin typeface="Gill Sans MT"/>
            </a:endParaRPr>
          </a:p>
          <a:p>
            <a:pPr marL="571500" indent="-571500">
              <a:buChar char="•"/>
            </a:pPr>
            <a:r>
              <a:rPr lang="en-US" sz="3600" dirty="0">
                <a:solidFill>
                  <a:schemeClr val="tx1"/>
                </a:solidFill>
                <a:latin typeface="Gill Sans MT"/>
                <a:cs typeface="Times New Roman"/>
              </a:rPr>
              <a:t>Continuing education and professional development opportunities should include evolving up-to-date treatment, technology, and medication information and advances in diabetes care.</a:t>
            </a:r>
            <a:endParaRPr lang="en-US" sz="3600">
              <a:solidFill>
                <a:schemeClr val="tx1"/>
              </a:solidFill>
              <a:latin typeface="Gill Sans MT"/>
            </a:endParaRPr>
          </a:p>
          <a:p>
            <a:pPr marL="571500" indent="-571500">
              <a:buChar char="•"/>
            </a:pPr>
            <a:endParaRPr lang="en-US" sz="3600" dirty="0">
              <a:solidFill>
                <a:schemeClr val="tx1"/>
              </a:solidFill>
              <a:latin typeface="Gill Sans MT"/>
              <a:cs typeface="Times New Roman"/>
            </a:endParaRPr>
          </a:p>
          <a:p>
            <a:pPr marL="571500" indent="-571500">
              <a:buChar char="•"/>
            </a:pPr>
            <a:endParaRPr lang="en-US" sz="3600" dirty="0">
              <a:solidFill>
                <a:schemeClr val="tx1"/>
              </a:solidFill>
              <a:latin typeface="Gill Sans MT"/>
              <a:cs typeface="Times New Roman"/>
            </a:endParaRPr>
          </a:p>
          <a:p>
            <a:pPr marL="571500" indent="-571500">
              <a:buChar char="•"/>
            </a:pPr>
            <a:r>
              <a:rPr lang="en-US" sz="3600" dirty="0">
                <a:solidFill>
                  <a:schemeClr val="tx1"/>
                </a:solidFill>
                <a:latin typeface="Gill Sans MT"/>
                <a:cs typeface="Times New Roman"/>
              </a:rPr>
              <a:t>School Nurses should be provided with continuing education focused on diabetes management to ensure effective evidence-based care is provided to students with diabetes.</a:t>
            </a:r>
            <a:endParaRPr lang="en-US" sz="3600" dirty="0">
              <a:solidFill>
                <a:schemeClr val="tx1"/>
              </a:solidFill>
              <a:latin typeface="Times New Roman"/>
              <a:cs typeface="Times New Roman"/>
            </a:endParaRPr>
          </a:p>
          <a:p>
            <a:pPr marL="571500" indent="-571500">
              <a:buChar char="•"/>
            </a:pPr>
            <a:r>
              <a:rPr lang="en-US" sz="3600" dirty="0">
                <a:solidFill>
                  <a:schemeClr val="tx1"/>
                </a:solidFill>
                <a:latin typeface="Gill Sans MT"/>
                <a:cs typeface="Times New Roman"/>
              </a:rPr>
              <a:t>Frequent updates as needed to remain current with new treatment trends</a:t>
            </a:r>
            <a:endParaRPr lang="en-US" sz="3600" dirty="0">
              <a:solidFill>
                <a:schemeClr val="tx1"/>
              </a:solidFill>
              <a:latin typeface="Gill Sans MT"/>
            </a:endParaRPr>
          </a:p>
          <a:p>
            <a:pPr marL="571500" indent="-571500">
              <a:buChar char="•"/>
            </a:pPr>
            <a:endParaRPr lang="en-US" sz="3600" dirty="0">
              <a:solidFill>
                <a:schemeClr val="tx1"/>
              </a:solidFill>
              <a:latin typeface="Gill Sans MT"/>
            </a:endParaRPr>
          </a:p>
          <a:p>
            <a:endParaRPr lang="en-US" sz="3600" dirty="0">
              <a:solidFill>
                <a:schemeClr val="tx1"/>
              </a:solidFill>
              <a:latin typeface="Gill Sans MT"/>
            </a:endParaRPr>
          </a:p>
          <a:p>
            <a:endParaRPr lang="en-US" sz="3600" dirty="0">
              <a:solidFill>
                <a:schemeClr val="tx1"/>
              </a:solidFill>
              <a:latin typeface="Gill Sans MT"/>
              <a:cs typeface="Times New Roman"/>
            </a:endParaRPr>
          </a:p>
          <a:p>
            <a:endParaRPr lang="en-US" sz="3600" dirty="0">
              <a:solidFill>
                <a:schemeClr val="tx1"/>
              </a:solidFill>
              <a:latin typeface="Gill Sans MT"/>
              <a:cs typeface="Times New Roman"/>
            </a:endParaRPr>
          </a:p>
          <a:p>
            <a:endParaRPr lang="en-US" sz="3600" dirty="0">
              <a:solidFill>
                <a:schemeClr val="tx1"/>
              </a:solidFill>
              <a:latin typeface="Gill Sans MT"/>
              <a:cs typeface="Times New Roman"/>
            </a:endParaRPr>
          </a:p>
          <a:p>
            <a:endParaRPr lang="en-US" sz="3600" dirty="0">
              <a:solidFill>
                <a:schemeClr val="tx1"/>
              </a:solidFill>
              <a:latin typeface="Gill Sans MT"/>
            </a:endParaRPr>
          </a:p>
        </p:txBody>
      </p:sp>
      <p:sp>
        <p:nvSpPr>
          <p:cNvPr id="13" name="Text Placeholder 12">
            <a:extLst>
              <a:ext uri="{FF2B5EF4-FFF2-40B4-BE49-F238E27FC236}">
                <a16:creationId xmlns:a16="http://schemas.microsoft.com/office/drawing/2014/main" id="{96596B5C-811F-4E3E-8A55-593D15C06DA9}"/>
              </a:ext>
            </a:extLst>
          </p:cNvPr>
          <p:cNvSpPr>
            <a:spLocks noGrp="1"/>
          </p:cNvSpPr>
          <p:nvPr>
            <p:ph type="body" sz="quarter" idx="29"/>
          </p:nvPr>
        </p:nvSpPr>
        <p:spPr>
          <a:xfrm>
            <a:off x="32882594" y="28501405"/>
            <a:ext cx="10047019" cy="769373"/>
          </a:xfrm>
          <a:solidFill>
            <a:srgbClr val="FFC000"/>
          </a:solidFill>
        </p:spPr>
        <p:txBody>
          <a:bodyPr/>
          <a:lstStyle/>
          <a:p>
            <a:r>
              <a:rPr lang="en-US" dirty="0">
                <a:latin typeface="Gill Sans MT"/>
                <a:cs typeface="Calibri"/>
              </a:rPr>
              <a:t>REFERENCES</a:t>
            </a:r>
            <a:endParaRPr lang="en-US" dirty="0">
              <a:latin typeface="Gill Sans MT"/>
            </a:endParaRPr>
          </a:p>
        </p:txBody>
      </p:sp>
      <p:sp>
        <p:nvSpPr>
          <p:cNvPr id="14" name="Text Placeholder 13">
            <a:extLst>
              <a:ext uri="{FF2B5EF4-FFF2-40B4-BE49-F238E27FC236}">
                <a16:creationId xmlns:a16="http://schemas.microsoft.com/office/drawing/2014/main" id="{9D0B5EA6-01AB-40BC-9B9A-2359CE97D597}"/>
              </a:ext>
            </a:extLst>
          </p:cNvPr>
          <p:cNvSpPr>
            <a:spLocks noGrp="1"/>
          </p:cNvSpPr>
          <p:nvPr>
            <p:ph type="body" sz="quarter" idx="30"/>
          </p:nvPr>
        </p:nvSpPr>
        <p:spPr>
          <a:xfrm>
            <a:off x="32914029" y="29263108"/>
            <a:ext cx="10052050" cy="2763660"/>
          </a:xfrm>
          <a:solidFill>
            <a:schemeClr val="accent1">
              <a:lumMod val="60000"/>
              <a:lumOff val="40000"/>
            </a:schemeClr>
          </a:solidFill>
        </p:spPr>
        <p:txBody>
          <a:bodyPr wrap="square" lIns="228514" tIns="228514" rIns="228514" bIns="228514" anchor="t">
            <a:spAutoFit/>
          </a:bodyPr>
          <a:lstStyle/>
          <a:p>
            <a:pPr algn="ctr" rtl="0"/>
            <a:r>
              <a:rPr lang="en-US" sz="4400" b="1">
                <a:latin typeface="Gill Sans MT"/>
                <a:ea typeface="Segoe UI"/>
                <a:cs typeface="Segoe UI"/>
              </a:rPr>
              <a:t>References upon request</a:t>
            </a:r>
            <a:r>
              <a:rPr lang="en-US" sz="4400">
                <a:latin typeface="Gill Sans MT"/>
                <a:ea typeface="Segoe UI"/>
                <a:cs typeface="Segoe UI"/>
              </a:rPr>
              <a:t>​</a:t>
            </a:r>
          </a:p>
          <a:p>
            <a:pPr algn="ctr" rtl="0"/>
            <a:r>
              <a:rPr lang="en-US" sz="4400" b="1">
                <a:latin typeface="Gill Sans MT"/>
                <a:ea typeface="Segoe UI"/>
                <a:cs typeface="Segoe UI"/>
                <a:hlinkClick r:id="rId2"/>
              </a:rPr>
              <a:t>c_zichella@salemstate.edu</a:t>
            </a:r>
            <a:r>
              <a:rPr lang="en-US" sz="4400">
                <a:latin typeface="Gill Sans MT"/>
                <a:ea typeface="Segoe UI"/>
                <a:cs typeface="Segoe UI"/>
                <a:hlinkClick r:id="rId2"/>
              </a:rPr>
              <a:t>​</a:t>
            </a:r>
            <a:endParaRPr lang="en-US" sz="4400">
              <a:ea typeface="Segoe UI"/>
            </a:endParaRPr>
          </a:p>
          <a:p>
            <a:pPr algn="ctr"/>
            <a:endParaRPr lang="en-US" sz="4400">
              <a:latin typeface="Gill Sans MT"/>
              <a:cs typeface="Segoe UI"/>
            </a:endParaRPr>
          </a:p>
        </p:txBody>
      </p:sp>
      <p:sp>
        <p:nvSpPr>
          <p:cNvPr id="15" name="Text Placeholder 14">
            <a:extLst>
              <a:ext uri="{FF2B5EF4-FFF2-40B4-BE49-F238E27FC236}">
                <a16:creationId xmlns:a16="http://schemas.microsoft.com/office/drawing/2014/main" id="{991EE82D-D2F9-4AA4-A92B-44391B90F7B0}"/>
              </a:ext>
            </a:extLst>
          </p:cNvPr>
          <p:cNvSpPr>
            <a:spLocks noGrp="1"/>
          </p:cNvSpPr>
          <p:nvPr>
            <p:ph type="body" sz="quarter" idx="96"/>
          </p:nvPr>
        </p:nvSpPr>
        <p:spPr>
          <a:xfrm>
            <a:off x="935639" y="20035067"/>
            <a:ext cx="10056811" cy="11996957"/>
          </a:xfrm>
          <a:solidFill>
            <a:schemeClr val="accent1">
              <a:lumMod val="60000"/>
              <a:lumOff val="40000"/>
            </a:schemeClr>
          </a:solidFill>
        </p:spPr>
        <p:txBody>
          <a:bodyPr wrap="square" lIns="228514" tIns="228514" rIns="228514" bIns="228514" anchor="t">
            <a:spAutoFit/>
          </a:bodyPr>
          <a:lstStyle/>
          <a:p>
            <a:pPr marL="571500" indent="-571500">
              <a:spcBef>
                <a:spcPts val="0"/>
              </a:spcBef>
              <a:buFont typeface="Arial,Sans-Serif"/>
              <a:buChar char="•"/>
            </a:pPr>
            <a:endParaRPr lang="en-US" sz="4400">
              <a:solidFill>
                <a:schemeClr val="tx1"/>
              </a:solidFill>
              <a:latin typeface="Gill Sans MT"/>
              <a:cs typeface="Times New Roman"/>
            </a:endParaRPr>
          </a:p>
          <a:p>
            <a:pPr marL="571500" indent="-571500">
              <a:spcBef>
                <a:spcPts val="0"/>
              </a:spcBef>
              <a:buFont typeface="Arial,Sans-Serif"/>
              <a:buChar char="•"/>
            </a:pPr>
            <a:r>
              <a:rPr lang="en-US" sz="3600" dirty="0">
                <a:solidFill>
                  <a:schemeClr val="tx1"/>
                </a:solidFill>
                <a:latin typeface="Gill Sans MT"/>
                <a:cs typeface="Times New Roman"/>
              </a:rPr>
              <a:t>One-group 15 school nurse pre- and post-study design </a:t>
            </a:r>
            <a:endParaRPr lang="en-US" sz="3600" dirty="0">
              <a:solidFill>
                <a:schemeClr val="tx1"/>
              </a:solidFill>
              <a:cs typeface="Times New Roman"/>
            </a:endParaRPr>
          </a:p>
          <a:p>
            <a:pPr marL="571500" indent="-571500">
              <a:spcBef>
                <a:spcPts val="0"/>
              </a:spcBef>
              <a:buFont typeface="Arial,Sans-Serif"/>
              <a:buChar char="•"/>
            </a:pPr>
            <a:r>
              <a:rPr lang="en-US" sz="3600" dirty="0">
                <a:solidFill>
                  <a:schemeClr val="tx1"/>
                </a:solidFill>
                <a:latin typeface="Gill Sans MT"/>
                <a:cs typeface="Times New Roman"/>
              </a:rPr>
              <a:t>Visual analog scale survey for evaluation</a:t>
            </a:r>
            <a:endParaRPr lang="en-US" sz="3600" dirty="0">
              <a:solidFill>
                <a:schemeClr val="tx1"/>
              </a:solidFill>
              <a:cs typeface="Times New Roman"/>
            </a:endParaRPr>
          </a:p>
          <a:p>
            <a:pPr marL="571500" indent="-571500">
              <a:spcBef>
                <a:spcPts val="0"/>
              </a:spcBef>
              <a:buFont typeface="Arial,Sans-Serif"/>
              <a:buChar char="•"/>
            </a:pPr>
            <a:r>
              <a:rPr lang="en-US" sz="3600" dirty="0">
                <a:solidFill>
                  <a:schemeClr val="tx1"/>
                </a:solidFill>
                <a:latin typeface="Gill Sans MT"/>
                <a:cs typeface="Times New Roman"/>
              </a:rPr>
              <a:t>The core curriculum for school nurses was developed covering diabetes management education.  </a:t>
            </a:r>
            <a:endParaRPr lang="en-US" sz="3600" dirty="0">
              <a:solidFill>
                <a:schemeClr val="tx1"/>
              </a:solidFill>
              <a:cs typeface="Times New Roman"/>
            </a:endParaRPr>
          </a:p>
          <a:p>
            <a:pPr marL="571500" indent="-571500">
              <a:spcBef>
                <a:spcPts val="0"/>
              </a:spcBef>
              <a:buFont typeface="Arial,Sans-Serif"/>
              <a:buChar char="•"/>
            </a:pPr>
            <a:r>
              <a:rPr lang="en-US" sz="3600" dirty="0">
                <a:solidFill>
                  <a:schemeClr val="tx1"/>
                </a:solidFill>
                <a:latin typeface="Gill Sans MT"/>
                <a:cs typeface="Times New Roman"/>
              </a:rPr>
              <a:t>2-hour education presentation for school nurses.</a:t>
            </a:r>
            <a:endParaRPr lang="en-US" sz="3600" dirty="0">
              <a:solidFill>
                <a:schemeClr val="tx1"/>
              </a:solidFill>
              <a:cs typeface="Times New Roman"/>
            </a:endParaRPr>
          </a:p>
          <a:p>
            <a:pPr marL="571500" indent="-571500">
              <a:spcBef>
                <a:spcPts val="0"/>
              </a:spcBef>
              <a:buFont typeface="Arial,Sans-Serif"/>
              <a:buChar char="•"/>
            </a:pPr>
            <a:r>
              <a:rPr lang="en-US" sz="3600" dirty="0">
                <a:solidFill>
                  <a:schemeClr val="tx1"/>
                </a:solidFill>
                <a:latin typeface="Gill Sans MT"/>
                <a:cs typeface="Times New Roman"/>
              </a:rPr>
              <a:t>  Voluntary pre- and post-education survey</a:t>
            </a:r>
            <a:endParaRPr lang="en-US" sz="3600" dirty="0">
              <a:solidFill>
                <a:schemeClr val="tx1"/>
              </a:solidFill>
              <a:cs typeface="Times New Roman"/>
            </a:endParaRPr>
          </a:p>
          <a:p>
            <a:pPr marL="571500" indent="-571500">
              <a:spcBef>
                <a:spcPts val="0"/>
              </a:spcBef>
              <a:buFont typeface="Arial,Sans-Serif"/>
              <a:buChar char="•"/>
            </a:pPr>
            <a:endParaRPr lang="en-US" sz="3600" dirty="0">
              <a:solidFill>
                <a:schemeClr val="tx1"/>
              </a:solidFill>
            </a:endParaRPr>
          </a:p>
          <a:p>
            <a:pPr>
              <a:spcBef>
                <a:spcPts val="0"/>
              </a:spcBef>
            </a:pPr>
            <a:endParaRPr lang="en-US">
              <a:solidFill>
                <a:schemeClr val="tx1"/>
              </a:solidFill>
            </a:endParaRPr>
          </a:p>
          <a:p>
            <a:pPr>
              <a:spcBef>
                <a:spcPts val="0"/>
              </a:spcBef>
            </a:pPr>
            <a:endParaRPr lang="en-US"/>
          </a:p>
          <a:p>
            <a:pPr>
              <a:spcBef>
                <a:spcPts val="0"/>
              </a:spcBef>
            </a:pPr>
            <a:endParaRPr lang="en-US"/>
          </a:p>
          <a:p>
            <a:pPr>
              <a:spcBef>
                <a:spcPts val="0"/>
              </a:spcBef>
            </a:pPr>
            <a:endParaRPr lang="en-US"/>
          </a:p>
          <a:p>
            <a:pPr>
              <a:spcBef>
                <a:spcPts val="0"/>
              </a:spcBef>
            </a:pPr>
            <a:endParaRPr lang="en-US"/>
          </a:p>
          <a:p>
            <a:pPr>
              <a:spcBef>
                <a:spcPts val="0"/>
              </a:spcBef>
            </a:pPr>
            <a:endParaRPr lang="en-US"/>
          </a:p>
          <a:p>
            <a:endParaRPr lang="en-US"/>
          </a:p>
          <a:p>
            <a:endParaRPr lang="en-US">
              <a:latin typeface="Times New Roman"/>
              <a:cs typeface="Times New Roman"/>
            </a:endParaRPr>
          </a:p>
          <a:p>
            <a:endParaRPr lang="en-US">
              <a:latin typeface="Times New Roman"/>
              <a:cs typeface="Times New Roman"/>
            </a:endParaRPr>
          </a:p>
          <a:p>
            <a:endParaRPr lang="en-US">
              <a:latin typeface="Times New Roman"/>
              <a:cs typeface="Times New Roman"/>
            </a:endParaRPr>
          </a:p>
          <a:p>
            <a:endParaRPr lang="en-US" dirty="0">
              <a:latin typeface="Times New Roman"/>
              <a:cs typeface="Times New Roman"/>
            </a:endParaRPr>
          </a:p>
          <a:p>
            <a:r>
              <a:rPr lang="en-US" dirty="0">
                <a:latin typeface="Times New Roman"/>
                <a:cs typeface="Times New Roman"/>
              </a:rPr>
              <a:t>x</a:t>
            </a:r>
          </a:p>
          <a:p>
            <a:endParaRPr lang="en-US" dirty="0"/>
          </a:p>
        </p:txBody>
      </p:sp>
      <p:sp>
        <p:nvSpPr>
          <p:cNvPr id="16" name="Text Placeholder 15">
            <a:extLst>
              <a:ext uri="{FF2B5EF4-FFF2-40B4-BE49-F238E27FC236}">
                <a16:creationId xmlns:a16="http://schemas.microsoft.com/office/drawing/2014/main" id="{2FF7A04A-C632-4A82-8CFF-7FDF92DFA614}"/>
              </a:ext>
            </a:extLst>
          </p:cNvPr>
          <p:cNvSpPr>
            <a:spLocks noGrp="1"/>
          </p:cNvSpPr>
          <p:nvPr>
            <p:ph type="body" sz="quarter" idx="150"/>
          </p:nvPr>
        </p:nvSpPr>
        <p:spPr/>
        <p:txBody>
          <a:bodyPr lIns="91411" tIns="45701" rIns="91411" bIns="45701" anchor="t">
            <a:normAutofit/>
          </a:bodyPr>
          <a:lstStyle/>
          <a:p>
            <a:r>
              <a:rPr lang="en-US" sz="5200" b="1">
                <a:solidFill>
                  <a:srgbClr val="FFFFFF"/>
                </a:solidFill>
                <a:latin typeface="Verdana"/>
              </a:rPr>
              <a:t>Salem State University Maguire Meservey College of Health and Human Services</a:t>
            </a:r>
            <a:r>
              <a:rPr lang="en-US" sz="5200">
                <a:latin typeface="Verdana"/>
                <a:ea typeface="Verdana"/>
                <a:cs typeface="Verdana"/>
              </a:rPr>
              <a:t>​</a:t>
            </a:r>
            <a:endParaRPr lang="en-US" sz="5200">
              <a:cs typeface="Calibri"/>
            </a:endParaRPr>
          </a:p>
        </p:txBody>
      </p:sp>
      <p:sp>
        <p:nvSpPr>
          <p:cNvPr id="17" name="Text Placeholder 16">
            <a:extLst>
              <a:ext uri="{FF2B5EF4-FFF2-40B4-BE49-F238E27FC236}">
                <a16:creationId xmlns:a16="http://schemas.microsoft.com/office/drawing/2014/main" id="{12A6DCC9-99E1-4132-BF2C-53E9161259AE}"/>
              </a:ext>
            </a:extLst>
          </p:cNvPr>
          <p:cNvSpPr>
            <a:spLocks noGrp="1"/>
          </p:cNvSpPr>
          <p:nvPr>
            <p:ph type="body" sz="quarter" idx="151"/>
          </p:nvPr>
        </p:nvSpPr>
        <p:spPr/>
        <p:txBody>
          <a:bodyPr>
            <a:normAutofit fontScale="92500" lnSpcReduction="10000"/>
          </a:bodyPr>
          <a:lstStyle/>
          <a:p>
            <a:r>
              <a:rPr lang="en-US" b="1">
                <a:latin typeface="Verdana"/>
                <a:ea typeface="Verdana"/>
                <a:cs typeface="Verdana"/>
              </a:rPr>
              <a:t>Carol Zichella, BSN, RN</a:t>
            </a:r>
            <a:endParaRPr lang="en-US">
              <a:ea typeface="+mj-lt"/>
              <a:cs typeface="+mj-lt"/>
            </a:endParaRPr>
          </a:p>
          <a:p>
            <a:endParaRPr lang="en-US">
              <a:cs typeface="Calibri"/>
            </a:endParaRPr>
          </a:p>
        </p:txBody>
      </p:sp>
      <p:sp>
        <p:nvSpPr>
          <p:cNvPr id="18" name="Text Placeholder 17">
            <a:extLst>
              <a:ext uri="{FF2B5EF4-FFF2-40B4-BE49-F238E27FC236}">
                <a16:creationId xmlns:a16="http://schemas.microsoft.com/office/drawing/2014/main" id="{E1642071-8DF8-4AB1-ACEF-0111A2E0F5EC}"/>
              </a:ext>
            </a:extLst>
          </p:cNvPr>
          <p:cNvSpPr>
            <a:spLocks noGrp="1"/>
          </p:cNvSpPr>
          <p:nvPr>
            <p:ph type="body" sz="quarter" idx="153"/>
          </p:nvPr>
        </p:nvSpPr>
        <p:spPr/>
        <p:txBody>
          <a:bodyPr>
            <a:normAutofit fontScale="92500" lnSpcReduction="10000"/>
          </a:bodyPr>
          <a:lstStyle/>
          <a:p>
            <a:r>
              <a:rPr lang="en-US">
                <a:solidFill>
                  <a:srgbClr val="FFC000"/>
                </a:solidFill>
              </a:rPr>
              <a:t>Diabetes Education For The School Nurse</a:t>
            </a:r>
          </a:p>
        </p:txBody>
      </p:sp>
      <p:pic>
        <p:nvPicPr>
          <p:cNvPr id="24" name="Graphic 53" descr="Classroom">
            <a:extLst>
              <a:ext uri="{FF2B5EF4-FFF2-40B4-BE49-F238E27FC236}">
                <a16:creationId xmlns:a16="http://schemas.microsoft.com/office/drawing/2014/main" id="{3E92206A-D40E-4F85-BDF7-C388C51751F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37054" y="27068079"/>
            <a:ext cx="6102112" cy="4971956"/>
          </a:xfrm>
          <a:prstGeom prst="rect">
            <a:avLst/>
          </a:prstGeom>
        </p:spPr>
      </p:pic>
      <p:sp>
        <p:nvSpPr>
          <p:cNvPr id="26" name="Text Placeholder 3">
            <a:extLst>
              <a:ext uri="{FF2B5EF4-FFF2-40B4-BE49-F238E27FC236}">
                <a16:creationId xmlns:a16="http://schemas.microsoft.com/office/drawing/2014/main" id="{CD92F3DB-B337-4A77-A9BD-AEBCA3DDEC70}"/>
              </a:ext>
            </a:extLst>
          </p:cNvPr>
          <p:cNvSpPr txBox="1">
            <a:spLocks/>
          </p:cNvSpPr>
          <p:nvPr/>
        </p:nvSpPr>
        <p:spPr>
          <a:xfrm>
            <a:off x="877546" y="19305073"/>
            <a:ext cx="10050461" cy="775560"/>
          </a:xfrm>
          <a:prstGeom prst="rect">
            <a:avLst/>
          </a:prstGeom>
          <a:solidFill>
            <a:srgbClr val="FFC000"/>
          </a:solid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latin typeface="Gill Sans MT"/>
                <a:cs typeface="Calibri"/>
              </a:rPr>
              <a:t>METHODS</a:t>
            </a:r>
          </a:p>
        </p:txBody>
      </p:sp>
      <p:sp>
        <p:nvSpPr>
          <p:cNvPr id="31" name="Text Placeholder 8">
            <a:extLst>
              <a:ext uri="{FF2B5EF4-FFF2-40B4-BE49-F238E27FC236}">
                <a16:creationId xmlns:a16="http://schemas.microsoft.com/office/drawing/2014/main" id="{0E5FEDA6-37B2-4D0C-828E-DE28809C51A9}"/>
              </a:ext>
            </a:extLst>
          </p:cNvPr>
          <p:cNvSpPr>
            <a:spLocks noGrp="1"/>
          </p:cNvSpPr>
          <p:nvPr/>
        </p:nvSpPr>
        <p:spPr>
          <a:xfrm>
            <a:off x="11524284" y="5352779"/>
            <a:ext cx="20895914" cy="800150"/>
          </a:xfrm>
          <a:prstGeom prst="rect">
            <a:avLst/>
          </a:prstGeom>
          <a:solidFill>
            <a:srgbClr val="FFC000"/>
          </a:solidFill>
        </p:spPr>
        <p:txBody>
          <a:bodyPr wrap="square"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z="4000" dirty="0">
                <a:solidFill>
                  <a:srgbClr val="002060"/>
                </a:solidFill>
                <a:latin typeface="Gill Sans MT"/>
              </a:rPr>
              <a:t>Core Curriculum</a:t>
            </a:r>
            <a:endParaRPr lang="en-US" sz="4000" dirty="0">
              <a:solidFill>
                <a:srgbClr val="002060"/>
              </a:solidFill>
              <a:latin typeface="Gill Sans MT"/>
              <a:cs typeface="Calibri"/>
            </a:endParaRPr>
          </a:p>
        </p:txBody>
      </p:sp>
      <p:sp>
        <p:nvSpPr>
          <p:cNvPr id="33" name="TextBox 32">
            <a:extLst>
              <a:ext uri="{FF2B5EF4-FFF2-40B4-BE49-F238E27FC236}">
                <a16:creationId xmlns:a16="http://schemas.microsoft.com/office/drawing/2014/main" id="{08BF0522-8CA1-4AD1-A3F1-EF53CE87F598}"/>
              </a:ext>
            </a:extLst>
          </p:cNvPr>
          <p:cNvSpPr txBox="1"/>
          <p:nvPr/>
        </p:nvSpPr>
        <p:spPr>
          <a:xfrm>
            <a:off x="11550524" y="6232462"/>
            <a:ext cx="20727271" cy="9233297"/>
          </a:xfrm>
          <a:prstGeom prst="rect">
            <a:avLst/>
          </a:prstGeom>
          <a:solidFill>
            <a:schemeClr val="accent1">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en-US" sz="3600" dirty="0">
                <a:latin typeface="Gill Sans MT"/>
                <a:cs typeface="Arial"/>
              </a:rPr>
              <a:t> The core curriculum for school nurses was developed covering diabetes management education. ​</a:t>
            </a:r>
          </a:p>
          <a:p>
            <a:pPr>
              <a:buChar char="•"/>
            </a:pPr>
            <a:r>
              <a:rPr lang="en-US" sz="3600" dirty="0">
                <a:latin typeface="Gill Sans MT"/>
                <a:cs typeface="Arial"/>
              </a:rPr>
              <a:t> The curriculum was presented to the convenience sample of 15f school nurses in a two-hour instructional setting.​</a:t>
            </a:r>
          </a:p>
          <a:p>
            <a:endParaRPr lang="en-US" sz="3600" b="1" dirty="0">
              <a:latin typeface="Gill Sans MT"/>
              <a:cs typeface="Arial"/>
            </a:endParaRPr>
          </a:p>
          <a:p>
            <a:r>
              <a:rPr lang="en-US" sz="3600" dirty="0">
                <a:latin typeface="Gill Sans MT"/>
                <a:cs typeface="Arial"/>
              </a:rPr>
              <a:t>​</a:t>
            </a:r>
          </a:p>
          <a:p>
            <a:endParaRPr lang="en-US" sz="3600" dirty="0">
              <a:latin typeface="Gill Sans MT"/>
              <a:cs typeface="Arial"/>
            </a:endParaRPr>
          </a:p>
          <a:p>
            <a:endParaRPr lang="en-US" sz="5400">
              <a:latin typeface="Gill Sans MT"/>
              <a:cs typeface="Arial"/>
            </a:endParaRPr>
          </a:p>
          <a:p>
            <a:endParaRPr lang="en-US" sz="5400" dirty="0">
              <a:latin typeface="Gill Sans MT"/>
              <a:cs typeface="Arial"/>
            </a:endParaRPr>
          </a:p>
          <a:p>
            <a:endParaRPr lang="en-US" sz="5400" dirty="0">
              <a:latin typeface="Gill Sans MT"/>
              <a:cs typeface="Arial"/>
            </a:endParaRPr>
          </a:p>
          <a:p>
            <a:endParaRPr lang="en-US" sz="5400" dirty="0">
              <a:latin typeface="Gill Sans MT"/>
              <a:cs typeface="Arial"/>
            </a:endParaRPr>
          </a:p>
          <a:p>
            <a:endParaRPr lang="en-US" sz="5400" dirty="0">
              <a:latin typeface="Gill Sans MT"/>
              <a:cs typeface="Arial"/>
            </a:endParaRPr>
          </a:p>
          <a:p>
            <a:pPr algn="ctr"/>
            <a:r>
              <a:rPr lang="en-US" sz="5400" b="1" dirty="0">
                <a:latin typeface="Gill Sans MT"/>
                <a:cs typeface="Arial"/>
              </a:rPr>
              <a:t>Scan QR code for the PowerPoint presentation</a:t>
            </a:r>
            <a:r>
              <a:rPr lang="en-US" sz="5400" dirty="0">
                <a:latin typeface="Gill Sans MT"/>
                <a:cs typeface="Arial"/>
              </a:rPr>
              <a:t> </a:t>
            </a:r>
            <a:endParaRPr lang="en-US">
              <a:cs typeface="Calibri"/>
            </a:endParaRPr>
          </a:p>
          <a:p>
            <a:endParaRPr lang="en-US" sz="5400" dirty="0">
              <a:latin typeface="Gill Sans MT"/>
              <a:cs typeface="Arial"/>
            </a:endParaRPr>
          </a:p>
        </p:txBody>
      </p:sp>
      <p:pic>
        <p:nvPicPr>
          <p:cNvPr id="35" name="Picture 28" descr="A picture containing object, clock&#10;&#10;Description generated with very high confidence">
            <a:extLst>
              <a:ext uri="{FF2B5EF4-FFF2-40B4-BE49-F238E27FC236}">
                <a16:creationId xmlns:a16="http://schemas.microsoft.com/office/drawing/2014/main" id="{90A9F05F-BC7B-4F08-B8F7-497EC300650B}"/>
              </a:ext>
            </a:extLst>
          </p:cNvPr>
          <p:cNvPicPr>
            <a:picLocks noChangeAspect="1"/>
          </p:cNvPicPr>
          <p:nvPr/>
        </p:nvPicPr>
        <p:blipFill>
          <a:blip r:embed="rId5"/>
          <a:stretch>
            <a:fillRect/>
          </a:stretch>
        </p:blipFill>
        <p:spPr>
          <a:xfrm>
            <a:off x="18958001" y="7514661"/>
            <a:ext cx="6506657" cy="4653606"/>
          </a:xfrm>
          <a:prstGeom prst="rect">
            <a:avLst/>
          </a:prstGeom>
        </p:spPr>
      </p:pic>
      <p:sp>
        <p:nvSpPr>
          <p:cNvPr id="4" name="TextBox 3">
            <a:extLst>
              <a:ext uri="{FF2B5EF4-FFF2-40B4-BE49-F238E27FC236}">
                <a16:creationId xmlns:a16="http://schemas.microsoft.com/office/drawing/2014/main" id="{4C926007-145C-4171-BD60-4110BC6184A5}"/>
              </a:ext>
            </a:extLst>
          </p:cNvPr>
          <p:cNvSpPr txBox="1"/>
          <p:nvPr/>
        </p:nvSpPr>
        <p:spPr>
          <a:xfrm>
            <a:off x="32905969" y="22893840"/>
            <a:ext cx="10069446" cy="646331"/>
          </a:xfrm>
          <a:prstGeom prst="rect">
            <a:avLst/>
          </a:prstGeom>
          <a:solidFill>
            <a:srgbClr val="FFC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600" b="1" u="sng" dirty="0">
                <a:latin typeface="Gill Sans MT"/>
              </a:rPr>
              <a:t>IMPLICATIONS</a:t>
            </a:r>
            <a:endParaRPr lang="en-US">
              <a:latin typeface="Gill Sans MT"/>
            </a:endParaRPr>
          </a:p>
        </p:txBody>
      </p:sp>
      <p:graphicFrame>
        <p:nvGraphicFramePr>
          <p:cNvPr id="19" name="Table 18">
            <a:extLst>
              <a:ext uri="{FF2B5EF4-FFF2-40B4-BE49-F238E27FC236}">
                <a16:creationId xmlns:a16="http://schemas.microsoft.com/office/drawing/2014/main" id="{8D059332-7838-4546-ACBB-7EF7DD3B1587}"/>
              </a:ext>
            </a:extLst>
          </p:cNvPr>
          <p:cNvGraphicFramePr>
            <a:graphicFrameLocks noGrp="1"/>
          </p:cNvGraphicFramePr>
          <p:nvPr>
            <p:extLst>
              <p:ext uri="{D42A27DB-BD31-4B8C-83A1-F6EECF244321}">
                <p14:modId xmlns:p14="http://schemas.microsoft.com/office/powerpoint/2010/main" val="2617208467"/>
              </p:ext>
            </p:extLst>
          </p:nvPr>
        </p:nvGraphicFramePr>
        <p:xfrm>
          <a:off x="11735260" y="17602890"/>
          <a:ext cx="20771950" cy="6737947"/>
        </p:xfrm>
        <a:graphic>
          <a:graphicData uri="http://schemas.openxmlformats.org/drawingml/2006/table">
            <a:tbl>
              <a:tblPr firstRow="1" bandRow="1">
                <a:tableStyleId>{5C22544A-7EE6-4342-B048-85BDC9FD1C3A}</a:tableStyleId>
              </a:tblPr>
              <a:tblGrid>
                <a:gridCol w="4167084">
                  <a:extLst>
                    <a:ext uri="{9D8B030D-6E8A-4147-A177-3AD203B41FA5}">
                      <a16:colId xmlns:a16="http://schemas.microsoft.com/office/drawing/2014/main" val="2282571092"/>
                    </a:ext>
                  </a:extLst>
                </a:gridCol>
                <a:gridCol w="4167084">
                  <a:extLst>
                    <a:ext uri="{9D8B030D-6E8A-4147-A177-3AD203B41FA5}">
                      <a16:colId xmlns:a16="http://schemas.microsoft.com/office/drawing/2014/main" val="709368347"/>
                    </a:ext>
                  </a:extLst>
                </a:gridCol>
                <a:gridCol w="4167084">
                  <a:extLst>
                    <a:ext uri="{9D8B030D-6E8A-4147-A177-3AD203B41FA5}">
                      <a16:colId xmlns:a16="http://schemas.microsoft.com/office/drawing/2014/main" val="2717308577"/>
                    </a:ext>
                  </a:extLst>
                </a:gridCol>
                <a:gridCol w="8270698">
                  <a:extLst>
                    <a:ext uri="{9D8B030D-6E8A-4147-A177-3AD203B41FA5}">
                      <a16:colId xmlns:a16="http://schemas.microsoft.com/office/drawing/2014/main" val="4079282434"/>
                    </a:ext>
                  </a:extLst>
                </a:gridCol>
              </a:tblGrid>
              <a:tr h="2479653">
                <a:tc>
                  <a:txBody>
                    <a:bodyPr/>
                    <a:lstStyle/>
                    <a:p>
                      <a:pPr rtl="0" fontAlgn="base"/>
                      <a:endParaRPr lang="en-US" sz="3600" dirty="0">
                        <a:effectLst/>
                        <a:latin typeface="Gill Sans MT" panose="020B0502020104020203" pitchFamily="34" charset="0"/>
                      </a:endParaRPr>
                    </a:p>
                  </a:txBody>
                  <a:tcPr/>
                </a:tc>
                <a:tc>
                  <a:txBody>
                    <a:bodyPr/>
                    <a:lstStyle/>
                    <a:p>
                      <a:pPr algn="ctr" rtl="0" fontAlgn="base"/>
                      <a:r>
                        <a:rPr lang="en-US" sz="6000" dirty="0">
                          <a:solidFill>
                            <a:srgbClr val="19245F"/>
                          </a:solidFill>
                          <a:effectLst/>
                          <a:latin typeface="Gill Sans MT"/>
                        </a:rPr>
                        <a:t>Mean </a:t>
                      </a:r>
                    </a:p>
                  </a:txBody>
                  <a:tcPr/>
                </a:tc>
                <a:tc>
                  <a:txBody>
                    <a:bodyPr/>
                    <a:lstStyle/>
                    <a:p>
                      <a:pPr algn="ctr" rtl="0" fontAlgn="base"/>
                      <a:r>
                        <a:rPr lang="en-US" sz="6000" dirty="0">
                          <a:solidFill>
                            <a:srgbClr val="19245F"/>
                          </a:solidFill>
                          <a:effectLst/>
                          <a:latin typeface="Gill Sans MT"/>
                        </a:rPr>
                        <a:t>N </a:t>
                      </a:r>
                    </a:p>
                  </a:txBody>
                  <a:tcPr/>
                </a:tc>
                <a:tc>
                  <a:txBody>
                    <a:bodyPr/>
                    <a:lstStyle/>
                    <a:p>
                      <a:pPr algn="ctr" rtl="0" fontAlgn="base"/>
                      <a:r>
                        <a:rPr lang="en-US" sz="6000" dirty="0">
                          <a:solidFill>
                            <a:srgbClr val="19245F"/>
                          </a:solidFill>
                          <a:effectLst/>
                          <a:latin typeface="Gill Sans MT"/>
                        </a:rPr>
                        <a:t>Std. Deviation </a:t>
                      </a:r>
                    </a:p>
                  </a:txBody>
                  <a:tcPr/>
                </a:tc>
                <a:extLst>
                  <a:ext uri="{0D108BD9-81ED-4DB2-BD59-A6C34878D82A}">
                    <a16:rowId xmlns:a16="http://schemas.microsoft.com/office/drawing/2014/main" val="3663861882"/>
                  </a:ext>
                </a:extLst>
              </a:tr>
              <a:tr h="2129147">
                <a:tc>
                  <a:txBody>
                    <a:bodyPr/>
                    <a:lstStyle/>
                    <a:p>
                      <a:pPr rtl="0" fontAlgn="base"/>
                      <a:r>
                        <a:rPr lang="en-US" sz="6000" b="1" dirty="0">
                          <a:effectLst/>
                          <a:latin typeface="Gill Sans MT"/>
                        </a:rPr>
                        <a:t>Pretest </a:t>
                      </a:r>
                    </a:p>
                  </a:txBody>
                  <a:tcPr/>
                </a:tc>
                <a:tc>
                  <a:txBody>
                    <a:bodyPr/>
                    <a:lstStyle/>
                    <a:p>
                      <a:pPr algn="ctr" rtl="0" fontAlgn="base"/>
                      <a:r>
                        <a:rPr lang="en-US" sz="6000" dirty="0">
                          <a:effectLst/>
                          <a:latin typeface="Gill Sans MT"/>
                        </a:rPr>
                        <a:t>69.7000 </a:t>
                      </a:r>
                    </a:p>
                  </a:txBody>
                  <a:tcPr/>
                </a:tc>
                <a:tc>
                  <a:txBody>
                    <a:bodyPr/>
                    <a:lstStyle/>
                    <a:p>
                      <a:pPr algn="ctr" rtl="0" fontAlgn="base"/>
                      <a:r>
                        <a:rPr lang="en-US" sz="6000" dirty="0">
                          <a:effectLst/>
                          <a:latin typeface="Gill Sans MT"/>
                        </a:rPr>
                        <a:t>10 </a:t>
                      </a:r>
                    </a:p>
                  </a:txBody>
                  <a:tcPr/>
                </a:tc>
                <a:tc>
                  <a:txBody>
                    <a:bodyPr/>
                    <a:lstStyle/>
                    <a:p>
                      <a:pPr algn="ctr" rtl="0" fontAlgn="base"/>
                      <a:r>
                        <a:rPr lang="en-US" sz="6000" dirty="0">
                          <a:effectLst/>
                          <a:latin typeface="Gill Sans MT"/>
                        </a:rPr>
                        <a:t>9.49912 </a:t>
                      </a:r>
                    </a:p>
                  </a:txBody>
                  <a:tcPr/>
                </a:tc>
                <a:extLst>
                  <a:ext uri="{0D108BD9-81ED-4DB2-BD59-A6C34878D82A}">
                    <a16:rowId xmlns:a16="http://schemas.microsoft.com/office/drawing/2014/main" val="3141664094"/>
                  </a:ext>
                </a:extLst>
              </a:tr>
              <a:tr h="2129147">
                <a:tc>
                  <a:txBody>
                    <a:bodyPr/>
                    <a:lstStyle/>
                    <a:p>
                      <a:pPr rtl="0" fontAlgn="base"/>
                      <a:r>
                        <a:rPr lang="en-US" sz="6000" b="1" dirty="0">
                          <a:effectLst/>
                          <a:latin typeface="Gill Sans MT"/>
                        </a:rPr>
                        <a:t>Post test </a:t>
                      </a:r>
                    </a:p>
                  </a:txBody>
                  <a:tcPr/>
                </a:tc>
                <a:tc>
                  <a:txBody>
                    <a:bodyPr/>
                    <a:lstStyle/>
                    <a:p>
                      <a:pPr algn="ctr" rtl="0" fontAlgn="base"/>
                      <a:r>
                        <a:rPr lang="en-US" sz="6000" dirty="0">
                          <a:effectLst/>
                          <a:latin typeface="Gill Sans MT"/>
                        </a:rPr>
                        <a:t>91.1000 </a:t>
                      </a:r>
                    </a:p>
                  </a:txBody>
                  <a:tcPr/>
                </a:tc>
                <a:tc>
                  <a:txBody>
                    <a:bodyPr/>
                    <a:lstStyle/>
                    <a:p>
                      <a:pPr algn="ctr" rtl="0" fontAlgn="base"/>
                      <a:r>
                        <a:rPr lang="en-US" sz="6000" dirty="0">
                          <a:effectLst/>
                          <a:latin typeface="Gill Sans MT"/>
                        </a:rPr>
                        <a:t>10 </a:t>
                      </a:r>
                    </a:p>
                  </a:txBody>
                  <a:tcPr/>
                </a:tc>
                <a:tc>
                  <a:txBody>
                    <a:bodyPr/>
                    <a:lstStyle/>
                    <a:p>
                      <a:pPr algn="ctr" rtl="0" fontAlgn="base"/>
                      <a:r>
                        <a:rPr lang="en-US" sz="6000" dirty="0">
                          <a:effectLst/>
                          <a:latin typeface="Gill Sans MT"/>
                        </a:rPr>
                        <a:t>4.55705 </a:t>
                      </a:r>
                    </a:p>
                  </a:txBody>
                  <a:tcPr/>
                </a:tc>
                <a:extLst>
                  <a:ext uri="{0D108BD9-81ED-4DB2-BD59-A6C34878D82A}">
                    <a16:rowId xmlns:a16="http://schemas.microsoft.com/office/drawing/2014/main" val="3293799872"/>
                  </a:ext>
                </a:extLst>
              </a:tr>
            </a:tbl>
          </a:graphicData>
        </a:graphic>
      </p:graphicFrame>
      <p:sp>
        <p:nvSpPr>
          <p:cNvPr id="21" name="TextBox 20">
            <a:extLst>
              <a:ext uri="{FF2B5EF4-FFF2-40B4-BE49-F238E27FC236}">
                <a16:creationId xmlns:a16="http://schemas.microsoft.com/office/drawing/2014/main" id="{704524BC-84BD-4802-BF73-FB9E077B78B3}"/>
              </a:ext>
            </a:extLst>
          </p:cNvPr>
          <p:cNvSpPr txBox="1"/>
          <p:nvPr/>
        </p:nvSpPr>
        <p:spPr>
          <a:xfrm>
            <a:off x="20938655" y="19147840"/>
            <a:ext cx="2743200" cy="158504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latin typeface="Segoe UI"/>
              <a:cs typeface="Segoe UI"/>
            </a:endParaRPr>
          </a:p>
          <a:p>
            <a:endParaRPr lang="en-US" sz="1100">
              <a:cs typeface="Segoe UI"/>
            </a:endParaRPr>
          </a:p>
        </p:txBody>
      </p:sp>
      <p:sp>
        <p:nvSpPr>
          <p:cNvPr id="23" name="TextBox 22">
            <a:extLst>
              <a:ext uri="{FF2B5EF4-FFF2-40B4-BE49-F238E27FC236}">
                <a16:creationId xmlns:a16="http://schemas.microsoft.com/office/drawing/2014/main" id="{FC0D118E-46C2-484C-841C-8A35D3239F66}"/>
              </a:ext>
            </a:extLst>
          </p:cNvPr>
          <p:cNvSpPr txBox="1"/>
          <p:nvPr/>
        </p:nvSpPr>
        <p:spPr>
          <a:xfrm>
            <a:off x="17269227" y="16903882"/>
            <a:ext cx="10036298"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400" b="1" dirty="0">
                <a:latin typeface="Gill Sans MT"/>
              </a:rPr>
              <a:t>Paired Sample Statistics</a:t>
            </a:r>
          </a:p>
        </p:txBody>
      </p:sp>
      <p:sp>
        <p:nvSpPr>
          <p:cNvPr id="25" name="TextBox 24">
            <a:extLst>
              <a:ext uri="{FF2B5EF4-FFF2-40B4-BE49-F238E27FC236}">
                <a16:creationId xmlns:a16="http://schemas.microsoft.com/office/drawing/2014/main" id="{56DD88D0-7660-4F45-8AAF-7A66CA1F9153}"/>
              </a:ext>
            </a:extLst>
          </p:cNvPr>
          <p:cNvSpPr txBox="1"/>
          <p:nvPr/>
        </p:nvSpPr>
        <p:spPr>
          <a:xfrm>
            <a:off x="17644156" y="24770814"/>
            <a:ext cx="9306988"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400" b="1" dirty="0">
                <a:latin typeface="Gill Sans MT"/>
              </a:rPr>
              <a:t>Paired Samples Test</a:t>
            </a:r>
          </a:p>
        </p:txBody>
      </p:sp>
      <p:graphicFrame>
        <p:nvGraphicFramePr>
          <p:cNvPr id="30" name="Table 29">
            <a:extLst>
              <a:ext uri="{FF2B5EF4-FFF2-40B4-BE49-F238E27FC236}">
                <a16:creationId xmlns:a16="http://schemas.microsoft.com/office/drawing/2014/main" id="{BF48356B-0F3D-4B6B-BBB6-4C96D94895F5}"/>
              </a:ext>
            </a:extLst>
          </p:cNvPr>
          <p:cNvGraphicFramePr>
            <a:graphicFrameLocks noGrp="1"/>
          </p:cNvGraphicFramePr>
          <p:nvPr>
            <p:extLst>
              <p:ext uri="{D42A27DB-BD31-4B8C-83A1-F6EECF244321}">
                <p14:modId xmlns:p14="http://schemas.microsoft.com/office/powerpoint/2010/main" val="322265422"/>
              </p:ext>
            </p:extLst>
          </p:nvPr>
        </p:nvGraphicFramePr>
        <p:xfrm>
          <a:off x="11635809" y="26122557"/>
          <a:ext cx="20736447" cy="5789262"/>
        </p:xfrm>
        <a:graphic>
          <a:graphicData uri="http://schemas.openxmlformats.org/drawingml/2006/table">
            <a:tbl>
              <a:tblPr firstRow="1" bandRow="1">
                <a:tableStyleId>{5C22544A-7EE6-4342-B048-85BDC9FD1C3A}</a:tableStyleId>
              </a:tblPr>
              <a:tblGrid>
                <a:gridCol w="5184113">
                  <a:extLst>
                    <a:ext uri="{9D8B030D-6E8A-4147-A177-3AD203B41FA5}">
                      <a16:colId xmlns:a16="http://schemas.microsoft.com/office/drawing/2014/main" val="216796582"/>
                    </a:ext>
                  </a:extLst>
                </a:gridCol>
                <a:gridCol w="3865342">
                  <a:extLst>
                    <a:ext uri="{9D8B030D-6E8A-4147-A177-3AD203B41FA5}">
                      <a16:colId xmlns:a16="http://schemas.microsoft.com/office/drawing/2014/main" val="50373060"/>
                    </a:ext>
                  </a:extLst>
                </a:gridCol>
                <a:gridCol w="6502879">
                  <a:extLst>
                    <a:ext uri="{9D8B030D-6E8A-4147-A177-3AD203B41FA5}">
                      <a16:colId xmlns:a16="http://schemas.microsoft.com/office/drawing/2014/main" val="1005501932"/>
                    </a:ext>
                  </a:extLst>
                </a:gridCol>
                <a:gridCol w="5184113">
                  <a:extLst>
                    <a:ext uri="{9D8B030D-6E8A-4147-A177-3AD203B41FA5}">
                      <a16:colId xmlns:a16="http://schemas.microsoft.com/office/drawing/2014/main" val="2199496399"/>
                    </a:ext>
                  </a:extLst>
                </a:gridCol>
              </a:tblGrid>
              <a:tr h="2894631">
                <a:tc>
                  <a:txBody>
                    <a:bodyPr/>
                    <a:lstStyle/>
                    <a:p>
                      <a:pPr rtl="0" fontAlgn="base"/>
                      <a:endParaRPr lang="en-US" sz="3600" dirty="0">
                        <a:effectLst/>
                        <a:latin typeface="Gill Sans MT" panose="020B0502020104020203" pitchFamily="34" charset="0"/>
                      </a:endParaRPr>
                    </a:p>
                  </a:txBody>
                  <a:tcPr/>
                </a:tc>
                <a:tc>
                  <a:txBody>
                    <a:bodyPr/>
                    <a:lstStyle/>
                    <a:p>
                      <a:pPr algn="ctr" rtl="0" fontAlgn="base"/>
                      <a:r>
                        <a:rPr lang="en-US" sz="6000" b="1" dirty="0">
                          <a:solidFill>
                            <a:srgbClr val="19245F"/>
                          </a:solidFill>
                          <a:effectLst/>
                          <a:latin typeface="Gill Sans MT"/>
                        </a:rPr>
                        <a:t>t </a:t>
                      </a:r>
                    </a:p>
                  </a:txBody>
                  <a:tcPr/>
                </a:tc>
                <a:tc>
                  <a:txBody>
                    <a:bodyPr/>
                    <a:lstStyle/>
                    <a:p>
                      <a:pPr algn="ctr" rtl="0" fontAlgn="base"/>
                      <a:r>
                        <a:rPr lang="en-US" sz="6000" b="1" dirty="0">
                          <a:solidFill>
                            <a:srgbClr val="19245F"/>
                          </a:solidFill>
                          <a:effectLst/>
                          <a:latin typeface="Gill Sans MT"/>
                        </a:rPr>
                        <a:t>df </a:t>
                      </a:r>
                    </a:p>
                  </a:txBody>
                  <a:tcPr/>
                </a:tc>
                <a:tc>
                  <a:txBody>
                    <a:bodyPr/>
                    <a:lstStyle/>
                    <a:p>
                      <a:pPr algn="ctr" rtl="0" fontAlgn="base"/>
                      <a:r>
                        <a:rPr lang="en-US" sz="6000" b="1" dirty="0">
                          <a:solidFill>
                            <a:srgbClr val="19245F"/>
                          </a:solidFill>
                          <a:effectLst/>
                          <a:latin typeface="Gill Sans MT"/>
                        </a:rPr>
                        <a:t>p </a:t>
                      </a:r>
                    </a:p>
                  </a:txBody>
                  <a:tcPr/>
                </a:tc>
                <a:extLst>
                  <a:ext uri="{0D108BD9-81ED-4DB2-BD59-A6C34878D82A}">
                    <a16:rowId xmlns:a16="http://schemas.microsoft.com/office/drawing/2014/main" val="4206507628"/>
                  </a:ext>
                </a:extLst>
              </a:tr>
              <a:tr h="2894631">
                <a:tc>
                  <a:txBody>
                    <a:bodyPr/>
                    <a:lstStyle/>
                    <a:p>
                      <a:pPr rtl="0" fontAlgn="base"/>
                      <a:r>
                        <a:rPr lang="en-US" sz="6000" b="1" dirty="0">
                          <a:effectLst/>
                          <a:latin typeface="Gill Sans MT"/>
                        </a:rPr>
                        <a:t>Pretest-posttest </a:t>
                      </a:r>
                    </a:p>
                  </a:txBody>
                  <a:tcPr/>
                </a:tc>
                <a:tc>
                  <a:txBody>
                    <a:bodyPr/>
                    <a:lstStyle/>
                    <a:p>
                      <a:pPr algn="ctr" rtl="0" fontAlgn="base"/>
                      <a:r>
                        <a:rPr lang="en-US" sz="6000" dirty="0">
                          <a:effectLst/>
                          <a:latin typeface="Gill Sans MT"/>
                        </a:rPr>
                        <a:t>-9.040 </a:t>
                      </a:r>
                    </a:p>
                  </a:txBody>
                  <a:tcPr/>
                </a:tc>
                <a:tc>
                  <a:txBody>
                    <a:bodyPr/>
                    <a:lstStyle/>
                    <a:p>
                      <a:pPr algn="ctr" rtl="0" fontAlgn="base"/>
                      <a:r>
                        <a:rPr lang="en-US" sz="6000" dirty="0">
                          <a:effectLst/>
                          <a:latin typeface="Gill Sans MT"/>
                        </a:rPr>
                        <a:t>9 </a:t>
                      </a:r>
                    </a:p>
                  </a:txBody>
                  <a:tcPr/>
                </a:tc>
                <a:tc>
                  <a:txBody>
                    <a:bodyPr/>
                    <a:lstStyle/>
                    <a:p>
                      <a:pPr algn="ctr" rtl="0" fontAlgn="base"/>
                      <a:r>
                        <a:rPr lang="en-US" sz="6000" dirty="0">
                          <a:effectLst/>
                          <a:latin typeface="Gill Sans MT"/>
                        </a:rPr>
                        <a:t>.000 </a:t>
                      </a:r>
                    </a:p>
                  </a:txBody>
                  <a:tcPr/>
                </a:tc>
                <a:extLst>
                  <a:ext uri="{0D108BD9-81ED-4DB2-BD59-A6C34878D82A}">
                    <a16:rowId xmlns:a16="http://schemas.microsoft.com/office/drawing/2014/main" val="3263525719"/>
                  </a:ext>
                </a:extLst>
              </a:tr>
            </a:tbl>
          </a:graphicData>
        </a:graphic>
      </p:graphicFrame>
    </p:spTree>
    <p:extLst>
      <p:ext uri="{BB962C8B-B14F-4D97-AF65-F5344CB8AC3E}">
        <p14:creationId xmlns:p14="http://schemas.microsoft.com/office/powerpoint/2010/main" val="2670563322"/>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0</TotalTime>
  <Words>79</Words>
  <Application>Microsoft Office PowerPoint</Application>
  <PresentationFormat>Custom</PresentationFormat>
  <Paragraphs>86</Paragraphs>
  <Slides>1</Slides>
  <Notes>0</Notes>
  <HiddenSlides>0</HiddenSlides>
  <MMClips>0</MMClips>
  <ScaleCrop>false</ScaleCrop>
  <HeadingPairs>
    <vt:vector size="8" baseType="variant">
      <vt:variant>
        <vt:lpstr>Fonts Used</vt:lpstr>
      </vt:variant>
      <vt:variant>
        <vt:i4>9</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20" baseType="lpstr">
      <vt:lpstr>Arial</vt:lpstr>
      <vt:lpstr>Arial,Sans-Serif</vt:lpstr>
      <vt:lpstr>Calibri</vt:lpstr>
      <vt:lpstr>Garamond</vt:lpstr>
      <vt:lpstr>Gill Sans MT</vt:lpstr>
      <vt:lpstr>Segoe UI</vt:lpstr>
      <vt:lpstr>Times New Roman</vt:lpstr>
      <vt:lpstr>Trebuchet MS</vt:lpstr>
      <vt:lpstr>Verdana</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Cheryl Williams</cp:lastModifiedBy>
  <cp:revision>125</cp:revision>
  <dcterms:created xsi:type="dcterms:W3CDTF">2012-02-03T19:11:35Z</dcterms:created>
  <dcterms:modified xsi:type="dcterms:W3CDTF">2020-05-01T16:41:43Z</dcterms:modified>
</cp:coreProperties>
</file>