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Another take on between 2 worlds.</a:t>
            </a:r>
            <a:endParaRPr/>
          </a:p>
          <a:p>
            <a:pPr indent="0" lvl="0" marL="0" rtl="0" algn="l">
              <a:spcBef>
                <a:spcPts val="0"/>
              </a:spcBef>
              <a:spcAft>
                <a:spcPts val="0"/>
              </a:spcAft>
              <a:buNone/>
            </a:pPr>
            <a:r>
              <a:rPr lang="en-US"/>
              <a:t>Acculturative stress can take on multiple symptoms including dissociation.</a:t>
            </a:r>
            <a:endParaRPr/>
          </a:p>
        </p:txBody>
      </p:sp>
      <p:sp>
        <p:nvSpPr>
          <p:cNvPr id="155" name="Google Shape;155;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Role of religion fatalism , church community (note the history of tearing down the Catholic Church) </a:t>
            </a:r>
            <a:endParaRPr/>
          </a:p>
          <a:p>
            <a:pPr indent="0" lvl="0" marL="0" rtl="0" algn="l">
              <a:spcBef>
                <a:spcPts val="0"/>
              </a:spcBef>
              <a:spcAft>
                <a:spcPts val="0"/>
              </a:spcAft>
              <a:buNone/>
            </a:pPr>
            <a:r>
              <a:t/>
            </a:r>
            <a:endParaRPr/>
          </a:p>
        </p:txBody>
      </p:sp>
      <p:sp>
        <p:nvSpPr>
          <p:cNvPr id="163" name="Google Shape;163;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Migration in the Family. Learned about Mexican migration typically led by men, Dominican led by women. More on The Point as a disparaged immigration neighborhood. Starting with French-Canadians, Irish, Hispanic. White flight in the 80s through 2000.</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First generation families are hopeful about economic and educational opportunites, and second and third generations may be less so as evidenced by research on experience with discrimination stress..</a:t>
            </a:r>
            <a:endParaRPr/>
          </a:p>
        </p:txBody>
      </p:sp>
      <p:sp>
        <p:nvSpPr>
          <p:cNvPr id="171" name="Google Shape;171;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 name="Google Shape;17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Urban landscape versus rural. </a:t>
            </a:r>
            <a:endParaRPr/>
          </a:p>
        </p:txBody>
      </p:sp>
      <p:sp>
        <p:nvSpPr>
          <p:cNvPr id="179" name="Google Shape;179;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Industrial and earth. Home and state control (housing) themes of urban life, empowerment </a:t>
            </a:r>
            <a:endParaRPr/>
          </a:p>
        </p:txBody>
      </p:sp>
      <p:sp>
        <p:nvSpPr>
          <p:cNvPr id="187" name="Google Shape;187;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Google Shape;194;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a:t>It’s time consuming, labor intensive, and tedious to untangle plant roots. It is possible to do. But for humans, the roots can’t be untangled. They blend in together, and cannot be torn apart. </a:t>
            </a:r>
            <a:endParaRPr/>
          </a:p>
          <a:p>
            <a:pPr indent="0" lvl="0" marL="0" marR="0" rtl="0" algn="l">
              <a:lnSpc>
                <a:spcPct val="100000"/>
              </a:lnSpc>
              <a:spcBef>
                <a:spcPts val="0"/>
              </a:spcBef>
              <a:spcAft>
                <a:spcPts val="0"/>
              </a:spcAft>
              <a:buClr>
                <a:schemeClr val="dk1"/>
              </a:buClr>
              <a:buSzPts val="1200"/>
              <a:buFont typeface="Calibri"/>
              <a:buNone/>
            </a:pPr>
            <a:r>
              <a:rPr lang="en-US"/>
              <a:t>The LatinX population (diaspora) is varied and complex. This artist is claiming her identity and power as suggested by the title. She doesn’t want people to put her into a box with a label of black, white, Mayan, Hispanic, Latina, or other labels. She may identify with all of those or none of those at all. She may identify as LatinX, not seeing her gender as binary. She may identify simply as American without a racialized component. What’s most is important is how she sees herself. </a:t>
            </a:r>
            <a:endParaRPr/>
          </a:p>
          <a:p>
            <a:pPr indent="0" lvl="0" marL="0" marR="0" rtl="0" algn="l">
              <a:lnSpc>
                <a:spcPct val="100000"/>
              </a:lnSpc>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t/>
            </a:r>
            <a:endParaRPr/>
          </a:p>
        </p:txBody>
      </p:sp>
      <p:sp>
        <p:nvSpPr>
          <p:cNvPr id="195" name="Google Shape;195;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 name="Google Shape;202;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400"/>
              <a:t>Teklutan, Incan or Myan ruler. </a:t>
            </a:r>
            <a:endParaRPr/>
          </a:p>
          <a:p>
            <a:pPr indent="0" lvl="0" marL="0" rtl="0" algn="l">
              <a:spcBef>
                <a:spcPts val="0"/>
              </a:spcBef>
              <a:spcAft>
                <a:spcPts val="0"/>
              </a:spcAft>
              <a:buNone/>
            </a:pPr>
            <a:r>
              <a:rPr lang="en-US" sz="1400"/>
              <a:t>Third eye to ward off evil spirits. Mountain range of salt flats, Chile. Used to power lithium for our cellular devices. </a:t>
            </a:r>
            <a:endParaRPr/>
          </a:p>
          <a:p>
            <a:pPr indent="0" lvl="0" marL="0" rtl="0" algn="l">
              <a:spcBef>
                <a:spcPts val="0"/>
              </a:spcBef>
              <a:spcAft>
                <a:spcPts val="0"/>
              </a:spcAft>
              <a:buNone/>
            </a:pPr>
            <a:r>
              <a:rPr lang="en-US" sz="1400"/>
              <a:t>Red around the eyes. Dye used for battle and different ceremonies among Amazonian tribes people. </a:t>
            </a:r>
            <a:endParaRPr/>
          </a:p>
          <a:p>
            <a:pPr indent="0" lvl="0" marL="0" rtl="0" algn="l">
              <a:spcBef>
                <a:spcPts val="0"/>
              </a:spcBef>
              <a:spcAft>
                <a:spcPts val="0"/>
              </a:spcAft>
              <a:buNone/>
            </a:pPr>
            <a:r>
              <a:rPr lang="en-US" sz="1400"/>
              <a:t>Stars </a:t>
            </a:r>
            <a:r>
              <a:rPr lang="en-US" sz="1400"/>
              <a:t>underneath</a:t>
            </a:r>
            <a:r>
              <a:rPr lang="en-US" sz="1400"/>
              <a:t> the red tribal paint. </a:t>
            </a:r>
            <a:endParaRPr/>
          </a:p>
          <a:p>
            <a:pPr indent="0" lvl="0" marL="0" rtl="0" algn="l">
              <a:spcBef>
                <a:spcPts val="0"/>
              </a:spcBef>
              <a:spcAft>
                <a:spcPts val="0"/>
              </a:spcAft>
              <a:buNone/>
            </a:pPr>
            <a:r>
              <a:rPr lang="en-US" sz="1400"/>
              <a:t>Parent and child holding hands. </a:t>
            </a:r>
            <a:endParaRPr/>
          </a:p>
          <a:p>
            <a:pPr indent="0" lvl="0" marL="0" rtl="0" algn="l">
              <a:spcBef>
                <a:spcPts val="0"/>
              </a:spcBef>
              <a:spcAft>
                <a:spcPts val="0"/>
              </a:spcAft>
              <a:buNone/>
            </a:pPr>
            <a:r>
              <a:t/>
            </a:r>
            <a:endParaRPr sz="1400"/>
          </a:p>
          <a:p>
            <a:pPr indent="0" lvl="0" marL="0" rtl="0" algn="l">
              <a:spcBef>
                <a:spcPts val="0"/>
              </a:spcBef>
              <a:spcAft>
                <a:spcPts val="0"/>
              </a:spcAft>
              <a:buNone/>
            </a:pPr>
            <a:r>
              <a:t/>
            </a:r>
            <a:endParaRPr sz="1200"/>
          </a:p>
        </p:txBody>
      </p:sp>
      <p:sp>
        <p:nvSpPr>
          <p:cNvPr id="203" name="Google Shape;203;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5c8bab511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5c8bab5114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MECA-migration/ acculturation, acculturation/immigration, family dynamics, family life cycle, , ecological factors. </a:t>
            </a:r>
            <a:endParaRPr/>
          </a:p>
          <a:p>
            <a:pPr indent="0" lvl="0" marL="0" rtl="0" algn="l">
              <a:spcBef>
                <a:spcPts val="0"/>
              </a:spcBef>
              <a:spcAft>
                <a:spcPts val="0"/>
              </a:spcAft>
              <a:buNone/>
            </a:pPr>
            <a:r>
              <a:rPr lang="en-US"/>
              <a:t>Clients’ strengths and risks. </a:t>
            </a:r>
            <a:endParaRPr/>
          </a:p>
          <a:p>
            <a:pPr indent="0" lvl="0" marL="0" rtl="0" algn="l">
              <a:spcBef>
                <a:spcPts val="0"/>
              </a:spcBef>
              <a:spcAft>
                <a:spcPts val="0"/>
              </a:spcAft>
              <a:buNone/>
            </a:pPr>
            <a:r>
              <a:rPr lang="en-US"/>
              <a:t>Consider a person in their context, not just in crisis. </a:t>
            </a:r>
            <a:endParaRPr/>
          </a:p>
        </p:txBody>
      </p:sp>
      <p:sp>
        <p:nvSpPr>
          <p:cNvPr id="213" name="Google Shape;213;g5c8bab5114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0" name="Google Shape;220;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The LatinX community of El Punto has reclaimed their space by transforming what was once a predominantly white neighborhood where much drug sales activity took place during the cocaine and </a:t>
            </a:r>
            <a:r>
              <a:rPr lang="en-US"/>
              <a:t>heroin</a:t>
            </a:r>
            <a:r>
              <a:rPr lang="en-US"/>
              <a:t> epidemics (1980s through early 2000s) into a neighborhood rich with collectivist familismo and personalismo traditions. </a:t>
            </a:r>
            <a:endParaRPr/>
          </a:p>
          <a:p>
            <a:pPr indent="0" lvl="0" marL="0" rtl="0" algn="l">
              <a:spcBef>
                <a:spcPts val="0"/>
              </a:spcBef>
              <a:spcAft>
                <a:spcPts val="0"/>
              </a:spcAft>
              <a:buNone/>
            </a:pPr>
            <a:r>
              <a:rPr lang="en-US"/>
              <a:t>The murals are a way to advertise to impressionable youth, adults, and outsiders the cultural identity, heritage, and pride possessed by those who reside there. </a:t>
            </a:r>
            <a:endParaRPr/>
          </a:p>
          <a:p>
            <a:pPr indent="0" lvl="0" marL="0" rtl="0" algn="l">
              <a:spcBef>
                <a:spcPts val="0"/>
              </a:spcBef>
              <a:spcAft>
                <a:spcPts val="0"/>
              </a:spcAft>
              <a:buNone/>
            </a:pPr>
            <a:r>
              <a:rPr lang="en-US"/>
              <a:t>Through bright colors, smiling faces, and complex forms, the murals exude positivity and dynamic artistry that force gazers to stare a little longer and reflect on the possible messages the artists convey. </a:t>
            </a:r>
            <a:endParaRPr/>
          </a:p>
          <a:p>
            <a:pPr indent="0" lvl="0" marL="0" rtl="0" algn="l">
              <a:spcBef>
                <a:spcPts val="0"/>
              </a:spcBef>
              <a:spcAft>
                <a:spcPts val="0"/>
              </a:spcAft>
              <a:buNone/>
            </a:pPr>
            <a:r>
              <a:t/>
            </a:r>
            <a:endParaRPr/>
          </a:p>
        </p:txBody>
      </p:sp>
      <p:sp>
        <p:nvSpPr>
          <p:cNvPr id="221" name="Google Shape;221;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Discuss origins – reception in community – can mention my reservations understanding resident needs for </a:t>
            </a:r>
            <a:r>
              <a:rPr lang="en-US"/>
              <a:t>assimilation</a:t>
            </a:r>
            <a:r>
              <a:rPr lang="en-US"/>
              <a:t>, privacy within affordable housing - stated goals of </a:t>
            </a:r>
            <a:r>
              <a:rPr lang="en-US"/>
              <a:t>revitalization</a:t>
            </a:r>
            <a:r>
              <a:rPr lang="en-US"/>
              <a:t> and economic development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95" name="Google Shape;95;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 name="Google Shape;10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Scholarship on immigration patterns: Salem State professors Aviva Chomsky, Elizabeth Duclos-Orsello, The House of Seven Gables resettlement services </a:t>
            </a:r>
            <a:endParaRPr/>
          </a:p>
          <a:p>
            <a:pPr indent="0" lvl="0" marL="0" rtl="0" algn="l">
              <a:spcBef>
                <a:spcPts val="0"/>
              </a:spcBef>
              <a:spcAft>
                <a:spcPts val="0"/>
              </a:spcAft>
              <a:buNone/>
            </a:pPr>
            <a:r>
              <a:rPr lang="en-US"/>
              <a:t>Racism/Classism on FB, etc. </a:t>
            </a:r>
            <a:endParaRPr/>
          </a:p>
          <a:p>
            <a:pPr indent="0" lvl="0" marL="0" rtl="0" algn="l">
              <a:spcBef>
                <a:spcPts val="0"/>
              </a:spcBef>
              <a:spcAft>
                <a:spcPts val="0"/>
              </a:spcAft>
              <a:buNone/>
            </a:pPr>
            <a:r>
              <a:t/>
            </a:r>
            <a:endParaRPr/>
          </a:p>
        </p:txBody>
      </p:sp>
      <p:sp>
        <p:nvSpPr>
          <p:cNvPr id="102" name="Google Shape;102;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Joyful community. Elevated. Gratitude.</a:t>
            </a:r>
            <a:endParaRPr/>
          </a:p>
        </p:txBody>
      </p:sp>
      <p:sp>
        <p:nvSpPr>
          <p:cNvPr id="109" name="Google Shape;109;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None/>
            </a:pPr>
            <a:r>
              <a:rPr lang="en-US"/>
              <a:t>From Taíno anacaona, meaning </a:t>
            </a:r>
            <a:endParaRPr/>
          </a:p>
          <a:p>
            <a:pPr indent="0" lvl="0" marL="0" rtl="0" algn="l">
              <a:lnSpc>
                <a:spcPct val="90000"/>
              </a:lnSpc>
              <a:spcBef>
                <a:spcPts val="1000"/>
              </a:spcBef>
              <a:spcAft>
                <a:spcPts val="0"/>
              </a:spcAft>
              <a:buNone/>
            </a:pPr>
            <a:r>
              <a:rPr lang="en-US"/>
              <a:t>"golden flower"; from ana, meaning "flower", and caona, meaning"gold, golden") </a:t>
            </a:r>
            <a:endParaRPr/>
          </a:p>
          <a:p>
            <a:pPr indent="0" lvl="0" marL="0" rtl="0" algn="l">
              <a:lnSpc>
                <a:spcPct val="90000"/>
              </a:lnSpc>
              <a:spcBef>
                <a:spcPts val="1000"/>
              </a:spcBef>
              <a:spcAft>
                <a:spcPts val="0"/>
              </a:spcAft>
              <a:buNone/>
            </a:pPr>
            <a:r>
              <a:t/>
            </a:r>
            <a:endParaRPr/>
          </a:p>
          <a:p>
            <a:pPr indent="0" lvl="0" marL="0" rtl="0" algn="l">
              <a:lnSpc>
                <a:spcPct val="90000"/>
              </a:lnSpc>
              <a:spcBef>
                <a:spcPts val="1000"/>
              </a:spcBef>
              <a:spcAft>
                <a:spcPts val="0"/>
              </a:spcAft>
              <a:buNone/>
            </a:pPr>
            <a:r>
              <a:rPr lang="en-US"/>
              <a:t>was a Taíno cacica (chief)</a:t>
            </a:r>
            <a:endParaRPr/>
          </a:p>
        </p:txBody>
      </p:sp>
      <p:sp>
        <p:nvSpPr>
          <p:cNvPr id="117" name="Google Shape;117;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Discuss notions of </a:t>
            </a:r>
            <a:r>
              <a:rPr lang="en-US"/>
              <a:t>femininity</a:t>
            </a:r>
            <a:r>
              <a:rPr lang="en-US"/>
              <a:t> in Latinx culture , dangers and standards for beauty , behavior, and other norm. </a:t>
            </a:r>
            <a:endParaRPr/>
          </a:p>
        </p:txBody>
      </p:sp>
      <p:sp>
        <p:nvSpPr>
          <p:cNvPr id="131" name="Google Shape;131;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Fix this rotation</a:t>
            </a:r>
            <a:endParaRPr/>
          </a:p>
        </p:txBody>
      </p:sp>
      <p:sp>
        <p:nvSpPr>
          <p:cNvPr id="139" name="Google Shape;139;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Between 2 worlds , acculturation: in the U.S. , within Latino residential communities </a:t>
            </a:r>
            <a:endParaRPr/>
          </a:p>
        </p:txBody>
      </p:sp>
      <p:sp>
        <p:nvSpPr>
          <p:cNvPr id="147" name="Google Shape;147;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7" name="Shape 27"/>
        <p:cNvGrpSpPr/>
        <p:nvPr/>
      </p:nvGrpSpPr>
      <p:grpSpPr>
        <a:xfrm>
          <a:off x="0" y="0"/>
          <a:ext cx="0" cy="0"/>
          <a:chOff x="0" y="0"/>
          <a:chExt cx="0" cy="0"/>
        </a:xfrm>
      </p:grpSpPr>
      <p:sp>
        <p:nvSpPr>
          <p:cNvPr id="28" name="Google Shape;28;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 name="Google Shape;30;p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4" name="Shape 34"/>
        <p:cNvGrpSpPr/>
        <p:nvPr/>
      </p:nvGrpSpPr>
      <p:grpSpPr>
        <a:xfrm>
          <a:off x="0" y="0"/>
          <a:ext cx="0" cy="0"/>
          <a:chOff x="0" y="0"/>
          <a:chExt cx="0" cy="0"/>
        </a:xfrm>
      </p:grpSpPr>
      <p:sp>
        <p:nvSpPr>
          <p:cNvPr id="35" name="Google Shape;35;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7" name="Google Shape;37;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4"/>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puntourbanartmuseum.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about:blank" TargetMode="External"/><Relationship Id="rId4" Type="http://schemas.openxmlformats.org/officeDocument/2006/relationships/hyperlink" Target="about:blank" TargetMode="External"/><Relationship Id="rId5" Type="http://schemas.openxmlformats.org/officeDocument/2006/relationships/hyperlink" Target="https://www.salem.com/sites/salemma/files/uploads/salemhousingneeds.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pic>
        <p:nvPicPr>
          <p:cNvPr id="88" name="Google Shape;88;p13"/>
          <p:cNvPicPr preferRelativeResize="0"/>
          <p:nvPr/>
        </p:nvPicPr>
        <p:blipFill rotWithShape="1">
          <a:blip r:embed="rId3">
            <a:alphaModFix/>
          </a:blip>
          <a:srcRect b="0" l="0" r="0" t="0"/>
          <a:stretch/>
        </p:blipFill>
        <p:spPr>
          <a:xfrm>
            <a:off x="643467" y="648962"/>
            <a:ext cx="10929788" cy="3179096"/>
          </a:xfrm>
          <a:prstGeom prst="rect">
            <a:avLst/>
          </a:prstGeom>
          <a:noFill/>
          <a:ln>
            <a:noFill/>
          </a:ln>
        </p:spPr>
      </p:pic>
      <p:sp>
        <p:nvSpPr>
          <p:cNvPr id="89" name="Google Shape;89;p13"/>
          <p:cNvSpPr/>
          <p:nvPr/>
        </p:nvSpPr>
        <p:spPr>
          <a:xfrm>
            <a:off x="0" y="4918509"/>
            <a:ext cx="12192000" cy="1939491"/>
          </a:xfrm>
          <a:prstGeom prst="rect">
            <a:avLst/>
          </a:prstGeom>
          <a:solidFill>
            <a:srgbClr val="40404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0" name="Google Shape;90;p13"/>
          <p:cNvSpPr txBox="1"/>
          <p:nvPr>
            <p:ph type="ctrTitle"/>
          </p:nvPr>
        </p:nvSpPr>
        <p:spPr>
          <a:xfrm>
            <a:off x="2462842" y="2946565"/>
            <a:ext cx="8991600" cy="1264762"/>
          </a:xfrm>
          <a:prstGeom prst="rect">
            <a:avLst/>
          </a:prstGeom>
          <a:solidFill>
            <a:srgbClr val="FFFFFF"/>
          </a:solidFill>
          <a:ln cap="flat" cmpd="sng" w="38100">
            <a:solidFill>
              <a:srgbClr val="404040"/>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404040"/>
              </a:buClr>
              <a:buSzPts val="3600"/>
              <a:buFont typeface="Calibri"/>
              <a:buNone/>
            </a:pPr>
            <a:r>
              <a:rPr lang="en-US" sz="3600">
                <a:solidFill>
                  <a:srgbClr val="404040"/>
                </a:solidFill>
              </a:rPr>
              <a:t>The Punto Urban Art Museum in Salem, MA: </a:t>
            </a:r>
            <a:br>
              <a:rPr lang="en-US" sz="3600">
                <a:solidFill>
                  <a:srgbClr val="404040"/>
                </a:solidFill>
              </a:rPr>
            </a:br>
            <a:r>
              <a:rPr lang="en-US" sz="3600">
                <a:solidFill>
                  <a:srgbClr val="404040"/>
                </a:solidFill>
              </a:rPr>
              <a:t>Latinx Representation in Community Art</a:t>
            </a:r>
            <a:endParaRPr sz="3600">
              <a:solidFill>
                <a:srgbClr val="404040"/>
              </a:solidFill>
            </a:endParaRPr>
          </a:p>
        </p:txBody>
      </p:sp>
      <p:sp>
        <p:nvSpPr>
          <p:cNvPr id="91" name="Google Shape;91;p13"/>
          <p:cNvSpPr txBox="1"/>
          <p:nvPr>
            <p:ph idx="1" type="subTitle"/>
          </p:nvPr>
        </p:nvSpPr>
        <p:spPr>
          <a:xfrm>
            <a:off x="538591" y="5156574"/>
            <a:ext cx="7664253" cy="60801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FFFFFF"/>
              </a:buClr>
              <a:buSzPts val="2400"/>
              <a:buNone/>
            </a:pPr>
            <a:r>
              <a:rPr lang="en-US">
                <a:solidFill>
                  <a:srgbClr val="FFFFFF"/>
                </a:solidFill>
              </a:rPr>
              <a:t>Kate Jordan &amp; Jane Marshall, Ph.D.</a:t>
            </a:r>
            <a:endParaRPr/>
          </a:p>
          <a:p>
            <a:pPr indent="0" lvl="0" marL="0" rtl="0" algn="l">
              <a:lnSpc>
                <a:spcPct val="90000"/>
              </a:lnSpc>
              <a:spcBef>
                <a:spcPts val="1000"/>
              </a:spcBef>
              <a:spcAft>
                <a:spcPts val="0"/>
              </a:spcAft>
              <a:buClr>
                <a:srgbClr val="FFFFFF"/>
              </a:buClr>
              <a:buSzPts val="2400"/>
              <a:buNone/>
            </a:pPr>
            <a:r>
              <a:rPr lang="en-US">
                <a:solidFill>
                  <a:srgbClr val="FFFFFF"/>
                </a:solidFill>
              </a:rPr>
              <a:t>Salem State University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pic>
        <p:nvPicPr>
          <p:cNvPr descr="A person with graffiti on the side of a building&#10;&#10;Description generated with high confidence" id="157" name="Google Shape;157;p22"/>
          <p:cNvPicPr preferRelativeResize="0"/>
          <p:nvPr>
            <p:ph idx="1" type="body"/>
          </p:nvPr>
        </p:nvPicPr>
        <p:blipFill rotWithShape="1">
          <a:blip r:embed="rId3">
            <a:alphaModFix/>
          </a:blip>
          <a:srcRect b="0" l="0" r="0" t="0"/>
          <a:stretch/>
        </p:blipFill>
        <p:spPr>
          <a:xfrm>
            <a:off x="358975" y="121950"/>
            <a:ext cx="5914800" cy="6614100"/>
          </a:xfrm>
          <a:prstGeom prst="rect">
            <a:avLst/>
          </a:prstGeom>
          <a:noFill/>
          <a:ln>
            <a:noFill/>
          </a:ln>
        </p:spPr>
      </p:pic>
      <p:sp>
        <p:nvSpPr>
          <p:cNvPr id="158" name="Google Shape;158;p22"/>
          <p:cNvSpPr txBox="1"/>
          <p:nvPr>
            <p:ph type="title"/>
          </p:nvPr>
        </p:nvSpPr>
        <p:spPr>
          <a:xfrm>
            <a:off x="4008310" y="419832"/>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400"/>
              <a:buFont typeface="Calibri"/>
              <a:buNone/>
            </a:pPr>
            <a:r>
              <a:rPr b="1" lang="en-US"/>
              <a:t>Untitled</a:t>
            </a:r>
            <a:br>
              <a:rPr lang="en-US"/>
            </a:br>
            <a:r>
              <a:rPr lang="en-US" sz="3100"/>
              <a:t>Belin</a:t>
            </a:r>
            <a:endParaRPr sz="3100"/>
          </a:p>
        </p:txBody>
      </p:sp>
      <p:sp>
        <p:nvSpPr>
          <p:cNvPr id="159" name="Google Shape;159;p22"/>
          <p:cNvSpPr txBox="1"/>
          <p:nvPr/>
        </p:nvSpPr>
        <p:spPr>
          <a:xfrm>
            <a:off x="7070150" y="2033150"/>
            <a:ext cx="4643700" cy="184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400">
              <a:latin typeface="Calibri"/>
              <a:ea typeface="Calibri"/>
              <a:cs typeface="Calibri"/>
              <a:sym typeface="Calibri"/>
            </a:endParaRPr>
          </a:p>
          <a:p>
            <a:pPr indent="0" lvl="0" marL="0" rtl="0" algn="l">
              <a:spcBef>
                <a:spcPts val="0"/>
              </a:spcBef>
              <a:spcAft>
                <a:spcPts val="0"/>
              </a:spcAft>
              <a:buNone/>
            </a:pPr>
            <a:r>
              <a:rPr lang="en-US" sz="3000">
                <a:latin typeface="Calibri"/>
                <a:ea typeface="Calibri"/>
                <a:cs typeface="Calibri"/>
                <a:sym typeface="Calibri"/>
              </a:rPr>
              <a:t>Confusion. I feel disjointed, and torn between worlds.</a:t>
            </a:r>
            <a:endParaRPr sz="3000">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23"/>
          <p:cNvSpPr txBox="1"/>
          <p:nvPr>
            <p:ph type="title"/>
          </p:nvPr>
        </p:nvSpPr>
        <p:spPr>
          <a:xfrm>
            <a:off x="3785448" y="234884"/>
            <a:ext cx="105156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400"/>
              <a:buFont typeface="Calibri"/>
              <a:buNone/>
            </a:pPr>
            <a:r>
              <a:rPr b="1" lang="en-US"/>
              <a:t>Communion with Us</a:t>
            </a:r>
            <a:br>
              <a:rPr lang="en-US"/>
            </a:br>
            <a:r>
              <a:rPr lang="en-US" sz="3100"/>
              <a:t>GLeo</a:t>
            </a:r>
            <a:endParaRPr/>
          </a:p>
        </p:txBody>
      </p:sp>
      <p:pic>
        <p:nvPicPr>
          <p:cNvPr descr="A close up of a red brick building&#10;&#10;Description generated with high confidence" id="166" name="Google Shape;166;p23"/>
          <p:cNvPicPr preferRelativeResize="0"/>
          <p:nvPr>
            <p:ph idx="1" type="body"/>
          </p:nvPr>
        </p:nvPicPr>
        <p:blipFill rotWithShape="1">
          <a:blip r:embed="rId3">
            <a:alphaModFix/>
          </a:blip>
          <a:srcRect b="0" l="0" r="0" t="0"/>
          <a:stretch/>
        </p:blipFill>
        <p:spPr>
          <a:xfrm>
            <a:off x="538375" y="221850"/>
            <a:ext cx="5181600" cy="6414300"/>
          </a:xfrm>
          <a:prstGeom prst="rect">
            <a:avLst/>
          </a:prstGeom>
          <a:noFill/>
          <a:ln>
            <a:noFill/>
          </a:ln>
        </p:spPr>
      </p:pic>
      <p:sp>
        <p:nvSpPr>
          <p:cNvPr id="167" name="Google Shape;167;p23"/>
          <p:cNvSpPr txBox="1"/>
          <p:nvPr>
            <p:ph idx="2" type="body"/>
          </p:nvPr>
        </p:nvSpPr>
        <p:spPr>
          <a:xfrm>
            <a:off x="6057325" y="1879350"/>
            <a:ext cx="5181600" cy="4351200"/>
          </a:xfrm>
          <a:prstGeom prst="rect">
            <a:avLst/>
          </a:prstGeom>
          <a:noFill/>
          <a:ln>
            <a:noFill/>
          </a:ln>
        </p:spPr>
        <p:txBody>
          <a:bodyPr anchorCtr="0" anchor="t" bIns="45700" lIns="91425" spcFirstLastPara="1" rIns="91425" wrap="square" tIns="45700">
            <a:noAutofit/>
          </a:bodyPr>
          <a:lstStyle/>
          <a:p>
            <a:pPr indent="-50800" lvl="0" marL="228600" rtl="0" algn="l">
              <a:lnSpc>
                <a:spcPct val="90000"/>
              </a:lnSpc>
              <a:spcBef>
                <a:spcPts val="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rPr lang="en-US"/>
              <a:t>I believe in God’s plan for me. </a:t>
            </a:r>
            <a:endParaRPr/>
          </a:p>
          <a:p>
            <a:pPr indent="-50800" lvl="0" marL="228600" rtl="0" algn="l">
              <a:lnSpc>
                <a:spcPct val="90000"/>
              </a:lnSpc>
              <a:spcBef>
                <a:spcPts val="100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rPr lang="en-US"/>
              <a:t>I am reverent.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24"/>
          <p:cNvSpPr txBox="1"/>
          <p:nvPr>
            <p:ph type="title"/>
          </p:nvPr>
        </p:nvSpPr>
        <p:spPr>
          <a:xfrm>
            <a:off x="4209690" y="218605"/>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400"/>
              <a:buFont typeface="Calibri"/>
              <a:buNone/>
            </a:pPr>
            <a:r>
              <a:rPr b="1" lang="en-US"/>
              <a:t>Migrar</a:t>
            </a:r>
            <a:br>
              <a:rPr lang="en-US"/>
            </a:br>
            <a:r>
              <a:rPr lang="en-US" sz="3100"/>
              <a:t>Felipe Ortiz &amp; Ivan Salazar</a:t>
            </a:r>
            <a:r>
              <a:rPr lang="en-US"/>
              <a:t> </a:t>
            </a:r>
            <a:endParaRPr/>
          </a:p>
        </p:txBody>
      </p:sp>
      <p:pic>
        <p:nvPicPr>
          <p:cNvPr descr="Graffiti on a brick building&#10;&#10;Description generated with very high confidence" id="174" name="Google Shape;174;p24"/>
          <p:cNvPicPr preferRelativeResize="0"/>
          <p:nvPr>
            <p:ph idx="1" type="body"/>
          </p:nvPr>
        </p:nvPicPr>
        <p:blipFill rotWithShape="1">
          <a:blip r:embed="rId3">
            <a:alphaModFix/>
          </a:blip>
          <a:srcRect b="0" l="0" r="0" t="0"/>
          <a:stretch/>
        </p:blipFill>
        <p:spPr>
          <a:xfrm>
            <a:off x="389575" y="218600"/>
            <a:ext cx="6832200" cy="6393900"/>
          </a:xfrm>
          <a:prstGeom prst="rect">
            <a:avLst/>
          </a:prstGeom>
          <a:noFill/>
          <a:ln>
            <a:noFill/>
          </a:ln>
        </p:spPr>
      </p:pic>
      <p:sp>
        <p:nvSpPr>
          <p:cNvPr id="175" name="Google Shape;175;p24"/>
          <p:cNvSpPr txBox="1"/>
          <p:nvPr>
            <p:ph idx="2" type="body"/>
          </p:nvPr>
        </p:nvSpPr>
        <p:spPr>
          <a:xfrm>
            <a:off x="7010400" y="1793065"/>
            <a:ext cx="5181600" cy="4351338"/>
          </a:xfrm>
          <a:prstGeom prst="rect">
            <a:avLst/>
          </a:prstGeom>
          <a:noFill/>
          <a:ln>
            <a:noFill/>
          </a:ln>
        </p:spPr>
        <p:txBody>
          <a:bodyPr anchorCtr="0" anchor="t" bIns="45700" lIns="91425" spcFirstLastPara="1" rIns="91425" wrap="square" tIns="45700">
            <a:noAutofit/>
          </a:bodyPr>
          <a:lstStyle/>
          <a:p>
            <a:pPr indent="-50800" lvl="0" marL="228600" rtl="0" algn="l">
              <a:lnSpc>
                <a:spcPct val="90000"/>
              </a:lnSpc>
              <a:spcBef>
                <a:spcPts val="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t/>
            </a:r>
            <a:endParaRPr/>
          </a:p>
          <a:p>
            <a:pPr indent="0" lvl="0" marL="228600" rtl="0" algn="l">
              <a:lnSpc>
                <a:spcPct val="90000"/>
              </a:lnSpc>
              <a:spcBef>
                <a:spcPts val="1000"/>
              </a:spcBef>
              <a:spcAft>
                <a:spcPts val="0"/>
              </a:spcAft>
              <a:buNone/>
            </a:pPr>
            <a:r>
              <a:rPr lang="en-US"/>
              <a:t>I am hopeful and faithful.</a:t>
            </a:r>
            <a:endParaRPr/>
          </a:p>
          <a:p>
            <a:pPr indent="-50800" lvl="0" marL="228600" rtl="0" algn="l">
              <a:lnSpc>
                <a:spcPct val="90000"/>
              </a:lnSpc>
              <a:spcBef>
                <a:spcPts val="1000"/>
              </a:spcBef>
              <a:spcAft>
                <a:spcPts val="0"/>
              </a:spcAft>
              <a:buClr>
                <a:schemeClr val="dk1"/>
              </a:buClr>
              <a:buSzPts val="2800"/>
              <a:buNone/>
            </a:pPr>
            <a:r>
              <a:t/>
            </a:r>
            <a:endParaRPr/>
          </a:p>
          <a:p>
            <a:pPr indent="0" lvl="0" marL="228600" rtl="0" algn="l">
              <a:lnSpc>
                <a:spcPct val="90000"/>
              </a:lnSpc>
              <a:spcBef>
                <a:spcPts val="1000"/>
              </a:spcBef>
              <a:spcAft>
                <a:spcPts val="0"/>
              </a:spcAft>
              <a:buNone/>
            </a:pPr>
            <a:r>
              <a:rPr lang="en-US"/>
              <a:t>I am bringing forward those who follow, my family. </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25"/>
          <p:cNvSpPr txBox="1"/>
          <p:nvPr>
            <p:ph type="title"/>
          </p:nvPr>
        </p:nvSpPr>
        <p:spPr>
          <a:xfrm>
            <a:off x="-2526224" y="0"/>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400"/>
              <a:buFont typeface="Calibri"/>
              <a:buNone/>
            </a:pPr>
            <a:r>
              <a:rPr b="1" lang="en-US"/>
              <a:t>The Farmer</a:t>
            </a:r>
            <a:br>
              <a:rPr b="1" lang="en-US"/>
            </a:br>
            <a:r>
              <a:rPr lang="en-US" sz="3100"/>
              <a:t>Ruben Ubiera</a:t>
            </a:r>
            <a:r>
              <a:rPr lang="en-US"/>
              <a:t> </a:t>
            </a:r>
            <a:endParaRPr/>
          </a:p>
        </p:txBody>
      </p:sp>
      <p:pic>
        <p:nvPicPr>
          <p:cNvPr descr="A picture containing sky, outdoor, building&#10;&#10;Description generated with high confidence" id="182" name="Google Shape;182;p25"/>
          <p:cNvPicPr preferRelativeResize="0"/>
          <p:nvPr>
            <p:ph idx="1" type="body"/>
          </p:nvPr>
        </p:nvPicPr>
        <p:blipFill rotWithShape="1">
          <a:blip r:embed="rId3">
            <a:alphaModFix/>
          </a:blip>
          <a:srcRect b="0" l="0" r="0" t="0"/>
          <a:stretch/>
        </p:blipFill>
        <p:spPr>
          <a:xfrm>
            <a:off x="5865550" y="267000"/>
            <a:ext cx="5386500" cy="6324000"/>
          </a:xfrm>
          <a:prstGeom prst="rect">
            <a:avLst/>
          </a:prstGeom>
          <a:noFill/>
          <a:ln>
            <a:noFill/>
          </a:ln>
        </p:spPr>
      </p:pic>
      <p:sp>
        <p:nvSpPr>
          <p:cNvPr id="183" name="Google Shape;183;p25"/>
          <p:cNvSpPr txBox="1"/>
          <p:nvPr>
            <p:ph idx="2" type="body"/>
          </p:nvPr>
        </p:nvSpPr>
        <p:spPr>
          <a:xfrm>
            <a:off x="0" y="1727944"/>
            <a:ext cx="5181600" cy="4351338"/>
          </a:xfrm>
          <a:prstGeom prst="rect">
            <a:avLst/>
          </a:prstGeom>
          <a:noFill/>
          <a:ln>
            <a:noFill/>
          </a:ln>
        </p:spPr>
        <p:txBody>
          <a:bodyPr anchorCtr="0" anchor="t" bIns="45700" lIns="91425" spcFirstLastPara="1" rIns="91425" wrap="square" tIns="45700">
            <a:noAutofit/>
          </a:bodyPr>
          <a:lstStyle/>
          <a:p>
            <a:pPr indent="-50800" lvl="0" marL="228600" rtl="0" algn="l">
              <a:lnSpc>
                <a:spcPct val="90000"/>
              </a:lnSpc>
              <a:spcBef>
                <a:spcPts val="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t/>
            </a:r>
            <a:endParaRPr/>
          </a:p>
          <a:p>
            <a:pPr indent="0" lvl="0" marL="228600" rtl="0" algn="l">
              <a:lnSpc>
                <a:spcPct val="90000"/>
              </a:lnSpc>
              <a:spcBef>
                <a:spcPts val="1000"/>
              </a:spcBef>
              <a:spcAft>
                <a:spcPts val="0"/>
              </a:spcAft>
              <a:buNone/>
            </a:pPr>
            <a:r>
              <a:rPr lang="en-US"/>
              <a:t>My home where the land was my work.</a:t>
            </a:r>
            <a:endParaRPr/>
          </a:p>
          <a:p>
            <a:pPr indent="-50800" lvl="0" marL="228600" rtl="0" algn="l">
              <a:lnSpc>
                <a:spcPct val="90000"/>
              </a:lnSpc>
              <a:spcBef>
                <a:spcPts val="100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26"/>
          <p:cNvSpPr txBox="1"/>
          <p:nvPr>
            <p:ph type="title"/>
          </p:nvPr>
        </p:nvSpPr>
        <p:spPr>
          <a:xfrm>
            <a:off x="-2805717" y="-79683"/>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400"/>
              <a:buFont typeface="Calibri"/>
              <a:buNone/>
            </a:pPr>
            <a:r>
              <a:rPr b="1" lang="en-US"/>
              <a:t>Crieciendo Juntos</a:t>
            </a:r>
            <a:br>
              <a:rPr b="1" lang="en-US"/>
            </a:br>
            <a:r>
              <a:rPr lang="en-US" sz="3600"/>
              <a:t>El Cekis</a:t>
            </a:r>
            <a:r>
              <a:rPr lang="en-US" sz="2700"/>
              <a:t> </a:t>
            </a:r>
            <a:endParaRPr sz="2700"/>
          </a:p>
        </p:txBody>
      </p:sp>
      <p:pic>
        <p:nvPicPr>
          <p:cNvPr descr="A car with a kite in front of a building&#10;&#10;Description generated with high confidence" id="190" name="Google Shape;190;p26"/>
          <p:cNvPicPr preferRelativeResize="0"/>
          <p:nvPr>
            <p:ph idx="1" type="body"/>
          </p:nvPr>
        </p:nvPicPr>
        <p:blipFill rotWithShape="1">
          <a:blip r:embed="rId3">
            <a:alphaModFix/>
          </a:blip>
          <a:srcRect b="0" l="23371" r="0" t="3735"/>
          <a:stretch/>
        </p:blipFill>
        <p:spPr>
          <a:xfrm>
            <a:off x="4821950" y="608200"/>
            <a:ext cx="7236900" cy="6063900"/>
          </a:xfrm>
          <a:prstGeom prst="rect">
            <a:avLst/>
          </a:prstGeom>
          <a:noFill/>
          <a:ln>
            <a:noFill/>
          </a:ln>
        </p:spPr>
      </p:pic>
      <p:sp>
        <p:nvSpPr>
          <p:cNvPr id="191" name="Google Shape;191;p26"/>
          <p:cNvSpPr txBox="1"/>
          <p:nvPr/>
        </p:nvSpPr>
        <p:spPr>
          <a:xfrm>
            <a:off x="625550" y="1675750"/>
            <a:ext cx="3360600" cy="392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latin typeface="Calibri"/>
                <a:ea typeface="Calibri"/>
                <a:cs typeface="Calibri"/>
                <a:sym typeface="Calibri"/>
              </a:rPr>
              <a:t>Walls and fences separate us and keep us apart.</a:t>
            </a:r>
            <a:endParaRPr sz="2400">
              <a:latin typeface="Calibri"/>
              <a:ea typeface="Calibri"/>
              <a:cs typeface="Calibri"/>
              <a:sym typeface="Calibri"/>
            </a:endParaRPr>
          </a:p>
          <a:p>
            <a:pPr indent="0" lvl="0" marL="0" rtl="0" algn="l">
              <a:spcBef>
                <a:spcPts val="0"/>
              </a:spcBef>
              <a:spcAft>
                <a:spcPts val="0"/>
              </a:spcAft>
              <a:buNone/>
            </a:pPr>
            <a:r>
              <a:t/>
            </a:r>
            <a:endParaRPr sz="2400">
              <a:latin typeface="Calibri"/>
              <a:ea typeface="Calibri"/>
              <a:cs typeface="Calibri"/>
              <a:sym typeface="Calibri"/>
            </a:endParaRPr>
          </a:p>
          <a:p>
            <a:pPr indent="0" lvl="0" marL="0" rtl="0" algn="l">
              <a:spcBef>
                <a:spcPts val="0"/>
              </a:spcBef>
              <a:spcAft>
                <a:spcPts val="0"/>
              </a:spcAft>
              <a:buNone/>
            </a:pPr>
            <a:r>
              <a:rPr lang="en-US" sz="2400">
                <a:latin typeface="Calibri"/>
                <a:ea typeface="Calibri"/>
                <a:cs typeface="Calibri"/>
                <a:sym typeface="Calibri"/>
              </a:rPr>
              <a:t>I can grow no matter where I am. </a:t>
            </a:r>
            <a:endParaRPr sz="2400">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27"/>
          <p:cNvSpPr txBox="1"/>
          <p:nvPr>
            <p:ph type="title"/>
          </p:nvPr>
        </p:nvSpPr>
        <p:spPr>
          <a:xfrm>
            <a:off x="609600" y="107523"/>
            <a:ext cx="10972800" cy="11430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2800"/>
              <a:buFont typeface="Calibri"/>
              <a:buNone/>
            </a:pPr>
            <a:r>
              <a:rPr b="1" lang="en-US" sz="2800"/>
              <a:t>You Can’t Untangle My Roots</a:t>
            </a:r>
            <a:br>
              <a:rPr b="1" lang="en-US" sz="2800"/>
            </a:br>
            <a:r>
              <a:rPr lang="en-US" sz="2000"/>
              <a:t>Angela Gonzales</a:t>
            </a:r>
            <a:endParaRPr sz="2000"/>
          </a:p>
        </p:txBody>
      </p:sp>
      <p:pic>
        <p:nvPicPr>
          <p:cNvPr descr="untangle roots.jpg" id="198" name="Google Shape;198;p27"/>
          <p:cNvPicPr preferRelativeResize="0"/>
          <p:nvPr>
            <p:ph idx="1" type="body"/>
          </p:nvPr>
        </p:nvPicPr>
        <p:blipFill rotWithShape="1">
          <a:blip r:embed="rId3">
            <a:alphaModFix/>
          </a:blip>
          <a:srcRect b="22501" l="0" r="0" t="22502"/>
          <a:stretch/>
        </p:blipFill>
        <p:spPr>
          <a:xfrm>
            <a:off x="481525" y="1126913"/>
            <a:ext cx="11121771" cy="4587409"/>
          </a:xfrm>
          <a:prstGeom prst="rect">
            <a:avLst/>
          </a:prstGeom>
          <a:noFill/>
          <a:ln>
            <a:noFill/>
          </a:ln>
        </p:spPr>
      </p:pic>
      <p:sp>
        <p:nvSpPr>
          <p:cNvPr id="199" name="Google Shape;199;p27"/>
          <p:cNvSpPr txBox="1"/>
          <p:nvPr/>
        </p:nvSpPr>
        <p:spPr>
          <a:xfrm>
            <a:off x="1853265" y="5934667"/>
            <a:ext cx="7928100" cy="923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My</a:t>
            </a:r>
            <a:r>
              <a:rPr b="0" i="0" lang="en-US" sz="2400" u="none" cap="none" strike="noStrike">
                <a:solidFill>
                  <a:schemeClr val="dk1"/>
                </a:solidFill>
                <a:latin typeface="Calibri"/>
                <a:ea typeface="Calibri"/>
                <a:cs typeface="Calibri"/>
                <a:sym typeface="Calibri"/>
              </a:rPr>
              <a:t> ethnic roots blend into one another</a:t>
            </a:r>
            <a:r>
              <a:rPr lang="en-US" sz="2400">
                <a:solidFill>
                  <a:schemeClr val="dk1"/>
                </a:solidFill>
                <a:latin typeface="Calibri"/>
                <a:ea typeface="Calibri"/>
                <a:cs typeface="Calibri"/>
                <a:sym typeface="Calibri"/>
              </a:rPr>
              <a:t>.</a:t>
            </a:r>
            <a:r>
              <a:rPr b="0" i="0" lang="en-US" sz="2400" u="none" cap="none" strike="noStrike">
                <a:solidFill>
                  <a:schemeClr val="dk1"/>
                </a:solidFill>
                <a:latin typeface="Calibri"/>
                <a:ea typeface="Calibri"/>
                <a:cs typeface="Calibri"/>
                <a:sym typeface="Calibri"/>
              </a:rPr>
              <a:t> </a:t>
            </a:r>
            <a:endParaRPr b="0" i="0" sz="2400" u="none" cap="none" strike="noStrike">
              <a:solidFill>
                <a:schemeClr val="dk1"/>
              </a:solidFill>
              <a:latin typeface="Calibri"/>
              <a:ea typeface="Calibri"/>
              <a:cs typeface="Calibri"/>
              <a:sym typeface="Calibri"/>
            </a:endParaRPr>
          </a:p>
          <a:p>
            <a:pPr indent="0" lvl="0" marL="0" marR="0" rtl="0" algn="l">
              <a:spcBef>
                <a:spcPts val="0"/>
              </a:spcBef>
              <a:spcAft>
                <a:spcPts val="0"/>
              </a:spcAft>
              <a:buNone/>
            </a:pPr>
            <a:r>
              <a:rPr lang="en-US" sz="2400">
                <a:solidFill>
                  <a:schemeClr val="dk1"/>
                </a:solidFill>
                <a:latin typeface="Calibri"/>
                <a:ea typeface="Calibri"/>
                <a:cs typeface="Calibri"/>
                <a:sym typeface="Calibri"/>
              </a:rPr>
              <a:t>O</a:t>
            </a:r>
            <a:r>
              <a:rPr b="0" i="0" lang="en-US" sz="2400" u="none" cap="none" strike="noStrike">
                <a:solidFill>
                  <a:schemeClr val="dk1"/>
                </a:solidFill>
                <a:latin typeface="Calibri"/>
                <a:ea typeface="Calibri"/>
                <a:cs typeface="Calibri"/>
                <a:sym typeface="Calibri"/>
              </a:rPr>
              <a:t>ne growing into the next. </a:t>
            </a:r>
            <a:endParaRPr sz="24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28"/>
          <p:cNvSpPr txBox="1"/>
          <p:nvPr>
            <p:ph type="title"/>
          </p:nvPr>
        </p:nvSpPr>
        <p:spPr>
          <a:xfrm>
            <a:off x="6340289" y="453107"/>
            <a:ext cx="4938183" cy="5814949"/>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Calibri"/>
              <a:buNone/>
            </a:pPr>
            <a:r>
              <a:rPr lang="en-US" sz="2000"/>
              <a:t>Who are LatinX? </a:t>
            </a:r>
            <a:br>
              <a:rPr lang="en-US" sz="2000"/>
            </a:br>
            <a:r>
              <a:rPr lang="en-US" sz="2000"/>
              <a:t>Their numbers are relatively slim in ths Northshore community..</a:t>
            </a:r>
            <a:endParaRPr sz="2000"/>
          </a:p>
        </p:txBody>
      </p:sp>
      <p:pic>
        <p:nvPicPr>
          <p:cNvPr descr="The Heart.jpg" id="206" name="Google Shape;206;p28"/>
          <p:cNvPicPr preferRelativeResize="0"/>
          <p:nvPr>
            <p:ph idx="1" type="body"/>
          </p:nvPr>
        </p:nvPicPr>
        <p:blipFill rotWithShape="1">
          <a:blip r:embed="rId3">
            <a:alphaModFix/>
          </a:blip>
          <a:srcRect b="8727" l="0" r="0" t="8727"/>
          <a:stretch/>
        </p:blipFill>
        <p:spPr>
          <a:xfrm>
            <a:off x="876975" y="1370347"/>
            <a:ext cx="10972800" cy="4525963"/>
          </a:xfrm>
          <a:prstGeom prst="rect">
            <a:avLst/>
          </a:prstGeom>
          <a:noFill/>
          <a:ln>
            <a:noFill/>
          </a:ln>
        </p:spPr>
      </p:pic>
      <p:sp>
        <p:nvSpPr>
          <p:cNvPr id="207" name="Google Shape;207;p28"/>
          <p:cNvSpPr txBox="1"/>
          <p:nvPr/>
        </p:nvSpPr>
        <p:spPr>
          <a:xfrm>
            <a:off x="3696911" y="37419"/>
            <a:ext cx="4938183" cy="1332928"/>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2800"/>
              <a:buFont typeface="Calibri"/>
              <a:buNone/>
            </a:pPr>
            <a:r>
              <a:rPr b="1" lang="en-US" sz="2800">
                <a:solidFill>
                  <a:schemeClr val="dk1"/>
                </a:solidFill>
                <a:latin typeface="Calibri"/>
                <a:ea typeface="Calibri"/>
                <a:cs typeface="Calibri"/>
                <a:sym typeface="Calibri"/>
              </a:rPr>
              <a:t>Love Child</a:t>
            </a:r>
            <a:endParaRPr/>
          </a:p>
          <a:p>
            <a:pPr indent="0" lvl="0" marL="0" marR="0" rtl="0" algn="ctr">
              <a:spcBef>
                <a:spcPts val="0"/>
              </a:spcBef>
              <a:spcAft>
                <a:spcPts val="0"/>
              </a:spcAft>
              <a:buClr>
                <a:schemeClr val="dk1"/>
              </a:buClr>
              <a:buSzPts val="2400"/>
              <a:buFont typeface="Calibri"/>
              <a:buNone/>
            </a:pPr>
            <a:r>
              <a:rPr lang="en-US" sz="2400">
                <a:solidFill>
                  <a:schemeClr val="dk1"/>
                </a:solidFill>
                <a:latin typeface="Calibri"/>
                <a:ea typeface="Calibri"/>
                <a:cs typeface="Calibri"/>
                <a:sym typeface="Calibri"/>
              </a:rPr>
              <a:t>Chor Boogie</a:t>
            </a:r>
            <a:endParaRPr sz="2800">
              <a:solidFill>
                <a:schemeClr val="dk1"/>
              </a:solidFill>
              <a:latin typeface="Calibri"/>
              <a:ea typeface="Calibri"/>
              <a:cs typeface="Calibri"/>
              <a:sym typeface="Calibri"/>
            </a:endParaRPr>
          </a:p>
        </p:txBody>
      </p:sp>
      <p:sp>
        <p:nvSpPr>
          <p:cNvPr id="208" name="Google Shape;208;p28"/>
          <p:cNvSpPr txBox="1"/>
          <p:nvPr/>
        </p:nvSpPr>
        <p:spPr>
          <a:xfrm>
            <a:off x="480475" y="132838"/>
            <a:ext cx="9789600" cy="114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000">
              <a:latin typeface="Calibri"/>
              <a:ea typeface="Calibri"/>
              <a:cs typeface="Calibri"/>
              <a:sym typeface="Calibri"/>
            </a:endParaRPr>
          </a:p>
        </p:txBody>
      </p:sp>
      <p:sp>
        <p:nvSpPr>
          <p:cNvPr id="209" name="Google Shape;209;p28"/>
          <p:cNvSpPr txBox="1"/>
          <p:nvPr/>
        </p:nvSpPr>
        <p:spPr>
          <a:xfrm>
            <a:off x="819275" y="5991700"/>
            <a:ext cx="9788100" cy="114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latin typeface="Calibri"/>
                <a:ea typeface="Calibri"/>
                <a:cs typeface="Calibri"/>
                <a:sym typeface="Calibri"/>
              </a:rPr>
              <a:t>Y</a:t>
            </a:r>
            <a:r>
              <a:rPr lang="en-US" sz="2400">
                <a:latin typeface="Calibri"/>
                <a:ea typeface="Calibri"/>
                <a:cs typeface="Calibri"/>
                <a:sym typeface="Calibri"/>
              </a:rPr>
              <a:t>ou see only a part of me. </a:t>
            </a:r>
            <a:endParaRPr sz="2400">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sp>
        <p:nvSpPr>
          <p:cNvPr id="215" name="Google Shape;215;p29"/>
          <p:cNvSpPr txBox="1"/>
          <p:nvPr>
            <p:ph type="title"/>
          </p:nvPr>
        </p:nvSpPr>
        <p:spPr>
          <a:xfrm>
            <a:off x="2078725" y="669400"/>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000"/>
              <a:t>Love Child</a:t>
            </a:r>
            <a:endParaRPr b="1" sz="3000"/>
          </a:p>
          <a:p>
            <a:pPr indent="0" lvl="0" marL="0" rtl="0" algn="l">
              <a:spcBef>
                <a:spcPts val="0"/>
              </a:spcBef>
              <a:spcAft>
                <a:spcPts val="0"/>
              </a:spcAft>
              <a:buNone/>
            </a:pPr>
            <a:r>
              <a:rPr lang="en-US" sz="3000"/>
              <a:t>Street view</a:t>
            </a:r>
            <a:endParaRPr sz="3000"/>
          </a:p>
          <a:p>
            <a:pPr indent="0" lvl="0" marL="0" rtl="0" algn="l">
              <a:spcBef>
                <a:spcPts val="0"/>
              </a:spcBef>
              <a:spcAft>
                <a:spcPts val="0"/>
              </a:spcAft>
              <a:buNone/>
            </a:pPr>
            <a:r>
              <a:rPr lang="en-US" sz="3000"/>
              <a:t> </a:t>
            </a:r>
            <a:endParaRPr sz="3000"/>
          </a:p>
        </p:txBody>
      </p:sp>
      <p:sp>
        <p:nvSpPr>
          <p:cNvPr id="216" name="Google Shape;216;p29"/>
          <p:cNvSpPr txBox="1"/>
          <p:nvPr>
            <p:ph idx="1" type="body"/>
          </p:nvPr>
        </p:nvSpPr>
        <p:spPr>
          <a:xfrm>
            <a:off x="838200" y="1825625"/>
            <a:ext cx="10515600" cy="43512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rPr lang="en-US" sz="3000"/>
              <a:t>See the whole of me. </a:t>
            </a:r>
            <a:endParaRPr sz="3000"/>
          </a:p>
        </p:txBody>
      </p:sp>
      <p:pic>
        <p:nvPicPr>
          <p:cNvPr id="217" name="Google Shape;217;p29"/>
          <p:cNvPicPr preferRelativeResize="0"/>
          <p:nvPr/>
        </p:nvPicPr>
        <p:blipFill>
          <a:blip r:embed="rId3">
            <a:alphaModFix/>
          </a:blip>
          <a:stretch>
            <a:fillRect/>
          </a:stretch>
        </p:blipFill>
        <p:spPr>
          <a:xfrm>
            <a:off x="6096000" y="176750"/>
            <a:ext cx="5179224" cy="61768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Google Shape;223;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alibri"/>
              <a:buNone/>
            </a:pPr>
            <a:r>
              <a:rPr lang="en-US"/>
              <a:t>Conclusion</a:t>
            </a:r>
            <a:endParaRPr/>
          </a:p>
        </p:txBody>
      </p:sp>
      <p:sp>
        <p:nvSpPr>
          <p:cNvPr id="224" name="Google Shape;224;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dk1"/>
              </a:buClr>
              <a:buSzPts val="2800"/>
              <a:buChar char="•"/>
            </a:pPr>
            <a:r>
              <a:rPr lang="en-US"/>
              <a:t>Punto Urban Art Museum elevates Latinx culture through collectivist, familismo, and personalismo cultural </a:t>
            </a:r>
            <a:r>
              <a:rPr lang="en-US"/>
              <a:t>depictions</a:t>
            </a:r>
            <a:r>
              <a:rPr lang="en-US"/>
              <a:t> in El Punto/The Point.</a:t>
            </a:r>
            <a:endParaRPr/>
          </a:p>
          <a:p>
            <a:pPr indent="0" lvl="0" marL="228600" rtl="0" algn="l">
              <a:lnSpc>
                <a:spcPct val="90000"/>
              </a:lnSpc>
              <a:spcBef>
                <a:spcPts val="0"/>
              </a:spcBef>
              <a:spcAft>
                <a:spcPts val="0"/>
              </a:spcAft>
              <a:buNone/>
            </a:pPr>
            <a:r>
              <a:t/>
            </a:r>
            <a:endParaRPr/>
          </a:p>
          <a:p>
            <a:pPr indent="-228600" lvl="0" marL="228600" rtl="0" algn="l">
              <a:lnSpc>
                <a:spcPct val="90000"/>
              </a:lnSpc>
              <a:spcBef>
                <a:spcPts val="1000"/>
              </a:spcBef>
              <a:spcAft>
                <a:spcPts val="0"/>
              </a:spcAft>
              <a:buClr>
                <a:schemeClr val="dk1"/>
              </a:buClr>
              <a:buSzPts val="2800"/>
              <a:buChar char="•"/>
            </a:pPr>
            <a:r>
              <a:rPr lang="en-US"/>
              <a:t>Attention is paid to the murals’ mediums to evoke racial and ethnic pride by onlookers.</a:t>
            </a:r>
            <a:endParaRPr/>
          </a:p>
          <a:p>
            <a:pPr indent="0" lvl="0" marL="228600" rtl="0" algn="l">
              <a:lnSpc>
                <a:spcPct val="90000"/>
              </a:lnSpc>
              <a:spcBef>
                <a:spcPts val="1000"/>
              </a:spcBef>
              <a:spcAft>
                <a:spcPts val="0"/>
              </a:spcAft>
              <a:buNone/>
            </a:pPr>
            <a:r>
              <a:t/>
            </a:r>
            <a:endParaRPr/>
          </a:p>
          <a:p>
            <a:pPr indent="-292100" lvl="0" marL="228600" rtl="0" algn="l">
              <a:spcBef>
                <a:spcPts val="1000"/>
              </a:spcBef>
              <a:spcAft>
                <a:spcPts val="0"/>
              </a:spcAft>
              <a:buSzPts val="2800"/>
              <a:buChar char="•"/>
            </a:pPr>
            <a:r>
              <a:rPr lang="en-US"/>
              <a:t>“Representation Matters” The Punto Urban Art Museum reflects themes of migration, assimilation, and acculturation. </a:t>
            </a:r>
            <a:endParaRPr/>
          </a:p>
          <a:p>
            <a:pPr indent="0" lvl="0" marL="228600" rtl="0" algn="l">
              <a:lnSpc>
                <a:spcPct val="90000"/>
              </a:lnSpc>
              <a:spcBef>
                <a:spcPts val="100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9FC5E8"/>
        </a:solidFill>
      </p:bgPr>
    </p:bg>
    <p:spTree>
      <p:nvGrpSpPr>
        <p:cNvPr id="96" name="Shape 96"/>
        <p:cNvGrpSpPr/>
        <p:nvPr/>
      </p:nvGrpSpPr>
      <p:grpSpPr>
        <a:xfrm>
          <a:off x="0" y="0"/>
          <a:ext cx="0" cy="0"/>
          <a:chOff x="0" y="0"/>
          <a:chExt cx="0" cy="0"/>
        </a:xfrm>
      </p:grpSpPr>
      <p:sp>
        <p:nvSpPr>
          <p:cNvPr id="97" name="Google Shape;97;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alibri"/>
              <a:buNone/>
            </a:pPr>
            <a:r>
              <a:rPr lang="en-US"/>
              <a:t>Background </a:t>
            </a:r>
            <a:endParaRPr/>
          </a:p>
        </p:txBody>
      </p:sp>
      <p:sp>
        <p:nvSpPr>
          <p:cNvPr id="98" name="Google Shape;98;p14"/>
          <p:cNvSpPr txBox="1"/>
          <p:nvPr>
            <p:ph idx="1" type="body"/>
          </p:nvPr>
        </p:nvSpPr>
        <p:spPr>
          <a:xfrm>
            <a:off x="838200" y="1825625"/>
            <a:ext cx="10515600" cy="3973200"/>
          </a:xfrm>
          <a:prstGeom prst="rect">
            <a:avLst/>
          </a:prstGeom>
          <a:noFill/>
          <a:ln>
            <a:noFill/>
          </a:ln>
        </p:spPr>
        <p:txBody>
          <a:bodyPr anchorCtr="0" anchor="t" bIns="45700" lIns="91425" spcFirstLastPara="1" rIns="91425" wrap="square" tIns="45700">
            <a:noAutofit/>
          </a:bodyPr>
          <a:lstStyle/>
          <a:p>
            <a:pPr indent="0" lvl="1" marL="457200" rtl="0" algn="l">
              <a:lnSpc>
                <a:spcPct val="90000"/>
              </a:lnSpc>
              <a:spcBef>
                <a:spcPts val="0"/>
              </a:spcBef>
              <a:spcAft>
                <a:spcPts val="0"/>
              </a:spcAft>
              <a:buClr>
                <a:schemeClr val="dk1"/>
              </a:buClr>
              <a:buSzPts val="2220"/>
              <a:buNone/>
            </a:pPr>
            <a:r>
              <a:t/>
            </a:r>
            <a:endParaRPr sz="2220"/>
          </a:p>
          <a:p>
            <a:pPr indent="-240030" lvl="1" marL="685800" rtl="0" algn="l">
              <a:lnSpc>
                <a:spcPct val="90000"/>
              </a:lnSpc>
              <a:spcBef>
                <a:spcPts val="500"/>
              </a:spcBef>
              <a:spcAft>
                <a:spcPts val="0"/>
              </a:spcAft>
              <a:buClr>
                <a:schemeClr val="dk1"/>
              </a:buClr>
              <a:buSzPts val="2400"/>
              <a:buChar char="•"/>
            </a:pPr>
            <a:r>
              <a:rPr lang="en-US"/>
              <a:t>Punto Urban Art Museum is a project of the North Shore Community Development Coalition, a nonprofit affordable housing developer located in Salem, MA.</a:t>
            </a:r>
            <a:endParaRPr/>
          </a:p>
          <a:p>
            <a:pPr indent="-87630" lvl="1" marL="685800" rtl="0" algn="l">
              <a:lnSpc>
                <a:spcPct val="90000"/>
              </a:lnSpc>
              <a:spcBef>
                <a:spcPts val="500"/>
              </a:spcBef>
              <a:spcAft>
                <a:spcPts val="0"/>
              </a:spcAft>
              <a:buClr>
                <a:schemeClr val="dk1"/>
              </a:buClr>
              <a:buSzPts val="2220"/>
              <a:buNone/>
            </a:pPr>
            <a:r>
              <a:t/>
            </a:r>
            <a:endParaRPr sz="2220"/>
          </a:p>
          <a:p>
            <a:pPr indent="-228600" lvl="1" marL="685800" rtl="0" algn="l">
              <a:lnSpc>
                <a:spcPct val="90000"/>
              </a:lnSpc>
              <a:spcBef>
                <a:spcPts val="500"/>
              </a:spcBef>
              <a:spcAft>
                <a:spcPts val="0"/>
              </a:spcAft>
              <a:buClr>
                <a:schemeClr val="dk1"/>
              </a:buClr>
              <a:buSzPts val="2220"/>
              <a:buChar char="•"/>
            </a:pPr>
            <a:r>
              <a:rPr lang="en-US"/>
              <a:t>Mission Statement: </a:t>
            </a:r>
            <a:r>
              <a:rPr b="1" i="1" lang="en-US"/>
              <a:t>"A social justice art program focused on breaking down invisible socio-economic barriers."</a:t>
            </a:r>
            <a:r>
              <a:rPr b="1" i="1" lang="en-US" sz="2220"/>
              <a:t>  </a:t>
            </a:r>
            <a:br>
              <a:rPr lang="en-US" sz="2220"/>
            </a:br>
            <a:endParaRPr sz="2220"/>
          </a:p>
          <a:p>
            <a:pPr indent="-228600" lvl="1" marL="685800" rtl="0" algn="l">
              <a:lnSpc>
                <a:spcPct val="90000"/>
              </a:lnSpc>
              <a:spcBef>
                <a:spcPts val="500"/>
              </a:spcBef>
              <a:spcAft>
                <a:spcPts val="0"/>
              </a:spcAft>
              <a:buClr>
                <a:schemeClr val="dk1"/>
              </a:buClr>
              <a:buSzPts val="2220"/>
              <a:buChar char="•"/>
            </a:pPr>
            <a:r>
              <a:rPr lang="en-US" sz="2220"/>
              <a:t>The project features 75 large scale murals within a 3 block radius in the El Punto, The Point neighborhood located in Salem, featuring local and international artists. </a:t>
            </a:r>
            <a:endParaRPr/>
          </a:p>
          <a:p>
            <a:pPr indent="-87630" lvl="1" marL="685800" rtl="0" algn="l">
              <a:lnSpc>
                <a:spcPct val="90000"/>
              </a:lnSpc>
              <a:spcBef>
                <a:spcPts val="500"/>
              </a:spcBef>
              <a:spcAft>
                <a:spcPts val="0"/>
              </a:spcAft>
              <a:buClr>
                <a:schemeClr val="dk1"/>
              </a:buClr>
              <a:buSzPts val="2220"/>
              <a:buNone/>
            </a:pPr>
            <a:r>
              <a:t/>
            </a:r>
            <a:endParaRPr sz="2220"/>
          </a:p>
          <a:p>
            <a:pPr indent="-87630" lvl="1" marL="685800" rtl="0" algn="l">
              <a:lnSpc>
                <a:spcPct val="90000"/>
              </a:lnSpc>
              <a:spcBef>
                <a:spcPts val="500"/>
              </a:spcBef>
              <a:spcAft>
                <a:spcPts val="0"/>
              </a:spcAft>
              <a:buClr>
                <a:schemeClr val="dk1"/>
              </a:buClr>
              <a:buSzPts val="2220"/>
              <a:buNone/>
            </a:pPr>
            <a:r>
              <a:t/>
            </a:r>
            <a:endParaRPr sz="2220"/>
          </a:p>
          <a:p>
            <a:pPr indent="0" lvl="1" marL="457200" rtl="0" algn="l">
              <a:lnSpc>
                <a:spcPct val="90000"/>
              </a:lnSpc>
              <a:spcBef>
                <a:spcPts val="500"/>
              </a:spcBef>
              <a:spcAft>
                <a:spcPts val="0"/>
              </a:spcAft>
              <a:buClr>
                <a:schemeClr val="dk1"/>
              </a:buClr>
              <a:buSzPts val="2220"/>
              <a:buNone/>
            </a:pPr>
            <a:r>
              <a:rPr lang="en-US" sz="2220"/>
              <a:t>Source: </a:t>
            </a:r>
            <a:r>
              <a:rPr lang="en-US" sz="2220" u="sng">
                <a:solidFill>
                  <a:schemeClr val="hlink"/>
                </a:solidFill>
                <a:hlinkClick r:id="rId3"/>
              </a:rPr>
              <a:t>http://puntourbanartmuseum.org/</a:t>
            </a:r>
            <a:endParaRPr sz="2220"/>
          </a:p>
          <a:p>
            <a:pPr indent="0" lvl="1" marL="457200" rtl="0" algn="l">
              <a:lnSpc>
                <a:spcPct val="90000"/>
              </a:lnSpc>
              <a:spcBef>
                <a:spcPts val="500"/>
              </a:spcBef>
              <a:spcAft>
                <a:spcPts val="0"/>
              </a:spcAft>
              <a:buClr>
                <a:schemeClr val="dk1"/>
              </a:buClr>
              <a:buSzPts val="1665"/>
              <a:buNone/>
            </a:pPr>
            <a:r>
              <a:t/>
            </a:r>
            <a:endParaRPr sz="1665"/>
          </a:p>
          <a:p>
            <a:pPr indent="0" lvl="1" marL="457200" rtl="0" algn="l">
              <a:lnSpc>
                <a:spcPct val="90000"/>
              </a:lnSpc>
              <a:spcBef>
                <a:spcPts val="500"/>
              </a:spcBef>
              <a:spcAft>
                <a:spcPts val="0"/>
              </a:spcAft>
              <a:buClr>
                <a:schemeClr val="dk1"/>
              </a:buClr>
              <a:buSzPts val="2590"/>
              <a:buNone/>
            </a:pPr>
            <a:r>
              <a:t/>
            </a:r>
            <a:endParaRPr sz="259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9FC5E8"/>
        </a:solidFill>
      </p:bgPr>
    </p:bg>
    <p:spTree>
      <p:nvGrpSpPr>
        <p:cNvPr id="103" name="Shape 103"/>
        <p:cNvGrpSpPr/>
        <p:nvPr/>
      </p:nvGrpSpPr>
      <p:grpSpPr>
        <a:xfrm>
          <a:off x="0" y="0"/>
          <a:ext cx="0" cy="0"/>
          <a:chOff x="0" y="0"/>
          <a:chExt cx="0" cy="0"/>
        </a:xfrm>
      </p:grpSpPr>
      <p:sp>
        <p:nvSpPr>
          <p:cNvPr id="104" name="Google Shape;104;p15"/>
          <p:cNvSpPr txBox="1"/>
          <p:nvPr>
            <p:ph type="title"/>
          </p:nvPr>
        </p:nvSpPr>
        <p:spPr>
          <a:xfrm>
            <a:off x="838200" y="0"/>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alibri"/>
              <a:buNone/>
            </a:pPr>
            <a:r>
              <a:rPr lang="en-US"/>
              <a:t>El Punto / The Point Neighborhood </a:t>
            </a:r>
            <a:endParaRPr/>
          </a:p>
        </p:txBody>
      </p:sp>
      <p:sp>
        <p:nvSpPr>
          <p:cNvPr id="105" name="Google Shape;105;p15"/>
          <p:cNvSpPr txBox="1"/>
          <p:nvPr>
            <p:ph idx="1" type="body"/>
          </p:nvPr>
        </p:nvSpPr>
        <p:spPr>
          <a:xfrm>
            <a:off x="838200" y="1403000"/>
            <a:ext cx="10515600" cy="4351200"/>
          </a:xfrm>
          <a:prstGeom prst="rect">
            <a:avLst/>
          </a:prstGeom>
          <a:noFill/>
          <a:ln>
            <a:noFill/>
          </a:ln>
        </p:spPr>
        <p:txBody>
          <a:bodyPr anchorCtr="0" anchor="t" bIns="45700" lIns="91425" spcFirstLastPara="1" rIns="91425" wrap="square" tIns="45700">
            <a:noAutofit/>
          </a:bodyPr>
          <a:lstStyle/>
          <a:p>
            <a:pPr indent="-287083" lvl="0" marL="228600" rtl="0" algn="l">
              <a:lnSpc>
                <a:spcPct val="70000"/>
              </a:lnSpc>
              <a:spcBef>
                <a:spcPts val="0"/>
              </a:spcBef>
              <a:spcAft>
                <a:spcPts val="0"/>
              </a:spcAft>
              <a:buClr>
                <a:schemeClr val="dk1"/>
              </a:buClr>
              <a:buSzPts val="2600"/>
              <a:buChar char="•"/>
            </a:pPr>
            <a:r>
              <a:rPr lang="en-US" sz="2600"/>
              <a:t>Immigrant community of workforce housing: French-Canadian, Italian, Irish until 1970s. Now majority Hispanic/Latinx population. </a:t>
            </a:r>
            <a:endParaRPr sz="2600"/>
          </a:p>
          <a:p>
            <a:pPr indent="-287083" lvl="0" marL="228600" rtl="0" algn="l">
              <a:lnSpc>
                <a:spcPct val="70000"/>
              </a:lnSpc>
              <a:spcBef>
                <a:spcPts val="1000"/>
              </a:spcBef>
              <a:spcAft>
                <a:spcPts val="0"/>
              </a:spcAft>
              <a:buClr>
                <a:schemeClr val="dk1"/>
              </a:buClr>
              <a:buSzPts val="2600"/>
              <a:buChar char="•"/>
            </a:pPr>
            <a:r>
              <a:rPr lang="en-US" sz="2600"/>
              <a:t>Currently 23.6% of Point residents are foreign born; 63% non-white.</a:t>
            </a:r>
            <a:endParaRPr sz="2600"/>
          </a:p>
          <a:p>
            <a:pPr indent="-287083" lvl="0" marL="228600" rtl="0" algn="l">
              <a:lnSpc>
                <a:spcPct val="70000"/>
              </a:lnSpc>
              <a:spcBef>
                <a:spcPts val="1000"/>
              </a:spcBef>
              <a:spcAft>
                <a:spcPts val="0"/>
              </a:spcAft>
              <a:buClr>
                <a:schemeClr val="dk1"/>
              </a:buClr>
              <a:buSzPts val="2600"/>
              <a:buChar char="•"/>
            </a:pPr>
            <a:r>
              <a:rPr lang="en-US" sz="2600"/>
              <a:t>17.6% of Salem, MA residents are identified as Latino.</a:t>
            </a:r>
            <a:endParaRPr sz="2600"/>
          </a:p>
          <a:p>
            <a:pPr indent="-287083" lvl="0" marL="228600" rtl="0" algn="l">
              <a:lnSpc>
                <a:spcPct val="70000"/>
              </a:lnSpc>
              <a:spcBef>
                <a:spcPts val="1000"/>
              </a:spcBef>
              <a:spcAft>
                <a:spcPts val="0"/>
              </a:spcAft>
              <a:buClr>
                <a:schemeClr val="dk1"/>
              </a:buClr>
              <a:buSzPts val="2600"/>
              <a:buChar char="•"/>
            </a:pPr>
            <a:r>
              <a:rPr lang="en-US" sz="2600"/>
              <a:t>Median income $41,068 in 2016. </a:t>
            </a:r>
            <a:endParaRPr sz="2600"/>
          </a:p>
          <a:p>
            <a:pPr indent="-287083" lvl="0" marL="228600" rtl="0" algn="l">
              <a:lnSpc>
                <a:spcPct val="70000"/>
              </a:lnSpc>
              <a:spcBef>
                <a:spcPts val="1000"/>
              </a:spcBef>
              <a:spcAft>
                <a:spcPts val="0"/>
              </a:spcAft>
              <a:buClr>
                <a:schemeClr val="dk1"/>
              </a:buClr>
              <a:buSzPts val="2600"/>
              <a:buChar char="•"/>
            </a:pPr>
            <a:r>
              <a:rPr lang="en-US" sz="2600"/>
              <a:t>Neighborhood experiences segregation and discriminatory attitudes, frequently disparaged among dominant groups in Salem.</a:t>
            </a:r>
            <a:endParaRPr sz="2600"/>
          </a:p>
          <a:p>
            <a:pPr indent="-287083" lvl="0" marL="228600" rtl="0" algn="l">
              <a:lnSpc>
                <a:spcPct val="70000"/>
              </a:lnSpc>
              <a:spcBef>
                <a:spcPts val="1000"/>
              </a:spcBef>
              <a:spcAft>
                <a:spcPts val="0"/>
              </a:spcAft>
              <a:buClr>
                <a:schemeClr val="dk1"/>
              </a:buClr>
              <a:buSzPts val="2600"/>
              <a:buChar char="•"/>
            </a:pPr>
            <a:r>
              <a:rPr lang="en-US" sz="2600"/>
              <a:t>Concentrated area of affordable housing – nonprofit and state-run. </a:t>
            </a:r>
            <a:endParaRPr sz="2600"/>
          </a:p>
          <a:p>
            <a:pPr indent="-287083" lvl="0" marL="228600" rtl="0" algn="l">
              <a:lnSpc>
                <a:spcPct val="70000"/>
              </a:lnSpc>
              <a:spcBef>
                <a:spcPts val="1000"/>
              </a:spcBef>
              <a:spcAft>
                <a:spcPts val="0"/>
              </a:spcAft>
              <a:buClr>
                <a:schemeClr val="dk1"/>
              </a:buClr>
              <a:buSzPts val="2600"/>
              <a:buChar char="•"/>
            </a:pPr>
            <a:r>
              <a:rPr lang="en-US" sz="2600"/>
              <a:t>Resident pride exists, isolation and safety fears also present. </a:t>
            </a:r>
            <a:endParaRPr sz="2600"/>
          </a:p>
          <a:p>
            <a:pPr indent="0" lvl="0" marL="0" rtl="0" algn="l">
              <a:lnSpc>
                <a:spcPct val="70000"/>
              </a:lnSpc>
              <a:spcBef>
                <a:spcPts val="1000"/>
              </a:spcBef>
              <a:spcAft>
                <a:spcPts val="0"/>
              </a:spcAft>
              <a:buClr>
                <a:schemeClr val="dk1"/>
              </a:buClr>
              <a:buSzPts val="1960"/>
              <a:buNone/>
            </a:pPr>
            <a:r>
              <a:t/>
            </a:r>
            <a:endParaRPr sz="2600"/>
          </a:p>
          <a:p>
            <a:pPr indent="0" lvl="0" marL="0" rtl="0" algn="l">
              <a:lnSpc>
                <a:spcPct val="70000"/>
              </a:lnSpc>
              <a:spcBef>
                <a:spcPts val="1000"/>
              </a:spcBef>
              <a:spcAft>
                <a:spcPts val="0"/>
              </a:spcAft>
              <a:buClr>
                <a:schemeClr val="dk1"/>
              </a:buClr>
              <a:buSzPts val="1960"/>
              <a:buNone/>
            </a:pPr>
            <a:r>
              <a:t/>
            </a:r>
            <a:endParaRPr sz="2600"/>
          </a:p>
          <a:p>
            <a:pPr indent="0" lvl="1" marL="457200" rtl="0" algn="l">
              <a:lnSpc>
                <a:spcPct val="70000"/>
              </a:lnSpc>
              <a:spcBef>
                <a:spcPts val="500"/>
              </a:spcBef>
              <a:spcAft>
                <a:spcPts val="0"/>
              </a:spcAft>
              <a:buClr>
                <a:schemeClr val="dk1"/>
              </a:buClr>
              <a:buSzPts val="1960"/>
              <a:buFont typeface="Arial"/>
              <a:buNone/>
            </a:pPr>
            <a:r>
              <a:rPr lang="en-US" sz="1800"/>
              <a:t>Source: </a:t>
            </a:r>
            <a:endParaRPr sz="1800"/>
          </a:p>
          <a:p>
            <a:pPr indent="0" lvl="1" marL="457200" rtl="0" algn="l">
              <a:lnSpc>
                <a:spcPct val="70000"/>
              </a:lnSpc>
              <a:spcBef>
                <a:spcPts val="500"/>
              </a:spcBef>
              <a:spcAft>
                <a:spcPts val="0"/>
              </a:spcAft>
              <a:buClr>
                <a:schemeClr val="dk1"/>
              </a:buClr>
              <a:buSzPts val="1960"/>
              <a:buFont typeface="Arial"/>
              <a:buNone/>
            </a:pPr>
            <a:r>
              <a:rPr lang="en-US" sz="1800" u="sng">
                <a:solidFill>
                  <a:schemeClr val="hlink"/>
                </a:solidFill>
                <a:hlinkClick r:id="rId3"/>
              </a:rPr>
              <a:t>http://www.city-data.com/neighborhood/The-Point-Salem-MA.html</a:t>
            </a:r>
            <a:endParaRPr sz="1800" u="sng">
              <a:solidFill>
                <a:schemeClr val="hlink"/>
              </a:solidFill>
              <a:hlinkClick r:id="rId4"/>
            </a:endParaRPr>
          </a:p>
          <a:p>
            <a:pPr indent="0" lvl="1" marL="457200" rtl="0" algn="l">
              <a:lnSpc>
                <a:spcPct val="70000"/>
              </a:lnSpc>
              <a:spcBef>
                <a:spcPts val="500"/>
              </a:spcBef>
              <a:spcAft>
                <a:spcPts val="0"/>
              </a:spcAft>
              <a:buClr>
                <a:schemeClr val="dk1"/>
              </a:buClr>
              <a:buSzPts val="1960"/>
              <a:buNone/>
            </a:pPr>
            <a:r>
              <a:rPr lang="en-US" sz="1800" u="sng">
                <a:solidFill>
                  <a:schemeClr val="hlink"/>
                </a:solidFill>
                <a:hlinkClick r:id="rId5"/>
              </a:rPr>
              <a:t>https://www.salem.com/sites/salemma/files/uploads/salemhousingneeds.pdf</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16"/>
          <p:cNvSpPr txBox="1"/>
          <p:nvPr>
            <p:ph type="title"/>
          </p:nvPr>
        </p:nvSpPr>
        <p:spPr>
          <a:xfrm>
            <a:off x="838208" y="-11"/>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400"/>
              <a:buFont typeface="Calibri"/>
              <a:buNone/>
            </a:pPr>
            <a:r>
              <a:rPr b="1" lang="en-US"/>
              <a:t>Anacaona</a:t>
            </a:r>
            <a:br>
              <a:rPr b="1" lang="en-US"/>
            </a:br>
            <a:r>
              <a:rPr lang="en-US" sz="3100"/>
              <a:t>Ruben Ubiera-Minaya</a:t>
            </a:r>
            <a:endParaRPr/>
          </a:p>
        </p:txBody>
      </p:sp>
      <p:pic>
        <p:nvPicPr>
          <p:cNvPr descr="A picture containing text, sky, person&#10;&#10;Description generated with high confidence" id="112" name="Google Shape;112;p16"/>
          <p:cNvPicPr preferRelativeResize="0"/>
          <p:nvPr>
            <p:ph idx="1" type="body"/>
          </p:nvPr>
        </p:nvPicPr>
        <p:blipFill rotWithShape="1">
          <a:blip r:embed="rId3">
            <a:alphaModFix/>
          </a:blip>
          <a:srcRect b="0" l="0" r="0" t="0"/>
          <a:stretch/>
        </p:blipFill>
        <p:spPr>
          <a:xfrm>
            <a:off x="637298" y="1344077"/>
            <a:ext cx="6201300" cy="5080500"/>
          </a:xfrm>
          <a:prstGeom prst="rect">
            <a:avLst/>
          </a:prstGeom>
          <a:noFill/>
          <a:ln>
            <a:noFill/>
          </a:ln>
        </p:spPr>
      </p:pic>
      <p:sp>
        <p:nvSpPr>
          <p:cNvPr id="113" name="Google Shape;113;p16"/>
          <p:cNvSpPr txBox="1"/>
          <p:nvPr>
            <p:ph idx="2" type="body"/>
          </p:nvPr>
        </p:nvSpPr>
        <p:spPr>
          <a:xfrm>
            <a:off x="7399625" y="1708725"/>
            <a:ext cx="5181600" cy="4351200"/>
          </a:xfrm>
          <a:prstGeom prst="rect">
            <a:avLst/>
          </a:prstGeom>
          <a:noFill/>
          <a:ln>
            <a:noFill/>
          </a:ln>
        </p:spPr>
        <p:txBody>
          <a:bodyPr anchorCtr="0" anchor="t" bIns="45700" lIns="91425" spcFirstLastPara="1" rIns="91425" wrap="square" tIns="45700">
            <a:noAutofit/>
          </a:bodyPr>
          <a:lstStyle/>
          <a:p>
            <a:pPr indent="-50800" lvl="0" marL="228600" rtl="0" algn="l">
              <a:lnSpc>
                <a:spcPct val="90000"/>
              </a:lnSpc>
              <a:spcBef>
                <a:spcPts val="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t/>
            </a:r>
            <a:endParaRPr/>
          </a:p>
          <a:p>
            <a:pPr indent="0" lvl="0" marL="228600" rtl="0" algn="l">
              <a:lnSpc>
                <a:spcPct val="90000"/>
              </a:lnSpc>
              <a:spcBef>
                <a:spcPts val="1000"/>
              </a:spcBef>
              <a:spcAft>
                <a:spcPts val="0"/>
              </a:spcAft>
              <a:buNone/>
            </a:pPr>
            <a:r>
              <a:rPr lang="en-US"/>
              <a:t>Pride and culture.</a:t>
            </a:r>
            <a:endParaRPr/>
          </a:p>
          <a:p>
            <a:pPr indent="-50800" lvl="0" marL="228600" rtl="0" algn="l">
              <a:lnSpc>
                <a:spcPct val="90000"/>
              </a:lnSpc>
              <a:spcBef>
                <a:spcPts val="1000"/>
              </a:spcBef>
              <a:spcAft>
                <a:spcPts val="0"/>
              </a:spcAft>
              <a:buClr>
                <a:schemeClr val="dk1"/>
              </a:buClr>
              <a:buSzPts val="2800"/>
              <a:buNone/>
            </a:pPr>
            <a:r>
              <a:t/>
            </a:r>
            <a:endParaRPr/>
          </a:p>
          <a:p>
            <a:pPr indent="0" lvl="0" marL="228600" rtl="0" algn="l">
              <a:lnSpc>
                <a:spcPct val="90000"/>
              </a:lnSpc>
              <a:spcBef>
                <a:spcPts val="1000"/>
              </a:spcBef>
              <a:spcAft>
                <a:spcPts val="0"/>
              </a:spcAft>
              <a:buNone/>
            </a:pPr>
            <a:r>
              <a:rPr lang="en-US"/>
              <a:t>This is me, my home, where I belong.  </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17"/>
          <p:cNvSpPr txBox="1"/>
          <p:nvPr>
            <p:ph type="title"/>
          </p:nvPr>
        </p:nvSpPr>
        <p:spPr>
          <a:xfrm>
            <a:off x="5130750" y="1458350"/>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400"/>
              <a:buFont typeface="Calibri"/>
              <a:buNone/>
            </a:pPr>
            <a:r>
              <a:rPr lang="en-US"/>
              <a:t>Anacaona </a:t>
            </a:r>
            <a:endParaRPr/>
          </a:p>
          <a:p>
            <a:pPr indent="0" lvl="0" marL="0" rtl="0" algn="ctr">
              <a:lnSpc>
                <a:spcPct val="90000"/>
              </a:lnSpc>
              <a:spcBef>
                <a:spcPts val="0"/>
              </a:spcBef>
              <a:spcAft>
                <a:spcPts val="0"/>
              </a:spcAft>
              <a:buClr>
                <a:schemeClr val="dk1"/>
              </a:buClr>
              <a:buSzPts val="4400"/>
              <a:buFont typeface="Calibri"/>
              <a:buNone/>
            </a:pPr>
            <a:r>
              <a:rPr lang="en-US"/>
              <a:t>street view </a:t>
            </a:r>
            <a:endParaRPr/>
          </a:p>
        </p:txBody>
      </p:sp>
      <p:pic>
        <p:nvPicPr>
          <p:cNvPr descr="A person standing in front of a building&#10;&#10;Description generated with very high confidence" id="120" name="Google Shape;120;p17"/>
          <p:cNvPicPr preferRelativeResize="0"/>
          <p:nvPr>
            <p:ph idx="1" type="body"/>
          </p:nvPr>
        </p:nvPicPr>
        <p:blipFill rotWithShape="1">
          <a:blip r:embed="rId3">
            <a:alphaModFix/>
          </a:blip>
          <a:srcRect b="0" l="0" r="0" t="0"/>
          <a:stretch/>
        </p:blipFill>
        <p:spPr>
          <a:xfrm>
            <a:off x="470800" y="485400"/>
            <a:ext cx="7778700" cy="5887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Calibri"/>
              <a:buNone/>
            </a:pPr>
            <a:r>
              <a:rPr lang="en-US"/>
              <a:t>Anacaona in Real Life </a:t>
            </a:r>
            <a:endParaRPr/>
          </a:p>
        </p:txBody>
      </p:sp>
      <p:pic>
        <p:nvPicPr>
          <p:cNvPr descr="A picture containing balloon&#10;&#10;Description generated with high confidence" id="126" name="Google Shape;126;p18"/>
          <p:cNvPicPr preferRelativeResize="0"/>
          <p:nvPr>
            <p:ph idx="1" type="body"/>
          </p:nvPr>
        </p:nvPicPr>
        <p:blipFill rotWithShape="1">
          <a:blip r:embed="rId3">
            <a:alphaModFix/>
          </a:blip>
          <a:srcRect b="0" l="0" r="0" t="0"/>
          <a:stretch/>
        </p:blipFill>
        <p:spPr>
          <a:xfrm>
            <a:off x="1194398" y="1706399"/>
            <a:ext cx="3980372" cy="4230356"/>
          </a:xfrm>
          <a:prstGeom prst="rect">
            <a:avLst/>
          </a:prstGeom>
          <a:noFill/>
          <a:ln>
            <a:noFill/>
          </a:ln>
        </p:spPr>
      </p:pic>
      <p:sp>
        <p:nvSpPr>
          <p:cNvPr id="127" name="Google Shape;127;p18"/>
          <p:cNvSpPr txBox="1"/>
          <p:nvPr>
            <p:ph idx="2" type="body"/>
          </p:nvPr>
        </p:nvSpPr>
        <p:spPr>
          <a:xfrm>
            <a:off x="6172200" y="1825625"/>
            <a:ext cx="5181600" cy="4566998"/>
          </a:xfrm>
          <a:prstGeom prst="rect">
            <a:avLst/>
          </a:prstGeom>
          <a:noFill/>
          <a:ln>
            <a:noFill/>
          </a:ln>
        </p:spPr>
        <p:txBody>
          <a:bodyPr anchorCtr="0" anchor="t" bIns="45700" lIns="91425" spcFirstLastPara="1" rIns="91425" wrap="square" tIns="45700">
            <a:noAutofit/>
          </a:bodyPr>
          <a:lstStyle/>
          <a:p>
            <a:pPr indent="-228600" lvl="0" marL="228600" rtl="0" algn="l">
              <a:lnSpc>
                <a:spcPct val="80000"/>
              </a:lnSpc>
              <a:spcBef>
                <a:spcPts val="0"/>
              </a:spcBef>
              <a:spcAft>
                <a:spcPts val="0"/>
              </a:spcAft>
              <a:buClr>
                <a:schemeClr val="dk1"/>
              </a:buClr>
              <a:buSzPts val="2800"/>
              <a:buChar char="•"/>
            </a:pPr>
            <a:r>
              <a:rPr lang="en-US"/>
              <a:t>Rosario Ubiera-Munaya, the artist's sister. </a:t>
            </a:r>
            <a:endParaRPr/>
          </a:p>
          <a:p>
            <a:pPr indent="-228600" lvl="0" marL="228600" rtl="0" algn="l">
              <a:lnSpc>
                <a:spcPct val="80000"/>
              </a:lnSpc>
              <a:spcBef>
                <a:spcPts val="1000"/>
              </a:spcBef>
              <a:spcAft>
                <a:spcPts val="0"/>
              </a:spcAft>
              <a:buClr>
                <a:schemeClr val="dk1"/>
              </a:buClr>
              <a:buSzPts val="2800"/>
              <a:buChar char="•"/>
            </a:pPr>
            <a:r>
              <a:rPr lang="en-US"/>
              <a:t>Executive Director of Amplify Latinx.</a:t>
            </a:r>
            <a:endParaRPr/>
          </a:p>
          <a:p>
            <a:pPr indent="-228600" lvl="0" marL="228600" rtl="0" algn="l">
              <a:lnSpc>
                <a:spcPct val="80000"/>
              </a:lnSpc>
              <a:spcBef>
                <a:spcPts val="1000"/>
              </a:spcBef>
              <a:spcAft>
                <a:spcPts val="0"/>
              </a:spcAft>
              <a:buClr>
                <a:schemeClr val="dk1"/>
              </a:buClr>
              <a:buSzPts val="2800"/>
              <a:buChar char="•"/>
            </a:pPr>
            <a:r>
              <a:rPr lang="en-US"/>
              <a:t>Founder of Conjuelos Productions, an arts programming business focused on Latinx and  Afro-Latino representation in particular</a:t>
            </a:r>
            <a:endParaRPr/>
          </a:p>
          <a:p>
            <a:pPr indent="-228600" lvl="0" marL="228600" rtl="0" algn="l">
              <a:lnSpc>
                <a:spcPct val="80000"/>
              </a:lnSpc>
              <a:spcBef>
                <a:spcPts val="1000"/>
              </a:spcBef>
              <a:spcAft>
                <a:spcPts val="0"/>
              </a:spcAft>
              <a:buClr>
                <a:schemeClr val="dk1"/>
              </a:buClr>
              <a:buSzPts val="2800"/>
              <a:buChar char="•"/>
            </a:pPr>
            <a:r>
              <a:rPr lang="en-US"/>
              <a:t>Salem resident, Dominican immigrant.</a:t>
            </a:r>
            <a:endParaRPr/>
          </a:p>
          <a:p>
            <a:pPr indent="-50800" lvl="0" marL="228600" rtl="0" algn="l">
              <a:lnSpc>
                <a:spcPct val="80000"/>
              </a:lnSpc>
              <a:spcBef>
                <a:spcPts val="1000"/>
              </a:spcBef>
              <a:spcAft>
                <a:spcPts val="0"/>
              </a:spcAft>
              <a:buClr>
                <a:schemeClr val="dk1"/>
              </a:buClr>
              <a:buSzPts val="28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19"/>
          <p:cNvSpPr txBox="1"/>
          <p:nvPr>
            <p:ph type="title"/>
          </p:nvPr>
        </p:nvSpPr>
        <p:spPr>
          <a:xfrm>
            <a:off x="4518190" y="0"/>
            <a:ext cx="10515600"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400"/>
              <a:buFont typeface="Calibri"/>
              <a:buNone/>
            </a:pPr>
            <a:r>
              <a:rPr b="1" lang="en-US"/>
              <a:t>Queen of the Block</a:t>
            </a:r>
            <a:br>
              <a:rPr b="1" lang="en-US"/>
            </a:br>
            <a:r>
              <a:rPr lang="en-US" sz="3600"/>
              <a:t>Mr. Cenz</a:t>
            </a:r>
            <a:endParaRPr sz="3600"/>
          </a:p>
        </p:txBody>
      </p:sp>
      <p:pic>
        <p:nvPicPr>
          <p:cNvPr descr="A graffiti covered building&#10;&#10;Description generated with very high confidence" id="134" name="Google Shape;134;p19"/>
          <p:cNvPicPr preferRelativeResize="0"/>
          <p:nvPr>
            <p:ph idx="1" type="body"/>
          </p:nvPr>
        </p:nvPicPr>
        <p:blipFill rotWithShape="1">
          <a:blip r:embed="rId3">
            <a:alphaModFix/>
          </a:blip>
          <a:srcRect b="0" l="0" r="0" t="0"/>
          <a:stretch/>
        </p:blipFill>
        <p:spPr>
          <a:xfrm>
            <a:off x="208850" y="854375"/>
            <a:ext cx="8097000" cy="5611200"/>
          </a:xfrm>
          <a:prstGeom prst="rect">
            <a:avLst/>
          </a:prstGeom>
          <a:noFill/>
          <a:ln>
            <a:noFill/>
          </a:ln>
        </p:spPr>
      </p:pic>
      <p:sp>
        <p:nvSpPr>
          <p:cNvPr id="135" name="Google Shape;135;p19"/>
          <p:cNvSpPr txBox="1"/>
          <p:nvPr>
            <p:ph idx="2" type="body"/>
          </p:nvPr>
        </p:nvSpPr>
        <p:spPr>
          <a:xfrm>
            <a:off x="8611875" y="1729575"/>
            <a:ext cx="5181600" cy="4351200"/>
          </a:xfrm>
          <a:prstGeom prst="rect">
            <a:avLst/>
          </a:prstGeom>
          <a:noFill/>
          <a:ln>
            <a:noFill/>
          </a:ln>
        </p:spPr>
        <p:txBody>
          <a:bodyPr anchorCtr="0" anchor="t" bIns="45700" lIns="91425" spcFirstLastPara="1" rIns="91425" wrap="square" tIns="45700">
            <a:noAutofit/>
          </a:bodyPr>
          <a:lstStyle/>
          <a:p>
            <a:pPr indent="-50800" lvl="0" marL="228600" rtl="0" algn="l">
              <a:lnSpc>
                <a:spcPct val="90000"/>
              </a:lnSpc>
              <a:spcBef>
                <a:spcPts val="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None/>
            </a:pPr>
            <a:r>
              <a:rPr lang="en-US"/>
              <a:t>Where I’m from is who</a:t>
            </a:r>
            <a:endParaRPr/>
          </a:p>
          <a:p>
            <a:pPr indent="0" lvl="0" marL="0" rtl="0" algn="l">
              <a:lnSpc>
                <a:spcPct val="90000"/>
              </a:lnSpc>
              <a:spcBef>
                <a:spcPts val="1000"/>
              </a:spcBef>
              <a:spcAft>
                <a:spcPts val="0"/>
              </a:spcAft>
              <a:buNone/>
            </a:pPr>
            <a:r>
              <a:rPr lang="en-US"/>
              <a:t>I am. </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0"/>
          <p:cNvSpPr txBox="1"/>
          <p:nvPr>
            <p:ph type="title"/>
          </p:nvPr>
        </p:nvSpPr>
        <p:spPr>
          <a:xfrm>
            <a:off x="659087" y="1455892"/>
            <a:ext cx="3216301" cy="3200221"/>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2400"/>
              <a:buFont typeface="Calibri"/>
              <a:buNone/>
            </a:pPr>
            <a:r>
              <a:rPr lang="en-US" sz="3000"/>
              <a:t>Queen of the Block </a:t>
            </a:r>
            <a:br>
              <a:rPr lang="en-US" sz="3000"/>
            </a:br>
            <a:r>
              <a:rPr lang="en-US" sz="3000"/>
              <a:t>street view </a:t>
            </a:r>
            <a:endParaRPr sz="3000"/>
          </a:p>
        </p:txBody>
      </p:sp>
      <p:sp>
        <p:nvSpPr>
          <p:cNvPr id="142" name="Google Shape;142;p20"/>
          <p:cNvSpPr txBox="1"/>
          <p:nvPr>
            <p:ph idx="2" type="body"/>
          </p:nvPr>
        </p:nvSpPr>
        <p:spPr>
          <a:xfrm flipH="1">
            <a:off x="12475234" y="2328832"/>
            <a:ext cx="3214777" cy="3934395"/>
          </a:xfrm>
          <a:prstGeom prst="rect">
            <a:avLst/>
          </a:prstGeom>
          <a:noFill/>
          <a:ln>
            <a:noFill/>
          </a:ln>
        </p:spPr>
        <p:txBody>
          <a:bodyPr anchorCtr="0" anchor="t" bIns="45700" lIns="91425" spcFirstLastPara="1" rIns="91425" wrap="square" tIns="45700">
            <a:noAutofit/>
          </a:bodyPr>
          <a:lstStyle/>
          <a:p>
            <a:pPr indent="-50800" lvl="0" marL="228600" rtl="0" algn="l">
              <a:lnSpc>
                <a:spcPct val="90000"/>
              </a:lnSpc>
              <a:spcBef>
                <a:spcPts val="0"/>
              </a:spcBef>
              <a:spcAft>
                <a:spcPts val="0"/>
              </a:spcAft>
              <a:buClr>
                <a:schemeClr val="dk1"/>
              </a:buClr>
              <a:buSzPts val="2800"/>
              <a:buNone/>
            </a:pPr>
            <a:r>
              <a:t/>
            </a:r>
            <a:endParaRPr/>
          </a:p>
        </p:txBody>
      </p:sp>
      <p:pic>
        <p:nvPicPr>
          <p:cNvPr descr="A bunch of items that are on a table&#10;&#10;Description generated with high confidence" id="143" name="Google Shape;143;p20"/>
          <p:cNvPicPr preferRelativeResize="0"/>
          <p:nvPr>
            <p:ph idx="1" type="body"/>
          </p:nvPr>
        </p:nvPicPr>
        <p:blipFill rotWithShape="1">
          <a:blip r:embed="rId3">
            <a:alphaModFix/>
          </a:blip>
          <a:srcRect b="0" l="0" r="0" t="0"/>
          <a:stretch/>
        </p:blipFill>
        <p:spPr>
          <a:xfrm rot="5400000">
            <a:off x="4035504" y="797959"/>
            <a:ext cx="6925761" cy="519432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1"/>
          <p:cNvSpPr txBox="1"/>
          <p:nvPr>
            <p:ph type="title"/>
          </p:nvPr>
        </p:nvSpPr>
        <p:spPr>
          <a:xfrm>
            <a:off x="3505211" y="188093"/>
            <a:ext cx="105156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4400"/>
              <a:buFont typeface="Calibri"/>
              <a:buNone/>
            </a:pPr>
            <a:r>
              <a:rPr b="1" lang="en-US"/>
              <a:t>Katherine</a:t>
            </a:r>
            <a:br>
              <a:rPr lang="en-US"/>
            </a:br>
            <a:r>
              <a:rPr lang="en-US" sz="3100"/>
              <a:t>Paola Delfin</a:t>
            </a:r>
            <a:endParaRPr sz="3100"/>
          </a:p>
        </p:txBody>
      </p:sp>
      <p:pic>
        <p:nvPicPr>
          <p:cNvPr descr="A close up of a tall building&#10;&#10;Description generated with very high confidence" id="150" name="Google Shape;150;p21"/>
          <p:cNvPicPr preferRelativeResize="0"/>
          <p:nvPr>
            <p:ph idx="1" type="body"/>
          </p:nvPr>
        </p:nvPicPr>
        <p:blipFill rotWithShape="1">
          <a:blip r:embed="rId3">
            <a:alphaModFix/>
          </a:blip>
          <a:srcRect b="0" l="0" r="0" t="0"/>
          <a:stretch/>
        </p:blipFill>
        <p:spPr>
          <a:xfrm>
            <a:off x="257425" y="188100"/>
            <a:ext cx="5353800" cy="6481800"/>
          </a:xfrm>
          <a:prstGeom prst="rect">
            <a:avLst/>
          </a:prstGeom>
          <a:noFill/>
          <a:ln>
            <a:noFill/>
          </a:ln>
        </p:spPr>
      </p:pic>
      <p:sp>
        <p:nvSpPr>
          <p:cNvPr id="151" name="Google Shape;151;p21"/>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Autofit/>
          </a:bodyPr>
          <a:lstStyle/>
          <a:p>
            <a:pPr indent="-50800" lvl="0" marL="228600" rtl="0" algn="l">
              <a:lnSpc>
                <a:spcPct val="90000"/>
              </a:lnSpc>
              <a:spcBef>
                <a:spcPts val="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t/>
            </a:r>
            <a:endParaRPr/>
          </a:p>
          <a:p>
            <a:pPr indent="0" lvl="0" marL="228600" rtl="0" algn="l">
              <a:lnSpc>
                <a:spcPct val="90000"/>
              </a:lnSpc>
              <a:spcBef>
                <a:spcPts val="1000"/>
              </a:spcBef>
              <a:spcAft>
                <a:spcPts val="0"/>
              </a:spcAft>
              <a:buNone/>
            </a:pPr>
            <a:r>
              <a:rPr lang="en-US"/>
              <a:t>I am a student. I am a girl. </a:t>
            </a:r>
            <a:endParaRPr/>
          </a:p>
          <a:p>
            <a:pPr indent="-50800" lvl="0" marL="228600" rtl="0" algn="l">
              <a:lnSpc>
                <a:spcPct val="90000"/>
              </a:lnSpc>
              <a:spcBef>
                <a:spcPts val="1000"/>
              </a:spcBef>
              <a:spcAft>
                <a:spcPts val="0"/>
              </a:spcAft>
              <a:buClr>
                <a:schemeClr val="dk1"/>
              </a:buClr>
              <a:buSzPts val="2800"/>
              <a:buNone/>
            </a:pPr>
            <a:r>
              <a:t/>
            </a:r>
            <a:endParaRPr/>
          </a:p>
          <a:p>
            <a:pPr indent="0" lvl="0" marL="228600" rtl="0" algn="l">
              <a:lnSpc>
                <a:spcPct val="90000"/>
              </a:lnSpc>
              <a:spcBef>
                <a:spcPts val="1000"/>
              </a:spcBef>
              <a:spcAft>
                <a:spcPts val="0"/>
              </a:spcAft>
              <a:buNone/>
            </a:pPr>
            <a:r>
              <a:rPr lang="en-US"/>
              <a:t>My name, myself is between two worlds.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