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4" r:id="rId4"/>
    <p:sldId id="260" r:id="rId5"/>
    <p:sldId id="261" r:id="rId6"/>
    <p:sldId id="263" r:id="rId7"/>
    <p:sldId id="267" r:id="rId8"/>
    <p:sldId id="268" r:id="rId9"/>
    <p:sldId id="269" r:id="rId10"/>
    <p:sldId id="264" r:id="rId11"/>
    <p:sldId id="266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7" d="100"/>
          <a:sy n="77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47498-C335-4A5D-8FC6-6A3577C6316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43175AE-A575-4D95-BBA0-BCE577D712E0}">
      <dgm:prSet/>
      <dgm:spPr/>
      <dgm:t>
        <a:bodyPr/>
        <a:lstStyle/>
        <a:p>
          <a:r>
            <a:rPr lang="en-US"/>
            <a:t>Introduction</a:t>
          </a:r>
        </a:p>
      </dgm:t>
    </dgm:pt>
    <dgm:pt modelId="{30B73A35-7251-469F-AEAF-0BF4FF2BAD4C}" type="parTrans" cxnId="{440C5656-5DAA-4E9C-97F3-A4E139195A42}">
      <dgm:prSet/>
      <dgm:spPr/>
      <dgm:t>
        <a:bodyPr/>
        <a:lstStyle/>
        <a:p>
          <a:endParaRPr lang="en-US"/>
        </a:p>
      </dgm:t>
    </dgm:pt>
    <dgm:pt modelId="{EDE46541-5AE0-42D2-A32C-BE0344685982}" type="sibTrans" cxnId="{440C5656-5DAA-4E9C-97F3-A4E139195A42}">
      <dgm:prSet/>
      <dgm:spPr/>
      <dgm:t>
        <a:bodyPr/>
        <a:lstStyle/>
        <a:p>
          <a:endParaRPr lang="en-US"/>
        </a:p>
      </dgm:t>
    </dgm:pt>
    <dgm:pt modelId="{0D01C863-2A84-4D26-B042-C3F268FDF450}">
      <dgm:prSet/>
      <dgm:spPr/>
      <dgm:t>
        <a:bodyPr/>
        <a:lstStyle/>
        <a:p>
          <a:r>
            <a:rPr lang="en-US"/>
            <a:t>Experimental Design</a:t>
          </a:r>
        </a:p>
      </dgm:t>
    </dgm:pt>
    <dgm:pt modelId="{84B037FE-0A60-4C9F-98AA-D3C4B6639252}" type="parTrans" cxnId="{796A9406-9BEE-4A63-9328-0AE1B8B732E3}">
      <dgm:prSet/>
      <dgm:spPr/>
      <dgm:t>
        <a:bodyPr/>
        <a:lstStyle/>
        <a:p>
          <a:endParaRPr lang="en-US"/>
        </a:p>
      </dgm:t>
    </dgm:pt>
    <dgm:pt modelId="{30D228D1-B86B-4216-9420-11413B803918}" type="sibTrans" cxnId="{796A9406-9BEE-4A63-9328-0AE1B8B732E3}">
      <dgm:prSet/>
      <dgm:spPr/>
      <dgm:t>
        <a:bodyPr/>
        <a:lstStyle/>
        <a:p>
          <a:endParaRPr lang="en-US"/>
        </a:p>
      </dgm:t>
    </dgm:pt>
    <dgm:pt modelId="{ED786BE4-764D-40DC-B63B-9DACAE67F0B0}">
      <dgm:prSet/>
      <dgm:spPr/>
      <dgm:t>
        <a:bodyPr/>
        <a:lstStyle/>
        <a:p>
          <a:r>
            <a:rPr lang="en-US"/>
            <a:t>Results</a:t>
          </a:r>
        </a:p>
      </dgm:t>
    </dgm:pt>
    <dgm:pt modelId="{358395B4-A535-4459-BDAD-2C35E9C0975A}" type="parTrans" cxnId="{E6F11286-E901-472A-B946-DEE03652DB04}">
      <dgm:prSet/>
      <dgm:spPr/>
      <dgm:t>
        <a:bodyPr/>
        <a:lstStyle/>
        <a:p>
          <a:endParaRPr lang="en-US"/>
        </a:p>
      </dgm:t>
    </dgm:pt>
    <dgm:pt modelId="{7C6E1457-D4FA-428E-A8F5-161CA64050FF}" type="sibTrans" cxnId="{E6F11286-E901-472A-B946-DEE03652DB04}">
      <dgm:prSet/>
      <dgm:spPr/>
      <dgm:t>
        <a:bodyPr/>
        <a:lstStyle/>
        <a:p>
          <a:endParaRPr lang="en-US"/>
        </a:p>
      </dgm:t>
    </dgm:pt>
    <dgm:pt modelId="{62E460F1-F2F7-40D7-8B31-44CC2A8DC5F0}">
      <dgm:prSet/>
      <dgm:spPr/>
      <dgm:t>
        <a:bodyPr/>
        <a:lstStyle/>
        <a:p>
          <a:r>
            <a:rPr lang="en-US"/>
            <a:t>Discussion</a:t>
          </a:r>
        </a:p>
      </dgm:t>
    </dgm:pt>
    <dgm:pt modelId="{62DED5C5-1B0B-43CB-8D97-FFD29603B8A5}" type="parTrans" cxnId="{6C057002-45D3-4994-86A3-EFF2B8CAE030}">
      <dgm:prSet/>
      <dgm:spPr/>
      <dgm:t>
        <a:bodyPr/>
        <a:lstStyle/>
        <a:p>
          <a:endParaRPr lang="en-US"/>
        </a:p>
      </dgm:t>
    </dgm:pt>
    <dgm:pt modelId="{07983E43-CC69-488E-A91B-3E7D398ED078}" type="sibTrans" cxnId="{6C057002-45D3-4994-86A3-EFF2B8CAE030}">
      <dgm:prSet/>
      <dgm:spPr/>
      <dgm:t>
        <a:bodyPr/>
        <a:lstStyle/>
        <a:p>
          <a:endParaRPr lang="en-US"/>
        </a:p>
      </dgm:t>
    </dgm:pt>
    <dgm:pt modelId="{636E8347-96AF-4A59-B4FC-FF3F58B75618}">
      <dgm:prSet/>
      <dgm:spPr/>
      <dgm:t>
        <a:bodyPr/>
        <a:lstStyle/>
        <a:p>
          <a:r>
            <a:rPr lang="en-US"/>
            <a:t>Conclusion</a:t>
          </a:r>
        </a:p>
      </dgm:t>
    </dgm:pt>
    <dgm:pt modelId="{EACC0211-492C-4079-B13B-CE498D1D26F0}" type="parTrans" cxnId="{0AFEF8CC-2A10-4C9A-AC94-08729C74359D}">
      <dgm:prSet/>
      <dgm:spPr/>
      <dgm:t>
        <a:bodyPr/>
        <a:lstStyle/>
        <a:p>
          <a:endParaRPr lang="en-US"/>
        </a:p>
      </dgm:t>
    </dgm:pt>
    <dgm:pt modelId="{B67F954B-37FE-47DC-82FE-74803870098E}" type="sibTrans" cxnId="{0AFEF8CC-2A10-4C9A-AC94-08729C74359D}">
      <dgm:prSet/>
      <dgm:spPr/>
      <dgm:t>
        <a:bodyPr/>
        <a:lstStyle/>
        <a:p>
          <a:endParaRPr lang="en-US"/>
        </a:p>
      </dgm:t>
    </dgm:pt>
    <dgm:pt modelId="{15E27FEF-98B5-45FD-8625-70B12FB4768E}">
      <dgm:prSet/>
      <dgm:spPr/>
      <dgm:t>
        <a:bodyPr/>
        <a:lstStyle/>
        <a:p>
          <a:r>
            <a:rPr lang="en-US"/>
            <a:t>References</a:t>
          </a:r>
        </a:p>
      </dgm:t>
    </dgm:pt>
    <dgm:pt modelId="{E3EE70E1-65EB-49D7-BEA4-13F273A63565}" type="parTrans" cxnId="{F86F68E2-CB69-4EA4-8E87-97DC831484B5}">
      <dgm:prSet/>
      <dgm:spPr/>
      <dgm:t>
        <a:bodyPr/>
        <a:lstStyle/>
        <a:p>
          <a:endParaRPr lang="en-US"/>
        </a:p>
      </dgm:t>
    </dgm:pt>
    <dgm:pt modelId="{07BA7DAD-76BA-42C6-9945-88FB472BDBC9}" type="sibTrans" cxnId="{F86F68E2-CB69-4EA4-8E87-97DC831484B5}">
      <dgm:prSet/>
      <dgm:spPr/>
      <dgm:t>
        <a:bodyPr/>
        <a:lstStyle/>
        <a:p>
          <a:endParaRPr lang="en-US"/>
        </a:p>
      </dgm:t>
    </dgm:pt>
    <dgm:pt modelId="{652C1D63-D22B-4F8A-9854-BEE247C2B1B2}">
      <dgm:prSet/>
      <dgm:spPr/>
      <dgm:t>
        <a:bodyPr/>
        <a:lstStyle/>
        <a:p>
          <a:r>
            <a:rPr lang="en-US"/>
            <a:t>Acknowledgments</a:t>
          </a:r>
        </a:p>
      </dgm:t>
    </dgm:pt>
    <dgm:pt modelId="{0B865193-418C-47F7-9086-1550B5A8D400}" type="parTrans" cxnId="{2CC6A300-31A2-4E9D-BE5E-202AD5AFB057}">
      <dgm:prSet/>
      <dgm:spPr/>
      <dgm:t>
        <a:bodyPr/>
        <a:lstStyle/>
        <a:p>
          <a:endParaRPr lang="en-US"/>
        </a:p>
      </dgm:t>
    </dgm:pt>
    <dgm:pt modelId="{43F83888-148F-4660-90B2-5777764D7C52}" type="sibTrans" cxnId="{2CC6A300-31A2-4E9D-BE5E-202AD5AFB057}">
      <dgm:prSet/>
      <dgm:spPr/>
      <dgm:t>
        <a:bodyPr/>
        <a:lstStyle/>
        <a:p>
          <a:endParaRPr lang="en-US"/>
        </a:p>
      </dgm:t>
    </dgm:pt>
    <dgm:pt modelId="{725D7CB6-47FB-48D7-8585-8A9CB7AB251C}" type="pres">
      <dgm:prSet presAssocID="{A0647498-C335-4A5D-8FC6-6A3577C63162}" presName="linear" presStyleCnt="0">
        <dgm:presLayoutVars>
          <dgm:animLvl val="lvl"/>
          <dgm:resizeHandles val="exact"/>
        </dgm:presLayoutVars>
      </dgm:prSet>
      <dgm:spPr/>
    </dgm:pt>
    <dgm:pt modelId="{CA13BE70-82AD-41B1-A388-97EA9673969F}" type="pres">
      <dgm:prSet presAssocID="{B43175AE-A575-4D95-BBA0-BCE577D712E0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7F8E791D-7A2F-4280-BC79-B2446CFF4105}" type="pres">
      <dgm:prSet presAssocID="{EDE46541-5AE0-42D2-A32C-BE0344685982}" presName="spacer" presStyleCnt="0"/>
      <dgm:spPr/>
    </dgm:pt>
    <dgm:pt modelId="{7FCF1687-300F-44E0-BBC1-7E047F5EC101}" type="pres">
      <dgm:prSet presAssocID="{0D01C863-2A84-4D26-B042-C3F268FDF450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4CC851C0-8532-481D-A9A0-CF6715BDAF57}" type="pres">
      <dgm:prSet presAssocID="{30D228D1-B86B-4216-9420-11413B803918}" presName="spacer" presStyleCnt="0"/>
      <dgm:spPr/>
    </dgm:pt>
    <dgm:pt modelId="{EB12A1C2-0B1A-46B0-A2FF-5BE7C170AC67}" type="pres">
      <dgm:prSet presAssocID="{ED786BE4-764D-40DC-B63B-9DACAE67F0B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036C8942-262F-4537-9100-953B24C5D430}" type="pres">
      <dgm:prSet presAssocID="{7C6E1457-D4FA-428E-A8F5-161CA64050FF}" presName="spacer" presStyleCnt="0"/>
      <dgm:spPr/>
    </dgm:pt>
    <dgm:pt modelId="{36C09260-BAF4-4031-94E3-9A365AD9A7F0}" type="pres">
      <dgm:prSet presAssocID="{62E460F1-F2F7-40D7-8B31-44CC2A8DC5F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0120CD6-2347-43B6-88AE-C1854F9C74B2}" type="pres">
      <dgm:prSet presAssocID="{07983E43-CC69-488E-A91B-3E7D398ED078}" presName="spacer" presStyleCnt="0"/>
      <dgm:spPr/>
    </dgm:pt>
    <dgm:pt modelId="{4F6B8911-6341-4399-BDD6-CE7B200301CD}" type="pres">
      <dgm:prSet presAssocID="{636E8347-96AF-4A59-B4FC-FF3F58B75618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07068C6-5C25-4E76-82B2-22A175DAE306}" type="pres">
      <dgm:prSet presAssocID="{B67F954B-37FE-47DC-82FE-74803870098E}" presName="spacer" presStyleCnt="0"/>
      <dgm:spPr/>
    </dgm:pt>
    <dgm:pt modelId="{2FFFF30E-286E-42F2-BE3A-140B8D29159E}" type="pres">
      <dgm:prSet presAssocID="{15E27FEF-98B5-45FD-8625-70B12FB4768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0DD3141-F533-4D63-BE53-C7842C7BD035}" type="pres">
      <dgm:prSet presAssocID="{07BA7DAD-76BA-42C6-9945-88FB472BDBC9}" presName="spacer" presStyleCnt="0"/>
      <dgm:spPr/>
    </dgm:pt>
    <dgm:pt modelId="{015FAA0F-D9B6-49D1-B192-48E5A6C24828}" type="pres">
      <dgm:prSet presAssocID="{652C1D63-D22B-4F8A-9854-BEE247C2B1B2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2CC6A300-31A2-4E9D-BE5E-202AD5AFB057}" srcId="{A0647498-C335-4A5D-8FC6-6A3577C63162}" destId="{652C1D63-D22B-4F8A-9854-BEE247C2B1B2}" srcOrd="6" destOrd="0" parTransId="{0B865193-418C-47F7-9086-1550B5A8D400}" sibTransId="{43F83888-148F-4660-90B2-5777764D7C52}"/>
    <dgm:cxn modelId="{6C057002-45D3-4994-86A3-EFF2B8CAE030}" srcId="{A0647498-C335-4A5D-8FC6-6A3577C63162}" destId="{62E460F1-F2F7-40D7-8B31-44CC2A8DC5F0}" srcOrd="3" destOrd="0" parTransId="{62DED5C5-1B0B-43CB-8D97-FFD29603B8A5}" sibTransId="{07983E43-CC69-488E-A91B-3E7D398ED078}"/>
    <dgm:cxn modelId="{796A9406-9BEE-4A63-9328-0AE1B8B732E3}" srcId="{A0647498-C335-4A5D-8FC6-6A3577C63162}" destId="{0D01C863-2A84-4D26-B042-C3F268FDF450}" srcOrd="1" destOrd="0" parTransId="{84B037FE-0A60-4C9F-98AA-D3C4B6639252}" sibTransId="{30D228D1-B86B-4216-9420-11413B803918}"/>
    <dgm:cxn modelId="{1A7AE21D-278B-433C-9D09-9060BC8011AF}" type="presOf" srcId="{636E8347-96AF-4A59-B4FC-FF3F58B75618}" destId="{4F6B8911-6341-4399-BDD6-CE7B200301CD}" srcOrd="0" destOrd="0" presId="urn:microsoft.com/office/officeart/2005/8/layout/vList2"/>
    <dgm:cxn modelId="{84E4D227-FA1A-4BD2-B624-0E06DD1B20EF}" type="presOf" srcId="{62E460F1-F2F7-40D7-8B31-44CC2A8DC5F0}" destId="{36C09260-BAF4-4031-94E3-9A365AD9A7F0}" srcOrd="0" destOrd="0" presId="urn:microsoft.com/office/officeart/2005/8/layout/vList2"/>
    <dgm:cxn modelId="{0B505B45-8254-4BF9-B37C-BB0A63D84609}" type="presOf" srcId="{A0647498-C335-4A5D-8FC6-6A3577C63162}" destId="{725D7CB6-47FB-48D7-8585-8A9CB7AB251C}" srcOrd="0" destOrd="0" presId="urn:microsoft.com/office/officeart/2005/8/layout/vList2"/>
    <dgm:cxn modelId="{6780C44A-836F-4262-8AE4-89A8134AB03F}" type="presOf" srcId="{B43175AE-A575-4D95-BBA0-BCE577D712E0}" destId="{CA13BE70-82AD-41B1-A388-97EA9673969F}" srcOrd="0" destOrd="0" presId="urn:microsoft.com/office/officeart/2005/8/layout/vList2"/>
    <dgm:cxn modelId="{E0CE906B-3166-4659-AC3D-A1621B04303C}" type="presOf" srcId="{652C1D63-D22B-4F8A-9854-BEE247C2B1B2}" destId="{015FAA0F-D9B6-49D1-B192-48E5A6C24828}" srcOrd="0" destOrd="0" presId="urn:microsoft.com/office/officeart/2005/8/layout/vList2"/>
    <dgm:cxn modelId="{440C5656-5DAA-4E9C-97F3-A4E139195A42}" srcId="{A0647498-C335-4A5D-8FC6-6A3577C63162}" destId="{B43175AE-A575-4D95-BBA0-BCE577D712E0}" srcOrd="0" destOrd="0" parTransId="{30B73A35-7251-469F-AEAF-0BF4FF2BAD4C}" sibTransId="{EDE46541-5AE0-42D2-A32C-BE0344685982}"/>
    <dgm:cxn modelId="{E6F11286-E901-472A-B946-DEE03652DB04}" srcId="{A0647498-C335-4A5D-8FC6-6A3577C63162}" destId="{ED786BE4-764D-40DC-B63B-9DACAE67F0B0}" srcOrd="2" destOrd="0" parTransId="{358395B4-A535-4459-BDAD-2C35E9C0975A}" sibTransId="{7C6E1457-D4FA-428E-A8F5-161CA64050FF}"/>
    <dgm:cxn modelId="{190713AE-0C4C-45A3-AC2E-724F68B69BDD}" type="presOf" srcId="{0D01C863-2A84-4D26-B042-C3F268FDF450}" destId="{7FCF1687-300F-44E0-BBC1-7E047F5EC101}" srcOrd="0" destOrd="0" presId="urn:microsoft.com/office/officeart/2005/8/layout/vList2"/>
    <dgm:cxn modelId="{3EED68AF-BFD4-419B-8973-E25BD85E5020}" type="presOf" srcId="{15E27FEF-98B5-45FD-8625-70B12FB4768E}" destId="{2FFFF30E-286E-42F2-BE3A-140B8D29159E}" srcOrd="0" destOrd="0" presId="urn:microsoft.com/office/officeart/2005/8/layout/vList2"/>
    <dgm:cxn modelId="{0AFEF8CC-2A10-4C9A-AC94-08729C74359D}" srcId="{A0647498-C335-4A5D-8FC6-6A3577C63162}" destId="{636E8347-96AF-4A59-B4FC-FF3F58B75618}" srcOrd="4" destOrd="0" parTransId="{EACC0211-492C-4079-B13B-CE498D1D26F0}" sibTransId="{B67F954B-37FE-47DC-82FE-74803870098E}"/>
    <dgm:cxn modelId="{F86F68E2-CB69-4EA4-8E87-97DC831484B5}" srcId="{A0647498-C335-4A5D-8FC6-6A3577C63162}" destId="{15E27FEF-98B5-45FD-8625-70B12FB4768E}" srcOrd="5" destOrd="0" parTransId="{E3EE70E1-65EB-49D7-BEA4-13F273A63565}" sibTransId="{07BA7DAD-76BA-42C6-9945-88FB472BDBC9}"/>
    <dgm:cxn modelId="{46CB9DEA-BBF3-490F-9329-E1E97F3397DE}" type="presOf" srcId="{ED786BE4-764D-40DC-B63B-9DACAE67F0B0}" destId="{EB12A1C2-0B1A-46B0-A2FF-5BE7C170AC67}" srcOrd="0" destOrd="0" presId="urn:microsoft.com/office/officeart/2005/8/layout/vList2"/>
    <dgm:cxn modelId="{50CC7414-F487-487D-8892-75D2B4AB294F}" type="presParOf" srcId="{725D7CB6-47FB-48D7-8585-8A9CB7AB251C}" destId="{CA13BE70-82AD-41B1-A388-97EA9673969F}" srcOrd="0" destOrd="0" presId="urn:microsoft.com/office/officeart/2005/8/layout/vList2"/>
    <dgm:cxn modelId="{49027003-7E0B-49A2-B99D-97BB23CBDB51}" type="presParOf" srcId="{725D7CB6-47FB-48D7-8585-8A9CB7AB251C}" destId="{7F8E791D-7A2F-4280-BC79-B2446CFF4105}" srcOrd="1" destOrd="0" presId="urn:microsoft.com/office/officeart/2005/8/layout/vList2"/>
    <dgm:cxn modelId="{2C6800C7-B9B2-4BF9-BE54-12B66C296BD5}" type="presParOf" srcId="{725D7CB6-47FB-48D7-8585-8A9CB7AB251C}" destId="{7FCF1687-300F-44E0-BBC1-7E047F5EC101}" srcOrd="2" destOrd="0" presId="urn:microsoft.com/office/officeart/2005/8/layout/vList2"/>
    <dgm:cxn modelId="{1B1FE90C-CA0F-40E5-8CB4-97DCCACE2A0F}" type="presParOf" srcId="{725D7CB6-47FB-48D7-8585-8A9CB7AB251C}" destId="{4CC851C0-8532-481D-A9A0-CF6715BDAF57}" srcOrd="3" destOrd="0" presId="urn:microsoft.com/office/officeart/2005/8/layout/vList2"/>
    <dgm:cxn modelId="{96F4DF06-1E02-44A0-8102-BEF499531016}" type="presParOf" srcId="{725D7CB6-47FB-48D7-8585-8A9CB7AB251C}" destId="{EB12A1C2-0B1A-46B0-A2FF-5BE7C170AC67}" srcOrd="4" destOrd="0" presId="urn:microsoft.com/office/officeart/2005/8/layout/vList2"/>
    <dgm:cxn modelId="{6B9E7673-F961-4A83-A752-6373E3462558}" type="presParOf" srcId="{725D7CB6-47FB-48D7-8585-8A9CB7AB251C}" destId="{036C8942-262F-4537-9100-953B24C5D430}" srcOrd="5" destOrd="0" presId="urn:microsoft.com/office/officeart/2005/8/layout/vList2"/>
    <dgm:cxn modelId="{7776A84B-C1AA-4DF7-8CD0-47E97B9B33E5}" type="presParOf" srcId="{725D7CB6-47FB-48D7-8585-8A9CB7AB251C}" destId="{36C09260-BAF4-4031-94E3-9A365AD9A7F0}" srcOrd="6" destOrd="0" presId="urn:microsoft.com/office/officeart/2005/8/layout/vList2"/>
    <dgm:cxn modelId="{9ABD8CA6-1AA5-4317-B792-192C8EABD86E}" type="presParOf" srcId="{725D7CB6-47FB-48D7-8585-8A9CB7AB251C}" destId="{40120CD6-2347-43B6-88AE-C1854F9C74B2}" srcOrd="7" destOrd="0" presId="urn:microsoft.com/office/officeart/2005/8/layout/vList2"/>
    <dgm:cxn modelId="{55B87D34-9F45-4D7F-86D3-43F27D18D309}" type="presParOf" srcId="{725D7CB6-47FB-48D7-8585-8A9CB7AB251C}" destId="{4F6B8911-6341-4399-BDD6-CE7B200301CD}" srcOrd="8" destOrd="0" presId="urn:microsoft.com/office/officeart/2005/8/layout/vList2"/>
    <dgm:cxn modelId="{96E8C802-84F0-418D-9521-D4114C551987}" type="presParOf" srcId="{725D7CB6-47FB-48D7-8585-8A9CB7AB251C}" destId="{507068C6-5C25-4E76-82B2-22A175DAE306}" srcOrd="9" destOrd="0" presId="urn:microsoft.com/office/officeart/2005/8/layout/vList2"/>
    <dgm:cxn modelId="{8BE56467-6F9F-4665-A696-2EAEF536A586}" type="presParOf" srcId="{725D7CB6-47FB-48D7-8585-8A9CB7AB251C}" destId="{2FFFF30E-286E-42F2-BE3A-140B8D29159E}" srcOrd="10" destOrd="0" presId="urn:microsoft.com/office/officeart/2005/8/layout/vList2"/>
    <dgm:cxn modelId="{55139A29-5CF1-46B3-A6FC-27E80645CBF9}" type="presParOf" srcId="{725D7CB6-47FB-48D7-8585-8A9CB7AB251C}" destId="{C0DD3141-F533-4D63-BE53-C7842C7BD035}" srcOrd="11" destOrd="0" presId="urn:microsoft.com/office/officeart/2005/8/layout/vList2"/>
    <dgm:cxn modelId="{729206C7-1B88-440B-AAE1-68F3D1D9AD4E}" type="presParOf" srcId="{725D7CB6-47FB-48D7-8585-8A9CB7AB251C}" destId="{015FAA0F-D9B6-49D1-B192-48E5A6C2482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3BE70-82AD-41B1-A388-97EA9673969F}">
      <dsp:nvSpPr>
        <dsp:cNvPr id="0" name=""/>
        <dsp:cNvSpPr/>
      </dsp:nvSpPr>
      <dsp:spPr>
        <a:xfrm>
          <a:off x="0" y="54831"/>
          <a:ext cx="6367912" cy="8154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Introduction</a:t>
          </a:r>
        </a:p>
      </dsp:txBody>
      <dsp:txXfrm>
        <a:off x="39809" y="94640"/>
        <a:ext cx="6288294" cy="735872"/>
      </dsp:txXfrm>
    </dsp:sp>
    <dsp:sp modelId="{7FCF1687-300F-44E0-BBC1-7E047F5EC101}">
      <dsp:nvSpPr>
        <dsp:cNvPr id="0" name=""/>
        <dsp:cNvSpPr/>
      </dsp:nvSpPr>
      <dsp:spPr>
        <a:xfrm>
          <a:off x="0" y="968241"/>
          <a:ext cx="6367912" cy="815490"/>
        </a:xfrm>
        <a:prstGeom prst="roundRect">
          <a:avLst/>
        </a:prstGeom>
        <a:solidFill>
          <a:schemeClr val="accent5">
            <a:hueOff val="99134"/>
            <a:satOff val="-119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Experimental Design</a:t>
          </a:r>
        </a:p>
      </dsp:txBody>
      <dsp:txXfrm>
        <a:off x="39809" y="1008050"/>
        <a:ext cx="6288294" cy="735872"/>
      </dsp:txXfrm>
    </dsp:sp>
    <dsp:sp modelId="{EB12A1C2-0B1A-46B0-A2FF-5BE7C170AC67}">
      <dsp:nvSpPr>
        <dsp:cNvPr id="0" name=""/>
        <dsp:cNvSpPr/>
      </dsp:nvSpPr>
      <dsp:spPr>
        <a:xfrm>
          <a:off x="0" y="1881651"/>
          <a:ext cx="6367912" cy="815490"/>
        </a:xfrm>
        <a:prstGeom prst="roundRect">
          <a:avLst/>
        </a:prstGeom>
        <a:solidFill>
          <a:schemeClr val="accent5">
            <a:hueOff val="198267"/>
            <a:satOff val="-2397"/>
            <a:lumOff val="-26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Results</a:t>
          </a:r>
        </a:p>
      </dsp:txBody>
      <dsp:txXfrm>
        <a:off x="39809" y="1921460"/>
        <a:ext cx="6288294" cy="735872"/>
      </dsp:txXfrm>
    </dsp:sp>
    <dsp:sp modelId="{36C09260-BAF4-4031-94E3-9A365AD9A7F0}">
      <dsp:nvSpPr>
        <dsp:cNvPr id="0" name=""/>
        <dsp:cNvSpPr/>
      </dsp:nvSpPr>
      <dsp:spPr>
        <a:xfrm>
          <a:off x="0" y="2795061"/>
          <a:ext cx="6367912" cy="815490"/>
        </a:xfrm>
        <a:prstGeom prst="roundRect">
          <a:avLst/>
        </a:prstGeom>
        <a:solidFill>
          <a:schemeClr val="accent5">
            <a:hueOff val="297401"/>
            <a:satOff val="-3596"/>
            <a:lumOff val="-39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Discussion</a:t>
          </a:r>
        </a:p>
      </dsp:txBody>
      <dsp:txXfrm>
        <a:off x="39809" y="2834870"/>
        <a:ext cx="6288294" cy="735872"/>
      </dsp:txXfrm>
    </dsp:sp>
    <dsp:sp modelId="{4F6B8911-6341-4399-BDD6-CE7B200301CD}">
      <dsp:nvSpPr>
        <dsp:cNvPr id="0" name=""/>
        <dsp:cNvSpPr/>
      </dsp:nvSpPr>
      <dsp:spPr>
        <a:xfrm>
          <a:off x="0" y="3708471"/>
          <a:ext cx="6367912" cy="815490"/>
        </a:xfrm>
        <a:prstGeom prst="roundRect">
          <a:avLst/>
        </a:prstGeom>
        <a:solidFill>
          <a:schemeClr val="accent5">
            <a:hueOff val="396534"/>
            <a:satOff val="-4794"/>
            <a:lumOff val="-52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Conclusion</a:t>
          </a:r>
        </a:p>
      </dsp:txBody>
      <dsp:txXfrm>
        <a:off x="39809" y="3748280"/>
        <a:ext cx="6288294" cy="735872"/>
      </dsp:txXfrm>
    </dsp:sp>
    <dsp:sp modelId="{2FFFF30E-286E-42F2-BE3A-140B8D29159E}">
      <dsp:nvSpPr>
        <dsp:cNvPr id="0" name=""/>
        <dsp:cNvSpPr/>
      </dsp:nvSpPr>
      <dsp:spPr>
        <a:xfrm>
          <a:off x="0" y="4621881"/>
          <a:ext cx="6367912" cy="815490"/>
        </a:xfrm>
        <a:prstGeom prst="roundRect">
          <a:avLst/>
        </a:prstGeom>
        <a:solidFill>
          <a:schemeClr val="accent5">
            <a:hueOff val="495668"/>
            <a:satOff val="-5993"/>
            <a:lumOff val="-65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References</a:t>
          </a:r>
        </a:p>
      </dsp:txBody>
      <dsp:txXfrm>
        <a:off x="39809" y="4661690"/>
        <a:ext cx="6288294" cy="735872"/>
      </dsp:txXfrm>
    </dsp:sp>
    <dsp:sp modelId="{015FAA0F-D9B6-49D1-B192-48E5A6C24828}">
      <dsp:nvSpPr>
        <dsp:cNvPr id="0" name=""/>
        <dsp:cNvSpPr/>
      </dsp:nvSpPr>
      <dsp:spPr>
        <a:xfrm>
          <a:off x="0" y="5535291"/>
          <a:ext cx="6367912" cy="815490"/>
        </a:xfrm>
        <a:prstGeom prst="roundRect">
          <a:avLst/>
        </a:prstGeom>
        <a:solidFill>
          <a:schemeClr val="accent5">
            <a:hueOff val="594802"/>
            <a:satOff val="-7191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Acknowledgments</a:t>
          </a:r>
        </a:p>
      </dsp:txBody>
      <dsp:txXfrm>
        <a:off x="39809" y="5575100"/>
        <a:ext cx="6288294" cy="735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A394D-984E-4161-9128-CAB5E7C10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53B5AD-7E3D-4D61-B76F-21CFC8BA8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DCC8A-BFD4-4A35-8A89-6475F6A58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5CAF-C72E-409B-9934-53665A7B4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C37C9-C9E4-407A-B0B1-1AE57F8C7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3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160D4-6E2E-4449-9628-01EB7A1B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90A402-20C3-4470-B217-FA9748F86F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C6BF4-80AA-4A22-A5B4-39E60FDE1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F08B2-ECD8-434A-9EFF-66906C14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554E8-23A9-495D-ADE8-16AC9E635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3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B1035B-E623-443D-A0D2-A2BBCA3368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EFFCB0-A55B-4928-84C6-963B82B50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94D9-B0B7-4698-BA21-EF50DD9CA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0ECE2-1400-4EAD-823D-EE4C60760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058CA-7021-4055-AA9D-6301CC586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3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0EE97-BF69-4558-920D-4B4363167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7C121-DCE0-4496-86DE-2D6D3EBA4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67874-1720-4E5E-B8E2-508461F4D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199EB-38AA-4AF6-A8CC-28D2EC940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362CE-363C-45C6-A61B-3336B1B32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0F92-3592-4A95-866C-3E07E5ED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DFAA1-E650-4DED-9954-44431A695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ECCB5-A764-4C55-BEBF-1E73F4ABD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6D6DA-2375-4D09-90E3-360AC8F39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AF515-4FD6-46CC-AC8D-5B33A4070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8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C8D55-5665-4E0F-A22E-EBAF53377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59765-61E1-4B12-9B19-725C50F3BC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F08629-4140-45A5-9F05-447FF0749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77569-1B42-4251-83B5-59D27248F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2C472-E878-4AF6-B318-C1476E501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9CB0F-2599-4768-A9C3-320D35E6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C6208-4D58-47C8-99F0-89F049413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17E38-FF4D-4EEE-A61F-15AC8C3E4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84B14C-A52E-442E-BCA9-8D3F08051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A40026-C60D-4EA2-9403-D133B19B5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7C7949-DE72-4E69-B976-C6472D3135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E247F3-A835-4215-BC8D-A093E888C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94E55D-A198-4693-A3D5-070F71B79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315FF5-B184-429C-8C4F-2630D066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4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4F605-2609-4D9F-BADA-AC5637295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2FE7C-5A5A-465F-BCCD-70B1E21BB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77D802-CB10-4BDF-9C04-12855EDE3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9C3160-6AEE-4847-8E47-2617DDCC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5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6C4D79-D0D6-4E65-A7B5-04098EEB8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8AF096-A547-4A26-8C70-912BA70A2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E6871-8777-4B3B-904F-094BFA61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6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C8BBC-FC32-4888-B9A5-305DE1A16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C10B1-BF22-4997-BB70-B1E4B2441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59FFE-44A5-4514-82B9-02C3A1261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8F50A-B51D-4A24-BE2B-5E5533C0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73D3D-5A04-4352-A446-8EB44ABB1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99056-093D-4E56-B4EE-6F724D1D8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6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3C67E-4BE1-440D-834D-DB3F7987F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68B5B7-7624-4BE4-A1C1-CC1F43A05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52700-96C1-48D3-8CE1-DE552F688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46745-18FA-4851-A67F-C0A6DC494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7D33D9-FB15-4136-B830-3C67AE1B4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B47D4-EA7D-4CAA-9B03-7FAFD1C0B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7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D56ED9-797B-4D91-AEC1-BE59D6C39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D7DB1-57AC-4743-A612-3A9979042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B00D9-E192-4D92-94A8-2C437C001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321CB-9027-4124-8F0B-EFF9750B5889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1FC05-4947-4E71-AE65-EEB6EB53B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6EF6-328A-4BA4-8867-0320EE3DE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367E1-8524-408D-A440-38BE9B728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B3B9DBC-97CC-4A18-B4A6-66E240292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92644-1D84-449E-94E4-5FC5C873D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A5D7A9-C7A2-4F63-943C-0EDFB22D9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42" y="637953"/>
            <a:ext cx="8272458" cy="3189507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Merriweather"/>
              </a:rPr>
              <a:t>An Investigation into the Interactions between Various Amyloid-Beta Species and a Formulated Fluorescent Probe </a:t>
            </a:r>
            <a:br>
              <a:rPr lang="en" sz="4400">
                <a:solidFill>
                  <a:srgbClr val="FFFF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Merriweather"/>
              </a:rPr>
            </a:b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94EE1A74-DEBF-434E-8B5E-7AB296ECB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8C7C4D4B-92D9-4FA4-A294-749E8574F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BADA3358-2A3F-41B0-A458-6FD1DB3A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B6C28B-D194-41DA-8B19-C45C9879E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42" y="4377268"/>
            <a:ext cx="7970903" cy="1280582"/>
          </a:xfrm>
        </p:spPr>
        <p:txBody>
          <a:bodyPr anchor="t">
            <a:normAutofit fontScale="85000" lnSpcReduction="20000"/>
          </a:bodyPr>
          <a:lstStyle/>
          <a:p>
            <a:pPr algn="l"/>
            <a:r>
              <a:rPr lang="en-US" sz="3200" dirty="0">
                <a:solidFill>
                  <a:srgbClr val="FEFFFF"/>
                </a:solidFill>
              </a:rPr>
              <a:t>Justin Debrow, Alexandra Hughes, </a:t>
            </a:r>
            <a:r>
              <a:rPr lang="en-US" sz="3200" dirty="0" err="1">
                <a:solidFill>
                  <a:srgbClr val="FEFFFF"/>
                </a:solidFill>
              </a:rPr>
              <a:t>Changqing</a:t>
            </a:r>
            <a:r>
              <a:rPr lang="en-US" sz="3200" dirty="0">
                <a:solidFill>
                  <a:srgbClr val="FEFFFF"/>
                </a:solidFill>
              </a:rPr>
              <a:t> Chen*</a:t>
            </a:r>
          </a:p>
          <a:p>
            <a:pPr algn="l"/>
            <a:endParaRPr lang="en-US" sz="3200" dirty="0">
              <a:solidFill>
                <a:srgbClr val="FEFFFF"/>
              </a:solidFill>
            </a:endParaRPr>
          </a:p>
          <a:p>
            <a:pPr algn="l"/>
            <a:r>
              <a:rPr lang="en-US" sz="3200" dirty="0">
                <a:solidFill>
                  <a:srgbClr val="FEFFFF"/>
                </a:solidFill>
              </a:rPr>
              <a:t>Dept of Chemistry &amp; Physics, Salem State University</a:t>
            </a:r>
          </a:p>
          <a:p>
            <a:pPr algn="l"/>
            <a:endParaRPr lang="en-US" sz="3200" dirty="0">
              <a:solidFill>
                <a:srgbClr val="FEFFFF"/>
              </a:solidFill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E4737216-37B2-43AD-AB08-05BFCCEFC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40B3061-38A0-4A41-9F22-093258D60C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5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28"/>
    </mc:Choice>
    <mc:Fallback xmlns="">
      <p:transition spd="slow" advTm="15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9002C5E5-DC3E-4369-8685-729A6E893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173" y="707775"/>
            <a:ext cx="3856037" cy="2433638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B53BC112-89CB-46EF-BF1C-B1C08ADC9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3736" y="3716587"/>
            <a:ext cx="3856037" cy="2433638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A9CA66C-0C87-46E6-8621-7BA7A9B3AE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9172" y="3711825"/>
            <a:ext cx="3856037" cy="2438400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5F9BCA36-5387-450A-9600-E1A19B5B8C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3736" y="703013"/>
            <a:ext cx="3856037" cy="2438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58" y="2366420"/>
            <a:ext cx="2524225" cy="2172785"/>
          </a:xfrm>
          <a:prstGeom prst="ellipse">
            <a:avLst/>
          </a:prstGeom>
          <a:solidFill>
            <a:schemeClr val="accent1"/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Comparison of Spectra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0D818C7-0DEF-4584-BA8A-A1A8E232E9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4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99"/>
    </mc:Choice>
    <mc:Fallback xmlns="">
      <p:transition spd="slow" advTm="320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BF9933-4CE6-4A4A-AB93-8A73A471C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0F45C-EC73-40FA-8171-A904005E9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 lnSpcReduction="10000"/>
          </a:bodyPr>
          <a:lstStyle/>
          <a:p>
            <a:r>
              <a:rPr lang="en-US" sz="2000" dirty="0"/>
              <a:t>Curcumin interacts differently with soluble monomer, oligomer and insoluble aggregate Aβ species. </a:t>
            </a:r>
          </a:p>
          <a:p>
            <a:endParaRPr lang="en-US" sz="2000" dirty="0"/>
          </a:p>
          <a:p>
            <a:r>
              <a:rPr lang="en-US" sz="2000" dirty="0"/>
              <a:t>The fluorescence peak intensities and peak positions changed with the type of Aβ species as well as their concentrations.</a:t>
            </a:r>
          </a:p>
          <a:p>
            <a:endParaRPr lang="en-US" sz="2000" dirty="0"/>
          </a:p>
          <a:p>
            <a:r>
              <a:rPr lang="en-US" sz="2000" dirty="0"/>
              <a:t>When there is a greater amount of Aβ species present, the change in fluorescence intensity and shifting are more evident.</a:t>
            </a:r>
          </a:p>
          <a:p>
            <a:endParaRPr lang="en-US" sz="2000" dirty="0"/>
          </a:p>
          <a:p>
            <a:r>
              <a:rPr lang="en-US" sz="2000" dirty="0"/>
              <a:t>Under a fluorescence microscope, Aβ aggregates showed no fluorescence under blue light irradiation. However, upon the addition of curcumin, Aβ aggregates became visible.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BD74C7CC-77FA-42C5-88D0-B6D4B876CD0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8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45"/>
    </mc:Choice>
    <mc:Fallback xmlns="">
      <p:transition spd="slow" advTm="52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429FAE-3532-4699-A63A-C5990D4F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References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4B0B6-E194-461E-A7AB-BFD6BE2F4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/>
          </a:bodyPr>
          <a:lstStyle/>
          <a:p>
            <a:r>
              <a:rPr lang="en-US" sz="1300" dirty="0">
                <a:solidFill>
                  <a:srgbClr val="FEFFFF"/>
                </a:solidFill>
              </a:rPr>
              <a:t>[1]	</a:t>
            </a:r>
            <a:r>
              <a:rPr lang="en-US" sz="1300" dirty="0" err="1">
                <a:solidFill>
                  <a:srgbClr val="FEFFFF"/>
                </a:solidFill>
              </a:rPr>
              <a:t>Xueli</a:t>
            </a:r>
            <a:r>
              <a:rPr lang="en-US" sz="1300" dirty="0">
                <a:solidFill>
                  <a:srgbClr val="FEFFFF"/>
                </a:solidFill>
              </a:rPr>
              <a:t> Zhang, </a:t>
            </a:r>
            <a:r>
              <a:rPr lang="en-US" sz="1300" dirty="0" err="1">
                <a:solidFill>
                  <a:srgbClr val="FEFFFF"/>
                </a:solidFill>
              </a:rPr>
              <a:t>Yanli</a:t>
            </a:r>
            <a:r>
              <a:rPr lang="en-US" sz="1300" dirty="0">
                <a:solidFill>
                  <a:srgbClr val="FEFFFF"/>
                </a:solidFill>
              </a:rPr>
              <a:t> Tian, Can Zhang, </a:t>
            </a:r>
            <a:r>
              <a:rPr lang="en-US" sz="1300" dirty="0" err="1">
                <a:solidFill>
                  <a:srgbClr val="FEFFFF"/>
                </a:solidFill>
              </a:rPr>
              <a:t>Xiaoyu</a:t>
            </a:r>
            <a:r>
              <a:rPr lang="en-US" sz="1300" dirty="0">
                <a:solidFill>
                  <a:srgbClr val="FEFFFF"/>
                </a:solidFill>
              </a:rPr>
              <a:t> Tian, Alana W. Ross, Robert D. Moir, Hongbin Sun, Rudolph E. </a:t>
            </a:r>
            <a:r>
              <a:rPr lang="en-US" sz="1300" dirty="0" err="1">
                <a:solidFill>
                  <a:srgbClr val="FEFFFF"/>
                </a:solidFill>
              </a:rPr>
              <a:t>Tanzi</a:t>
            </a:r>
            <a:r>
              <a:rPr lang="en-US" sz="1300" dirty="0">
                <a:solidFill>
                  <a:srgbClr val="FEFFFF"/>
                </a:solidFill>
              </a:rPr>
              <a:t>, Anna Moore, </a:t>
            </a:r>
            <a:r>
              <a:rPr lang="en-US" sz="1300" dirty="0" err="1">
                <a:solidFill>
                  <a:srgbClr val="FEFFFF"/>
                </a:solidFill>
              </a:rPr>
              <a:t>Chongzhao</a:t>
            </a:r>
            <a:r>
              <a:rPr lang="en-US" sz="1300" dirty="0">
                <a:solidFill>
                  <a:srgbClr val="FEFFFF"/>
                </a:solidFill>
              </a:rPr>
              <a:t> Ran. “NIRF imaging amyloid and monitoring therapy.” Proceedings of the National Academy of Sciences Aug 2015, 112 (31) 9734-9739</a:t>
            </a:r>
          </a:p>
          <a:p>
            <a:r>
              <a:rPr lang="en-US" sz="1300" dirty="0">
                <a:solidFill>
                  <a:srgbClr val="FEFFFF"/>
                </a:solidFill>
              </a:rPr>
              <a:t>[2]	</a:t>
            </a:r>
            <a:r>
              <a:rPr lang="en-US" sz="1300" dirty="0" err="1">
                <a:solidFill>
                  <a:srgbClr val="FEFFFF"/>
                </a:solidFill>
              </a:rPr>
              <a:t>Maresova</a:t>
            </a:r>
            <a:r>
              <a:rPr lang="en-US" sz="1300" dirty="0">
                <a:solidFill>
                  <a:srgbClr val="FEFFFF"/>
                </a:solidFill>
              </a:rPr>
              <a:t>, P.; </a:t>
            </a:r>
            <a:r>
              <a:rPr lang="en-US" sz="1300" dirty="0" err="1">
                <a:solidFill>
                  <a:srgbClr val="FEFFFF"/>
                </a:solidFill>
              </a:rPr>
              <a:t>Tomsone</a:t>
            </a:r>
            <a:r>
              <a:rPr lang="en-US" sz="1300" dirty="0">
                <a:solidFill>
                  <a:srgbClr val="FEFFFF"/>
                </a:solidFill>
              </a:rPr>
              <a:t>, S.;   </a:t>
            </a:r>
            <a:r>
              <a:rPr lang="en-US" sz="1300" dirty="0" err="1">
                <a:solidFill>
                  <a:srgbClr val="FEFFFF"/>
                </a:solidFill>
              </a:rPr>
              <a:t>Lameski</a:t>
            </a:r>
            <a:r>
              <a:rPr lang="en-US" sz="1300" dirty="0">
                <a:solidFill>
                  <a:srgbClr val="FEFFFF"/>
                </a:solidFill>
              </a:rPr>
              <a:t> , P.; </a:t>
            </a:r>
            <a:r>
              <a:rPr lang="en-US" sz="1300" dirty="0" err="1">
                <a:solidFill>
                  <a:srgbClr val="FEFFFF"/>
                </a:solidFill>
              </a:rPr>
              <a:t>Madureira</a:t>
            </a:r>
            <a:r>
              <a:rPr lang="en-US" sz="1300" dirty="0">
                <a:solidFill>
                  <a:srgbClr val="FEFFFF"/>
                </a:solidFill>
              </a:rPr>
              <a:t>, J.; </a:t>
            </a:r>
            <a:r>
              <a:rPr lang="en-US" sz="1300" dirty="0" err="1">
                <a:solidFill>
                  <a:srgbClr val="FEFFFF"/>
                </a:solidFill>
              </a:rPr>
              <a:t>etal</a:t>
            </a:r>
            <a:r>
              <a:rPr lang="en-US" sz="1300" dirty="0">
                <a:solidFill>
                  <a:srgbClr val="FEFFFF"/>
                </a:solidFill>
              </a:rPr>
              <a:t>. Technological Solutions for Older People with Alzheimer’s Disease: Review. </a:t>
            </a:r>
            <a:r>
              <a:rPr lang="en-US" sz="1300" dirty="0" err="1">
                <a:solidFill>
                  <a:srgbClr val="FEFFFF"/>
                </a:solidFill>
              </a:rPr>
              <a:t>Curr</a:t>
            </a:r>
            <a:r>
              <a:rPr lang="en-US" sz="1300" dirty="0">
                <a:solidFill>
                  <a:srgbClr val="FEFFFF"/>
                </a:solidFill>
              </a:rPr>
              <a:t>. </a:t>
            </a:r>
            <a:r>
              <a:rPr lang="en-US" sz="1300" dirty="0" err="1">
                <a:solidFill>
                  <a:srgbClr val="FEFFFF"/>
                </a:solidFill>
              </a:rPr>
              <a:t>Alzh</a:t>
            </a:r>
            <a:r>
              <a:rPr lang="en-US" sz="1300" dirty="0">
                <a:solidFill>
                  <a:srgbClr val="FEFFFF"/>
                </a:solidFill>
              </a:rPr>
              <a:t>. Res. 2018, 15.</a:t>
            </a:r>
          </a:p>
          <a:p>
            <a:r>
              <a:rPr lang="en-US" sz="1300" dirty="0">
                <a:solidFill>
                  <a:srgbClr val="FEFFFF"/>
                </a:solidFill>
              </a:rPr>
              <a:t>[3]	Ran, C.; Xu, X.; Raymond, B.R.; Ferrara, B.J.; Neal, K.; </a:t>
            </a:r>
            <a:r>
              <a:rPr lang="en-US" sz="1300" dirty="0" err="1">
                <a:solidFill>
                  <a:srgbClr val="FEFFFF"/>
                </a:solidFill>
              </a:rPr>
              <a:t>Bacskai</a:t>
            </a:r>
            <a:r>
              <a:rPr lang="en-US" sz="1300" dirty="0">
                <a:solidFill>
                  <a:srgbClr val="FEFFFF"/>
                </a:solidFill>
              </a:rPr>
              <a:t>, B.J.; </a:t>
            </a:r>
            <a:r>
              <a:rPr lang="en-US" sz="1300" dirty="0" err="1">
                <a:solidFill>
                  <a:srgbClr val="FEFFFF"/>
                </a:solidFill>
              </a:rPr>
              <a:t>Medarova</a:t>
            </a:r>
            <a:r>
              <a:rPr lang="en-US" sz="1300" dirty="0">
                <a:solidFill>
                  <a:srgbClr val="FEFFFF"/>
                </a:solidFill>
              </a:rPr>
              <a:t>, Z.; Moore, A. Design, Synthesis, and Testing of </a:t>
            </a:r>
            <a:r>
              <a:rPr lang="en-US" sz="1300" dirty="0" err="1">
                <a:solidFill>
                  <a:srgbClr val="FEFFFF"/>
                </a:solidFill>
              </a:rPr>
              <a:t>Fifluoroboron</a:t>
            </a:r>
            <a:r>
              <a:rPr lang="en-US" sz="1300" dirty="0">
                <a:solidFill>
                  <a:srgbClr val="FEFFFF"/>
                </a:solidFill>
              </a:rPr>
              <a:t>-Derivatized Curcumins as Near-Infrared Probes for In Vivo Detection of Amyloid-</a:t>
            </a:r>
            <a:r>
              <a:rPr lang="el-GR" sz="1300" dirty="0">
                <a:solidFill>
                  <a:srgbClr val="FEFFFF"/>
                </a:solidFill>
              </a:rPr>
              <a:t>β </a:t>
            </a:r>
            <a:r>
              <a:rPr lang="en-US" sz="1300" dirty="0">
                <a:solidFill>
                  <a:srgbClr val="FEFFFF"/>
                </a:solidFill>
              </a:rPr>
              <a:t>Deposits. J. Am. Chem. Soc. 2009 (131) 15257-15261</a:t>
            </a:r>
          </a:p>
          <a:p>
            <a:r>
              <a:rPr lang="en-US" sz="1300" dirty="0">
                <a:solidFill>
                  <a:srgbClr val="FEFFFF"/>
                </a:solidFill>
              </a:rPr>
              <a:t>[4]	Alzheimer’s Disease: Facts &amp; Figures. https://www.brightfocus.org/alzheimers/article/alzheimers-disease-facts-figures (accessed Apr 18, 2020).</a:t>
            </a:r>
          </a:p>
          <a:p>
            <a:r>
              <a:rPr lang="en-US" sz="1300" dirty="0">
                <a:solidFill>
                  <a:srgbClr val="FEFFFF"/>
                </a:solidFill>
              </a:rPr>
              <a:t>[5]	 Sou, </a:t>
            </a:r>
            <a:r>
              <a:rPr lang="en-US" sz="1300" dirty="0" err="1">
                <a:solidFill>
                  <a:srgbClr val="FEFFFF"/>
                </a:solidFill>
              </a:rPr>
              <a:t>Keitaro</a:t>
            </a:r>
            <a:r>
              <a:rPr lang="en-US" sz="1300" dirty="0">
                <a:solidFill>
                  <a:srgbClr val="FEFFFF"/>
                </a:solidFill>
              </a:rPr>
              <a:t> et al. "Loading Of Curcumin Into Macrophages Using Lipid-Based Nanoparticles". International Journal Of Pharmaceutics, vol 352, no. 1-2, 2008, pp. 287-293. Elsevier BV, doi:10.1016/j.ijpharm.2007.10.033. </a:t>
            </a:r>
          </a:p>
          <a:p>
            <a:endParaRPr lang="en-US" sz="1300" dirty="0">
              <a:solidFill>
                <a:srgbClr val="FEFFFF"/>
              </a:solidFill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589033B-A5B3-4AC9-A2F5-1C2CA02AE8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6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7"/>
    </mc:Choice>
    <mc:Fallback xmlns="">
      <p:transition spd="slow" advTm="56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3E5502-182B-45A7-841C-0C2AC7939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Acknowledgements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62831-A253-4C88-B413-925004D81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EFFFF"/>
                </a:solidFill>
              </a:rPr>
              <a:t>We would like to thank</a:t>
            </a:r>
          </a:p>
          <a:p>
            <a:r>
              <a:rPr lang="en-US" sz="2400" dirty="0">
                <a:solidFill>
                  <a:srgbClr val="FEFFFF"/>
                </a:solidFill>
              </a:rPr>
              <a:t>Dean Gail </a:t>
            </a:r>
            <a:r>
              <a:rPr lang="en-US" sz="2400" dirty="0" err="1">
                <a:solidFill>
                  <a:srgbClr val="FEFFFF"/>
                </a:solidFill>
              </a:rPr>
              <a:t>Gasparich</a:t>
            </a:r>
            <a:r>
              <a:rPr lang="en-US" sz="2400" dirty="0">
                <a:solidFill>
                  <a:srgbClr val="FEFFFF"/>
                </a:solidFill>
              </a:rPr>
              <a:t> for providing funding for our research</a:t>
            </a:r>
          </a:p>
          <a:p>
            <a:r>
              <a:rPr lang="en-US" sz="2400" dirty="0">
                <a:solidFill>
                  <a:srgbClr val="FEFFFF"/>
                </a:solidFill>
              </a:rPr>
              <a:t>Salem State University Chemistry &amp; Physics Department for the continuous support</a:t>
            </a:r>
          </a:p>
          <a:p>
            <a:r>
              <a:rPr lang="en-US" sz="2400" dirty="0">
                <a:solidFill>
                  <a:srgbClr val="FEFFFF"/>
                </a:solidFill>
              </a:rPr>
              <a:t>Prof. Jason Brown for training on fluorescence microscope </a:t>
            </a:r>
          </a:p>
          <a:p>
            <a:r>
              <a:rPr lang="en-US" sz="2400" dirty="0">
                <a:solidFill>
                  <a:srgbClr val="FEFFFF"/>
                </a:solidFill>
              </a:rPr>
              <a:t>Prof. Jayashree Ranga for her support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65D42794-24A0-4FD3-AD75-7FFDA0859C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6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53"/>
    </mc:Choice>
    <mc:Fallback xmlns="">
      <p:transition spd="slow" advTm="183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07053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1CD258-754A-46A7-991E-4917B45CD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841248"/>
            <a:ext cx="3515244" cy="5340097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Outline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F6A90DC-0A73-4CEC-84DA-B74920D886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867693"/>
              </p:ext>
            </p:extLst>
          </p:nvPr>
        </p:nvGraphicFramePr>
        <p:xfrm>
          <a:off x="4985886" y="231006"/>
          <a:ext cx="6367913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677E541-6D0A-4FB1-9B3B-07F4EF2495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1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02"/>
    </mc:Choice>
    <mc:Fallback xmlns="">
      <p:transition spd="slow" advTm="213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1B29FBF-F157-4789-A71F-5C157AB16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1F7FCC-4DA5-426A-9A17-39F78799B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1FE2222B-6F79-4FBC-9AE2-5F857E67C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52555841-4E29-4DE6-B450-7264363BD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8E4EB15-5881-45EC-9AAB-F848252F0C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C010512-F614-4732-80E8-C0D72DD5E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83600401-1643-4855-8570-0DAE528FD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2471DE68-BEA8-4DB2-B77C-6452E4463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F5BE535D-9F44-4EAE-A873-5F70BFE635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E212A040-8F83-4679-8DA2-C298B36D4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E723985E-4F67-4ECA-BD1D-7D1442AF6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696A0317-2E0B-425B-AB13-D2637ACF6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EFC4CA4-F6D4-4895-A8AA-91540D5E5D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BF1AE30B-2A36-47E4-AD67-48BD7837F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02E8791F-2619-47B9-B4A9-56B52AAEF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13BA85E0-926D-4A1D-9E23-D1A7B1FA6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7CA36965-C471-4160-AF9B-3EE77EC53B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4C6838AC-44CE-460E-9901-00BE7CB5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F354AECD-AA4C-408C-8D04-552695982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B6E7C979-3426-475E-97DC-8F96DFE21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DC0E862C-9CC6-4F3E-A460-99B6AC8D6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40DF7ADA-5D69-4CE8-BDA2-A99C95E23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E7A8F643-F6DF-4465-8CB1-5B5C010830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CECB702B-A823-4BC8-B7BF-C53E7148B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3" y="1047102"/>
            <a:ext cx="4484074" cy="502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872A2C8D-A7DE-4B28-B60B-A0D578F48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5389" y="0"/>
            <a:ext cx="6096611" cy="6858000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9B5446-9870-473A-AFFB-77C14CBC9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064" y="4175594"/>
            <a:ext cx="2680822" cy="2094812"/>
          </a:xfrm>
          <a:prstGeom prst="rect">
            <a:avLst/>
          </a:prstGeom>
          <a:ln w="9525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6653D3-076D-45C7-BEE9-BD40E3B06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9412" y="2056499"/>
            <a:ext cx="3501997" cy="1243209"/>
          </a:xfrm>
          <a:prstGeom prst="rect">
            <a:avLst/>
          </a:prstGeom>
          <a:ln w="9525">
            <a:noFill/>
          </a:ln>
        </p:spPr>
      </p:pic>
      <p:sp>
        <p:nvSpPr>
          <p:cNvPr id="43" name="Isosceles Triangle 22">
            <a:extLst>
              <a:ext uri="{FF2B5EF4-FFF2-40B4-BE49-F238E27FC236}">
                <a16:creationId xmlns:a16="http://schemas.microsoft.com/office/drawing/2014/main" id="{83AFAE12-A4E2-4579-B1A2-89CD1182C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875727" y="5546507"/>
            <a:ext cx="315988" cy="2724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0C7399A-69AE-44A2-9F68-3A7EE2ADA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2" y="1634393"/>
            <a:ext cx="4483251" cy="39173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B49424-9465-48F0-AB73-CF4174F8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978" y="1718735"/>
            <a:ext cx="4318879" cy="10723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8A5A73-A920-4FA6-A01D-E7374AF26821}"/>
              </a:ext>
            </a:extLst>
          </p:cNvPr>
          <p:cNvSpPr txBox="1"/>
          <p:nvPr/>
        </p:nvSpPr>
        <p:spPr>
          <a:xfrm>
            <a:off x="873102" y="2789239"/>
            <a:ext cx="4319535" cy="2683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E"/>
                </a:solidFill>
              </a:rPr>
              <a:t>Alzheimer’s Disease (AD) is a progressive neurodegenerative disorder that affects approximately 5.7 million US citizens.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E"/>
                </a:solidFill>
              </a:rPr>
              <a:t>The cause of AD is theorized to be related to the accumulation of various Amyloid-Beta species (Aβ) in the brain.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E"/>
                </a:solidFill>
              </a:rPr>
              <a:t>Curcumin, natural polyphenolic compound, has been shown to have an affinity to Aβ, which can serve as a fluorescent probe.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E"/>
                </a:solidFill>
              </a:rPr>
              <a:t>This research investigated the fluorescence of mixtures of Aβ species and curcumin at different Aβ concentrations.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D4D802-BA6A-48E2-A508-FA320622F7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2299" y="4124490"/>
            <a:ext cx="2565464" cy="2197019"/>
          </a:xfrm>
          <a:prstGeom prst="rect">
            <a:avLst/>
          </a:prstGeom>
          <a:ln w="9525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3315A3-A6CF-4A3F-A44D-02A2D07113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8553" y="455548"/>
            <a:ext cx="4610281" cy="806799"/>
          </a:xfrm>
          <a:prstGeom prst="rect">
            <a:avLst/>
          </a:prstGeom>
          <a:ln w="9525"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CCD50D6-69C4-45F0-94E1-406515133B36}"/>
              </a:ext>
            </a:extLst>
          </p:cNvPr>
          <p:cNvSpPr txBox="1"/>
          <p:nvPr/>
        </p:nvSpPr>
        <p:spPr>
          <a:xfrm>
            <a:off x="7299412" y="1271341"/>
            <a:ext cx="4005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Figure 1: Aβ  1-42 amino acid sequence with highlighted area of interaction with curcumin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1BFA29A-1B57-4421-BAD6-37C718F48B6E}"/>
              </a:ext>
            </a:extLst>
          </p:cNvPr>
          <p:cNvSpPr txBox="1"/>
          <p:nvPr/>
        </p:nvSpPr>
        <p:spPr>
          <a:xfrm>
            <a:off x="7135201" y="3470301"/>
            <a:ext cx="40053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Figure 2: Molecular structure of curcumin, the fluorescent probe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397A64-8825-4FEE-A7BA-0688F73D68A4}"/>
              </a:ext>
            </a:extLst>
          </p:cNvPr>
          <p:cNvSpPr txBox="1"/>
          <p:nvPr/>
        </p:nvSpPr>
        <p:spPr>
          <a:xfrm>
            <a:off x="7561074" y="6434971"/>
            <a:ext cx="297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https://arcpointelkgrovevillage.wordpress.com/2014/01/08/the-connection-between-cholesterol-alzheimers-disease/</a:t>
            </a:r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A114B38E-2CBE-478B-A98A-77AD37BEBF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5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92"/>
    </mc:Choice>
    <mc:Fallback xmlns="">
      <p:transition spd="slow" advTm="736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72D7C7-FCEE-4C61-83D8-D58CF13B7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640263"/>
            <a:ext cx="3284331" cy="5254510"/>
          </a:xfrm>
        </p:spPr>
        <p:txBody>
          <a:bodyPr>
            <a:normAutofit/>
          </a:bodyPr>
          <a:lstStyle/>
          <a:p>
            <a:r>
              <a:rPr lang="en-US" dirty="0"/>
              <a:t>Preparation of A𝛽-42 and Curcumin testing solutions: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DB770-A3C7-4278-8361-DA4180585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384" y="640263"/>
            <a:ext cx="6028944" cy="5254510"/>
          </a:xfrm>
        </p:spPr>
        <p:txBody>
          <a:bodyPr anchor="ctr">
            <a:norm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5% curcumin in phosphate-buffered saline (PBS) was used as the fluorescent probe.	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22.2 µM A𝛽-42 aggregates, 22.2 µM A𝛽-42 oligomer and 22.2 µM A𝛽-42 monomer testing solutions were prepared according to reported procedure.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Fluorescence measurements were performed using a Fluorescence Spectrophotometer.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A𝛽-42 aggregates images were captured under a Fluorescence Microscope.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73783A9-EA40-42C3-A679-A91848DD6D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22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2667"/>
    </mc:Choice>
    <mc:Fallback xmlns="">
      <p:transition spd="slow" advTm="326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Fluorescence Microscopy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551C76-2CA1-414B-9721-9CC1D4232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2" y="1690688"/>
            <a:ext cx="4072481" cy="29751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F4DBB2-C83D-443C-BA3B-110600170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1319" y="1690688"/>
            <a:ext cx="4072481" cy="29751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8A4784-BEE6-41FB-B85A-46A08B38991C}"/>
              </a:ext>
            </a:extLst>
          </p:cNvPr>
          <p:cNvSpPr txBox="1"/>
          <p:nvPr/>
        </p:nvSpPr>
        <p:spPr>
          <a:xfrm>
            <a:off x="838201" y="5721973"/>
            <a:ext cx="4072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absence of the curcumin solution, the </a:t>
            </a:r>
            <a:r>
              <a:rPr lang="en-US" sz="1800" dirty="0"/>
              <a:t>A𝛽</a:t>
            </a:r>
            <a:r>
              <a:rPr lang="en-US" dirty="0"/>
              <a:t> aggregates were indistinguishable from the background.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F8964B-0DCB-436B-BDD6-9A41A8A18AC3}"/>
              </a:ext>
            </a:extLst>
          </p:cNvPr>
          <p:cNvSpPr txBox="1"/>
          <p:nvPr/>
        </p:nvSpPr>
        <p:spPr>
          <a:xfrm>
            <a:off x="7281318" y="5721973"/>
            <a:ext cx="4072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 the presence of the curcumin, the </a:t>
            </a:r>
            <a:r>
              <a:rPr lang="en-US" sz="1800" dirty="0"/>
              <a:t>A𝛽 </a:t>
            </a:r>
            <a:r>
              <a:rPr lang="en-US" dirty="0"/>
              <a:t>aggregates are clearly visible.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0A836A-98E2-43CD-BEC1-27E3E0E799B7}"/>
              </a:ext>
            </a:extLst>
          </p:cNvPr>
          <p:cNvSpPr txBox="1"/>
          <p:nvPr/>
        </p:nvSpPr>
        <p:spPr>
          <a:xfrm>
            <a:off x="3049003" y="4909223"/>
            <a:ext cx="60939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Figure 3: 10 µL of Aβ Aggregate testing solution with (right) and without (left) 10 µL of curcumin  solution captured by a fluorescence microscope  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6645B33-73D7-4165-8A17-3B04FB90BEFC}"/>
              </a:ext>
            </a:extLst>
          </p:cNvPr>
          <p:cNvSpPr/>
          <p:nvPr/>
        </p:nvSpPr>
        <p:spPr>
          <a:xfrm>
            <a:off x="5317067" y="2591219"/>
            <a:ext cx="1557867" cy="1174044"/>
          </a:xfrm>
          <a:prstGeom prst="rightArrow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BE728318-EDCC-4296-B252-157E3D0FF0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2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38"/>
    </mc:Choice>
    <mc:Fallback xmlns="">
      <p:transition spd="slow" advTm="345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Fluorescence of Curcumin in the Presence of 20µL Aβ-42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5DFE23-6ABB-417B-95FB-D3753DE22330}"/>
              </a:ext>
            </a:extLst>
          </p:cNvPr>
          <p:cNvSpPr txBox="1"/>
          <p:nvPr/>
        </p:nvSpPr>
        <p:spPr>
          <a:xfrm>
            <a:off x="966951" y="3355130"/>
            <a:ext cx="2669407" cy="242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 the lowest Aβ concentration level (20 µL), all curcumin-Aβ-42 species mixtures produced relatively similar fluorescence emissions and varied insignificantly from one another. 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CEC31BA9-4E45-4F25-AE3F-7FBC62A2B8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686" y="952500"/>
            <a:ext cx="6418554" cy="4829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911B14-D2B2-45C4-AA9F-AC54D7473A89}"/>
              </a:ext>
            </a:extLst>
          </p:cNvPr>
          <p:cNvSpPr txBox="1"/>
          <p:nvPr/>
        </p:nvSpPr>
        <p:spPr>
          <a:xfrm>
            <a:off x="5576516" y="5782463"/>
            <a:ext cx="507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 Figure 4: Fluorescence of Curcumin in the Presence of 20µL Aβ-42.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FC7DE37-41B4-48F9-823A-13F2560F39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08"/>
    </mc:Choice>
    <mc:Fallback xmlns="">
      <p:transition spd="slow" advTm="30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Fluorescence of Curcumin in the Presence of </a:t>
            </a:r>
            <a:r>
              <a:rPr lang="en-US" sz="3000" dirty="0">
                <a:solidFill>
                  <a:srgbClr val="FFFFFF"/>
                </a:solidFill>
              </a:rPr>
              <a:t>100</a:t>
            </a:r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µL Aβ-42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5DFE23-6ABB-417B-95FB-D3753DE22330}"/>
              </a:ext>
            </a:extLst>
          </p:cNvPr>
          <p:cNvSpPr txBox="1"/>
          <p:nvPr/>
        </p:nvSpPr>
        <p:spPr>
          <a:xfrm>
            <a:off x="966951" y="3355130"/>
            <a:ext cx="2669407" cy="24273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Comparing the spectra of the curcumin-monomer and the curcumin-oligomer mixtures, the latter showed a relatively small blue-shift of 15 nm.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Curcumin-aggregate mixture displayed a much smaller  fluorescence intensity.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7DB7EB7-3A60-4795-A201-83B500955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686" y="952500"/>
            <a:ext cx="6418554" cy="48299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7D6B08-E825-4B14-A70B-B400FD306F2A}"/>
              </a:ext>
            </a:extLst>
          </p:cNvPr>
          <p:cNvSpPr txBox="1"/>
          <p:nvPr/>
        </p:nvSpPr>
        <p:spPr>
          <a:xfrm>
            <a:off x="5522661" y="5782463"/>
            <a:ext cx="51826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 Figure 5: Fluorescence of Curcumin in the Presence of 100µL Aβ-42.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C58FC36-3473-452B-B0A6-54571E9CA9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13"/>
    </mc:Choice>
    <mc:Fallback xmlns="">
      <p:transition spd="slow" advTm="229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Fluorescence of Curcumin in the Presence of 200µL Aβ-42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5DFE23-6ABB-417B-95FB-D3753DE22330}"/>
              </a:ext>
            </a:extLst>
          </p:cNvPr>
          <p:cNvSpPr txBox="1"/>
          <p:nvPr/>
        </p:nvSpPr>
        <p:spPr>
          <a:xfrm>
            <a:off x="966951" y="3355130"/>
            <a:ext cx="2669407" cy="24273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Fluorescence of the curcumin-aggregate mixture was quenched. Emission peak was blue-shifted.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Emission peak of the curcumin-oligomer mixture was blue-shifted and had a slight decrease in peak intensity.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D18EB2-68BC-462C-9B13-87A064141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102" y="1166919"/>
            <a:ext cx="6903723" cy="44011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284D4A-EE50-46A0-B4E4-B223A91E52B9}"/>
              </a:ext>
            </a:extLst>
          </p:cNvPr>
          <p:cNvSpPr txBox="1"/>
          <p:nvPr/>
        </p:nvSpPr>
        <p:spPr>
          <a:xfrm>
            <a:off x="5571426" y="5568043"/>
            <a:ext cx="50850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Figure 6: Fluorescence of Curcumin in the Presence of 200µL Aβ-42.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8A43F77-0C74-4556-9761-13FC649F26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6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49"/>
    </mc:Choice>
    <mc:Fallback xmlns="">
      <p:transition spd="slow" advTm="28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3D80C-1AA4-40FF-A18D-EB29A7C9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Fluorescence of Curcumin in the Presence of 400µL Aβ-42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5DFE23-6ABB-417B-95FB-D3753DE22330}"/>
              </a:ext>
            </a:extLst>
          </p:cNvPr>
          <p:cNvSpPr txBox="1"/>
          <p:nvPr/>
        </p:nvSpPr>
        <p:spPr>
          <a:xfrm>
            <a:off x="966951" y="3355130"/>
            <a:ext cx="2669407" cy="242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Curcumin in the presence of  400 µL of Aβ species showed similar fluorescence spectra to the 200 µL Aβ species.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2CC623-3499-49E5-BE70-634FE0386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102" y="1175549"/>
            <a:ext cx="6903723" cy="43838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D12529-1ED4-41A0-B381-934E74A9C3AE}"/>
              </a:ext>
            </a:extLst>
          </p:cNvPr>
          <p:cNvSpPr txBox="1"/>
          <p:nvPr/>
        </p:nvSpPr>
        <p:spPr>
          <a:xfrm>
            <a:off x="5571426" y="5559413"/>
            <a:ext cx="50850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Figure 7: Fluorescence of Curcumin in the Presence of 400µL Aβ-42.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286F76AC-3D98-4640-B263-5DFD711652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9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80"/>
    </mc:Choice>
    <mc:Fallback xmlns="">
      <p:transition spd="slow" advTm="20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4472C4"/>
      </a:accent2>
      <a:accent3>
        <a:srgbClr val="4472C4"/>
      </a:accent3>
      <a:accent4>
        <a:srgbClr val="4472C4"/>
      </a:accent4>
      <a:accent5>
        <a:srgbClr val="5B9BD5"/>
      </a:accent5>
      <a:accent6>
        <a:srgbClr val="4472C4"/>
      </a:accent6>
      <a:hlink>
        <a:srgbClr val="0563C1"/>
      </a:hlink>
      <a:folHlink>
        <a:srgbClr val="4472C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7086</TotalTime>
  <Words>905</Words>
  <Application>Microsoft Office PowerPoint</Application>
  <PresentationFormat>Widescreen</PresentationFormat>
  <Paragraphs>69</Paragraphs>
  <Slides>13</Slides>
  <Notes>0</Notes>
  <HiddenSlides>0</HiddenSlides>
  <MMClips>13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An Investigation into the Interactions between Various Amyloid-Beta Species and a Formulated Fluorescent Probe  </vt:lpstr>
      <vt:lpstr>Outline</vt:lpstr>
      <vt:lpstr>Introduction</vt:lpstr>
      <vt:lpstr>Preparation of A𝛽-42 and Curcumin testing solutions: </vt:lpstr>
      <vt:lpstr>Fluorescence Microscopy Results</vt:lpstr>
      <vt:lpstr>Fluorescence of Curcumin in the Presence of 20µL Aβ-42</vt:lpstr>
      <vt:lpstr>Fluorescence of Curcumin in the Presence of 100µL Aβ-42</vt:lpstr>
      <vt:lpstr>Fluorescence of Curcumin in the Presence of 200µL Aβ-42</vt:lpstr>
      <vt:lpstr>Fluorescence of Curcumin in the Presence of 400µL Aβ-42</vt:lpstr>
      <vt:lpstr>Comparison of Spectra</vt:lpstr>
      <vt:lpstr>Conclusion</vt:lpstr>
      <vt:lpstr>References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Investigation into the Interactions between Various Amyloid-Beta Species and a Formulated Fluorescent Probe</dc:title>
  <dc:creator>Justin Debrow</dc:creator>
  <cp:lastModifiedBy>Justin Debrow</cp:lastModifiedBy>
  <cp:revision>29</cp:revision>
  <dcterms:created xsi:type="dcterms:W3CDTF">2021-03-10T02:43:47Z</dcterms:created>
  <dcterms:modified xsi:type="dcterms:W3CDTF">2021-04-10T12:30:58Z</dcterms:modified>
</cp:coreProperties>
</file>