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1"/>
  </p:notesMasterIdLst>
  <p:handoutMasterIdLst>
    <p:handoutMasterId r:id="rId12"/>
  </p:handoutMasterIdLst>
  <p:sldIdLst>
    <p:sldId id="257" r:id="rId10"/>
  </p:sldIdLst>
  <p:sldSz cx="43891200" cy="32918400"/>
  <p:notesSz cx="6858000" cy="9144000"/>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01" autoAdjust="0"/>
  </p:normalViewPr>
  <p:slideViewPr>
    <p:cSldViewPr snapToGrid="0" snapToObjects="1" showGuides="1">
      <p:cViewPr>
        <p:scale>
          <a:sx n="33" d="100"/>
          <a:sy n="33" d="100"/>
        </p:scale>
        <p:origin x="2318" y="-1824"/>
      </p:cViewPr>
      <p:guideLst>
        <p:guide orient="horz" pos="3318"/>
        <p:guide orient="horz" pos="288"/>
        <p:guide orient="horz" pos="20160"/>
        <p:guide orient="horz"/>
        <p:guide pos="581"/>
        <p:guide pos="27069"/>
        <p:guide orient="horz" pos="3317"/>
        <p:guide pos="27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4/11/2021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4/11/2021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538012"/>
            <a:ext cx="10048877" cy="775531"/>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7.wmf"/><Relationship Id="rId18" Type="http://schemas.openxmlformats.org/officeDocument/2006/relationships/image" Target="../media/image10.jpeg"/><Relationship Id="rId3" Type="http://schemas.openxmlformats.org/officeDocument/2006/relationships/theme" Target="../theme/theme1.xml"/><Relationship Id="rId7" Type="http://schemas.openxmlformats.org/officeDocument/2006/relationships/image" Target="../media/image4.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slideLayout" Target="../slideLayouts/slideLayout2.xml"/><Relationship Id="rId16" Type="http://schemas.openxmlformats.org/officeDocument/2006/relationships/image" Target="../media/image9.wmf"/><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6.wmf"/><Relationship Id="rId5" Type="http://schemas.openxmlformats.org/officeDocument/2006/relationships/image" Target="../media/image2.png"/><Relationship Id="rId15" Type="http://schemas.openxmlformats.org/officeDocument/2006/relationships/oleObject" Target="../embeddings/oleObject4.bin"/><Relationship Id="rId10" Type="http://schemas.openxmlformats.org/officeDocument/2006/relationships/oleObject" Target="../embeddings/oleObject2.bin"/><Relationship Id="rId19" Type="http://schemas.openxmlformats.org/officeDocument/2006/relationships/image" Target="../media/image11.emf"/><Relationship Id="rId4" Type="http://schemas.openxmlformats.org/officeDocument/2006/relationships/image" Target="../media/image1.png"/><Relationship Id="rId9" Type="http://schemas.openxmlformats.org/officeDocument/2006/relationships/image" Target="../media/image5.wmf"/><Relationship Id="rId14" Type="http://schemas.openxmlformats.org/officeDocument/2006/relationships/image" Target="../media/image8.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3.png"/><Relationship Id="rId18" Type="http://schemas.openxmlformats.org/officeDocument/2006/relationships/image" Target="../media/image6.wmf"/><Relationship Id="rId3" Type="http://schemas.openxmlformats.org/officeDocument/2006/relationships/theme" Target="../theme/theme2.xml"/><Relationship Id="rId7" Type="http://schemas.openxmlformats.org/officeDocument/2006/relationships/oleObject" Target="../embeddings/oleObject6.bin"/><Relationship Id="rId12" Type="http://schemas.openxmlformats.org/officeDocument/2006/relationships/image" Target="../media/image2.png"/><Relationship Id="rId17" Type="http://schemas.openxmlformats.org/officeDocument/2006/relationships/oleObject" Target="../embeddings/oleObject8.bin"/><Relationship Id="rId2" Type="http://schemas.openxmlformats.org/officeDocument/2006/relationships/slideLayout" Target="../slideLayouts/slideLayout4.xml"/><Relationship Id="rId16" Type="http://schemas.openxmlformats.org/officeDocument/2006/relationships/image" Target="../media/image5.wmf"/><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png"/><Relationship Id="rId5" Type="http://schemas.openxmlformats.org/officeDocument/2006/relationships/image" Target="../media/image7.wmf"/><Relationship Id="rId15" Type="http://schemas.openxmlformats.org/officeDocument/2006/relationships/oleObject" Target="../embeddings/oleObject7.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3.png"/><Relationship Id="rId18" Type="http://schemas.openxmlformats.org/officeDocument/2006/relationships/image" Target="../media/image6.wmf"/><Relationship Id="rId3" Type="http://schemas.openxmlformats.org/officeDocument/2006/relationships/theme" Target="../theme/theme3.xml"/><Relationship Id="rId7" Type="http://schemas.openxmlformats.org/officeDocument/2006/relationships/oleObject" Target="../embeddings/oleObject10.bin"/><Relationship Id="rId12" Type="http://schemas.openxmlformats.org/officeDocument/2006/relationships/image" Target="../media/image2.png"/><Relationship Id="rId17" Type="http://schemas.openxmlformats.org/officeDocument/2006/relationships/oleObject" Target="../embeddings/oleObject12.bin"/><Relationship Id="rId2" Type="http://schemas.openxmlformats.org/officeDocument/2006/relationships/slideLayout" Target="../slideLayouts/slideLayout6.xml"/><Relationship Id="rId16" Type="http://schemas.openxmlformats.org/officeDocument/2006/relationships/image" Target="../media/image5.wmf"/><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png"/><Relationship Id="rId5" Type="http://schemas.openxmlformats.org/officeDocument/2006/relationships/image" Target="../media/image7.wmf"/><Relationship Id="rId15" Type="http://schemas.openxmlformats.org/officeDocument/2006/relationships/oleObject" Target="../embeddings/oleObject11.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oleObject" Target="../embeddings/oleObject15.bin"/><Relationship Id="rId18" Type="http://schemas.openxmlformats.org/officeDocument/2006/relationships/oleObject" Target="../embeddings/oleObject17.bin"/><Relationship Id="rId3" Type="http://schemas.openxmlformats.org/officeDocument/2006/relationships/image" Target="../media/image7.wmf"/><Relationship Id="rId21" Type="http://schemas.openxmlformats.org/officeDocument/2006/relationships/oleObject" Target="../embeddings/oleObject20.bin"/><Relationship Id="rId7" Type="http://schemas.openxmlformats.org/officeDocument/2006/relationships/hyperlink" Target="http://www.facebook.com/pages/PosterPresentationscom/217914411419?v=app_4949752878&amp;ref=ts" TargetMode="External"/><Relationship Id="rId12" Type="http://schemas.openxmlformats.org/officeDocument/2006/relationships/image" Target="../media/image4.png"/><Relationship Id="rId17" Type="http://schemas.openxmlformats.org/officeDocument/2006/relationships/image" Target="../media/image11.emf"/><Relationship Id="rId2" Type="http://schemas.openxmlformats.org/officeDocument/2006/relationships/oleObject" Target="../embeddings/oleObject13.bin"/><Relationship Id="rId16" Type="http://schemas.openxmlformats.org/officeDocument/2006/relationships/image" Target="../media/image6.wmf"/><Relationship Id="rId20" Type="http://schemas.openxmlformats.org/officeDocument/2006/relationships/oleObject" Target="../embeddings/oleObject19.bin"/><Relationship Id="rId1" Type="http://schemas.openxmlformats.org/officeDocument/2006/relationships/theme" Target="../theme/theme4.xml"/><Relationship Id="rId6" Type="http://schemas.openxmlformats.org/officeDocument/2006/relationships/image" Target="../media/image9.wmf"/><Relationship Id="rId11" Type="http://schemas.openxmlformats.org/officeDocument/2006/relationships/image" Target="../media/image3.png"/><Relationship Id="rId5" Type="http://schemas.openxmlformats.org/officeDocument/2006/relationships/oleObject" Target="../embeddings/oleObject14.bin"/><Relationship Id="rId15" Type="http://schemas.openxmlformats.org/officeDocument/2006/relationships/oleObject" Target="../embeddings/oleObject16.bin"/><Relationship Id="rId10" Type="http://schemas.openxmlformats.org/officeDocument/2006/relationships/image" Target="../media/image2.png"/><Relationship Id="rId19" Type="http://schemas.openxmlformats.org/officeDocument/2006/relationships/oleObject" Target="../embeddings/oleObject18.bin"/><Relationship Id="rId4" Type="http://schemas.openxmlformats.org/officeDocument/2006/relationships/image" Target="../media/image8.png"/><Relationship Id="rId9" Type="http://schemas.openxmlformats.org/officeDocument/2006/relationships/image" Target="../media/image1.png"/><Relationship Id="rId14" Type="http://schemas.openxmlformats.org/officeDocument/2006/relationships/image" Target="../media/image5.wmf"/></Relationships>
</file>

<file path=ppt/slideMasters/_rels/slideMaster5.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21.bin"/><Relationship Id="rId21" Type="http://schemas.openxmlformats.org/officeDocument/2006/relationships/oleObject" Target="../embeddings/oleObject27.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5.xml"/><Relationship Id="rId16" Type="http://schemas.openxmlformats.org/officeDocument/2006/relationships/oleObject" Target="../embeddings/oleObject24.bin"/><Relationship Id="rId20" Type="http://schemas.openxmlformats.org/officeDocument/2006/relationships/oleObject" Target="../embeddings/oleObject26.bin"/><Relationship Id="rId1" Type="http://schemas.openxmlformats.org/officeDocument/2006/relationships/slideLayout" Target="../slideLayouts/slideLayout7.xml"/><Relationship Id="rId6" Type="http://schemas.openxmlformats.org/officeDocument/2006/relationships/oleObject" Target="../embeddings/oleObject22.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25.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23.bin"/><Relationship Id="rId22" Type="http://schemas.openxmlformats.org/officeDocument/2006/relationships/oleObject" Target="../embeddings/oleObject28.bin"/></Relationships>
</file>

<file path=ppt/slideMasters/_rels/slideMaster6.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29.bin"/><Relationship Id="rId21" Type="http://schemas.openxmlformats.org/officeDocument/2006/relationships/oleObject" Target="../embeddings/oleObject35.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6.xml"/><Relationship Id="rId16" Type="http://schemas.openxmlformats.org/officeDocument/2006/relationships/oleObject" Target="../embeddings/oleObject32.bin"/><Relationship Id="rId20" Type="http://schemas.openxmlformats.org/officeDocument/2006/relationships/oleObject" Target="../embeddings/oleObject34.bin"/><Relationship Id="rId1" Type="http://schemas.openxmlformats.org/officeDocument/2006/relationships/slideLayout" Target="../slideLayouts/slideLayout8.xml"/><Relationship Id="rId6" Type="http://schemas.openxmlformats.org/officeDocument/2006/relationships/oleObject" Target="../embeddings/oleObject30.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33.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31.bin"/><Relationship Id="rId22" Type="http://schemas.openxmlformats.org/officeDocument/2006/relationships/oleObject" Target="../embeddings/oleObject36.bin"/></Relationships>
</file>

<file path=ppt/slideMasters/_rels/slideMaster7.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37.bin"/><Relationship Id="rId21" Type="http://schemas.openxmlformats.org/officeDocument/2006/relationships/oleObject" Target="../embeddings/oleObject43.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7.xml"/><Relationship Id="rId16" Type="http://schemas.openxmlformats.org/officeDocument/2006/relationships/oleObject" Target="../embeddings/oleObject40.bin"/><Relationship Id="rId20" Type="http://schemas.openxmlformats.org/officeDocument/2006/relationships/oleObject" Target="../embeddings/oleObject42.bin"/><Relationship Id="rId1" Type="http://schemas.openxmlformats.org/officeDocument/2006/relationships/slideLayout" Target="../slideLayouts/slideLayout9.xml"/><Relationship Id="rId6" Type="http://schemas.openxmlformats.org/officeDocument/2006/relationships/oleObject" Target="../embeddings/oleObject38.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41.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39.bin"/><Relationship Id="rId22" Type="http://schemas.openxmlformats.org/officeDocument/2006/relationships/oleObject" Target="../embeddings/oleObject44.bin"/></Relationships>
</file>

<file path=ppt/slideMasters/_rels/slideMaster8.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45.bin"/><Relationship Id="rId21" Type="http://schemas.openxmlformats.org/officeDocument/2006/relationships/oleObject" Target="../embeddings/oleObject51.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8.xml"/><Relationship Id="rId16" Type="http://schemas.openxmlformats.org/officeDocument/2006/relationships/oleObject" Target="../embeddings/oleObject48.bin"/><Relationship Id="rId20" Type="http://schemas.openxmlformats.org/officeDocument/2006/relationships/oleObject" Target="../embeddings/oleObject50.bin"/><Relationship Id="rId1" Type="http://schemas.openxmlformats.org/officeDocument/2006/relationships/slideLayout" Target="../slideLayouts/slideLayout10.xml"/><Relationship Id="rId6" Type="http://schemas.openxmlformats.org/officeDocument/2006/relationships/oleObject" Target="../embeddings/oleObject46.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49.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47.bin"/><Relationship Id="rId22" Type="http://schemas.openxmlformats.org/officeDocument/2006/relationships/oleObject" Target="../embeddings/oleObject52.bin"/></Relationships>
</file>

<file path=ppt/slideMasters/_rels/slideMaster9.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53.bin"/><Relationship Id="rId21" Type="http://schemas.openxmlformats.org/officeDocument/2006/relationships/oleObject" Target="../embeddings/oleObject59.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9.xml"/><Relationship Id="rId16" Type="http://schemas.openxmlformats.org/officeDocument/2006/relationships/oleObject" Target="../embeddings/oleObject56.bin"/><Relationship Id="rId20" Type="http://schemas.openxmlformats.org/officeDocument/2006/relationships/oleObject" Target="../embeddings/oleObject58.bin"/><Relationship Id="rId1" Type="http://schemas.openxmlformats.org/officeDocument/2006/relationships/slideLayout" Target="../slideLayouts/slideLayout11.xml"/><Relationship Id="rId6" Type="http://schemas.openxmlformats.org/officeDocument/2006/relationships/oleObject" Target="../embeddings/oleObject54.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57.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55.bin"/><Relationship Id="rId22" Type="http://schemas.openxmlformats.org/officeDocument/2006/relationships/oleObject" Target="../embeddings/oleObject60.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4"/>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6"/>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6"/>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48" name="Picture 47"/>
              <p:cNvPicPr>
                <a:picLocks noChangeAspect="1"/>
              </p:cNvPicPr>
              <p:nvPr userDrawn="1"/>
            </p:nvPicPr>
            <p:blipFill>
              <a:blip r:embed="rId7"/>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pic>
        <p:nvPicPr>
          <p:cNvPr id="3" name="Picture 2"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819"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9" name="Picture 38"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1"/>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3"/>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3"/>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6" name="Picture 65"/>
              <p:cNvPicPr>
                <a:picLocks noChangeAspect="1"/>
              </p:cNvPicPr>
              <p:nvPr userDrawn="1"/>
            </p:nvPicPr>
            <p:blipFill>
              <a:blip r:embed="rId14"/>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7" name="Picture 36"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2" imgW="4571280" imgH="1688760" progId="Photoshop.Image.13">
                    <p:embed/>
                  </p:oleObj>
                </mc:Choice>
                <mc:Fallback>
                  <p:oleObj name="Image" r:id="rId2" imgW="4571280" imgH="1688760" progId="Photoshop.Image.13">
                    <p:embed/>
                    <p:pic>
                      <p:nvPicPr>
                        <p:cNvPr id="0" name=""/>
                        <p:cNvPicPr/>
                        <p:nvPr/>
                      </p:nvPicPr>
                      <p:blipFill>
                        <a:blip r:embed="rId3"/>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4"/>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5" imgW="1574280" imgH="1053720" progId="Photoshop.Image.13">
                    <p:embed/>
                  </p:oleObj>
                </mc:Choice>
                <mc:Fallback>
                  <p:oleObj name="Image" r:id="rId5" imgW="1574280" imgH="1053720" progId="Photoshop.Image.13">
                    <p:embed/>
                    <p:pic>
                      <p:nvPicPr>
                        <p:cNvPr id="0" name=""/>
                        <p:cNvPicPr/>
                        <p:nvPr/>
                      </p:nvPicPr>
                      <p:blipFill>
                        <a:blip r:embed="rId6"/>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7"/>
              </p:cNvPr>
              <p:cNvPicPr>
                <a:picLocks noChangeAspect="1" noChangeArrowheads="1"/>
              </p:cNvPicPr>
              <p:nvPr userDrawn="1"/>
            </p:nvPicPr>
            <p:blipFill>
              <a:blip r:embed="rId8"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9"/>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0"/>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1"/>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1"/>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2"/>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3" imgW="1828440" imgH="1117440" progId="Photoshop.Image.13">
                      <p:embed/>
                    </p:oleObj>
                  </mc:Choice>
                  <mc:Fallback>
                    <p:oleObj name="Image" r:id="rId13" imgW="1828440" imgH="1117440" progId="Photoshop.Image.13">
                      <p:embed/>
                      <p:pic>
                        <p:nvPicPr>
                          <p:cNvPr id="0" name=""/>
                          <p:cNvPicPr/>
                          <p:nvPr/>
                        </p:nvPicPr>
                        <p:blipFill>
                          <a:blip r:embed="rId14"/>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8" imgW="4571280" imgH="1688760" progId="Photoshop.Image.13">
                    <p:embed/>
                  </p:oleObj>
                </mc:Choice>
                <mc:Fallback>
                  <p:oleObj name="Image" r:id="rId18" imgW="4571280" imgH="1688760" progId="Photoshop.Image.13">
                    <p:embed/>
                    <p:pic>
                      <p:nvPicPr>
                        <p:cNvPr id="0" name=""/>
                        <p:cNvPicPr/>
                        <p:nvPr/>
                      </p:nvPicPr>
                      <p:blipFill>
                        <a:blip r:embed="rId3"/>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4"/>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19" imgW="1574280" imgH="1053720" progId="Photoshop.Image.13">
                    <p:embed/>
                  </p:oleObj>
                </mc:Choice>
                <mc:Fallback>
                  <p:oleObj name="Image" r:id="rId19" imgW="1574280" imgH="1053720" progId="Photoshop.Image.13">
                    <p:embed/>
                    <p:pic>
                      <p:nvPicPr>
                        <p:cNvPr id="0" name=""/>
                        <p:cNvPicPr/>
                        <p:nvPr/>
                      </p:nvPicPr>
                      <p:blipFill>
                        <a:blip r:embed="rId6"/>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7"/>
              </p:cNvPr>
              <p:cNvPicPr>
                <a:picLocks noChangeAspect="1" noChangeArrowheads="1"/>
              </p:cNvPicPr>
              <p:nvPr userDrawn="1"/>
            </p:nvPicPr>
            <p:blipFill>
              <a:blip r:embed="rId8"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9"/>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0"/>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1"/>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1"/>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2"/>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0" imgW="1828440" imgH="1117440" progId="Photoshop.Image.13">
                      <p:embed/>
                    </p:oleObj>
                  </mc:Choice>
                  <mc:Fallback>
                    <p:oleObj name="Image" r:id="rId20" imgW="1828440" imgH="1117440" progId="Photoshop.Image.13">
                      <p:embed/>
                      <p:pic>
                        <p:nvPicPr>
                          <p:cNvPr id="0" name=""/>
                          <p:cNvPicPr/>
                          <p:nvPr/>
                        </p:nvPicPr>
                        <p:blipFill>
                          <a:blip r:embed="rId14"/>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6"/>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www.ncbi.nlm.nih.gov/pmc/articles/PMC6405576/pdf/JAH3-8-%20%20010241.pdf" TargetMode="External"/><Relationship Id="rId7" Type="http://schemas.openxmlformats.org/officeDocument/2006/relationships/image" Target="../media/image14.png"/><Relationship Id="rId2" Type="http://schemas.openxmlformats.org/officeDocument/2006/relationships/hyperlink" Target="https://doi.org/10.1210/jc.2018-00470" TargetMode="Externa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hyperlink" Target="https://doi.org/10.1007/s40264-016-0412-2" TargetMode="External"/><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860268" y="6128299"/>
            <a:ext cx="10056811" cy="2984988"/>
          </a:xfrm>
        </p:spPr>
        <p:txBody>
          <a:bodyPr/>
          <a:lstStyle/>
          <a:p>
            <a:pPr marL="342900" marR="0" lvl="0" indent="-342900">
              <a:lnSpc>
                <a:spcPct val="107000"/>
              </a:lnSpc>
              <a:spcBef>
                <a:spcPts val="0"/>
              </a:spcBef>
              <a:spcAft>
                <a:spcPts val="0"/>
              </a:spcAft>
              <a:buFont typeface="Symbol" panose="05050102010706020507" pitchFamily="18" charset="2"/>
              <a:buChar char=""/>
            </a:pPr>
            <a:r>
              <a:rPr lang="en-US" sz="1800" b="1" dirty="0">
                <a:solidFill>
                  <a:schemeClr val="tx1"/>
                </a:solidFill>
                <a:effectLst/>
                <a:latin typeface="Arial Black" panose="020B0A04020102020204" pitchFamily="34" charset="0"/>
                <a:ea typeface="Calibri" panose="020F0502020204030204" pitchFamily="34" charset="0"/>
                <a:cs typeface="Arial" panose="020B0604020202020204" pitchFamily="34" charset="0"/>
              </a:rPr>
              <a:t>Cardio vascular disease (CVD) is the leading cause of death for men, women, and people of most racial and ethnic groups in the United States (US). </a:t>
            </a:r>
          </a:p>
          <a:p>
            <a:pPr marL="342900" marR="0" lvl="0" indent="-342900">
              <a:lnSpc>
                <a:spcPct val="107000"/>
              </a:lnSpc>
              <a:spcBef>
                <a:spcPts val="0"/>
              </a:spcBef>
              <a:spcAft>
                <a:spcPts val="0"/>
              </a:spcAft>
              <a:buFont typeface="Symbol" panose="05050102010706020507" pitchFamily="18" charset="2"/>
              <a:buChar char=""/>
            </a:pPr>
            <a:r>
              <a:rPr lang="en-US" sz="1800" b="1" dirty="0">
                <a:solidFill>
                  <a:schemeClr val="tx1"/>
                </a:solidFill>
                <a:effectLst/>
                <a:latin typeface="Arial Black" panose="020B0A04020102020204" pitchFamily="34" charset="0"/>
                <a:ea typeface="Calibri" panose="020F0502020204030204" pitchFamily="34" charset="0"/>
                <a:cs typeface="Arial" panose="020B0604020202020204" pitchFamily="34" charset="0"/>
              </a:rPr>
              <a:t>In the US approximately 655,000 Americans die from heart disease each year, that is one person dying every 36 seconds, costing the US about $219 billion each year from 2014 to 2015. </a:t>
            </a:r>
          </a:p>
          <a:p>
            <a:pPr marL="342900" marR="0" lvl="0" indent="-342900">
              <a:lnSpc>
                <a:spcPct val="107000"/>
              </a:lnSpc>
              <a:spcBef>
                <a:spcPts val="0"/>
              </a:spcBef>
              <a:spcAft>
                <a:spcPts val="800"/>
              </a:spcAft>
              <a:buFont typeface="Symbol" panose="05050102010706020507" pitchFamily="18" charset="2"/>
              <a:buChar char=""/>
            </a:pPr>
            <a:r>
              <a:rPr lang="en-US" sz="1800" b="1" dirty="0">
                <a:solidFill>
                  <a:schemeClr val="tx1"/>
                </a:solidFill>
                <a:effectLst/>
                <a:latin typeface="Arial Black" panose="020B0A04020102020204" pitchFamily="34" charset="0"/>
                <a:ea typeface="Calibri" panose="020F0502020204030204" pitchFamily="34" charset="0"/>
                <a:cs typeface="Arial" panose="020B0604020202020204" pitchFamily="34" charset="0"/>
              </a:rPr>
              <a:t>Coronary artery disease (CAD) is one of the most common type of CVD, killing </a:t>
            </a:r>
            <a:r>
              <a:rPr lang="en-US" sz="1800" b="1" dirty="0">
                <a:solidFill>
                  <a:schemeClr val="tx1"/>
                </a:solidFill>
                <a:effectLst/>
                <a:latin typeface="Arial Black" panose="020B0A04020102020204" pitchFamily="34" charset="0"/>
                <a:ea typeface="Times New Roman" panose="02020603050405020304" pitchFamily="18" charset="0"/>
                <a:cs typeface="Arial" panose="020B0604020202020204" pitchFamily="34" charset="0"/>
              </a:rPr>
              <a:t>365,914 people in 2017, </a:t>
            </a:r>
            <a:r>
              <a:rPr lang="en-US" sz="1800" b="1" dirty="0">
                <a:solidFill>
                  <a:schemeClr val="tx1"/>
                </a:solidFill>
                <a:effectLst/>
                <a:latin typeface="Arial Black" panose="020B0A04020102020204" pitchFamily="34" charset="0"/>
                <a:ea typeface="Calibri" panose="020F0502020204030204" pitchFamily="34" charset="0"/>
                <a:cs typeface="Arial" panose="020B0604020202020204" pitchFamily="34" charset="0"/>
              </a:rPr>
              <a:t>with about 18.2 million adults age 20 and older suffering from CAD </a:t>
            </a:r>
            <a:r>
              <a:rPr lang="en-US" sz="2000" b="1" dirty="0">
                <a:solidFill>
                  <a:srgbClr val="333333"/>
                </a:solidFill>
                <a:effectLst/>
                <a:latin typeface="Arial Black" panose="020B0A04020102020204" pitchFamily="34" charset="0"/>
                <a:ea typeface="Calibri" panose="020F0502020204030204" pitchFamily="34" charset="0"/>
                <a:cs typeface="Arial" panose="020B0604020202020204" pitchFamily="34" charset="0"/>
              </a:rPr>
              <a:t>.</a:t>
            </a:r>
            <a:endParaRPr lang="en-US" sz="2000" b="1" dirty="0">
              <a:effectLst/>
              <a:latin typeface="Arial Black" panose="020B0A04020102020204" pitchFamily="34" charset="0"/>
              <a:ea typeface="Calibri" panose="020F0502020204030204" pitchFamily="34" charset="0"/>
              <a:cs typeface="Arial" panose="020B0604020202020204" pitchFamily="34" charset="0"/>
            </a:endParaRPr>
          </a:p>
          <a:p>
            <a:pPr>
              <a:spcBef>
                <a:spcPts val="0"/>
              </a:spcBef>
            </a:pPr>
            <a:endParaRPr lang="en-US" sz="2500" dirty="0">
              <a:solidFill>
                <a:srgbClr val="19245F"/>
              </a:solidFill>
              <a:latin typeface="+mn-lt"/>
            </a:endParaRPr>
          </a:p>
        </p:txBody>
      </p:sp>
      <p:sp>
        <p:nvSpPr>
          <p:cNvPr id="5" name="Text Placeholder 4"/>
          <p:cNvSpPr>
            <a:spLocks noGrp="1"/>
          </p:cNvSpPr>
          <p:nvPr>
            <p:ph type="body" sz="quarter" idx="11"/>
          </p:nvPr>
        </p:nvSpPr>
        <p:spPr>
          <a:xfrm>
            <a:off x="922339" y="5541091"/>
            <a:ext cx="10048877" cy="769373"/>
          </a:xfrm>
        </p:spPr>
        <p:txBody>
          <a:bodyPr/>
          <a:lstStyle/>
          <a:p>
            <a:pPr>
              <a:spcBef>
                <a:spcPts val="0"/>
              </a:spcBef>
            </a:pPr>
            <a:r>
              <a:rPr lang="en-US" dirty="0">
                <a:solidFill>
                  <a:schemeClr val="tx1"/>
                </a:solidFill>
                <a:latin typeface="Arial Black" panose="020B0A04020102020204" pitchFamily="34" charset="0"/>
                <a:cs typeface="Times New Roman" panose="02020603050405020304" pitchFamily="18" charset="0"/>
              </a:rPr>
              <a:t>INTRODUCTION</a:t>
            </a:r>
          </a:p>
        </p:txBody>
      </p:sp>
      <p:sp>
        <p:nvSpPr>
          <p:cNvPr id="8" name="Text Placeholder 7"/>
          <p:cNvSpPr>
            <a:spLocks noGrp="1"/>
          </p:cNvSpPr>
          <p:nvPr>
            <p:ph type="body" sz="quarter" idx="21"/>
          </p:nvPr>
        </p:nvSpPr>
        <p:spPr>
          <a:xfrm>
            <a:off x="11568367" y="7974442"/>
            <a:ext cx="10048872" cy="5190030"/>
          </a:xfrm>
        </p:spPr>
        <p:txBody>
          <a:bodyPr/>
          <a:lstStyle/>
          <a:p>
            <a:pPr algn="just">
              <a:lnSpc>
                <a:spcPct val="107000"/>
              </a:lnSpc>
              <a:spcBef>
                <a:spcPts val="0"/>
              </a:spcBef>
            </a:pPr>
            <a:r>
              <a:rPr lang="en-US" sz="1800" dirty="0">
                <a:solidFill>
                  <a:schemeClr val="tx1"/>
                </a:solidFill>
                <a:effectLst/>
                <a:latin typeface="Arial Black" panose="020B0A04020102020204" pitchFamily="34" charset="0"/>
                <a:ea typeface="Calibri" panose="020F0502020204030204" pitchFamily="34" charset="0"/>
              </a:rPr>
              <a:t>Answering the PICOT question </a:t>
            </a:r>
          </a:p>
          <a:p>
            <a:pPr marL="342900" indent="-342900" algn="just">
              <a:lnSpc>
                <a:spcPct val="107000"/>
              </a:lnSpc>
              <a:spcBef>
                <a:spcPts val="0"/>
              </a:spcBef>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rPr>
              <a:t> “</a:t>
            </a:r>
            <a:r>
              <a:rPr lang="en-US" sz="1800" dirty="0">
                <a:solidFill>
                  <a:schemeClr val="tx1"/>
                </a:solidFill>
                <a:effectLst/>
                <a:latin typeface="Arial Black" panose="020B0A04020102020204" pitchFamily="34" charset="0"/>
                <a:ea typeface="Times New Roman" panose="02020603050405020304" pitchFamily="18" charset="0"/>
              </a:rPr>
              <a:t>For the age group 65 and above does statin therapy improve the outcome of cardiovascular diseases compare to non-statin therapy</a:t>
            </a:r>
            <a:r>
              <a:rPr lang="en-US" sz="1800" b="1" dirty="0">
                <a:solidFill>
                  <a:schemeClr val="tx1"/>
                </a:solidFill>
                <a:effectLst/>
                <a:latin typeface="Arial Black" panose="020B0A04020102020204" pitchFamily="34" charset="0"/>
                <a:ea typeface="Times New Roman" panose="02020603050405020304" pitchFamily="18" charset="0"/>
              </a:rPr>
              <a:t>” </a:t>
            </a:r>
          </a:p>
          <a:p>
            <a:pPr marL="342900" marR="0" indent="-342900" algn="just">
              <a:lnSpc>
                <a:spcPct val="107000"/>
              </a:lnSpc>
              <a:spcBef>
                <a:spcPts val="0"/>
              </a:spcBef>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rPr>
              <a:t>The PICO question which is an “intervention question”, can be answered using</a:t>
            </a:r>
          </a:p>
          <a:p>
            <a:pPr marL="342900" marR="0" indent="-342900" algn="just">
              <a:lnSpc>
                <a:spcPct val="107000"/>
              </a:lnSpc>
              <a:spcBef>
                <a:spcPts val="0"/>
              </a:spcBef>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rPr>
              <a:t> a systematic review of relevant randomized, and controlled trials studies carried out using statistical analysis studies (Stillwell et all.,2010). </a:t>
            </a:r>
          </a:p>
          <a:p>
            <a:pPr marL="342900" marR="0" indent="-342900" algn="just">
              <a:lnSpc>
                <a:spcPct val="107000"/>
              </a:lnSpc>
              <a:spcBef>
                <a:spcPts val="0"/>
              </a:spcBef>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rPr>
              <a:t>The following database were used in the search: CINAHL Plus, MEDLINE, PUBMED, Cochrane Library via EBSCO. </a:t>
            </a:r>
          </a:p>
          <a:p>
            <a:pPr marL="342900" marR="0" indent="-342900" algn="just">
              <a:lnSpc>
                <a:spcPct val="107000"/>
              </a:lnSpc>
              <a:spcBef>
                <a:spcPts val="0"/>
              </a:spcBef>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rPr>
              <a:t>The key words search were statins, statin therapy, CVD, health consequences of CVD, risk factors of CVD, alternative therapy of CVD, statistics of CVD, cholesterol. </a:t>
            </a:r>
          </a:p>
          <a:p>
            <a:pPr marL="342900" marR="0" indent="-342900" algn="just">
              <a:lnSpc>
                <a:spcPct val="107000"/>
              </a:lnSpc>
              <a:spcBef>
                <a:spcPts val="0"/>
              </a:spcBef>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rPr>
              <a:t>A number of 14 articles published between the years of 2013 and 2020 were used for this project. </a:t>
            </a:r>
          </a:p>
          <a:p>
            <a:pPr marL="342900" marR="0" indent="-342900" algn="just">
              <a:lnSpc>
                <a:spcPct val="107000"/>
              </a:lnSpc>
              <a:spcBef>
                <a:spcPts val="0"/>
              </a:spcBef>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rPr>
              <a:t>The article search was limited to those written in English with humans as main subject of the research. </a:t>
            </a:r>
            <a:endParaRPr lang="en-US" sz="1800" dirty="0">
              <a:solidFill>
                <a:schemeClr val="tx1"/>
              </a:solidFill>
              <a:latin typeface="Arial Black" panose="020B0A04020102020204" pitchFamily="34" charset="0"/>
            </a:endParaRPr>
          </a:p>
        </p:txBody>
      </p:sp>
      <p:sp>
        <p:nvSpPr>
          <p:cNvPr id="9" name="Text Placeholder 8"/>
          <p:cNvSpPr>
            <a:spLocks noGrp="1"/>
          </p:cNvSpPr>
          <p:nvPr>
            <p:ph type="body" sz="quarter" idx="22"/>
          </p:nvPr>
        </p:nvSpPr>
        <p:spPr>
          <a:xfrm>
            <a:off x="11589030" y="7302303"/>
            <a:ext cx="9908041" cy="767523"/>
          </a:xfrm>
        </p:spPr>
        <p:txBody>
          <a:bodyPr/>
          <a:lstStyle/>
          <a:p>
            <a:pPr>
              <a:spcBef>
                <a:spcPts val="0"/>
              </a:spcBef>
            </a:pPr>
            <a:r>
              <a:rPr lang="en-US" dirty="0">
                <a:solidFill>
                  <a:schemeClr val="tx1"/>
                </a:solidFill>
                <a:latin typeface="Arial Black" panose="020B0A04020102020204" pitchFamily="34" charset="0"/>
                <a:cs typeface="Times New Roman" panose="02020603050405020304" pitchFamily="18" charset="0"/>
              </a:rPr>
              <a:t>METHODS</a:t>
            </a:r>
          </a:p>
        </p:txBody>
      </p:sp>
      <p:sp>
        <p:nvSpPr>
          <p:cNvPr id="10" name="Text Placeholder 9"/>
          <p:cNvSpPr>
            <a:spLocks noGrp="1"/>
          </p:cNvSpPr>
          <p:nvPr>
            <p:ph type="body" sz="quarter" idx="23"/>
          </p:nvPr>
        </p:nvSpPr>
        <p:spPr>
          <a:xfrm>
            <a:off x="22339887" y="5534895"/>
            <a:ext cx="10048872" cy="8206175"/>
          </a:xfrm>
        </p:spPr>
        <p:txBody>
          <a:bodyPr/>
          <a:lstStyle/>
          <a:p>
            <a:r>
              <a:rPr lang="en-US" sz="2800" u="sng" dirty="0">
                <a:solidFill>
                  <a:schemeClr val="tx1"/>
                </a:solidFill>
                <a:effectLst/>
                <a:latin typeface="Arial Black" panose="020B0A04020102020204" pitchFamily="34" charset="0"/>
                <a:ea typeface="Calibri" panose="020F0502020204030204" pitchFamily="34" charset="0"/>
              </a:rPr>
              <a:t>Thompson et al. (2016)</a:t>
            </a:r>
          </a:p>
          <a:p>
            <a:pPr marL="285750" indent="-285750">
              <a:buFont typeface="Arial" panose="020B0604020202020204" pitchFamily="34" charset="0"/>
              <a:buChar char="•"/>
            </a:pPr>
            <a:r>
              <a:rPr lang="en-US" sz="1800" b="1" dirty="0">
                <a:solidFill>
                  <a:schemeClr val="tx1"/>
                </a:solidFill>
                <a:effectLst/>
                <a:latin typeface="Arial Black" panose="020B0A04020102020204" pitchFamily="34" charset="0"/>
                <a:ea typeface="Calibri" panose="020F0502020204030204" pitchFamily="34" charset="0"/>
              </a:rPr>
              <a:t>A review on statin-associated symptoms (SAS).</a:t>
            </a:r>
          </a:p>
          <a:p>
            <a:pPr marL="285750" indent="-285750">
              <a:buFont typeface="Arial" panose="020B0604020202020204" pitchFamily="34" charset="0"/>
              <a:buChar char="•"/>
            </a:pPr>
            <a:r>
              <a:rPr lang="en-US" sz="1800" b="1" dirty="0">
                <a:solidFill>
                  <a:schemeClr val="tx1"/>
                </a:solidFill>
                <a:effectLst/>
                <a:latin typeface="Arial Black" panose="020B0A04020102020204" pitchFamily="34" charset="0"/>
                <a:ea typeface="Calibri" panose="020F0502020204030204" pitchFamily="34" charset="0"/>
              </a:rPr>
              <a:t>which includes statin-associated muscle symptoms (SAMS), diabetes mellitus (DM), and central nervous system complaints. </a:t>
            </a:r>
          </a:p>
          <a:p>
            <a:pPr marL="285750" indent="-285750">
              <a:buFont typeface="Arial" panose="020B0604020202020204" pitchFamily="34" charset="0"/>
              <a:buChar char="•"/>
            </a:pPr>
            <a:r>
              <a:rPr lang="en-US" sz="1800" b="1" dirty="0">
                <a:solidFill>
                  <a:schemeClr val="tx1"/>
                </a:solidFill>
                <a:effectLst/>
                <a:latin typeface="Arial Black" panose="020B0A04020102020204" pitchFamily="34" charset="0"/>
                <a:ea typeface="Calibri" panose="020F0502020204030204" pitchFamily="34" charset="0"/>
              </a:rPr>
              <a:t>Other possible statin side effects are; elevated liver function tests, decrease renal functions, tendon rupture, hemorrhagic stroke, depression, lower cholesterol, sleep disturbance and Interstitial lung disease.  </a:t>
            </a:r>
          </a:p>
          <a:p>
            <a:pPr marL="285750" indent="-285750">
              <a:buFont typeface="Arial" panose="020B0604020202020204" pitchFamily="34" charset="0"/>
              <a:buChar char="•"/>
            </a:pPr>
            <a:r>
              <a:rPr lang="en-US" sz="1800" b="1" dirty="0">
                <a:solidFill>
                  <a:schemeClr val="tx1"/>
                </a:solidFill>
                <a:effectLst/>
                <a:latin typeface="Arial Black" panose="020B0A04020102020204" pitchFamily="34" charset="0"/>
                <a:ea typeface="Calibri" panose="020F0502020204030204" pitchFamily="34" charset="0"/>
              </a:rPr>
              <a:t>Thompson et al. concluded that SAS and SAM are very important because they prompt reassessment, dose reduction or discontinuation of the statin treatment, and finally prompt the usage of other alternative cholesterol lowering therapy (2016). </a:t>
            </a:r>
          </a:p>
          <a:p>
            <a:r>
              <a:rPr lang="en-US" sz="2800" u="sng" dirty="0">
                <a:solidFill>
                  <a:schemeClr val="tx1"/>
                </a:solidFill>
                <a:effectLst/>
                <a:latin typeface="Arial Black" panose="020B0A04020102020204" pitchFamily="34" charset="0"/>
                <a:ea typeface="Calibri" panose="020F0502020204030204" pitchFamily="34" charset="0"/>
              </a:rPr>
              <a:t>Mistry, (2014)</a:t>
            </a:r>
          </a:p>
          <a:p>
            <a:pPr marL="285750" marR="0" indent="-285750">
              <a:lnSpc>
                <a:spcPct val="107000"/>
              </a:lnSpc>
              <a:spcBef>
                <a:spcPts val="0"/>
              </a:spcBef>
              <a:spcAft>
                <a:spcPts val="800"/>
              </a:spcAft>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rPr>
              <a:t>Mistry, 2014, focused on Natural Cholesterol-Lowering Products: such as probiotics , exploring the different possible alternatives that probiotics can be used as cholesterol lowering drugs for the management of CVD.</a:t>
            </a:r>
          </a:p>
          <a:p>
            <a:pPr marL="285750" marR="0" indent="-285750">
              <a:lnSpc>
                <a:spcPct val="107000"/>
              </a:lnSpc>
              <a:spcBef>
                <a:spcPts val="0"/>
              </a:spcBef>
              <a:spcAft>
                <a:spcPts val="800"/>
              </a:spcAft>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rPr>
              <a:t>The natural products suggested for cholesterol lowering are, probiotic, Phyto stanols, and phytosterols.</a:t>
            </a:r>
          </a:p>
          <a:p>
            <a:pPr marL="285750" marR="0" indent="-285750">
              <a:lnSpc>
                <a:spcPct val="107000"/>
              </a:lnSpc>
              <a:spcBef>
                <a:spcPts val="0"/>
              </a:spcBef>
              <a:spcAft>
                <a:spcPts val="800"/>
              </a:spcAft>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rPr>
              <a:t> These products stanols and sterols are plants-based foods with beneficial health effects, and are found naturally in food such as vegetables, vegetable oils, seeds and nuts</a:t>
            </a:r>
          </a:p>
          <a:p>
            <a:endParaRPr lang="en-US" sz="2800" u="sng" dirty="0">
              <a:latin typeface="Arial Black" panose="020B0A04020102020204" pitchFamily="34" charset="0"/>
              <a:ea typeface="Calibri" panose="020F0502020204030204" pitchFamily="34" charset="0"/>
            </a:endParaRPr>
          </a:p>
          <a:p>
            <a:endParaRPr lang="en-US" sz="1800" u="sng" dirty="0">
              <a:latin typeface="Arial Black" panose="020B0A04020102020204" pitchFamily="34" charset="0"/>
              <a:ea typeface="Calibri" panose="020F0502020204030204" pitchFamily="34" charset="0"/>
            </a:endParaRPr>
          </a:p>
        </p:txBody>
      </p:sp>
      <p:sp>
        <p:nvSpPr>
          <p:cNvPr id="12" name="Text Placeholder 11"/>
          <p:cNvSpPr>
            <a:spLocks noGrp="1"/>
          </p:cNvSpPr>
          <p:nvPr>
            <p:ph type="body" sz="quarter" idx="25"/>
          </p:nvPr>
        </p:nvSpPr>
        <p:spPr>
          <a:xfrm>
            <a:off x="22235449" y="20565547"/>
            <a:ext cx="10047019" cy="1354148"/>
          </a:xfrm>
        </p:spPr>
        <p:txBody>
          <a:bodyPr/>
          <a:lstStyle/>
          <a:p>
            <a:pPr>
              <a:spcBef>
                <a:spcPts val="0"/>
              </a:spcBef>
            </a:pPr>
            <a:r>
              <a:rPr lang="en-US"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Prescribing Statins to Reduce</a:t>
            </a:r>
          </a:p>
          <a:p>
            <a:pPr>
              <a:spcBef>
                <a:spcPts val="0"/>
              </a:spcBef>
            </a:pPr>
            <a:r>
              <a:rPr lang="en-US"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 CVD Risk</a:t>
            </a:r>
            <a:endParaRPr lang="en-US" dirty="0">
              <a:solidFill>
                <a:schemeClr val="tx1"/>
              </a:solidFill>
              <a:latin typeface="Arial Black" panose="020B0A04020102020204" pitchFamily="34" charset="0"/>
              <a:cs typeface="Times New Roman" panose="02020603050405020304" pitchFamily="18" charset="0"/>
            </a:endParaRPr>
          </a:p>
        </p:txBody>
      </p:sp>
      <p:sp>
        <p:nvSpPr>
          <p:cNvPr id="14" name="Text Placeholder 13"/>
          <p:cNvSpPr>
            <a:spLocks noGrp="1"/>
          </p:cNvSpPr>
          <p:nvPr>
            <p:ph type="body" sz="quarter" idx="27"/>
          </p:nvPr>
        </p:nvSpPr>
        <p:spPr>
          <a:xfrm>
            <a:off x="32970731" y="9774257"/>
            <a:ext cx="10047019" cy="782453"/>
          </a:xfrm>
        </p:spPr>
        <p:txBody>
          <a:bodyPr/>
          <a:lstStyle/>
          <a:p>
            <a:pPr marL="0" marR="0">
              <a:lnSpc>
                <a:spcPct val="107000"/>
              </a:lnSpc>
              <a:spcBef>
                <a:spcPts val="0"/>
              </a:spcBef>
              <a:spcAft>
                <a:spcPts val="800"/>
              </a:spcAft>
            </a:pPr>
            <a:r>
              <a:rPr lang="en-US"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CHOICE AND DOSE OF STATIN</a:t>
            </a:r>
            <a:endParaRPr lang="en-US"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 Placeholder 15"/>
          <p:cNvSpPr>
            <a:spLocks noGrp="1"/>
          </p:cNvSpPr>
          <p:nvPr>
            <p:ph type="body" sz="quarter" idx="29"/>
          </p:nvPr>
        </p:nvSpPr>
        <p:spPr>
          <a:xfrm>
            <a:off x="32970731" y="27877090"/>
            <a:ext cx="9885776" cy="782560"/>
          </a:xfrm>
        </p:spPr>
        <p:txBody>
          <a:bodyPr/>
          <a:lstStyle/>
          <a:p>
            <a:pPr>
              <a:spcBef>
                <a:spcPts val="0"/>
              </a:spcBef>
            </a:pPr>
            <a:r>
              <a:rPr lang="en-US" dirty="0">
                <a:latin typeface="Arial Black" panose="020B0A04020102020204" pitchFamily="34" charset="0"/>
                <a:cs typeface="Times New Roman" panose="02020603050405020304" pitchFamily="18" charset="0"/>
              </a:rPr>
              <a:t>REFERENCES</a:t>
            </a:r>
          </a:p>
        </p:txBody>
      </p:sp>
      <p:sp>
        <p:nvSpPr>
          <p:cNvPr id="2" name="Text Placeholder 1"/>
          <p:cNvSpPr>
            <a:spLocks noGrp="1"/>
          </p:cNvSpPr>
          <p:nvPr>
            <p:ph type="body" sz="quarter" idx="150"/>
          </p:nvPr>
        </p:nvSpPr>
        <p:spPr>
          <a:xfrm>
            <a:off x="5932593" y="3383947"/>
            <a:ext cx="31998970" cy="1280160"/>
          </a:xfrm>
        </p:spPr>
        <p:txBody>
          <a:bodyPr>
            <a:noAutofit/>
          </a:bodyPr>
          <a:lstStyle/>
          <a:p>
            <a:pPr>
              <a:spcBef>
                <a:spcPts val="0"/>
              </a:spcBef>
            </a:pPr>
            <a:r>
              <a:rPr lang="en-US" sz="5000" b="1" dirty="0">
                <a:latin typeface="Times New Roman" panose="02020603050405020304" pitchFamily="18" charset="0"/>
                <a:cs typeface="Times New Roman" panose="02020603050405020304" pitchFamily="18" charset="0"/>
              </a:rPr>
              <a:t>Salem State University</a:t>
            </a:r>
          </a:p>
          <a:p>
            <a:pPr>
              <a:spcBef>
                <a:spcPts val="0"/>
              </a:spcBef>
            </a:pPr>
            <a:r>
              <a:rPr lang="en-US" sz="5000" b="1" dirty="0">
                <a:latin typeface="Times New Roman" panose="02020603050405020304" pitchFamily="18" charset="0"/>
                <a:cs typeface="Times New Roman" panose="02020603050405020304" pitchFamily="18" charset="0"/>
              </a:rPr>
              <a:t>Salem, MA</a:t>
            </a:r>
          </a:p>
          <a:p>
            <a:pPr>
              <a:spcBef>
                <a:spcPts val="0"/>
              </a:spcBef>
            </a:pPr>
            <a:endParaRPr lang="en-US" sz="5000" b="1"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sz="quarter" idx="151"/>
          </p:nvPr>
        </p:nvSpPr>
        <p:spPr>
          <a:xfrm>
            <a:off x="5932593" y="1956132"/>
            <a:ext cx="31998970" cy="1280160"/>
          </a:xfrm>
        </p:spPr>
        <p:txBody>
          <a:bodyPr>
            <a:normAutofit/>
          </a:bodyPr>
          <a:lstStyle/>
          <a:p>
            <a:pPr>
              <a:spcBef>
                <a:spcPts val="0"/>
              </a:spcBef>
            </a:pPr>
            <a:r>
              <a:rPr lang="en-US" sz="6000" b="1" dirty="0">
                <a:latin typeface="Times New Roman" panose="02020603050405020304" pitchFamily="18" charset="0"/>
                <a:cs typeface="Times New Roman" panose="02020603050405020304" pitchFamily="18" charset="0"/>
              </a:rPr>
              <a:t>Jeanne L Kia, MSN, AGNP</a:t>
            </a:r>
          </a:p>
        </p:txBody>
      </p:sp>
      <p:sp>
        <p:nvSpPr>
          <p:cNvPr id="4" name="Text Placeholder 3"/>
          <p:cNvSpPr>
            <a:spLocks noGrp="1"/>
          </p:cNvSpPr>
          <p:nvPr>
            <p:ph type="body" sz="quarter" idx="153"/>
          </p:nvPr>
        </p:nvSpPr>
        <p:spPr>
          <a:xfrm>
            <a:off x="5007430" y="465816"/>
            <a:ext cx="38578970" cy="1637971"/>
          </a:xfrm>
        </p:spPr>
        <p:txBody>
          <a:bodyPr>
            <a:normAutofit fontScale="77500" lnSpcReduction="20000"/>
          </a:bodyPr>
          <a:lstStyle/>
          <a:p>
            <a:pPr>
              <a:spcBef>
                <a:spcPts val="0"/>
              </a:spcBef>
            </a:pPr>
            <a:r>
              <a:rPr lang="en-US" sz="7800" b="1" dirty="0">
                <a:latin typeface="Times New Roman" panose="02020603050405020304" pitchFamily="18" charset="0"/>
                <a:cs typeface="Times New Roman" panose="02020603050405020304" pitchFamily="18" charset="0"/>
              </a:rPr>
              <a:t>For the age group 65 and above does statin therapy Improve the outcome</a:t>
            </a:r>
          </a:p>
          <a:p>
            <a:pPr>
              <a:spcBef>
                <a:spcPts val="0"/>
              </a:spcBef>
            </a:pPr>
            <a:r>
              <a:rPr lang="en-US" sz="7800" b="1" dirty="0">
                <a:latin typeface="Times New Roman" panose="02020603050405020304" pitchFamily="18" charset="0"/>
                <a:cs typeface="Times New Roman" panose="02020603050405020304" pitchFamily="18" charset="0"/>
              </a:rPr>
              <a:t> of cardiovascular diseases compare to non-statin therapy.</a:t>
            </a:r>
          </a:p>
          <a:p>
            <a:pPr>
              <a:spcBef>
                <a:spcPts val="0"/>
              </a:spcBef>
            </a:pPr>
            <a:endParaRPr lang="en-US" sz="6500" b="1" dirty="0">
              <a:latin typeface="Times New Roman" panose="02020603050405020304" pitchFamily="18" charset="0"/>
              <a:cs typeface="Times New Roman" panose="02020603050405020304" pitchFamily="18" charset="0"/>
            </a:endParaRPr>
          </a:p>
        </p:txBody>
      </p:sp>
      <p:sp>
        <p:nvSpPr>
          <p:cNvPr id="30" name="Rectangle 1">
            <a:extLst>
              <a:ext uri="{FF2B5EF4-FFF2-40B4-BE49-F238E27FC236}">
                <a16:creationId xmlns:a16="http://schemas.microsoft.com/office/drawing/2014/main" id="{C2651FBE-5097-47E2-A8C0-FAB23785C1FC}"/>
              </a:ext>
            </a:extLst>
          </p:cNvPr>
          <p:cNvSpPr>
            <a:spLocks noGrp="1" noChangeArrowheads="1"/>
          </p:cNvSpPr>
          <p:nvPr>
            <p:ph type="body" sz="quarter" idx="26"/>
          </p:nvPr>
        </p:nvSpPr>
        <p:spPr bwMode="auto">
          <a:xfrm>
            <a:off x="22257832" y="21961013"/>
            <a:ext cx="10026347"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indent="-342900">
              <a:spcBef>
                <a:spcPts val="0"/>
              </a:spcBef>
              <a:buFont typeface="Arial" panose="020B0604020202020204" pitchFamily="34" charset="0"/>
              <a:buChar char="•"/>
            </a:pPr>
            <a:r>
              <a:rPr lang="en-US" sz="1800" dirty="0">
                <a:solidFill>
                  <a:schemeClr val="tx1"/>
                </a:solidFill>
                <a:latin typeface="Arial Black" panose="020B0A04020102020204" pitchFamily="34" charset="0"/>
              </a:rPr>
              <a:t>Take into account the following patient’s point of view, </a:t>
            </a:r>
          </a:p>
          <a:p>
            <a:pPr marL="342900" indent="-342900">
              <a:spcBef>
                <a:spcPts val="0"/>
              </a:spcBef>
              <a:buFont typeface="Arial" panose="020B0604020202020204" pitchFamily="34" charset="0"/>
              <a:buChar char="•"/>
            </a:pPr>
            <a:r>
              <a:rPr lang="en-US" sz="1800" dirty="0">
                <a:solidFill>
                  <a:schemeClr val="tx1"/>
                </a:solidFill>
                <a:latin typeface="Arial Black" panose="020B0A04020102020204" pitchFamily="34" charset="0"/>
              </a:rPr>
              <a:t>Current knowledge about their CVD risk and what this means to them</a:t>
            </a:r>
          </a:p>
          <a:p>
            <a:pPr marL="342900" indent="-342900">
              <a:spcBef>
                <a:spcPts val="0"/>
              </a:spcBef>
              <a:buFont typeface="Arial" panose="020B0604020202020204" pitchFamily="34" charset="0"/>
              <a:buChar char="•"/>
            </a:pPr>
            <a:r>
              <a:rPr lang="en-US" sz="1800" dirty="0">
                <a:solidFill>
                  <a:schemeClr val="tx1"/>
                </a:solidFill>
                <a:latin typeface="Arial Black" panose="020B0A04020102020204" pitchFamily="34" charset="0"/>
              </a:rPr>
              <a:t>Thoughts and beliefs regarding their health in the future</a:t>
            </a:r>
          </a:p>
          <a:p>
            <a:pPr marL="342900" indent="-342900">
              <a:spcBef>
                <a:spcPts val="0"/>
              </a:spcBef>
              <a:buFont typeface="Arial" panose="020B0604020202020204" pitchFamily="34" charset="0"/>
              <a:buChar char="•"/>
            </a:pPr>
            <a:r>
              <a:rPr lang="en-US" sz="1800" dirty="0">
                <a:solidFill>
                  <a:schemeClr val="tx1"/>
                </a:solidFill>
                <a:latin typeface="Arial Black" panose="020B0A04020102020204" pitchFamily="34" charset="0"/>
              </a:rPr>
              <a:t>Readiness to make (and sustain) lifestyle changes</a:t>
            </a:r>
          </a:p>
          <a:p>
            <a:pPr marL="342900" indent="-342900">
              <a:spcBef>
                <a:spcPts val="0"/>
              </a:spcBef>
              <a:buFont typeface="Arial" panose="020B0604020202020204" pitchFamily="34" charset="0"/>
              <a:buChar char="•"/>
            </a:pPr>
            <a:r>
              <a:rPr lang="en-US" sz="1800" dirty="0">
                <a:solidFill>
                  <a:schemeClr val="tx1"/>
                </a:solidFill>
                <a:latin typeface="Arial Black" panose="020B0A04020102020204" pitchFamily="34" charset="0"/>
              </a:rPr>
              <a:t>Feelings about taking long-term medicines to reduce risk</a:t>
            </a:r>
          </a:p>
        </p:txBody>
      </p:sp>
      <p:sp>
        <p:nvSpPr>
          <p:cNvPr id="32" name="Rectangle 2">
            <a:extLst>
              <a:ext uri="{FF2B5EF4-FFF2-40B4-BE49-F238E27FC236}">
                <a16:creationId xmlns:a16="http://schemas.microsoft.com/office/drawing/2014/main" id="{46E48552-09C0-4DF7-AE20-3EAFE3684E8E}"/>
              </a:ext>
            </a:extLst>
          </p:cNvPr>
          <p:cNvSpPr>
            <a:spLocks noGrp="1" noChangeArrowheads="1"/>
          </p:cNvSpPr>
          <p:nvPr>
            <p:ph type="body" sz="quarter" idx="28"/>
          </p:nvPr>
        </p:nvSpPr>
        <p:spPr bwMode="auto">
          <a:xfrm>
            <a:off x="32954048" y="10716653"/>
            <a:ext cx="9885776" cy="671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a:lnSpc>
                <a:spcPct val="107000"/>
              </a:lnSpc>
              <a:spcBef>
                <a:spcPts val="0"/>
              </a:spcBef>
              <a:spcAft>
                <a:spcPts val="800"/>
              </a:spcAft>
            </a:pPr>
            <a:r>
              <a:rPr lang="en-US" sz="18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Atorvastatin is the first-line choice of statin for most patients. If it is not tolerated, consider lowering the dose or changing to another statin</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4" name="Rectangle 3">
            <a:extLst>
              <a:ext uri="{FF2B5EF4-FFF2-40B4-BE49-F238E27FC236}">
                <a16:creationId xmlns:a16="http://schemas.microsoft.com/office/drawing/2014/main" id="{49FD2EC3-81E7-494F-91C9-910D93E5FD25}"/>
              </a:ext>
            </a:extLst>
          </p:cNvPr>
          <p:cNvSpPr>
            <a:spLocks noGrp="1" noChangeArrowheads="1"/>
          </p:cNvSpPr>
          <p:nvPr>
            <p:ph type="body" sz="quarter" idx="30"/>
          </p:nvPr>
        </p:nvSpPr>
        <p:spPr bwMode="auto">
          <a:xfrm>
            <a:off x="32876486" y="28929872"/>
            <a:ext cx="10047416"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spcBef>
                <a:spcPts val="0"/>
              </a:spcBef>
            </a:pPr>
            <a:r>
              <a:rPr lang="en-US" sz="1800" b="1" u="sng" dirty="0">
                <a:effectLst/>
                <a:latin typeface="Arial Black" panose="020B0A04020102020204" pitchFamily="34" charset="0"/>
                <a:ea typeface="Calibri" panose="020F0502020204030204" pitchFamily="34" charset="0"/>
              </a:rPr>
              <a:t>Johnson et al. (2014)</a:t>
            </a:r>
          </a:p>
          <a:p>
            <a:pPr>
              <a:spcBef>
                <a:spcPts val="0"/>
              </a:spcBef>
            </a:pPr>
            <a:r>
              <a:rPr lang="en-US" sz="1800" b="1" u="sng" dirty="0">
                <a:solidFill>
                  <a:srgbClr val="19245F"/>
                </a:solidFill>
                <a:latin typeface="Arial Black" panose="020B0A04020102020204" pitchFamily="34" charset="0"/>
                <a:cs typeface="Times New Roman" panose="02020603050405020304" pitchFamily="18" charset="0"/>
              </a:rPr>
              <a:t>Yusuf et al. (2016)</a:t>
            </a:r>
          </a:p>
          <a:p>
            <a:pPr>
              <a:spcBef>
                <a:spcPts val="0"/>
              </a:spcBef>
            </a:pPr>
            <a:r>
              <a:rPr lang="en-US" sz="1800" u="sng" dirty="0">
                <a:effectLst/>
                <a:latin typeface="Arial Black" panose="020B0A04020102020204" pitchFamily="34" charset="0"/>
                <a:ea typeface="Calibri" panose="020F0502020204030204" pitchFamily="34" charset="0"/>
              </a:rPr>
              <a:t>Toth et al. (2018)</a:t>
            </a:r>
          </a:p>
          <a:p>
            <a:pPr>
              <a:spcBef>
                <a:spcPts val="0"/>
              </a:spcBef>
            </a:pPr>
            <a:r>
              <a:rPr lang="en-US" sz="1800" u="sng" dirty="0">
                <a:effectLst/>
                <a:latin typeface="Arial Black" panose="020B0A04020102020204" pitchFamily="34" charset="0"/>
                <a:ea typeface="Calibri" panose="020F0502020204030204" pitchFamily="34" charset="0"/>
              </a:rPr>
              <a:t>Gregory et al. (2018) </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https://doi.org/10.1210/jc.2018-00470</a:t>
            </a:r>
            <a:endParaRPr lang="en-US" sz="1800" u="sng" dirty="0">
              <a:effectLst/>
              <a:latin typeface="Arial Black" panose="020B0A04020102020204" pitchFamily="34" charset="0"/>
              <a:ea typeface="Calibri" panose="020F0502020204030204" pitchFamily="34" charset="0"/>
            </a:endParaRPr>
          </a:p>
          <a:p>
            <a:pPr>
              <a:spcBef>
                <a:spcPts val="0"/>
              </a:spcBef>
            </a:pPr>
            <a:r>
              <a:rPr lang="en-US" sz="1800" u="sng" dirty="0">
                <a:effectLst/>
                <a:latin typeface="Arial Black" panose="020B0A04020102020204" pitchFamily="34" charset="0"/>
                <a:ea typeface="Calibri" panose="020F0502020204030204" pitchFamily="34" charset="0"/>
              </a:rPr>
              <a:t>Clough et al. (2019)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https://www.ncbi.nlm.nih.gov/pmc/articles/PMC6405576/pdf/JAH3-8-  010241.pdf</a:t>
            </a:r>
            <a:endParaRPr lang="en-US" sz="1800" u="sng" dirty="0">
              <a:effectLst/>
              <a:latin typeface="Arial Black" panose="020B0A04020102020204" pitchFamily="34" charset="0"/>
              <a:ea typeface="Calibri" panose="020F0502020204030204" pitchFamily="34" charset="0"/>
            </a:endParaRPr>
          </a:p>
          <a:p>
            <a:pPr>
              <a:spcBef>
                <a:spcPts val="0"/>
              </a:spcBef>
            </a:pPr>
            <a:r>
              <a:rPr lang="en-US" sz="1800" u="sng" dirty="0">
                <a:effectLst/>
                <a:latin typeface="Arial Black" panose="020B0A04020102020204" pitchFamily="34" charset="0"/>
                <a:ea typeface="Calibri" panose="020F0502020204030204" pitchFamily="34" charset="0"/>
              </a:rPr>
              <a:t>Zhang et al. (2018)</a:t>
            </a:r>
          </a:p>
          <a:p>
            <a:pPr>
              <a:spcBef>
                <a:spcPts val="0"/>
              </a:spcBef>
            </a:pPr>
            <a:r>
              <a:rPr lang="en-US" sz="1800" u="sng" dirty="0">
                <a:effectLst/>
                <a:latin typeface="Arial Black" panose="020B0A04020102020204" pitchFamily="34" charset="0"/>
                <a:ea typeface="Calibri" panose="020F0502020204030204" pitchFamily="34" charset="0"/>
              </a:rPr>
              <a:t>Mansi et al. (2016)</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  https://doi.org/10.1007/s40264-016-0412-2</a:t>
            </a:r>
            <a:endParaRPr lang="en-US" sz="1800" u="sng" dirty="0">
              <a:effectLst/>
              <a:latin typeface="Arial Black" panose="020B0A04020102020204" pitchFamily="34" charset="0"/>
              <a:ea typeface="Calibri" panose="020F0502020204030204" pitchFamily="34" charset="0"/>
            </a:endParaRPr>
          </a:p>
          <a:p>
            <a:pPr>
              <a:spcBef>
                <a:spcPts val="0"/>
              </a:spcBef>
            </a:pPr>
            <a:r>
              <a:rPr lang="en-US" sz="1800" u="sng" dirty="0">
                <a:solidFill>
                  <a:schemeClr val="tx1"/>
                </a:solidFill>
                <a:effectLst/>
                <a:latin typeface="Arial Black" panose="020B0A04020102020204" pitchFamily="34" charset="0"/>
                <a:ea typeface="Calibri" panose="020F0502020204030204" pitchFamily="34" charset="0"/>
              </a:rPr>
              <a:t>Thompson et al. (2016)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doi:http</a:t>
            </a:r>
            <a:r>
              <a:rPr lang="en-US" sz="1800" dirty="0">
                <a:effectLst/>
                <a:latin typeface="Calibri" panose="020F0502020204030204" pitchFamily="34" charset="0"/>
                <a:ea typeface="Calibri" panose="020F0502020204030204" pitchFamily="34" charset="0"/>
                <a:cs typeface="Times New Roman" panose="02020603050405020304" pitchFamily="18" charset="0"/>
              </a:rPr>
              <a:t>://dx.doi.org.corvette.salemstate.edu:2048/10.1007M0266-018-0567-x</a:t>
            </a:r>
          </a:p>
          <a:p>
            <a:pPr>
              <a:spcBef>
                <a:spcPts val="0"/>
              </a:spcBef>
            </a:pPr>
            <a:r>
              <a:rPr lang="en-US" sz="1800" u="sng" dirty="0">
                <a:solidFill>
                  <a:schemeClr val="tx1"/>
                </a:solidFill>
                <a:effectLst/>
                <a:latin typeface="Arial Black" panose="020B0A04020102020204" pitchFamily="34" charset="0"/>
                <a:ea typeface="Calibri" panose="020F0502020204030204" pitchFamily="34" charset="0"/>
              </a:rPr>
              <a:t>Mistry, (2014)</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doi</a:t>
            </a:r>
            <a:r>
              <a:rPr lang="en-US" sz="1800" dirty="0">
                <a:effectLst/>
                <a:latin typeface="Calibri" panose="020F0502020204030204" pitchFamily="34" charset="0"/>
                <a:ea typeface="Calibri" panose="020F0502020204030204" pitchFamily="34" charset="0"/>
                <a:cs typeface="Times New Roman" panose="02020603050405020304" pitchFamily="18" charset="0"/>
              </a:rPr>
              <a:t>: 10.12968/bjcn.2014.19.Sup11.S14. </a:t>
            </a:r>
            <a:endParaRPr lang="en-US" sz="1800" dirty="0">
              <a:solidFill>
                <a:srgbClr val="19245F"/>
              </a:solidFill>
              <a:latin typeface="Arial Black" panose="020B0A04020102020204" pitchFamily="34" charset="0"/>
              <a:ea typeface="Times New Roman" panose="02020603050405020304" pitchFamily="18" charset="0"/>
            </a:endParaRPr>
          </a:p>
        </p:txBody>
      </p:sp>
      <p:sp>
        <p:nvSpPr>
          <p:cNvPr id="53" name="Text Placeholder 6">
            <a:extLst>
              <a:ext uri="{FF2B5EF4-FFF2-40B4-BE49-F238E27FC236}">
                <a16:creationId xmlns:a16="http://schemas.microsoft.com/office/drawing/2014/main" id="{6D834F4E-A19B-48D3-98D8-0B757EBFD6F4}"/>
              </a:ext>
            </a:extLst>
          </p:cNvPr>
          <p:cNvSpPr txBox="1">
            <a:spLocks/>
          </p:cNvSpPr>
          <p:nvPr/>
        </p:nvSpPr>
        <p:spPr>
          <a:xfrm>
            <a:off x="11709695" y="5523518"/>
            <a:ext cx="9787376" cy="775560"/>
          </a:xfrm>
          <a:prstGeom prst="rect">
            <a:avLst/>
          </a:prstGeom>
          <a:no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spcBef>
                <a:spcPts val="0"/>
              </a:spcBef>
            </a:pPr>
            <a:r>
              <a:rPr lang="en-US" dirty="0">
                <a:solidFill>
                  <a:schemeClr val="tx1"/>
                </a:solidFill>
                <a:latin typeface="Arial Black" panose="020B0A04020102020204" pitchFamily="34" charset="0"/>
                <a:cs typeface="Times New Roman" panose="02020603050405020304" pitchFamily="18" charset="0"/>
              </a:rPr>
              <a:t>OBJECTIVES</a:t>
            </a:r>
          </a:p>
        </p:txBody>
      </p:sp>
      <p:sp>
        <p:nvSpPr>
          <p:cNvPr id="54" name="Text Placeholder 17">
            <a:extLst>
              <a:ext uri="{FF2B5EF4-FFF2-40B4-BE49-F238E27FC236}">
                <a16:creationId xmlns:a16="http://schemas.microsoft.com/office/drawing/2014/main" id="{CF7F1721-D8F2-49FA-A042-40372DF213BE}"/>
              </a:ext>
            </a:extLst>
          </p:cNvPr>
          <p:cNvSpPr txBox="1">
            <a:spLocks/>
          </p:cNvSpPr>
          <p:nvPr/>
        </p:nvSpPr>
        <p:spPr>
          <a:xfrm>
            <a:off x="11893661" y="6104163"/>
            <a:ext cx="9298778" cy="1393028"/>
          </a:xfrm>
          <a:prstGeom prst="rect">
            <a:avLst/>
          </a:prstGeom>
        </p:spPr>
        <p:txBody>
          <a:bodyPr wrap="square" lIns="228514" tIns="228514" rIns="228514" bIns="228514">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lnSpc>
                <a:spcPct val="107000"/>
              </a:lnSpc>
              <a:spcBef>
                <a:spcPts val="0"/>
              </a:spcBef>
            </a:pPr>
            <a:r>
              <a:rPr lang="en-US" sz="1800" dirty="0">
                <a:solidFill>
                  <a:schemeClr val="tx1"/>
                </a:solidFill>
                <a:effectLst/>
                <a:latin typeface="Arial Black" panose="020B0A04020102020204" pitchFamily="34" charset="0"/>
                <a:ea typeface="Calibri" panose="020F0502020204030204" pitchFamily="34" charset="0"/>
              </a:rPr>
              <a:t>The objective of this research study is to examine how statin therapy improves the outcome of CVD compared to non-statin therapy in the age group 65 years and above</a:t>
            </a:r>
            <a:r>
              <a:rPr lang="en-US" sz="2200" dirty="0">
                <a:effectLst/>
                <a:latin typeface="Times New Roman" panose="02020603050405020304" pitchFamily="18" charset="0"/>
                <a:ea typeface="Calibri" panose="020F0502020204030204" pitchFamily="34" charset="0"/>
              </a:rPr>
              <a:t>. </a:t>
            </a:r>
            <a:endParaRPr lang="en-US" sz="2200" dirty="0">
              <a:solidFill>
                <a:srgbClr val="19245F"/>
              </a:solidFill>
              <a:latin typeface="+mn-lt"/>
            </a:endParaRPr>
          </a:p>
        </p:txBody>
      </p:sp>
      <p:sp>
        <p:nvSpPr>
          <p:cNvPr id="62" name="Text Placeholder 10">
            <a:extLst>
              <a:ext uri="{FF2B5EF4-FFF2-40B4-BE49-F238E27FC236}">
                <a16:creationId xmlns:a16="http://schemas.microsoft.com/office/drawing/2014/main" id="{3418A525-CF20-412E-A533-CE544BBAB2F9}"/>
              </a:ext>
            </a:extLst>
          </p:cNvPr>
          <p:cNvSpPr txBox="1">
            <a:spLocks/>
          </p:cNvSpPr>
          <p:nvPr/>
        </p:nvSpPr>
        <p:spPr>
          <a:xfrm>
            <a:off x="11752124" y="13037327"/>
            <a:ext cx="9718387" cy="769373"/>
          </a:xfrm>
          <a:prstGeom prst="rect">
            <a:avLst/>
          </a:prstGeom>
          <a:no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spcBef>
                <a:spcPts val="0"/>
              </a:spcBef>
            </a:pPr>
            <a:r>
              <a:rPr lang="en-US" dirty="0">
                <a:solidFill>
                  <a:schemeClr val="tx1"/>
                </a:solidFill>
                <a:latin typeface="Arial Black" panose="020B0A04020102020204" pitchFamily="34" charset="0"/>
                <a:cs typeface="Times New Roman" panose="02020603050405020304" pitchFamily="18" charset="0"/>
              </a:rPr>
              <a:t>REVIEW OF LITERATURE</a:t>
            </a:r>
          </a:p>
        </p:txBody>
      </p:sp>
      <p:sp>
        <p:nvSpPr>
          <p:cNvPr id="63" name="TextBox 62">
            <a:extLst>
              <a:ext uri="{FF2B5EF4-FFF2-40B4-BE49-F238E27FC236}">
                <a16:creationId xmlns:a16="http://schemas.microsoft.com/office/drawing/2014/main" id="{4138859C-5C7A-44FA-A2BB-CF2971361407}"/>
              </a:ext>
            </a:extLst>
          </p:cNvPr>
          <p:cNvSpPr txBox="1"/>
          <p:nvPr/>
        </p:nvSpPr>
        <p:spPr>
          <a:xfrm flipH="1">
            <a:off x="11672429" y="13755222"/>
            <a:ext cx="10013360" cy="18589704"/>
          </a:xfrm>
          <a:prstGeom prst="rect">
            <a:avLst/>
          </a:prstGeom>
          <a:noFill/>
        </p:spPr>
        <p:txBody>
          <a:bodyPr wrap="square" rtlCol="0">
            <a:spAutoFit/>
          </a:bodyPr>
          <a:lstStyle/>
          <a:p>
            <a:r>
              <a:rPr lang="en-US" sz="2200" b="1" u="sng" dirty="0">
                <a:effectLst/>
                <a:latin typeface="Arial Black" panose="020B0A04020102020204" pitchFamily="34" charset="0"/>
                <a:ea typeface="Calibri" panose="020F0502020204030204" pitchFamily="34" charset="0"/>
              </a:rPr>
              <a:t>Johnson et al. (2014)</a:t>
            </a:r>
          </a:p>
          <a:p>
            <a:pPr marL="342900" indent="-34290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rPr>
              <a:t>Used a cross sectional analysis to estimate the relationship between statin use and cardiovascular risk.</a:t>
            </a:r>
          </a:p>
          <a:p>
            <a:pPr marL="342900" indent="-34290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rPr>
              <a:t>The survey revealed that participants with CVD have approximately 16% reduction in overall mortality, while people aged older than 40 years with diabetes have more than a 30% reduction in CVD outcomes and likely a reduced risk of death.</a:t>
            </a:r>
            <a:endParaRPr lang="en-US" sz="2200" b="1" u="sng" dirty="0">
              <a:effectLst/>
              <a:latin typeface="Arial Black" panose="020B0A04020102020204" pitchFamily="34" charset="0"/>
              <a:ea typeface="Calibri" panose="020F0502020204030204" pitchFamily="34" charset="0"/>
            </a:endParaRPr>
          </a:p>
          <a:p>
            <a:r>
              <a:rPr lang="en-US" sz="2200" b="1" u="sng" dirty="0">
                <a:solidFill>
                  <a:srgbClr val="19245F"/>
                </a:solidFill>
                <a:latin typeface="Arial Black" panose="020B0A04020102020204" pitchFamily="34" charset="0"/>
                <a:cs typeface="Times New Roman" panose="02020603050405020304" pitchFamily="18" charset="0"/>
              </a:rPr>
              <a:t>Yusuf et al. (2016)</a:t>
            </a:r>
          </a:p>
          <a:p>
            <a:pPr marL="285750" indent="-28575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rPr>
              <a:t>In a double-blind, randomized, placebo-controlled trial  to find out if the benefits of statins could be extended to an intermediate-risk, ethnically diverse population without cardiovascular disease (CVD). </a:t>
            </a:r>
          </a:p>
          <a:p>
            <a:pPr marL="285750" indent="-28575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rPr>
              <a:t>Rosuvastatin 10 mg daily was used for cholesterol lowering, candesartan 16mg daily and hydrochlorothiazide 12.5 mg daily both used for blood pressure management.</a:t>
            </a:r>
          </a:p>
          <a:p>
            <a:pPr marL="285750" indent="-28575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cs typeface="Times New Roman" panose="02020603050405020304" pitchFamily="18" charset="0"/>
              </a:rPr>
              <a:t>Result, those participants who were treated with rosuvastatin experienced a significantly lower risk of CVD than those who were given the placebo.</a:t>
            </a:r>
          </a:p>
          <a:p>
            <a:r>
              <a:rPr lang="en-US" sz="2200" u="sng" dirty="0">
                <a:effectLst/>
                <a:latin typeface="Arial Black" panose="020B0A04020102020204" pitchFamily="34" charset="0"/>
                <a:ea typeface="Calibri" panose="020F0502020204030204" pitchFamily="34" charset="0"/>
              </a:rPr>
              <a:t>Toth et al. (2018)</a:t>
            </a:r>
          </a:p>
          <a:p>
            <a:pPr marL="285750" indent="-28575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cs typeface="Times New Roman" panose="02020603050405020304" pitchFamily="18" charset="0"/>
              </a:rPr>
              <a:t>Use of an observational study to evaluate cardiovascular outcomes, healthcare use, and medical costs in statin‐treated patients with high triglycerides and high residual cardiovascular risk compared with patients with well‐managed triglycerides and HDL‐C. </a:t>
            </a:r>
          </a:p>
          <a:p>
            <a:pPr marL="285750" indent="-285750">
              <a:buFont typeface="Arial" panose="020B0604020202020204" pitchFamily="34" charset="0"/>
              <a:buChar char="•"/>
            </a:pPr>
            <a:r>
              <a:rPr lang="en-US" sz="1800" dirty="0">
                <a:latin typeface="Arial Black" panose="020B0A04020102020204" pitchFamily="34" charset="0"/>
                <a:ea typeface="Calibri" panose="020F0502020204030204" pitchFamily="34" charset="0"/>
                <a:cs typeface="Times New Roman" panose="02020603050405020304" pitchFamily="18" charset="0"/>
              </a:rPr>
              <a:t>Outcome, </a:t>
            </a:r>
            <a:r>
              <a:rPr lang="en-US" sz="1800" dirty="0">
                <a:effectLst/>
                <a:latin typeface="Arial Black" panose="020B0A04020102020204" pitchFamily="34" charset="0"/>
                <a:ea typeface="Calibri" panose="020F0502020204030204" pitchFamily="34" charset="0"/>
                <a:cs typeface="Times New Roman" panose="02020603050405020304" pitchFamily="18" charset="0"/>
              </a:rPr>
              <a:t> patients with high cardiovascular risk and high triglycerides and not on statin treatment had worse composite cardiovascular and health economic outcomes than patients with well‐managed triglycerides and HDL-C &gt;1.04 mmol/L.</a:t>
            </a:r>
          </a:p>
          <a:p>
            <a:r>
              <a:rPr lang="en-US" sz="2200" u="sng" dirty="0">
                <a:effectLst/>
                <a:latin typeface="Arial Black" panose="020B0A04020102020204" pitchFamily="34" charset="0"/>
                <a:ea typeface="Calibri" panose="020F0502020204030204" pitchFamily="34" charset="0"/>
              </a:rPr>
              <a:t>Gregory et al. (2018)</a:t>
            </a:r>
          </a:p>
          <a:p>
            <a:pPr marL="285750" indent="-28575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rPr>
              <a:t>A longitudinal observational study with  objective to compare CVD and mortality risk between patients with high triglyceride (TG) vs normal TG. </a:t>
            </a:r>
          </a:p>
          <a:p>
            <a:pPr marL="285750" indent="-28575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rPr>
              <a:t>The study revealed the primary outcome to be a composite of nonfatal myocardial infarction (MI), nonfatal stroke, unstable angina, coronary revascularization, and all-cause mortality and a second composite adding peripheral revascularization and aneurysm repair. </a:t>
            </a:r>
            <a:endParaRPr lang="en-US" sz="2200" u="sng" dirty="0">
              <a:latin typeface="Arial Black" panose="020B0A04020102020204" pitchFamily="34" charset="0"/>
              <a:ea typeface="Calibri" panose="020F0502020204030204" pitchFamily="34" charset="0"/>
            </a:endParaRPr>
          </a:p>
          <a:p>
            <a:r>
              <a:rPr lang="en-US" sz="2200" u="sng" dirty="0">
                <a:effectLst/>
                <a:latin typeface="Arial Black" panose="020B0A04020102020204" pitchFamily="34" charset="0"/>
                <a:ea typeface="Calibri" panose="020F0502020204030204" pitchFamily="34" charset="0"/>
              </a:rPr>
              <a:t>Clough et al. (2019)</a:t>
            </a:r>
          </a:p>
          <a:p>
            <a:pPr marL="285750" indent="-28575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rPr>
              <a:t>A survey in 2017 with objective to evaluate statin initiation therapy among PCP’s in statin eligible patient, and their beliefs of statins for primary prevention and statin prescription between the year of 2014 and 2015.</a:t>
            </a:r>
          </a:p>
          <a:p>
            <a:pPr marL="285750" indent="-285750">
              <a:buFont typeface="Arial" panose="020B0604020202020204" pitchFamily="34" charset="0"/>
              <a:buChar char="•"/>
            </a:pPr>
            <a:r>
              <a:rPr lang="en-US" sz="1800" dirty="0">
                <a:latin typeface="Arial Black" panose="020B0A04020102020204" pitchFamily="34" charset="0"/>
                <a:ea typeface="Calibri" panose="020F0502020204030204" pitchFamily="34" charset="0"/>
              </a:rPr>
              <a:t>R</a:t>
            </a:r>
            <a:r>
              <a:rPr lang="en-US" sz="1800" dirty="0">
                <a:effectLst/>
                <a:latin typeface="Arial Black" panose="020B0A04020102020204" pitchFamily="34" charset="0"/>
                <a:ea typeface="Calibri" panose="020F0502020204030204" pitchFamily="34" charset="0"/>
              </a:rPr>
              <a:t>esult of the survey was that most providers often estimated that moderate and high intensity statins lowered ASCVD risk by 30% and 50% respectively.</a:t>
            </a:r>
          </a:p>
          <a:p>
            <a:pPr marL="285750" indent="-28575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rPr>
              <a:t> At the same time a small number of providers acknowledge extremely high and low estimates of effectiveness with 8 providers stating that statins  had no effect on lowering the risk of CVD. </a:t>
            </a:r>
          </a:p>
          <a:p>
            <a:pPr marL="285750" indent="-28575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rPr>
              <a:t>The survey revealed that PCPs held different beliefs and opinions about the safety and efficacy of statin therapy for the primary prevention of CVD. </a:t>
            </a:r>
            <a:endParaRPr lang="en-US" sz="2200" u="sng" dirty="0">
              <a:effectLst/>
              <a:latin typeface="Arial Black" panose="020B0A04020102020204" pitchFamily="34" charset="0"/>
              <a:ea typeface="Calibri" panose="020F0502020204030204" pitchFamily="34" charset="0"/>
            </a:endParaRPr>
          </a:p>
          <a:p>
            <a:r>
              <a:rPr lang="en-US" sz="2200" u="sng" dirty="0">
                <a:effectLst/>
                <a:latin typeface="Arial Black" panose="020B0A04020102020204" pitchFamily="34" charset="0"/>
                <a:ea typeface="Calibri" panose="020F0502020204030204" pitchFamily="34" charset="0"/>
              </a:rPr>
              <a:t>Zhang et al. (2018)</a:t>
            </a:r>
          </a:p>
          <a:p>
            <a:pPr marL="285750" indent="-285750">
              <a:buFont typeface="Arial" panose="020B0604020202020204" pitchFamily="34" charset="0"/>
              <a:buChar char="•"/>
            </a:pPr>
            <a:r>
              <a:rPr lang="en-US" sz="1800" dirty="0">
                <a:latin typeface="Arial Black" panose="020B0A04020102020204" pitchFamily="34" charset="0"/>
                <a:ea typeface="Calibri" panose="020F0502020204030204" pitchFamily="34" charset="0"/>
              </a:rPr>
              <a:t>A</a:t>
            </a:r>
            <a:r>
              <a:rPr lang="en-US" sz="1800" dirty="0">
                <a:effectLst/>
                <a:latin typeface="Arial Black" panose="020B0A04020102020204" pitchFamily="34" charset="0"/>
                <a:ea typeface="Calibri" panose="020F0502020204030204" pitchFamily="34" charset="0"/>
              </a:rPr>
              <a:t> retrospective cohort study to evaluate factors associated with absence of statin therapy in patients with DM and CAD.</a:t>
            </a:r>
          </a:p>
          <a:p>
            <a:pPr marL="285750" indent="-285750">
              <a:buFont typeface="Arial" panose="020B0604020202020204" pitchFamily="34" charset="0"/>
              <a:buChar char="•"/>
            </a:pPr>
            <a:r>
              <a:rPr lang="en-US" sz="1800" dirty="0">
                <a:latin typeface="Arial Black" panose="020B0A04020102020204" pitchFamily="34" charset="0"/>
                <a:ea typeface="Calibri" panose="020F0502020204030204" pitchFamily="34" charset="0"/>
              </a:rPr>
              <a:t>Outcome, </a:t>
            </a:r>
            <a:r>
              <a:rPr lang="en-US" sz="1800" dirty="0">
                <a:effectLst/>
                <a:latin typeface="Arial Black" panose="020B0A04020102020204" pitchFamily="34" charset="0"/>
                <a:ea typeface="Calibri" panose="020F0502020204030204" pitchFamily="34" charset="0"/>
              </a:rPr>
              <a:t>a quarter of the patients not on a persistent statin therapy. Being  a very high-risk group of patients, a treatment with even a moderate-intensity statin would lead to a significant reduction in CV event, and </a:t>
            </a:r>
            <a:r>
              <a:rPr lang="en-US" sz="1800" dirty="0">
                <a:latin typeface="Arial Black" panose="020B0A04020102020204" pitchFamily="34" charset="0"/>
                <a:ea typeface="Calibri" panose="020F0502020204030204" pitchFamily="34" charset="0"/>
              </a:rPr>
              <a:t> </a:t>
            </a:r>
            <a:r>
              <a:rPr lang="en-US" sz="1800" dirty="0">
                <a:effectLst/>
                <a:latin typeface="Arial Black" panose="020B0A04020102020204" pitchFamily="34" charset="0"/>
                <a:ea typeface="Calibri" panose="020F0502020204030204" pitchFamily="34" charset="0"/>
              </a:rPr>
              <a:t>treatment with a high intensity statin plus ezetimibe would lead to a further reduction.</a:t>
            </a:r>
          </a:p>
          <a:p>
            <a:pPr marL="285750" indent="-285750">
              <a:buFont typeface="Arial" panose="020B0604020202020204" pitchFamily="34" charset="0"/>
              <a:buChar char="•"/>
            </a:pPr>
            <a:r>
              <a:rPr lang="en-US" sz="1800" dirty="0">
                <a:effectLst/>
                <a:latin typeface="Arial Black" panose="020B0A04020102020204" pitchFamily="34" charset="0"/>
                <a:ea typeface="Calibri" panose="020F0502020204030204" pitchFamily="34" charset="0"/>
              </a:rPr>
              <a:t>The results also pointed out that these individuals that were not on statin therapy most likely suffered a high burden of a CV event</a:t>
            </a:r>
            <a:endParaRPr lang="en-US" sz="2200" u="sng" dirty="0">
              <a:latin typeface="Arial Black" panose="020B0A04020102020204" pitchFamily="34" charset="0"/>
              <a:ea typeface="Calibri" panose="020F0502020204030204" pitchFamily="34" charset="0"/>
            </a:endParaRPr>
          </a:p>
          <a:p>
            <a:r>
              <a:rPr lang="en-US" sz="2200" u="sng" dirty="0">
                <a:effectLst/>
                <a:latin typeface="Arial Black" panose="020B0A04020102020204" pitchFamily="34" charset="0"/>
                <a:ea typeface="Calibri" panose="020F0502020204030204" pitchFamily="34" charset="0"/>
              </a:rPr>
              <a:t>Mansi et al. (2016)</a:t>
            </a:r>
          </a:p>
          <a:p>
            <a:pPr marL="285750" indent="-285750">
              <a:buFont typeface="Arial" panose="020B0604020202020204" pitchFamily="34" charset="0"/>
              <a:buChar char="•"/>
            </a:pPr>
            <a:r>
              <a:rPr lang="en-US" sz="1800" dirty="0">
                <a:solidFill>
                  <a:schemeClr val="tx1"/>
                </a:solidFill>
                <a:latin typeface="Arial Black" panose="020B0A04020102020204" pitchFamily="34" charset="0"/>
                <a:ea typeface="Calibri" panose="020F0502020204030204" pitchFamily="34" charset="0"/>
              </a:rPr>
              <a:t>A</a:t>
            </a:r>
            <a:r>
              <a:rPr lang="en-US" sz="1800" dirty="0">
                <a:solidFill>
                  <a:schemeClr val="tx1"/>
                </a:solidFill>
                <a:effectLst/>
                <a:latin typeface="Arial Black" panose="020B0A04020102020204" pitchFamily="34" charset="0"/>
                <a:ea typeface="Calibri" panose="020F0502020204030204" pitchFamily="34" charset="0"/>
              </a:rPr>
              <a:t> cohort study on a healthy cohort of statin users and non-users, with  objective </a:t>
            </a:r>
            <a:r>
              <a:rPr lang="en-US" sz="1800" dirty="0">
                <a:solidFill>
                  <a:schemeClr val="tx1"/>
                </a:solidFill>
                <a:latin typeface="Arial Black" panose="020B0A04020102020204" pitchFamily="34" charset="0"/>
                <a:ea typeface="Calibri" panose="020F0502020204030204" pitchFamily="34" charset="0"/>
              </a:rPr>
              <a:t>to </a:t>
            </a:r>
            <a:r>
              <a:rPr lang="en-US" sz="1800" dirty="0">
                <a:solidFill>
                  <a:schemeClr val="tx1"/>
                </a:solidFill>
                <a:effectLst/>
                <a:latin typeface="Arial Black" panose="020B0A04020102020204" pitchFamily="34" charset="0"/>
                <a:ea typeface="Calibri" panose="020F0502020204030204" pitchFamily="34" charset="0"/>
              </a:rPr>
              <a:t>examine the associations of short-term statin use with short- and long-term known beneficial cardiovascular outcomes, such as acute myocardial infraction and acute cerebrovascular accidents, known statin-associated adverse events such as diabetes and musculoskeletal diseases, and suspected/debated statin-associated adverse events such as kidney diseases and cataract.</a:t>
            </a:r>
          </a:p>
          <a:p>
            <a:pPr marL="285750" indent="-285750">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rPr>
              <a:t> The study concluded that short term use of statin in the healthy cohort for primary prevention was associated with an increased risk of long-term diabetes and diabetic complications without cardiovascular benefit.</a:t>
            </a:r>
            <a:endParaRPr lang="en-US" sz="2200" dirty="0">
              <a:solidFill>
                <a:srgbClr val="19245F"/>
              </a:solidFill>
              <a:latin typeface="Arial Black" panose="020B0A0402010202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E6887F06-14E6-4D60-B888-2A462831EC33}"/>
              </a:ext>
            </a:extLst>
          </p:cNvPr>
          <p:cNvPicPr>
            <a:picLocks noChangeAspect="1"/>
          </p:cNvPicPr>
          <p:nvPr/>
        </p:nvPicPr>
        <p:blipFill>
          <a:blip r:embed="rId5"/>
          <a:stretch>
            <a:fillRect/>
          </a:stretch>
        </p:blipFill>
        <p:spPr>
          <a:xfrm>
            <a:off x="940160" y="9435819"/>
            <a:ext cx="9928913" cy="5560827"/>
          </a:xfrm>
          <a:prstGeom prst="rect">
            <a:avLst/>
          </a:prstGeom>
        </p:spPr>
      </p:pic>
      <p:sp>
        <p:nvSpPr>
          <p:cNvPr id="35" name="Text Placeholder 5">
            <a:extLst>
              <a:ext uri="{FF2B5EF4-FFF2-40B4-BE49-F238E27FC236}">
                <a16:creationId xmlns:a16="http://schemas.microsoft.com/office/drawing/2014/main" id="{387E32C4-79E8-4E62-9A6F-6372FC213255}"/>
              </a:ext>
            </a:extLst>
          </p:cNvPr>
          <p:cNvSpPr txBox="1">
            <a:spLocks/>
          </p:cNvSpPr>
          <p:nvPr/>
        </p:nvSpPr>
        <p:spPr>
          <a:xfrm>
            <a:off x="1066800" y="15058203"/>
            <a:ext cx="9718386" cy="1819748"/>
          </a:xfrm>
          <a:prstGeom prst="rect">
            <a:avLst/>
          </a:prstGeom>
        </p:spPr>
        <p:txBody>
          <a:bodyPr wrap="square" lIns="228514" tIns="228514" rIns="228514" bIns="228514">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algn="ctr">
              <a:lnSpc>
                <a:spcPct val="107000"/>
              </a:lnSpc>
              <a:spcBef>
                <a:spcPts val="1875"/>
              </a:spcBef>
              <a:spcAft>
                <a:spcPts val="1875"/>
              </a:spcAft>
            </a:pPr>
            <a:r>
              <a:rPr lang="en-US" sz="2200" b="1" dirty="0">
                <a:solidFill>
                  <a:schemeClr val="tx1"/>
                </a:solidFill>
                <a:latin typeface="Arial Black" panose="020B0A04020102020204" pitchFamily="34" charset="0"/>
              </a:rPr>
              <a:t>Common Heart Disease Risks:</a:t>
            </a:r>
          </a:p>
          <a:p>
            <a:pPr marL="342900" marR="0" lvl="0" indent="-342900">
              <a:lnSpc>
                <a:spcPct val="107000"/>
              </a:lnSpc>
              <a:spcBef>
                <a:spcPts val="0"/>
              </a:spcBef>
              <a:spcAft>
                <a:spcPts val="600"/>
              </a:spcAft>
              <a:buSzPts val="1000"/>
              <a:buFont typeface="Symbol" panose="05050102010706020507" pitchFamily="18" charset="2"/>
              <a:buChar char=""/>
              <a:tabLst>
                <a:tab pos="457200" algn="l"/>
              </a:tabLst>
            </a:pPr>
            <a:r>
              <a:rPr lang="en-US" sz="2000" b="1" dirty="0">
                <a:solidFill>
                  <a:srgbClr val="231F20"/>
                </a:solidFill>
                <a:effectLst/>
                <a:latin typeface="Arial Black" panose="020B0A04020102020204" pitchFamily="34" charset="0"/>
                <a:ea typeface="Times New Roman" panose="02020603050405020304" pitchFamily="18" charset="0"/>
              </a:rPr>
              <a:t>High blood pressure.</a:t>
            </a:r>
            <a:r>
              <a:rPr lang="en-US" sz="2000" dirty="0">
                <a:solidFill>
                  <a:srgbClr val="231F20"/>
                </a:solidFill>
                <a:effectLst/>
                <a:latin typeface="Arial Black" panose="020B0A04020102020204" pitchFamily="34" charset="0"/>
                <a:ea typeface="Times New Roman" panose="02020603050405020304" pitchFamily="18" charset="0"/>
              </a:rPr>
              <a:t>                    </a:t>
            </a:r>
            <a:r>
              <a:rPr lang="en-US" sz="2000" b="1" dirty="0">
                <a:solidFill>
                  <a:srgbClr val="231F20"/>
                </a:solidFill>
                <a:effectLst/>
                <a:latin typeface="Arial Black" panose="020B0A04020102020204" pitchFamily="34" charset="0"/>
                <a:ea typeface="Times New Roman" panose="02020603050405020304" pitchFamily="18" charset="0"/>
              </a:rPr>
              <a:t>High cholesterol</a:t>
            </a:r>
            <a:endParaRPr lang="en-US" sz="2000" dirty="0">
              <a:solidFill>
                <a:srgbClr val="231F20"/>
              </a:solidFill>
              <a:effectLst/>
              <a:latin typeface="Arial Black" panose="020B0A04020102020204" pitchFamily="34" charset="0"/>
              <a:ea typeface="Calibri" panose="020F0502020204030204" pitchFamily="34" charset="0"/>
            </a:endParaRPr>
          </a:p>
          <a:p>
            <a:pPr marL="342900" marR="0" lvl="0" indent="-342900">
              <a:lnSpc>
                <a:spcPct val="107000"/>
              </a:lnSpc>
              <a:spcBef>
                <a:spcPts val="0"/>
              </a:spcBef>
              <a:spcAft>
                <a:spcPts val="600"/>
              </a:spcAft>
              <a:buSzPts val="1000"/>
              <a:buFont typeface="Symbol" panose="05050102010706020507" pitchFamily="18" charset="2"/>
              <a:buChar char=""/>
              <a:tabLst>
                <a:tab pos="457200" algn="l"/>
              </a:tabLst>
            </a:pPr>
            <a:r>
              <a:rPr lang="en-US" sz="2000" b="1" dirty="0">
                <a:solidFill>
                  <a:srgbClr val="231F20"/>
                </a:solidFill>
                <a:effectLst/>
                <a:latin typeface="Arial Black" panose="020B0A04020102020204" pitchFamily="34" charset="0"/>
                <a:ea typeface="Times New Roman" panose="02020603050405020304" pitchFamily="18" charset="0"/>
              </a:rPr>
              <a:t>Diabetes          Depression	Obesity</a:t>
            </a:r>
            <a:endParaRPr lang="en-US" sz="2500" dirty="0">
              <a:solidFill>
                <a:srgbClr val="19245F"/>
              </a:solidFill>
              <a:latin typeface="+mn-lt"/>
            </a:endParaRPr>
          </a:p>
        </p:txBody>
      </p:sp>
      <p:pic>
        <p:nvPicPr>
          <p:cNvPr id="11" name="Picture 10">
            <a:extLst>
              <a:ext uri="{FF2B5EF4-FFF2-40B4-BE49-F238E27FC236}">
                <a16:creationId xmlns:a16="http://schemas.microsoft.com/office/drawing/2014/main" id="{AB4FCEE2-E5E8-435C-8063-CA1C2B86C3E6}"/>
              </a:ext>
            </a:extLst>
          </p:cNvPr>
          <p:cNvPicPr>
            <a:picLocks noChangeAspect="1"/>
          </p:cNvPicPr>
          <p:nvPr/>
        </p:nvPicPr>
        <p:blipFill>
          <a:blip r:embed="rId6"/>
          <a:stretch>
            <a:fillRect/>
          </a:stretch>
        </p:blipFill>
        <p:spPr>
          <a:xfrm>
            <a:off x="1231975" y="16861238"/>
            <a:ext cx="4751315" cy="7392465"/>
          </a:xfrm>
          <a:prstGeom prst="rect">
            <a:avLst/>
          </a:prstGeom>
        </p:spPr>
      </p:pic>
      <p:pic>
        <p:nvPicPr>
          <p:cNvPr id="13" name="Picture 12">
            <a:extLst>
              <a:ext uri="{FF2B5EF4-FFF2-40B4-BE49-F238E27FC236}">
                <a16:creationId xmlns:a16="http://schemas.microsoft.com/office/drawing/2014/main" id="{64C2724F-94CB-4786-B9CE-D97AE6330142}"/>
              </a:ext>
            </a:extLst>
          </p:cNvPr>
          <p:cNvPicPr>
            <a:picLocks noChangeAspect="1"/>
          </p:cNvPicPr>
          <p:nvPr/>
        </p:nvPicPr>
        <p:blipFill>
          <a:blip r:embed="rId7"/>
          <a:stretch>
            <a:fillRect/>
          </a:stretch>
        </p:blipFill>
        <p:spPr>
          <a:xfrm>
            <a:off x="5963456" y="16906024"/>
            <a:ext cx="4905618" cy="7266033"/>
          </a:xfrm>
          <a:prstGeom prst="rect">
            <a:avLst/>
          </a:prstGeom>
        </p:spPr>
      </p:pic>
      <p:pic>
        <p:nvPicPr>
          <p:cNvPr id="15" name="Picture 14">
            <a:extLst>
              <a:ext uri="{FF2B5EF4-FFF2-40B4-BE49-F238E27FC236}">
                <a16:creationId xmlns:a16="http://schemas.microsoft.com/office/drawing/2014/main" id="{AC866A50-32F9-4E75-819D-DBEB717FD524}"/>
              </a:ext>
            </a:extLst>
          </p:cNvPr>
          <p:cNvPicPr>
            <a:picLocks noChangeAspect="1"/>
          </p:cNvPicPr>
          <p:nvPr/>
        </p:nvPicPr>
        <p:blipFill>
          <a:blip r:embed="rId8"/>
          <a:stretch>
            <a:fillRect/>
          </a:stretch>
        </p:blipFill>
        <p:spPr>
          <a:xfrm>
            <a:off x="943504" y="27437999"/>
            <a:ext cx="10027712" cy="4617666"/>
          </a:xfrm>
          <a:prstGeom prst="rect">
            <a:avLst/>
          </a:prstGeom>
        </p:spPr>
      </p:pic>
      <p:sp>
        <p:nvSpPr>
          <p:cNvPr id="39" name="Text Placeholder 5">
            <a:extLst>
              <a:ext uri="{FF2B5EF4-FFF2-40B4-BE49-F238E27FC236}">
                <a16:creationId xmlns:a16="http://schemas.microsoft.com/office/drawing/2014/main" id="{F9D5B5B1-BFA7-40CF-91B8-279394F7E54F}"/>
              </a:ext>
            </a:extLst>
          </p:cNvPr>
          <p:cNvSpPr txBox="1">
            <a:spLocks/>
          </p:cNvSpPr>
          <p:nvPr/>
        </p:nvSpPr>
        <p:spPr>
          <a:xfrm>
            <a:off x="930581" y="24341254"/>
            <a:ext cx="10056811" cy="3093494"/>
          </a:xfrm>
          <a:prstGeom prst="rect">
            <a:avLst/>
          </a:prstGeom>
        </p:spPr>
        <p:txBody>
          <a:bodyPr wrap="square" lIns="228514" tIns="228514" rIns="228514" bIns="228514">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indent="228600" algn="ctr">
              <a:lnSpc>
                <a:spcPct val="107000"/>
              </a:lnSpc>
              <a:spcBef>
                <a:spcPts val="0"/>
              </a:spcBef>
              <a:spcAft>
                <a:spcPts val="600"/>
              </a:spcAft>
            </a:pPr>
            <a:r>
              <a:rPr lang="en-US" sz="38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STATINS</a:t>
            </a:r>
            <a:endParaRPr lang="en-US" sz="3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600"/>
              </a:spcAft>
              <a:buFont typeface="Symbol" panose="05050102010706020507" pitchFamily="18" charset="2"/>
              <a:buChar char=""/>
            </a:pPr>
            <a:r>
              <a:rPr lang="en-US" sz="1800" dirty="0">
                <a:solidFill>
                  <a:schemeClr val="tx1"/>
                </a:solidFill>
                <a:effectLst/>
                <a:latin typeface="Arial Black" panose="020B0A04020102020204" pitchFamily="34" charset="0"/>
                <a:ea typeface="Calibri" panose="020F0502020204030204" pitchFamily="34" charset="0"/>
              </a:rPr>
              <a:t>Statin is the main medication used in the prevention of ASCVD,</a:t>
            </a:r>
          </a:p>
          <a:p>
            <a:pPr marL="342900" marR="0" lvl="0" indent="-342900">
              <a:lnSpc>
                <a:spcPct val="107000"/>
              </a:lnSpc>
              <a:spcBef>
                <a:spcPts val="0"/>
              </a:spcBef>
              <a:spcAft>
                <a:spcPts val="600"/>
              </a:spcAft>
              <a:buFont typeface="Symbol" panose="05050102010706020507" pitchFamily="18" charset="2"/>
              <a:buChar char=""/>
            </a:pPr>
            <a:r>
              <a:rPr lang="en-US" sz="1800" dirty="0">
                <a:solidFill>
                  <a:schemeClr val="tx1"/>
                </a:solidFill>
                <a:effectLst/>
                <a:latin typeface="Arial Black" panose="020B0A04020102020204" pitchFamily="34" charset="0"/>
                <a:ea typeface="Calibri" panose="020F0502020204030204" pitchFamily="34" charset="0"/>
              </a:rPr>
              <a:t>Adverse effects include musculoskeletal symptoms, increased risk of diabetes, and higher rates of hemorrhagic stroke.</a:t>
            </a:r>
          </a:p>
          <a:p>
            <a:r>
              <a:rPr lang="en-US" sz="1800" dirty="0">
                <a:solidFill>
                  <a:schemeClr val="tx1"/>
                </a:solidFill>
                <a:effectLst/>
                <a:latin typeface="Arial Black" panose="020B0A04020102020204" pitchFamily="34" charset="0"/>
                <a:ea typeface="Calibri" panose="020F0502020204030204" pitchFamily="34" charset="0"/>
              </a:rPr>
              <a:t>However, the frequency of adverse effects is extremely low and, in selected patient populations, the benefits of statins considerably outweigh the potential risks</a:t>
            </a:r>
            <a:endParaRPr lang="en-US" sz="2500" dirty="0">
              <a:solidFill>
                <a:schemeClr val="tx1"/>
              </a:solidFill>
              <a:latin typeface="Arial Black" panose="020B0A04020102020204" pitchFamily="34" charset="0"/>
            </a:endParaRPr>
          </a:p>
        </p:txBody>
      </p:sp>
      <p:pic>
        <p:nvPicPr>
          <p:cNvPr id="17" name="Picture 16">
            <a:extLst>
              <a:ext uri="{FF2B5EF4-FFF2-40B4-BE49-F238E27FC236}">
                <a16:creationId xmlns:a16="http://schemas.microsoft.com/office/drawing/2014/main" id="{9988CAB1-D327-4525-B684-16F30CEE6D4A}"/>
              </a:ext>
            </a:extLst>
          </p:cNvPr>
          <p:cNvPicPr>
            <a:picLocks noChangeAspect="1"/>
          </p:cNvPicPr>
          <p:nvPr/>
        </p:nvPicPr>
        <p:blipFill>
          <a:blip r:embed="rId9"/>
          <a:stretch>
            <a:fillRect/>
          </a:stretch>
        </p:blipFill>
        <p:spPr>
          <a:xfrm>
            <a:off x="22460055" y="12801600"/>
            <a:ext cx="9753600" cy="7753350"/>
          </a:xfrm>
          <a:prstGeom prst="rect">
            <a:avLst/>
          </a:prstGeom>
        </p:spPr>
      </p:pic>
      <p:sp>
        <p:nvSpPr>
          <p:cNvPr id="29" name="Rectangle 1">
            <a:extLst>
              <a:ext uri="{FF2B5EF4-FFF2-40B4-BE49-F238E27FC236}">
                <a16:creationId xmlns:a16="http://schemas.microsoft.com/office/drawing/2014/main" id="{3EF40193-3821-4558-809F-C36FB4BC4889}"/>
              </a:ext>
            </a:extLst>
          </p:cNvPr>
          <p:cNvSpPr txBox="1">
            <a:spLocks noChangeArrowheads="1"/>
          </p:cNvSpPr>
          <p:nvPr/>
        </p:nvSpPr>
        <p:spPr bwMode="auto">
          <a:xfrm>
            <a:off x="22218641" y="25240041"/>
            <a:ext cx="10026347" cy="692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spcBef>
                <a:spcPts val="0"/>
              </a:spcBef>
            </a:pPr>
            <a:r>
              <a:rPr lang="en-US" sz="1800" u="sng" dirty="0">
                <a:solidFill>
                  <a:schemeClr val="tx1"/>
                </a:solidFill>
                <a:latin typeface="Arial Black" panose="020B0A04020102020204" pitchFamily="34" charset="0"/>
                <a:ea typeface="Calibri" panose="020F0502020204030204" pitchFamily="34" charset="0"/>
              </a:rPr>
              <a:t>CVD risk &lt;10%</a:t>
            </a:r>
          </a:p>
          <a:p>
            <a:pPr marL="342900" indent="-342900">
              <a:spcBef>
                <a:spcPts val="0"/>
              </a:spcBef>
              <a:buFont typeface="Arial" pitchFamily="34" charset="0"/>
              <a:buChar char="•"/>
            </a:pPr>
            <a:r>
              <a:rPr lang="en-US" sz="1800" dirty="0">
                <a:solidFill>
                  <a:schemeClr val="tx1"/>
                </a:solidFill>
                <a:latin typeface="Arial Black" panose="020B0A04020102020204" pitchFamily="34" charset="0"/>
                <a:ea typeface="Calibri" panose="020F0502020204030204" pitchFamily="34" charset="0"/>
              </a:rPr>
              <a:t>Patients should be encouraged to make healthy lifestyle decisions; the majority can be managed without the need for lipid-lowering medicines.</a:t>
            </a:r>
          </a:p>
          <a:p>
            <a:pPr marL="0" marR="0">
              <a:lnSpc>
                <a:spcPct val="107000"/>
              </a:lnSpc>
              <a:spcBef>
                <a:spcPts val="0"/>
              </a:spcBef>
              <a:spcAft>
                <a:spcPts val="800"/>
              </a:spcAft>
            </a:pPr>
            <a:r>
              <a:rPr lang="en-US" sz="1800" u="sng"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CVD risk 10 – 20%</a:t>
            </a:r>
            <a:endParaRPr lang="en-US" sz="1800" u="s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07000"/>
              </a:lnSpc>
              <a:spcBef>
                <a:spcPts val="0"/>
              </a:spcBef>
              <a:spcAft>
                <a:spcPts val="800"/>
              </a:spcAft>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Patients should be strongly encouraged to make healthy lifestyle changes.</a:t>
            </a:r>
          </a:p>
          <a:p>
            <a:pPr marL="285750" marR="0" indent="-285750">
              <a:lnSpc>
                <a:spcPct val="107000"/>
              </a:lnSpc>
              <a:spcBef>
                <a:spcPts val="0"/>
              </a:spcBef>
              <a:spcAft>
                <a:spcPts val="800"/>
              </a:spcAft>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A discussion about the benefits and risks of medicines , both lipid and blood pressure lowering, to lower cardiovascular risk is recommended so that a shared decision on management can be reached. If lifestyle modifications have not reduced cardiovascular risk, e.g. after 6 – 12 months, recalculate cardiovascular risk and consider prescribing a statin following a discussion of the benefits and risks of treatment.</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spcBef>
                <a:spcPts val="0"/>
              </a:spcBef>
            </a:pPr>
            <a:r>
              <a:rPr lang="en-US" sz="1800" u="sng" dirty="0">
                <a:solidFill>
                  <a:schemeClr val="tx1"/>
                </a:solidFill>
                <a:latin typeface="Arial Black" panose="020B0A04020102020204" pitchFamily="34" charset="0"/>
                <a:ea typeface="Calibri" panose="020F0502020204030204" pitchFamily="34" charset="0"/>
              </a:rPr>
              <a:t>CVD risk &gt;20% or known CVD</a:t>
            </a:r>
          </a:p>
          <a:p>
            <a:pPr marL="285750" indent="-285750">
              <a:spcBef>
                <a:spcPts val="0"/>
              </a:spcBef>
              <a:buFont typeface="Arial" panose="020B0604020202020204" pitchFamily="34" charset="0"/>
              <a:buChar char="•"/>
            </a:pPr>
            <a:r>
              <a:rPr lang="en-US" sz="1800" dirty="0">
                <a:solidFill>
                  <a:schemeClr val="tx1"/>
                </a:solidFill>
                <a:latin typeface="Arial Black" panose="020B0A04020102020204" pitchFamily="34" charset="0"/>
                <a:ea typeface="Calibri" panose="020F0502020204030204" pitchFamily="34" charset="0"/>
              </a:rPr>
              <a:t>Lipid-lowering medicines, in addition to lifestyle changes and other medicines to reduce cardiovascular risk, depending on the patient’s individual clinical circumstances, are strongly recommended.</a:t>
            </a:r>
          </a:p>
          <a:p>
            <a:pPr marL="285750" indent="-285750">
              <a:spcBef>
                <a:spcPts val="0"/>
              </a:spcBef>
              <a:buFont typeface="Arial" panose="020B0604020202020204" pitchFamily="34" charset="0"/>
              <a:buChar char="•"/>
            </a:pPr>
            <a:r>
              <a:rPr lang="en-US" sz="1800" dirty="0">
                <a:solidFill>
                  <a:schemeClr val="tx1"/>
                </a:solidFill>
                <a:latin typeface="Arial Black" panose="020B0A04020102020204" pitchFamily="34" charset="0"/>
                <a:ea typeface="Calibri" panose="020F0502020204030204" pitchFamily="34" charset="0"/>
              </a:rPr>
              <a:t>People with an existing cardiovascular condition or who have had a previous CVD event are regarded as “very high risk” and can be automatically allocated to this category without having to calculate CVD risk. </a:t>
            </a:r>
          </a:p>
          <a:p>
            <a:pPr marL="285750" indent="-285750">
              <a:spcBef>
                <a:spcPts val="0"/>
              </a:spcBef>
              <a:buFont typeface="Arial" panose="020B0604020202020204" pitchFamily="34" charset="0"/>
              <a:buChar char="•"/>
            </a:pPr>
            <a:r>
              <a:rPr lang="en-US" sz="1800" dirty="0">
                <a:solidFill>
                  <a:schemeClr val="tx1"/>
                </a:solidFill>
                <a:latin typeface="Arial Black" panose="020B0A04020102020204" pitchFamily="34" charset="0"/>
                <a:ea typeface="Calibri" panose="020F0502020204030204" pitchFamily="34" charset="0"/>
              </a:rPr>
              <a:t>Also included in the very high risk group are people with genetic lipid disorders, e.g. familial </a:t>
            </a:r>
            <a:r>
              <a:rPr lang="en-US" sz="1800" dirty="0" err="1">
                <a:solidFill>
                  <a:schemeClr val="tx1"/>
                </a:solidFill>
                <a:latin typeface="Arial Black" panose="020B0A04020102020204" pitchFamily="34" charset="0"/>
                <a:ea typeface="Calibri" panose="020F0502020204030204" pitchFamily="34" charset="0"/>
              </a:rPr>
              <a:t>hypercholesterolaemia</a:t>
            </a:r>
            <a:r>
              <a:rPr lang="en-US" sz="1800" dirty="0">
                <a:solidFill>
                  <a:schemeClr val="tx1"/>
                </a:solidFill>
                <a:latin typeface="Arial Black" panose="020B0A04020102020204" pitchFamily="34" charset="0"/>
                <a:ea typeface="Calibri" panose="020F0502020204030204" pitchFamily="34" charset="0"/>
              </a:rPr>
              <a:t>, and those with diabetes who have nephropathy or other renal disease resulting in renal impairment (eGFR ≤ 60 ml/min/1.73m2).</a:t>
            </a:r>
            <a:endParaRPr lang="en-US" sz="2500" dirty="0">
              <a:solidFill>
                <a:schemeClr val="tx1"/>
              </a:solidFill>
              <a:latin typeface="+mj-lt"/>
              <a:ea typeface="Calibri" panose="020F0502020204030204" pitchFamily="34" charset="0"/>
            </a:endParaRPr>
          </a:p>
        </p:txBody>
      </p:sp>
      <p:sp>
        <p:nvSpPr>
          <p:cNvPr id="31" name="Text Placeholder 11">
            <a:extLst>
              <a:ext uri="{FF2B5EF4-FFF2-40B4-BE49-F238E27FC236}">
                <a16:creationId xmlns:a16="http://schemas.microsoft.com/office/drawing/2014/main" id="{BF251613-CDCC-45D3-85AB-1491ADEA9501}"/>
              </a:ext>
            </a:extLst>
          </p:cNvPr>
          <p:cNvSpPr txBox="1">
            <a:spLocks/>
          </p:cNvSpPr>
          <p:nvPr/>
        </p:nvSpPr>
        <p:spPr>
          <a:xfrm>
            <a:off x="22197969" y="23482989"/>
            <a:ext cx="10047019" cy="1781445"/>
          </a:xfrm>
          <a:prstGeom prst="rect">
            <a:avLst/>
          </a:prstGeom>
          <a:no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a:lnSpc>
                <a:spcPct val="107000"/>
              </a:lnSpc>
              <a:spcBef>
                <a:spcPts val="0"/>
              </a:spcBef>
              <a:spcAft>
                <a:spcPts val="800"/>
              </a:spcAft>
            </a:pPr>
            <a:r>
              <a:rPr lang="en-US" sz="36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When Should a Statin be Considered?</a:t>
            </a:r>
          </a:p>
          <a:p>
            <a:pPr marL="0" marR="0">
              <a:lnSpc>
                <a:spcPct val="107000"/>
              </a:lnSpc>
              <a:spcBef>
                <a:spcPts val="0"/>
              </a:spcBef>
              <a:spcAft>
                <a:spcPts val="800"/>
              </a:spcAft>
            </a:pPr>
            <a:r>
              <a:rPr lang="en-US" sz="28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This is primarily determined by the patient’s level of cardiovascular risk.</a:t>
            </a:r>
            <a:endParaRPr lang="en-US"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endParaRPr>
          </a:p>
        </p:txBody>
      </p:sp>
      <p:graphicFrame>
        <p:nvGraphicFramePr>
          <p:cNvPr id="20" name="Table 20">
            <a:extLst>
              <a:ext uri="{FF2B5EF4-FFF2-40B4-BE49-F238E27FC236}">
                <a16:creationId xmlns:a16="http://schemas.microsoft.com/office/drawing/2014/main" id="{AB2FBEA8-8D5C-4E0C-A6D2-890B68D77E32}"/>
              </a:ext>
            </a:extLst>
          </p:cNvPr>
          <p:cNvGraphicFramePr>
            <a:graphicFrameLocks noGrp="1"/>
          </p:cNvGraphicFramePr>
          <p:nvPr>
            <p:extLst>
              <p:ext uri="{D42A27DB-BD31-4B8C-83A1-F6EECF244321}">
                <p14:modId xmlns:p14="http://schemas.microsoft.com/office/powerpoint/2010/main" val="2530357884"/>
              </p:ext>
            </p:extLst>
          </p:nvPr>
        </p:nvGraphicFramePr>
        <p:xfrm>
          <a:off x="32954048" y="5478187"/>
          <a:ext cx="10014813" cy="4241448"/>
        </p:xfrm>
        <a:graphic>
          <a:graphicData uri="http://schemas.openxmlformats.org/drawingml/2006/table">
            <a:tbl>
              <a:tblPr firstRow="1" bandRow="1">
                <a:tableStyleId>{F5AB1C69-6EDB-4FF4-983F-18BD219EF322}</a:tableStyleId>
              </a:tblPr>
              <a:tblGrid>
                <a:gridCol w="3338271">
                  <a:extLst>
                    <a:ext uri="{9D8B030D-6E8A-4147-A177-3AD203B41FA5}">
                      <a16:colId xmlns:a16="http://schemas.microsoft.com/office/drawing/2014/main" val="2166597889"/>
                    </a:ext>
                  </a:extLst>
                </a:gridCol>
                <a:gridCol w="3338271">
                  <a:extLst>
                    <a:ext uri="{9D8B030D-6E8A-4147-A177-3AD203B41FA5}">
                      <a16:colId xmlns:a16="http://schemas.microsoft.com/office/drawing/2014/main" val="2493515139"/>
                    </a:ext>
                  </a:extLst>
                </a:gridCol>
                <a:gridCol w="3338271">
                  <a:extLst>
                    <a:ext uri="{9D8B030D-6E8A-4147-A177-3AD203B41FA5}">
                      <a16:colId xmlns:a16="http://schemas.microsoft.com/office/drawing/2014/main" val="2600845988"/>
                    </a:ext>
                  </a:extLst>
                </a:gridCol>
              </a:tblGrid>
              <a:tr h="1163082">
                <a:tc gridSpan="3">
                  <a:txBody>
                    <a:bodyPr/>
                    <a:lstStyle/>
                    <a:p>
                      <a:pPr algn="ctr"/>
                      <a:r>
                        <a:rPr lang="en-US" sz="3200" u="sng" dirty="0">
                          <a:solidFill>
                            <a:schemeClr val="tx1"/>
                          </a:solidFill>
                          <a:latin typeface="Arial Black" panose="020B0A04020102020204" pitchFamily="34" charset="0"/>
                        </a:rPr>
                        <a:t>Daily Doses of Differing Intensities of Statin Treatment</a:t>
                      </a:r>
                    </a:p>
                  </a:txBody>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5832202"/>
                  </a:ext>
                </a:extLst>
              </a:tr>
              <a:tr h="398771">
                <a:tc>
                  <a:txBody>
                    <a:bodyPr/>
                    <a:lstStyle/>
                    <a:p>
                      <a:pPr algn="ctr"/>
                      <a:r>
                        <a:rPr lang="en-US" sz="1800" dirty="0">
                          <a:latin typeface="Arial Black" panose="020B0A04020102020204" pitchFamily="34" charset="0"/>
                        </a:rPr>
                        <a:t>High Intensity</a:t>
                      </a:r>
                    </a:p>
                  </a:txBody>
                  <a:tcPr/>
                </a:tc>
                <a:tc>
                  <a:txBody>
                    <a:bodyPr/>
                    <a:lstStyle/>
                    <a:p>
                      <a:pPr algn="ctr"/>
                      <a:r>
                        <a:rPr lang="en-US" sz="1800" dirty="0">
                          <a:latin typeface="Arial Black" panose="020B0A04020102020204" pitchFamily="34" charset="0"/>
                        </a:rPr>
                        <a:t>Moderate Intensity</a:t>
                      </a:r>
                    </a:p>
                  </a:txBody>
                  <a:tcPr/>
                </a:tc>
                <a:tc>
                  <a:txBody>
                    <a:bodyPr/>
                    <a:lstStyle/>
                    <a:p>
                      <a:pPr algn="ctr"/>
                      <a:r>
                        <a:rPr lang="en-US" sz="1800" dirty="0">
                          <a:latin typeface="Arial Black" panose="020B0A04020102020204" pitchFamily="34" charset="0"/>
                        </a:rPr>
                        <a:t>Low Intensity</a:t>
                      </a:r>
                    </a:p>
                  </a:txBody>
                  <a:tcPr/>
                </a:tc>
                <a:extLst>
                  <a:ext uri="{0D108BD9-81ED-4DB2-BD59-A6C34878D82A}">
                    <a16:rowId xmlns:a16="http://schemas.microsoft.com/office/drawing/2014/main" val="3589405051"/>
                  </a:ext>
                </a:extLst>
              </a:tr>
              <a:tr h="697849">
                <a:tc>
                  <a:txBody>
                    <a:bodyPr/>
                    <a:lstStyle/>
                    <a:p>
                      <a:r>
                        <a:rPr lang="en-US" sz="1800" dirty="0">
                          <a:latin typeface="Arial Black" panose="020B0A04020102020204" pitchFamily="34" charset="0"/>
                        </a:rPr>
                        <a:t>On average, lowers LDL cholesterol by ≥ 50%</a:t>
                      </a:r>
                    </a:p>
                  </a:txBody>
                  <a:tcPr/>
                </a:tc>
                <a:tc>
                  <a:txBody>
                    <a:bodyPr/>
                    <a:lstStyle/>
                    <a:p>
                      <a:r>
                        <a:rPr lang="en-US" sz="1800" dirty="0">
                          <a:latin typeface="Arial Black" panose="020B0A04020102020204" pitchFamily="34" charset="0"/>
                        </a:rPr>
                        <a:t>On average, lowers LDL cholesterol by 30–50%</a:t>
                      </a:r>
                    </a:p>
                  </a:txBody>
                  <a:tcPr/>
                </a:tc>
                <a:tc>
                  <a:txBody>
                    <a:bodyPr/>
                    <a:lstStyle/>
                    <a:p>
                      <a:r>
                        <a:rPr lang="en-US" sz="1800" dirty="0">
                          <a:latin typeface="Arial Black" panose="020B0A04020102020204" pitchFamily="34" charset="0"/>
                        </a:rPr>
                        <a:t>On average, lowers LDL cholesterol by &lt; 30 %</a:t>
                      </a:r>
                    </a:p>
                  </a:txBody>
                  <a:tcPr/>
                </a:tc>
                <a:extLst>
                  <a:ext uri="{0D108BD9-81ED-4DB2-BD59-A6C34878D82A}">
                    <a16:rowId xmlns:a16="http://schemas.microsoft.com/office/drawing/2014/main" val="955102428"/>
                  </a:ext>
                </a:extLst>
              </a:tr>
              <a:tr h="996927">
                <a:tc>
                  <a:txBody>
                    <a:bodyPr/>
                    <a:lstStyle/>
                    <a:p>
                      <a:r>
                        <a:rPr lang="fi-FI" sz="1800" dirty="0">
                          <a:latin typeface="Arial Black" panose="020B0A04020102020204" pitchFamily="34" charset="0"/>
                        </a:rPr>
                        <a:t>Rosuvastatin 20-40 mg</a:t>
                      </a:r>
                    </a:p>
                    <a:p>
                      <a:r>
                        <a:rPr lang="fi-FI" sz="1800" dirty="0">
                          <a:latin typeface="Arial Black" panose="020B0A04020102020204" pitchFamily="34" charset="0"/>
                        </a:rPr>
                        <a:t>Atorvastatin: 40–80 mg</a:t>
                      </a:r>
                    </a:p>
                    <a:p>
                      <a:r>
                        <a:rPr lang="fi-FI" sz="1800" dirty="0">
                          <a:latin typeface="Arial Black" panose="020B0A04020102020204" pitchFamily="34" charset="0"/>
                        </a:rPr>
                        <a:t>Simvastatin: 80 mg</a:t>
                      </a:r>
                      <a:endParaRPr lang="en-US" sz="1800" dirty="0">
                        <a:latin typeface="Arial Black" panose="020B0A04020102020204" pitchFamily="34" charset="0"/>
                      </a:endParaRPr>
                    </a:p>
                  </a:txBody>
                  <a:tcPr/>
                </a:tc>
                <a:tc>
                  <a:txBody>
                    <a:bodyPr/>
                    <a:lstStyle/>
                    <a:p>
                      <a:r>
                        <a:rPr lang="fi-FI" sz="1800" dirty="0">
                          <a:latin typeface="Arial Black" panose="020B0A04020102020204" pitchFamily="34" charset="0"/>
                        </a:rPr>
                        <a:t>Rosuvastatin 5–10 mg Atorvastatin: 10–20 mg Simvastatin: 20–40 mg</a:t>
                      </a:r>
                      <a:endParaRPr lang="en-US" sz="1800" dirty="0">
                        <a:latin typeface="Arial Black" panose="020B0A04020102020204" pitchFamily="34" charset="0"/>
                      </a:endParaRPr>
                    </a:p>
                  </a:txBody>
                  <a:tcPr/>
                </a:tc>
                <a:tc>
                  <a:txBody>
                    <a:bodyPr/>
                    <a:lstStyle/>
                    <a:p>
                      <a:r>
                        <a:rPr lang="fi-FI" sz="1800" dirty="0">
                          <a:latin typeface="Arial Black" panose="020B0A04020102020204" pitchFamily="34" charset="0"/>
                        </a:rPr>
                        <a:t>Simvastatin: 10 mg</a:t>
                      </a:r>
                    </a:p>
                    <a:p>
                      <a:r>
                        <a:rPr lang="fi-FI" sz="1800" dirty="0">
                          <a:latin typeface="Arial Black" panose="020B0A04020102020204" pitchFamily="34" charset="0"/>
                        </a:rPr>
                        <a:t>Pravastatin: 10–40 mg</a:t>
                      </a:r>
                    </a:p>
                    <a:p>
                      <a:endParaRPr lang="en-US" sz="1800" dirty="0">
                        <a:latin typeface="Arial Black" panose="020B0A04020102020204" pitchFamily="34" charset="0"/>
                      </a:endParaRPr>
                    </a:p>
                  </a:txBody>
                  <a:tcPr/>
                </a:tc>
                <a:extLst>
                  <a:ext uri="{0D108BD9-81ED-4DB2-BD59-A6C34878D82A}">
                    <a16:rowId xmlns:a16="http://schemas.microsoft.com/office/drawing/2014/main" val="220789153"/>
                  </a:ext>
                </a:extLst>
              </a:tr>
              <a:tr h="984819">
                <a:tc gridSpan="3">
                  <a:txBody>
                    <a:bodyPr/>
                    <a:lstStyle/>
                    <a:p>
                      <a:r>
                        <a:rPr lang="en-US" sz="1800" dirty="0">
                          <a:latin typeface="Arial Black" panose="020B0A04020102020204" pitchFamily="34" charset="0"/>
                        </a:rPr>
                        <a:t>Simvastatin 80 mg, daily, may be associated with an increased risk of muscle-related adverse effects.</a:t>
                      </a:r>
                    </a:p>
                  </a:txBody>
                  <a:tcPr/>
                </a:tc>
                <a:tc hMerge="1">
                  <a:txBody>
                    <a:bodyPr/>
                    <a:lstStyle/>
                    <a:p>
                      <a:endParaRPr lang="en-US" sz="1800" dirty="0">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sz="1800" dirty="0">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9863610"/>
                  </a:ext>
                </a:extLst>
              </a:tr>
            </a:tbl>
          </a:graphicData>
        </a:graphic>
      </p:graphicFrame>
      <p:sp>
        <p:nvSpPr>
          <p:cNvPr id="36" name="Text Placeholder 13">
            <a:extLst>
              <a:ext uri="{FF2B5EF4-FFF2-40B4-BE49-F238E27FC236}">
                <a16:creationId xmlns:a16="http://schemas.microsoft.com/office/drawing/2014/main" id="{B19095C7-AD63-4817-86A9-794CE1E1912E}"/>
              </a:ext>
            </a:extLst>
          </p:cNvPr>
          <p:cNvSpPr txBox="1">
            <a:spLocks/>
          </p:cNvSpPr>
          <p:nvPr/>
        </p:nvSpPr>
        <p:spPr>
          <a:xfrm>
            <a:off x="32968739" y="24216972"/>
            <a:ext cx="10047019" cy="775560"/>
          </a:xfrm>
          <a:prstGeom prst="rect">
            <a:avLst/>
          </a:prstGeom>
          <a:no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spcBef>
                <a:spcPts val="0"/>
              </a:spcBef>
            </a:pPr>
            <a:r>
              <a:rPr lang="en-US" dirty="0">
                <a:solidFill>
                  <a:schemeClr val="tx1"/>
                </a:solidFill>
                <a:latin typeface="Arial Black" panose="020B0A04020102020204" pitchFamily="34" charset="0"/>
                <a:cs typeface="Times New Roman" panose="02020603050405020304" pitchFamily="18" charset="0"/>
              </a:rPr>
              <a:t>CONCLUSION</a:t>
            </a:r>
          </a:p>
        </p:txBody>
      </p:sp>
      <p:sp>
        <p:nvSpPr>
          <p:cNvPr id="37" name="Rectangle 2">
            <a:extLst>
              <a:ext uri="{FF2B5EF4-FFF2-40B4-BE49-F238E27FC236}">
                <a16:creationId xmlns:a16="http://schemas.microsoft.com/office/drawing/2014/main" id="{4D9CA0B6-982A-4838-9C4B-9EA4ADBFB04C}"/>
              </a:ext>
            </a:extLst>
          </p:cNvPr>
          <p:cNvSpPr txBox="1">
            <a:spLocks noChangeArrowheads="1"/>
          </p:cNvSpPr>
          <p:nvPr/>
        </p:nvSpPr>
        <p:spPr bwMode="auto">
          <a:xfrm>
            <a:off x="32952056" y="25227792"/>
            <a:ext cx="1004741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342900" indent="-342900">
              <a:spcBef>
                <a:spcPts val="0"/>
              </a:spcBef>
              <a:buFont typeface="Arial" pitchFamily="34" charset="0"/>
              <a:buChar char="•"/>
            </a:pPr>
            <a:r>
              <a:rPr lang="en-US" sz="1800" dirty="0">
                <a:effectLst/>
                <a:latin typeface="Arial Black" panose="020B0A04020102020204" pitchFamily="34" charset="0"/>
                <a:ea typeface="Calibri" panose="020F0502020204030204" pitchFamily="34" charset="0"/>
              </a:rPr>
              <a:t>Although there is a variation in beliefs amongst our researchers and clinicians of the effectiveness of statin therapy in the management of CVD, there is now irrefutable evidence that statin therapy reduces CVD events, CVD risks, mortality rate and death risks in a wide variety of patient population. Statistics show that about 200 million people take a dose of statin daily worldwide with over 30 million people in the United States, so it’s urgent for more research and trial to be done in a wide range of patient populations to give more light in the benefits of statin</a:t>
            </a:r>
            <a:endParaRPr lang="en-US" sz="2500" dirty="0">
              <a:solidFill>
                <a:srgbClr val="19245F"/>
              </a:solidFill>
              <a:latin typeface="Arial Black" panose="020B0A04020102020204" pitchFamily="34" charset="0"/>
              <a:ea typeface="Calibri" panose="020F0502020204030204" pitchFamily="34" charset="0"/>
            </a:endParaRPr>
          </a:p>
        </p:txBody>
      </p:sp>
      <p:sp>
        <p:nvSpPr>
          <p:cNvPr id="40" name="Text Placeholder 13">
            <a:extLst>
              <a:ext uri="{FF2B5EF4-FFF2-40B4-BE49-F238E27FC236}">
                <a16:creationId xmlns:a16="http://schemas.microsoft.com/office/drawing/2014/main" id="{731EE987-1E4B-4035-8A09-0FC355515650}"/>
              </a:ext>
            </a:extLst>
          </p:cNvPr>
          <p:cNvSpPr txBox="1">
            <a:spLocks/>
          </p:cNvSpPr>
          <p:nvPr/>
        </p:nvSpPr>
        <p:spPr>
          <a:xfrm>
            <a:off x="33060335" y="20306797"/>
            <a:ext cx="10189883" cy="1190129"/>
          </a:xfrm>
          <a:prstGeom prst="rect">
            <a:avLst/>
          </a:prstGeom>
          <a:no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lnSpc>
                <a:spcPct val="200000"/>
              </a:lnSpc>
              <a:spcBef>
                <a:spcPts val="0"/>
              </a:spcBef>
              <a:spcAft>
                <a:spcPts val="800"/>
              </a:spcAft>
            </a:pPr>
            <a:r>
              <a:rPr lang="en-US" dirty="0">
                <a:solidFill>
                  <a:schemeClr val="tx1"/>
                </a:solidFill>
                <a:latin typeface="Arial Black" panose="020B0A04020102020204" pitchFamily="34" charset="0"/>
                <a:ea typeface="Calibri" panose="020F0502020204030204" pitchFamily="34" charset="0"/>
                <a:cs typeface="Times New Roman" panose="02020603050405020304" pitchFamily="18" charset="0"/>
              </a:rPr>
              <a:t>ANALYSIS OF EVIDENCE</a:t>
            </a:r>
          </a:p>
        </p:txBody>
      </p:sp>
      <p:sp>
        <p:nvSpPr>
          <p:cNvPr id="41" name="Rectangle 2">
            <a:extLst>
              <a:ext uri="{FF2B5EF4-FFF2-40B4-BE49-F238E27FC236}">
                <a16:creationId xmlns:a16="http://schemas.microsoft.com/office/drawing/2014/main" id="{A073768A-3CBA-441A-868C-5C71833BAD5B}"/>
              </a:ext>
            </a:extLst>
          </p:cNvPr>
          <p:cNvSpPr txBox="1">
            <a:spLocks noChangeArrowheads="1"/>
          </p:cNvSpPr>
          <p:nvPr/>
        </p:nvSpPr>
        <p:spPr bwMode="auto">
          <a:xfrm>
            <a:off x="32928715" y="21666459"/>
            <a:ext cx="10026347"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lgn="just">
              <a:spcBef>
                <a:spcPts val="0"/>
              </a:spcBef>
            </a:pPr>
            <a:r>
              <a:rPr lang="en-US" sz="1800" dirty="0">
                <a:solidFill>
                  <a:schemeClr val="tx1"/>
                </a:solidFill>
                <a:latin typeface="Arial Black" panose="020B0A04020102020204" pitchFamily="34" charset="0"/>
                <a:ea typeface="Calibri" panose="020F0502020204030204" pitchFamily="34" charset="0"/>
              </a:rPr>
              <a:t>From the literature review, the overall view seems to be that there are various opinions on the effectiveness of statins therapy in improving the outcome of cardiovascular disease.  Some studies demonstrated that patients treated with statins have experienced a significantly lower risk of CVD, overall reduction in mortality rate and death risks than those who were given placebos (Yusuf et al. 2016). However other studies concluded that even though statins have been proven to be effective in the outcome of CVD some patients still don’t benefits from this treatment.</a:t>
            </a:r>
            <a:endParaRPr lang="en-US" sz="2500" dirty="0">
              <a:solidFill>
                <a:schemeClr val="tx1"/>
              </a:solidFill>
              <a:latin typeface="Arial Black" panose="020B0A04020102020204" pitchFamily="34" charset="0"/>
              <a:ea typeface="Calibri" panose="020F0502020204030204" pitchFamily="34" charset="0"/>
            </a:endParaRPr>
          </a:p>
        </p:txBody>
      </p:sp>
      <p:sp>
        <p:nvSpPr>
          <p:cNvPr id="42" name="Text Placeholder 13">
            <a:extLst>
              <a:ext uri="{FF2B5EF4-FFF2-40B4-BE49-F238E27FC236}">
                <a16:creationId xmlns:a16="http://schemas.microsoft.com/office/drawing/2014/main" id="{6FDACC85-EE1F-41DF-8B1E-DE2F92DCFFFA}"/>
              </a:ext>
            </a:extLst>
          </p:cNvPr>
          <p:cNvSpPr txBox="1">
            <a:spLocks/>
          </p:cNvSpPr>
          <p:nvPr/>
        </p:nvSpPr>
        <p:spPr>
          <a:xfrm>
            <a:off x="32958923" y="15595472"/>
            <a:ext cx="10014814" cy="1407945"/>
          </a:xfrm>
          <a:prstGeom prst="rect">
            <a:avLst/>
          </a:prstGeom>
          <a:no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algn="just">
              <a:lnSpc>
                <a:spcPct val="107000"/>
              </a:lnSpc>
              <a:spcBef>
                <a:spcPts val="0"/>
              </a:spcBef>
              <a:spcAft>
                <a:spcPts val="800"/>
              </a:spcAft>
            </a:pPr>
            <a:r>
              <a:rPr lang="en-US"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AN APPROACH TO MANAGING STATIN-ASSOCIATED SYMPTOMS</a:t>
            </a:r>
            <a:endParaRPr lang="en-US" dirty="0">
              <a:solidFill>
                <a:schemeClr val="tx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43" name="Rectangle 2">
            <a:extLst>
              <a:ext uri="{FF2B5EF4-FFF2-40B4-BE49-F238E27FC236}">
                <a16:creationId xmlns:a16="http://schemas.microsoft.com/office/drawing/2014/main" id="{D2CF5E5A-A3C3-4B6D-9069-968C7044F475}"/>
              </a:ext>
            </a:extLst>
          </p:cNvPr>
          <p:cNvSpPr txBox="1">
            <a:spLocks noChangeArrowheads="1"/>
          </p:cNvSpPr>
          <p:nvPr/>
        </p:nvSpPr>
        <p:spPr bwMode="auto">
          <a:xfrm>
            <a:off x="32876486" y="17225070"/>
            <a:ext cx="10122986" cy="3259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a:lnSpc>
                <a:spcPct val="107000"/>
              </a:lnSpc>
              <a:spcBef>
                <a:spcPts val="0"/>
              </a:spcBef>
              <a:spcAft>
                <a:spcPts val="800"/>
              </a:spcAft>
            </a:pPr>
            <a:r>
              <a:rPr lang="en-US" sz="18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When a patient taking a statin reports symptom, a suggested approach is to:</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07000"/>
              </a:lnSpc>
              <a:spcBef>
                <a:spcPts val="0"/>
              </a:spcBef>
              <a:spcAft>
                <a:spcPts val="800"/>
              </a:spcAft>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Assess for “true” intolerance, e.g. check for a rise in creatinine kinase if there is muscle pain or check liver function tests if hepatotoxicity is suspected</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07000"/>
              </a:lnSpc>
              <a:spcBef>
                <a:spcPts val="0"/>
              </a:spcBef>
              <a:spcAft>
                <a:spcPts val="800"/>
              </a:spcAft>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Review the patients’ other medicines to check for interactions</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07000"/>
              </a:lnSpc>
              <a:spcBef>
                <a:spcPts val="0"/>
              </a:spcBef>
              <a:spcAft>
                <a:spcPts val="800"/>
              </a:spcAft>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Reassure the patient about the safety and effectiveness of statin treatment</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Stop the statin</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lnSpc>
                <a:spcPct val="107000"/>
              </a:lnSpc>
              <a:spcBef>
                <a:spcPts val="0"/>
              </a:spcBef>
              <a:spcAft>
                <a:spcPts val="800"/>
              </a:spcAft>
              <a:buFont typeface="Arial" panose="020B0604020202020204" pitchFamily="34" charset="0"/>
              <a:buChar char="•"/>
            </a:pPr>
            <a:r>
              <a:rPr lang="en-US" sz="1800" dirty="0">
                <a:solidFill>
                  <a:schemeClr val="tx1"/>
                </a:solidFill>
                <a:effectLst/>
                <a:latin typeface="Arial Black" panose="020B0A04020102020204" pitchFamily="34" charset="0"/>
                <a:ea typeface="Calibri" panose="020F0502020204030204" pitchFamily="34" charset="0"/>
                <a:cs typeface="Times New Roman" panose="02020603050405020304" pitchFamily="18" charset="0"/>
              </a:rPr>
              <a:t>Check for resolution of symptoms, suggested timeframe is two to four weeks. If symptoms have resolved try reinstating the statin.</a:t>
            </a:r>
            <a:endPar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1" name="Picture 20">
            <a:extLst>
              <a:ext uri="{FF2B5EF4-FFF2-40B4-BE49-F238E27FC236}">
                <a16:creationId xmlns:a16="http://schemas.microsoft.com/office/drawing/2014/main" id="{A108EC5A-071D-46BE-9205-CE1E32AE4C34}"/>
              </a:ext>
            </a:extLst>
          </p:cNvPr>
          <p:cNvPicPr>
            <a:picLocks noChangeAspect="1"/>
          </p:cNvPicPr>
          <p:nvPr/>
        </p:nvPicPr>
        <p:blipFill>
          <a:blip r:embed="rId10"/>
          <a:stretch>
            <a:fillRect/>
          </a:stretch>
        </p:blipFill>
        <p:spPr>
          <a:xfrm>
            <a:off x="32987920" y="11417883"/>
            <a:ext cx="9935982" cy="4093916"/>
          </a:xfrm>
          <a:prstGeom prst="rect">
            <a:avLst/>
          </a:prstGeom>
        </p:spPr>
      </p:pic>
    </p:spTree>
    <p:extLst>
      <p:ext uri="{BB962C8B-B14F-4D97-AF65-F5344CB8AC3E}">
        <p14:creationId xmlns:p14="http://schemas.microsoft.com/office/powerpoint/2010/main" val="2798982412"/>
      </p:ext>
    </p:extLst>
  </p:cSld>
  <p:clrMapOvr>
    <a:masterClrMapping/>
  </p:clrMapOvr>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17494</TotalTime>
  <Words>2124</Words>
  <Application>Microsoft Office PowerPoint</Application>
  <PresentationFormat>Custom</PresentationFormat>
  <Paragraphs>117</Paragraphs>
  <Slides>1</Slides>
  <Notes>0</Notes>
  <HiddenSlides>0</HiddenSlides>
  <MMClips>0</MMClips>
  <ScaleCrop>false</ScaleCrop>
  <HeadingPairs>
    <vt:vector size="8" baseType="variant">
      <vt:variant>
        <vt:lpstr>Fonts Used</vt:lpstr>
      </vt:variant>
      <vt:variant>
        <vt:i4>7</vt:i4>
      </vt:variant>
      <vt:variant>
        <vt:lpstr>Theme</vt:lpstr>
      </vt:variant>
      <vt:variant>
        <vt:i4>9</vt:i4>
      </vt:variant>
      <vt:variant>
        <vt:lpstr>Embedded OLE Servers</vt:lpstr>
      </vt:variant>
      <vt:variant>
        <vt:i4>1</vt:i4>
      </vt:variant>
      <vt:variant>
        <vt:lpstr>Slide Titles</vt:lpstr>
      </vt:variant>
      <vt:variant>
        <vt:i4>1</vt:i4>
      </vt:variant>
    </vt:vector>
  </HeadingPairs>
  <TitlesOfParts>
    <vt:vector size="18" baseType="lpstr">
      <vt:lpstr>Arial</vt:lpstr>
      <vt:lpstr>Arial Black</vt:lpstr>
      <vt:lpstr>Calibri</vt:lpstr>
      <vt:lpstr>Gill Sans MT</vt:lpstr>
      <vt:lpstr>Symbol</vt:lpstr>
      <vt:lpstr>Times New Roman</vt:lpstr>
      <vt:lpstr>Trebuchet MS</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Jeanne Laurentine Kia</cp:lastModifiedBy>
  <cp:revision>164</cp:revision>
  <dcterms:created xsi:type="dcterms:W3CDTF">2012-02-03T19:11:35Z</dcterms:created>
  <dcterms:modified xsi:type="dcterms:W3CDTF">2021-04-12T09:39:00Z</dcterms:modified>
</cp:coreProperties>
</file>