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6" r:id="rId10"/>
  </p:sldIdLst>
  <p:sldSz cx="43891200" cy="32918400"/>
  <p:notesSz cx="7010400" cy="9223375"/>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905"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669" autoAdjust="0"/>
    <p:restoredTop sz="87843" autoAdjust="0"/>
  </p:normalViewPr>
  <p:slideViewPr>
    <p:cSldViewPr snapToGrid="0" snapToObjects="1" showGuides="1">
      <p:cViewPr>
        <p:scale>
          <a:sx n="50" d="100"/>
          <a:sy n="50" d="100"/>
        </p:scale>
        <p:origin x="950" y="-1627"/>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905"/>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169"/>
          </a:xfrm>
          <a:prstGeom prst="rect">
            <a:avLst/>
          </a:prstGeom>
        </p:spPr>
        <p:txBody>
          <a:bodyPr vert="horz" lIns="92757" tIns="46378" rIns="92757" bIns="46378"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1169"/>
          </a:xfrm>
          <a:prstGeom prst="rect">
            <a:avLst/>
          </a:prstGeom>
        </p:spPr>
        <p:txBody>
          <a:bodyPr vert="horz" lIns="92757" tIns="46378" rIns="92757" bIns="46378" rtlCol="0"/>
          <a:lstStyle>
            <a:lvl1pPr algn="r">
              <a:defRPr sz="1200"/>
            </a:lvl1pPr>
          </a:lstStyle>
          <a:p>
            <a:fld id="{0158C5BC-9A70-462C-B28D-9600239EAC64}" type="datetimeFigureOut">
              <a:rPr lang="en-US" smtClean="0"/>
              <a:pPr/>
              <a:t>4/29/2020</a:t>
            </a:fld>
            <a:endParaRPr lang="en-US"/>
          </a:p>
        </p:txBody>
      </p:sp>
      <p:sp>
        <p:nvSpPr>
          <p:cNvPr id="4" name="Footer Placeholder 3"/>
          <p:cNvSpPr>
            <a:spLocks noGrp="1"/>
          </p:cNvSpPr>
          <p:nvPr>
            <p:ph type="ftr" sz="quarter" idx="2"/>
          </p:nvPr>
        </p:nvSpPr>
        <p:spPr>
          <a:xfrm>
            <a:off x="0" y="8760605"/>
            <a:ext cx="3037840" cy="461169"/>
          </a:xfrm>
          <a:prstGeom prst="rect">
            <a:avLst/>
          </a:prstGeom>
        </p:spPr>
        <p:txBody>
          <a:bodyPr vert="horz" lIns="92757" tIns="46378" rIns="92757" bIns="46378"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60605"/>
            <a:ext cx="3037840" cy="461169"/>
          </a:xfrm>
          <a:prstGeom prst="rect">
            <a:avLst/>
          </a:prstGeom>
        </p:spPr>
        <p:txBody>
          <a:bodyPr vert="horz" lIns="92757" tIns="46378" rIns="92757" bIns="46378"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169"/>
          </a:xfrm>
          <a:prstGeom prst="rect">
            <a:avLst/>
          </a:prstGeom>
        </p:spPr>
        <p:txBody>
          <a:bodyPr vert="horz" lIns="92757" tIns="46378" rIns="92757" bIns="46378" rtlCol="0"/>
          <a:lstStyle>
            <a:lvl1pPr algn="l">
              <a:defRPr sz="1200"/>
            </a:lvl1pPr>
          </a:lstStyle>
          <a:p>
            <a:endParaRPr lang="en-US" dirty="0"/>
          </a:p>
        </p:txBody>
      </p:sp>
      <p:sp>
        <p:nvSpPr>
          <p:cNvPr id="3" name="Date Placeholder 2"/>
          <p:cNvSpPr>
            <a:spLocks noGrp="1"/>
          </p:cNvSpPr>
          <p:nvPr>
            <p:ph type="dt" idx="1"/>
          </p:nvPr>
        </p:nvSpPr>
        <p:spPr>
          <a:xfrm>
            <a:off x="3970938" y="0"/>
            <a:ext cx="3037840" cy="461169"/>
          </a:xfrm>
          <a:prstGeom prst="rect">
            <a:avLst/>
          </a:prstGeom>
        </p:spPr>
        <p:txBody>
          <a:bodyPr vert="horz" lIns="92757" tIns="46378" rIns="92757" bIns="46378" rtlCol="0"/>
          <a:lstStyle>
            <a:lvl1pPr algn="r">
              <a:defRPr sz="1200"/>
            </a:lvl1pPr>
          </a:lstStyle>
          <a:p>
            <a:fld id="{E6CC2317-6751-4CD4-9995-8782DD78E936}" type="datetimeFigureOut">
              <a:rPr lang="en-US" smtClean="0"/>
              <a:pPr/>
              <a:t>4/29/2020</a:t>
            </a:fld>
            <a:endParaRPr lang="en-US" dirty="0"/>
          </a:p>
        </p:txBody>
      </p:sp>
      <p:sp>
        <p:nvSpPr>
          <p:cNvPr id="4" name="Slide Image Placeholder 3"/>
          <p:cNvSpPr>
            <a:spLocks noGrp="1" noRot="1" noChangeAspect="1"/>
          </p:cNvSpPr>
          <p:nvPr>
            <p:ph type="sldImg" idx="2"/>
          </p:nvPr>
        </p:nvSpPr>
        <p:spPr>
          <a:xfrm>
            <a:off x="1198563" y="692150"/>
            <a:ext cx="4613275" cy="3459163"/>
          </a:xfrm>
          <a:prstGeom prst="rect">
            <a:avLst/>
          </a:prstGeom>
          <a:noFill/>
          <a:ln w="12700">
            <a:solidFill>
              <a:prstClr val="black"/>
            </a:solidFill>
          </a:ln>
        </p:spPr>
        <p:txBody>
          <a:bodyPr vert="horz" lIns="92757" tIns="46378" rIns="92757" bIns="46378" rtlCol="0" anchor="ctr"/>
          <a:lstStyle/>
          <a:p>
            <a:endParaRPr lang="en-US" dirty="0"/>
          </a:p>
        </p:txBody>
      </p:sp>
      <p:sp>
        <p:nvSpPr>
          <p:cNvPr id="5" name="Notes Placeholder 4"/>
          <p:cNvSpPr>
            <a:spLocks noGrp="1"/>
          </p:cNvSpPr>
          <p:nvPr>
            <p:ph type="body" sz="quarter" idx="3"/>
          </p:nvPr>
        </p:nvSpPr>
        <p:spPr>
          <a:xfrm>
            <a:off x="701040" y="4381103"/>
            <a:ext cx="5608320" cy="4150519"/>
          </a:xfrm>
          <a:prstGeom prst="rect">
            <a:avLst/>
          </a:prstGeom>
        </p:spPr>
        <p:txBody>
          <a:bodyPr vert="horz" lIns="92757" tIns="46378" rIns="92757" bIns="4637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0605"/>
            <a:ext cx="3037840" cy="461169"/>
          </a:xfrm>
          <a:prstGeom prst="rect">
            <a:avLst/>
          </a:prstGeom>
        </p:spPr>
        <p:txBody>
          <a:bodyPr vert="horz" lIns="92757" tIns="46378" rIns="92757" bIns="4637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60605"/>
            <a:ext cx="3037840" cy="461169"/>
          </a:xfrm>
          <a:prstGeom prst="rect">
            <a:avLst/>
          </a:prstGeom>
        </p:spPr>
        <p:txBody>
          <a:bodyPr vert="horz" lIns="92757" tIns="46378" rIns="92757" bIns="46378"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4.vml"/><Relationship Id="rId21" Type="http://schemas.openxmlformats.org/officeDocument/2006/relationships/oleObject" Target="../embeddings/oleObject18.bin"/><Relationship Id="rId7" Type="http://schemas.openxmlformats.org/officeDocument/2006/relationships/oleObject" Target="../embeddings/oleObject14.bin"/><Relationship Id="rId12" Type="http://schemas.openxmlformats.org/officeDocument/2006/relationships/image" Target="../media/image6.png"/><Relationship Id="rId17" Type="http://schemas.openxmlformats.org/officeDocument/2006/relationships/oleObject" Target="../embeddings/oleObject16.bin"/><Relationship Id="rId2" Type="http://schemas.openxmlformats.org/officeDocument/2006/relationships/theme" Target="../theme/theme4.xml"/><Relationship Id="rId16" Type="http://schemas.openxmlformats.org/officeDocument/2006/relationships/image" Target="../media/image1.wmf"/><Relationship Id="rId20"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15.bin"/><Relationship Id="rId23" Type="http://schemas.openxmlformats.org/officeDocument/2006/relationships/oleObject" Target="../embeddings/oleObject2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1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19.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474"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475"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476"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477"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498"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499"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500"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501"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522"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523"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524"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525"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187"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188"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189"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190"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191"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192"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193"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194"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211"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212"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213"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214"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215"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216"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217"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218"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235"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236"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237"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238"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239"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240"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241"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242"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259"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260"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261"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262"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263"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264"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265"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266"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283"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284"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285"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286"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287"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288"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289"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290"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307"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308"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309"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310"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311"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312"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r>
                <a:rPr lang="en-US" sz="2900" dirty="0">
                  <a:solidFill>
                    <a:schemeClr val="bg1"/>
                  </a:solidFill>
                  <a:latin typeface="Trebuchet MS" pitchFamily="34" charset="0"/>
                </a:rPr>
                <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900" b="1" baseline="0" dirty="0">
                  <a:solidFill>
                    <a:schemeClr val="bg1"/>
                  </a:solidFill>
                  <a:latin typeface="Trebuchet MS" pitchFamily="34" charset="0"/>
                </a:rPr>
                <a:t/>
              </a:r>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313"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314"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png"/><Relationship Id="rId3" Type="http://schemas.openxmlformats.org/officeDocument/2006/relationships/image" Target="../media/image12.jpeg"/><Relationship Id="rId7" Type="http://schemas.microsoft.com/office/2007/relationships/hdphoto" Target="../media/hdphoto2.wdp"/><Relationship Id="rId12"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7.png"/><Relationship Id="rId5" Type="http://schemas.microsoft.com/office/2007/relationships/hdphoto" Target="../media/hdphoto1.wdp"/><Relationship Id="rId15" Type="http://schemas.openxmlformats.org/officeDocument/2006/relationships/image" Target="../media/image21.jpeg"/><Relationship Id="rId10" Type="http://schemas.microsoft.com/office/2007/relationships/hdphoto" Target="../media/hdphoto3.wdp"/><Relationship Id="rId4" Type="http://schemas.openxmlformats.org/officeDocument/2006/relationships/image" Target="../media/image13.jpeg"/><Relationship Id="rId9" Type="http://schemas.openxmlformats.org/officeDocument/2006/relationships/image" Target="../media/image16.jpeg"/><Relationship Id="rId1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Text Placeholder 517"/>
          <p:cNvSpPr>
            <a:spLocks noGrp="1"/>
          </p:cNvSpPr>
          <p:nvPr>
            <p:ph type="body" sz="quarter" idx="150"/>
          </p:nvPr>
        </p:nvSpPr>
        <p:spPr>
          <a:xfrm>
            <a:off x="5486400" y="4427621"/>
            <a:ext cx="33592168" cy="876566"/>
          </a:xfrm>
        </p:spPr>
        <p:txBody>
          <a:bodyPr>
            <a:normAutofit fontScale="77500" lnSpcReduction="20000"/>
          </a:bodyPr>
          <a:lstStyle/>
          <a:p>
            <a:r>
              <a:rPr lang="en-US" b="1" dirty="0">
                <a:latin typeface="Verdana"/>
                <a:cs typeface="Verdana"/>
              </a:rPr>
              <a:t>Human Performance Laboratory, Department of Sport &amp; Movement Science, Salem State University</a:t>
            </a:r>
          </a:p>
        </p:txBody>
      </p:sp>
      <p:sp>
        <p:nvSpPr>
          <p:cNvPr id="519" name="Text Placeholder 518"/>
          <p:cNvSpPr>
            <a:spLocks noGrp="1"/>
          </p:cNvSpPr>
          <p:nvPr>
            <p:ph type="body" sz="quarter" idx="151"/>
          </p:nvPr>
        </p:nvSpPr>
        <p:spPr>
          <a:xfrm>
            <a:off x="5932593" y="2935703"/>
            <a:ext cx="31998968" cy="1425206"/>
          </a:xfrm>
        </p:spPr>
        <p:txBody>
          <a:bodyPr>
            <a:normAutofit fontScale="70000" lnSpcReduction="20000"/>
          </a:bodyPr>
          <a:lstStyle/>
          <a:p>
            <a:pPr hangingPunct="0"/>
            <a:r>
              <a:rPr lang="en-GB" sz="6600" dirty="0"/>
              <a:t>Student Researcher: </a:t>
            </a:r>
            <a:r>
              <a:rPr lang="en-GB" sz="6600" dirty="0" smtClean="0"/>
              <a:t>Brian Smith</a:t>
            </a:r>
            <a:endParaRPr lang="en-GB" sz="6600" dirty="0"/>
          </a:p>
          <a:p>
            <a:pPr hangingPunct="0"/>
            <a:r>
              <a:rPr lang="en-GB" sz="6600" dirty="0"/>
              <a:t>Faculty Supervisors:</a:t>
            </a:r>
            <a:r>
              <a:rPr lang="en-GB" sz="6600" i="1" dirty="0"/>
              <a:t> </a:t>
            </a:r>
            <a:r>
              <a:rPr lang="en-GB" sz="6600" dirty="0" err="1" smtClean="0"/>
              <a:t>Dr.</a:t>
            </a:r>
            <a:r>
              <a:rPr lang="en-GB" sz="6600" i="1" dirty="0" smtClean="0"/>
              <a:t> </a:t>
            </a:r>
            <a:r>
              <a:rPr lang="en-GB" sz="6600" dirty="0" smtClean="0"/>
              <a:t>Anthony </a:t>
            </a:r>
            <a:r>
              <a:rPr lang="en-GB" sz="6600" dirty="0"/>
              <a:t>D’Amico, </a:t>
            </a:r>
            <a:r>
              <a:rPr lang="en-GB" sz="6600" dirty="0" err="1" smtClean="0"/>
              <a:t>Prof.</a:t>
            </a:r>
            <a:r>
              <a:rPr lang="en-GB" sz="6600" dirty="0" smtClean="0"/>
              <a:t> Kevin Silva, </a:t>
            </a:r>
            <a:r>
              <a:rPr lang="en-GB" sz="6600" dirty="0" err="1" smtClean="0"/>
              <a:t>Dr.</a:t>
            </a:r>
            <a:r>
              <a:rPr lang="en-GB" sz="6600" dirty="0" smtClean="0"/>
              <a:t> Joseph Gallo, </a:t>
            </a:r>
            <a:r>
              <a:rPr lang="en-GB" sz="6600" dirty="0" err="1" smtClean="0"/>
              <a:t>Dr.</a:t>
            </a:r>
            <a:r>
              <a:rPr lang="en-GB" sz="6600" dirty="0" smtClean="0"/>
              <a:t> Jason </a:t>
            </a:r>
            <a:r>
              <a:rPr lang="en-GB" sz="6600" dirty="0" smtClean="0"/>
              <a:t>Gillis, </a:t>
            </a:r>
            <a:r>
              <a:rPr lang="en-GB" sz="6600" dirty="0" err="1" smtClean="0"/>
              <a:t>Dr.</a:t>
            </a:r>
            <a:r>
              <a:rPr lang="en-GB" sz="6600" dirty="0" smtClean="0"/>
              <a:t> Steven Dion</a:t>
            </a:r>
            <a:endParaRPr lang="en-GB" sz="6600" i="1" dirty="0"/>
          </a:p>
        </p:txBody>
      </p:sp>
      <p:sp>
        <p:nvSpPr>
          <p:cNvPr id="520" name="Text Placeholder 519"/>
          <p:cNvSpPr>
            <a:spLocks noGrp="1"/>
          </p:cNvSpPr>
          <p:nvPr>
            <p:ph type="body" sz="quarter" idx="153"/>
          </p:nvPr>
        </p:nvSpPr>
        <p:spPr>
          <a:xfrm>
            <a:off x="5486400" y="481263"/>
            <a:ext cx="33977179" cy="2213810"/>
          </a:xfrm>
        </p:spPr>
        <p:txBody>
          <a:bodyPr>
            <a:noAutofit/>
          </a:bodyPr>
          <a:lstStyle/>
          <a:p>
            <a:r>
              <a:rPr lang="en-US" sz="7200" b="1" dirty="0">
                <a:latin typeface="verdana (Headings)"/>
                <a:cs typeface="verdana (Headings)"/>
              </a:rPr>
              <a:t>The Influence </a:t>
            </a:r>
            <a:r>
              <a:rPr lang="en-US" sz="7200" b="1" dirty="0" smtClean="0">
                <a:latin typeface="verdana (Headings)"/>
                <a:cs typeface="verdana (Headings)"/>
              </a:rPr>
              <a:t>of Light </a:t>
            </a:r>
            <a:r>
              <a:rPr lang="en-US" sz="7200" b="1" dirty="0">
                <a:latin typeface="verdana (Headings)"/>
                <a:cs typeface="verdana (Headings)"/>
              </a:rPr>
              <a:t>Therapy on Recovery from </a:t>
            </a:r>
            <a:r>
              <a:rPr lang="en-US" sz="7200" b="1" dirty="0" smtClean="0">
                <a:latin typeface="verdana (Headings)"/>
                <a:cs typeface="verdana (Headings)"/>
              </a:rPr>
              <a:t>Exercise-Induced </a:t>
            </a:r>
            <a:r>
              <a:rPr lang="en-US" sz="7200" b="1" dirty="0">
                <a:latin typeface="verdana (Headings)"/>
                <a:cs typeface="verdana (Headings)"/>
              </a:rPr>
              <a:t>Muscle Damage</a:t>
            </a:r>
          </a:p>
        </p:txBody>
      </p:sp>
      <p:sp>
        <p:nvSpPr>
          <p:cNvPr id="505" name="Text Placeholder 504"/>
          <p:cNvSpPr>
            <a:spLocks noGrp="1"/>
          </p:cNvSpPr>
          <p:nvPr>
            <p:ph type="body" sz="quarter" idx="11"/>
          </p:nvPr>
        </p:nvSpPr>
        <p:spPr>
          <a:xfrm>
            <a:off x="949749" y="21314365"/>
            <a:ext cx="13573126" cy="754045"/>
          </a:xfrm>
        </p:spPr>
        <p:txBody>
          <a:bodyPr/>
          <a:lstStyle/>
          <a:p>
            <a:r>
              <a:rPr lang="en-US" dirty="0">
                <a:solidFill>
                  <a:schemeClr val="tx1">
                    <a:lumMod val="75000"/>
                    <a:lumOff val="25000"/>
                  </a:schemeClr>
                </a:solidFill>
                <a:latin typeface="Gill Sans"/>
                <a:cs typeface="Gill Sans"/>
              </a:rPr>
              <a:t>HYPOTHESIS</a:t>
            </a:r>
          </a:p>
        </p:txBody>
      </p:sp>
      <p:sp>
        <p:nvSpPr>
          <p:cNvPr id="504" name="Text Placeholder 503"/>
          <p:cNvSpPr>
            <a:spLocks noGrp="1"/>
          </p:cNvSpPr>
          <p:nvPr>
            <p:ph type="body" sz="quarter" idx="10"/>
          </p:nvPr>
        </p:nvSpPr>
        <p:spPr>
          <a:xfrm>
            <a:off x="837348" y="22106266"/>
            <a:ext cx="13591277" cy="1661971"/>
          </a:xfrm>
        </p:spPr>
        <p:txBody>
          <a:bodyPr/>
          <a:lstStyle/>
          <a:p>
            <a:pPr algn="just"/>
            <a:r>
              <a:rPr lang="en-US" dirty="0" smtClean="0">
                <a:solidFill>
                  <a:schemeClr val="tx1">
                    <a:lumMod val="75000"/>
                    <a:lumOff val="25000"/>
                  </a:schemeClr>
                </a:solidFill>
                <a:latin typeface="+mn-lt"/>
              </a:rPr>
              <a:t>Light </a:t>
            </a:r>
            <a:r>
              <a:rPr lang="en-US" dirty="0">
                <a:solidFill>
                  <a:schemeClr val="tx1">
                    <a:lumMod val="75000"/>
                    <a:lumOff val="25000"/>
                  </a:schemeClr>
                </a:solidFill>
                <a:latin typeface="+mn-lt"/>
              </a:rPr>
              <a:t>therapy following exercise-induced muscle damage will neither influence perceptions of muscle soreness, flexibility, vertical jumping performance, nor agility, compared to a control condition.</a:t>
            </a:r>
          </a:p>
        </p:txBody>
      </p:sp>
      <p:sp>
        <p:nvSpPr>
          <p:cNvPr id="507" name="Text Placeholder 506"/>
          <p:cNvSpPr>
            <a:spLocks noGrp="1"/>
          </p:cNvSpPr>
          <p:nvPr>
            <p:ph type="body" sz="quarter" idx="20"/>
          </p:nvPr>
        </p:nvSpPr>
        <p:spPr>
          <a:xfrm>
            <a:off x="1042605" y="23741537"/>
            <a:ext cx="13573125" cy="754045"/>
          </a:xfrm>
        </p:spPr>
        <p:txBody>
          <a:bodyPr/>
          <a:lstStyle/>
          <a:p>
            <a:r>
              <a:rPr lang="en-US" dirty="0">
                <a:solidFill>
                  <a:schemeClr val="tx1">
                    <a:lumMod val="75000"/>
                    <a:lumOff val="25000"/>
                  </a:schemeClr>
                </a:solidFill>
                <a:latin typeface="Gill Sans"/>
                <a:cs typeface="Gill Sans"/>
              </a:rPr>
              <a:t>METHODS</a:t>
            </a:r>
          </a:p>
        </p:txBody>
      </p:sp>
      <p:sp>
        <p:nvSpPr>
          <p:cNvPr id="511" name="Text Placeholder 510"/>
          <p:cNvSpPr>
            <a:spLocks noGrp="1"/>
          </p:cNvSpPr>
          <p:nvPr>
            <p:ph type="body" sz="quarter" idx="24"/>
          </p:nvPr>
        </p:nvSpPr>
        <p:spPr>
          <a:xfrm>
            <a:off x="15173045" y="23853426"/>
            <a:ext cx="13579475" cy="754045"/>
          </a:xfrm>
        </p:spPr>
        <p:txBody>
          <a:bodyPr/>
          <a:lstStyle/>
          <a:p>
            <a:r>
              <a:rPr lang="en-US" dirty="0">
                <a:solidFill>
                  <a:schemeClr val="tx1">
                    <a:lumMod val="75000"/>
                    <a:lumOff val="25000"/>
                  </a:schemeClr>
                </a:solidFill>
                <a:latin typeface="Gill Sans"/>
                <a:cs typeface="Gill Sans"/>
              </a:rPr>
              <a:t>RESULTS</a:t>
            </a:r>
          </a:p>
        </p:txBody>
      </p:sp>
      <p:sp>
        <p:nvSpPr>
          <p:cNvPr id="512" name="Text Placeholder 511"/>
          <p:cNvSpPr>
            <a:spLocks noGrp="1"/>
          </p:cNvSpPr>
          <p:nvPr>
            <p:ph type="body" sz="quarter" idx="25"/>
          </p:nvPr>
        </p:nvSpPr>
        <p:spPr>
          <a:xfrm>
            <a:off x="29373873" y="17994075"/>
            <a:ext cx="13576029" cy="754045"/>
          </a:xfrm>
        </p:spPr>
        <p:txBody>
          <a:bodyPr/>
          <a:lstStyle/>
          <a:p>
            <a:r>
              <a:rPr lang="en-US" dirty="0">
                <a:solidFill>
                  <a:schemeClr val="tx1">
                    <a:lumMod val="75000"/>
                    <a:lumOff val="25000"/>
                  </a:schemeClr>
                </a:solidFill>
                <a:latin typeface="Gill Sans"/>
                <a:cs typeface="Gill Sans"/>
              </a:rPr>
              <a:t>DISCUSSION/CONCLUSIONS</a:t>
            </a:r>
          </a:p>
        </p:txBody>
      </p:sp>
      <p:sp>
        <p:nvSpPr>
          <p:cNvPr id="514" name="Text Placeholder 513"/>
          <p:cNvSpPr>
            <a:spLocks noGrp="1"/>
          </p:cNvSpPr>
          <p:nvPr>
            <p:ph type="body" sz="quarter" idx="27"/>
          </p:nvPr>
        </p:nvSpPr>
        <p:spPr>
          <a:xfrm>
            <a:off x="29430637" y="24941481"/>
            <a:ext cx="13576029" cy="754045"/>
          </a:xfrm>
        </p:spPr>
        <p:txBody>
          <a:bodyPr/>
          <a:lstStyle/>
          <a:p>
            <a:r>
              <a:rPr lang="en-US" dirty="0">
                <a:solidFill>
                  <a:schemeClr val="tx1">
                    <a:lumMod val="75000"/>
                    <a:lumOff val="25000"/>
                  </a:schemeClr>
                </a:solidFill>
                <a:latin typeface="Gill Sans"/>
                <a:cs typeface="Gill Sans"/>
              </a:rPr>
              <a:t>REFERENCES</a:t>
            </a:r>
          </a:p>
        </p:txBody>
      </p:sp>
      <p:sp>
        <p:nvSpPr>
          <p:cNvPr id="515" name="Text Placeholder 514"/>
          <p:cNvSpPr>
            <a:spLocks noGrp="1"/>
          </p:cNvSpPr>
          <p:nvPr>
            <p:ph type="body" sz="quarter" idx="28"/>
          </p:nvPr>
        </p:nvSpPr>
        <p:spPr>
          <a:xfrm>
            <a:off x="29425605" y="25639296"/>
            <a:ext cx="13581061" cy="5681533"/>
          </a:xfrm>
        </p:spPr>
        <p:txBody>
          <a:bodyPr/>
          <a:lstStyle/>
          <a:p>
            <a:pPr marL="457200" indent="-457200">
              <a:buFont typeface="+mj-lt"/>
              <a:buAutoNum type="arabicPeriod"/>
            </a:pPr>
            <a:r>
              <a:rPr lang="en-US" sz="2000" dirty="0">
                <a:solidFill>
                  <a:schemeClr val="tx1">
                    <a:lumMod val="75000"/>
                    <a:lumOff val="25000"/>
                  </a:schemeClr>
                </a:solidFill>
                <a:latin typeface="+mn-lt"/>
              </a:rPr>
              <a:t>Choi SJ. (2014). Cellular mechanisms of eccentric-induced muscle injury and its relationship with sarcomere heterogeneity. J Ex </a:t>
            </a:r>
            <a:r>
              <a:rPr lang="en-US" sz="2000" dirty="0" err="1">
                <a:solidFill>
                  <a:schemeClr val="tx1">
                    <a:lumMod val="75000"/>
                    <a:lumOff val="25000"/>
                  </a:schemeClr>
                </a:solidFill>
                <a:latin typeface="+mn-lt"/>
              </a:rPr>
              <a:t>Rehabil</a:t>
            </a:r>
            <a:r>
              <a:rPr lang="en-US" sz="2000" dirty="0">
                <a:solidFill>
                  <a:schemeClr val="tx1">
                    <a:lumMod val="75000"/>
                    <a:lumOff val="25000"/>
                  </a:schemeClr>
                </a:solidFill>
                <a:latin typeface="+mn-lt"/>
              </a:rPr>
              <a:t>. 10(4):200-204</a:t>
            </a:r>
          </a:p>
          <a:p>
            <a:pPr marL="457200" indent="-457200">
              <a:buFont typeface="+mj-lt"/>
              <a:buAutoNum type="arabicPeriod"/>
            </a:pPr>
            <a:r>
              <a:rPr lang="en-US" sz="2000" dirty="0" err="1">
                <a:solidFill>
                  <a:schemeClr val="tx1">
                    <a:lumMod val="75000"/>
                    <a:lumOff val="25000"/>
                  </a:schemeClr>
                </a:solidFill>
                <a:latin typeface="+mn-lt"/>
              </a:rPr>
              <a:t>Baroni</a:t>
            </a:r>
            <a:r>
              <a:rPr lang="en-US" sz="2000" dirty="0">
                <a:solidFill>
                  <a:schemeClr val="tx1">
                    <a:lumMod val="75000"/>
                    <a:lumOff val="25000"/>
                  </a:schemeClr>
                </a:solidFill>
                <a:latin typeface="+mn-lt"/>
              </a:rPr>
              <a:t> BM, Leal Junior EC, </a:t>
            </a:r>
            <a:r>
              <a:rPr lang="en-US" sz="2000" dirty="0" err="1">
                <a:solidFill>
                  <a:schemeClr val="tx1">
                    <a:lumMod val="75000"/>
                    <a:lumOff val="25000"/>
                  </a:schemeClr>
                </a:solidFill>
                <a:latin typeface="+mn-lt"/>
              </a:rPr>
              <a:t>DeMarchi</a:t>
            </a:r>
            <a:r>
              <a:rPr lang="en-US" sz="2000" dirty="0">
                <a:solidFill>
                  <a:schemeClr val="tx1">
                    <a:lumMod val="75000"/>
                    <a:lumOff val="25000"/>
                  </a:schemeClr>
                </a:solidFill>
                <a:latin typeface="+mn-lt"/>
              </a:rPr>
              <a:t> Tet al (2010) Low level laser therapy before eccentric exercise reduces muscle damage markers in humans. Eur J Appl </a:t>
            </a:r>
            <a:r>
              <a:rPr lang="en-US" sz="2000" dirty="0" err="1">
                <a:solidFill>
                  <a:schemeClr val="tx1">
                    <a:lumMod val="75000"/>
                    <a:lumOff val="25000"/>
                  </a:schemeClr>
                </a:solidFill>
                <a:latin typeface="+mn-lt"/>
              </a:rPr>
              <a:t>Physiol</a:t>
            </a:r>
            <a:r>
              <a:rPr lang="en-US" sz="2000" dirty="0">
                <a:solidFill>
                  <a:schemeClr val="tx1">
                    <a:lumMod val="75000"/>
                    <a:lumOff val="25000"/>
                  </a:schemeClr>
                </a:solidFill>
                <a:latin typeface="+mn-lt"/>
              </a:rPr>
              <a:t> 110:789–79</a:t>
            </a:r>
          </a:p>
          <a:p>
            <a:pPr marL="457200" indent="-457200">
              <a:buFont typeface="+mj-lt"/>
              <a:buAutoNum type="arabicPeriod"/>
            </a:pPr>
            <a:r>
              <a:rPr lang="en-US" sz="2000" dirty="0">
                <a:solidFill>
                  <a:schemeClr val="tx1">
                    <a:lumMod val="75000"/>
                    <a:lumOff val="25000"/>
                  </a:schemeClr>
                </a:solidFill>
                <a:latin typeface="+mn-lt"/>
              </a:rPr>
              <a:t>Fritsch CG, </a:t>
            </a:r>
            <a:r>
              <a:rPr lang="en-US" sz="2000" dirty="0" err="1">
                <a:solidFill>
                  <a:schemeClr val="tx1">
                    <a:lumMod val="75000"/>
                    <a:lumOff val="25000"/>
                  </a:schemeClr>
                </a:solidFill>
                <a:latin typeface="+mn-lt"/>
              </a:rPr>
              <a:t>Dornelles</a:t>
            </a:r>
            <a:r>
              <a:rPr lang="en-US" sz="2000" dirty="0">
                <a:solidFill>
                  <a:schemeClr val="tx1">
                    <a:lumMod val="75000"/>
                    <a:lumOff val="25000"/>
                  </a:schemeClr>
                </a:solidFill>
                <a:latin typeface="+mn-lt"/>
              </a:rPr>
              <a:t> MP, </a:t>
            </a:r>
            <a:r>
              <a:rPr lang="en-US" sz="2000" dirty="0" err="1">
                <a:solidFill>
                  <a:schemeClr val="tx1">
                    <a:lumMod val="75000"/>
                    <a:lumOff val="25000"/>
                  </a:schemeClr>
                </a:solidFill>
                <a:latin typeface="+mn-lt"/>
              </a:rPr>
              <a:t>Severo</a:t>
            </a:r>
            <a:r>
              <a:rPr lang="en-US" sz="2000" dirty="0">
                <a:solidFill>
                  <a:schemeClr val="tx1">
                    <a:lumMod val="75000"/>
                    <a:lumOff val="25000"/>
                  </a:schemeClr>
                </a:solidFill>
                <a:latin typeface="+mn-lt"/>
              </a:rPr>
              <a:t>-Silveira L, Marques VB, Rosso IA, </a:t>
            </a:r>
            <a:r>
              <a:rPr lang="en-US" sz="2000" dirty="0" err="1">
                <a:solidFill>
                  <a:schemeClr val="tx1">
                    <a:lumMod val="75000"/>
                    <a:lumOff val="25000"/>
                  </a:schemeClr>
                </a:solidFill>
                <a:latin typeface="+mn-lt"/>
              </a:rPr>
              <a:t>Baroni</a:t>
            </a:r>
            <a:r>
              <a:rPr lang="en-US" sz="2000" dirty="0">
                <a:solidFill>
                  <a:schemeClr val="tx1">
                    <a:lumMod val="75000"/>
                    <a:lumOff val="25000"/>
                  </a:schemeClr>
                </a:solidFill>
                <a:latin typeface="+mn-lt"/>
              </a:rPr>
              <a:t> BM. Effects of low-level laser therapy applied before or after plyometric exercise on muscle damage markers: randomized, double-blind, placebo-controlled trial. Lasers Med Sci. 2016 Dec;31(9):1935-1942. </a:t>
            </a:r>
            <a:r>
              <a:rPr lang="en-US" sz="2000" dirty="0" err="1">
                <a:solidFill>
                  <a:schemeClr val="tx1">
                    <a:lumMod val="75000"/>
                    <a:lumOff val="25000"/>
                  </a:schemeClr>
                </a:solidFill>
                <a:latin typeface="+mn-lt"/>
              </a:rPr>
              <a:t>Epub</a:t>
            </a:r>
            <a:r>
              <a:rPr lang="en-US" sz="2000" dirty="0">
                <a:solidFill>
                  <a:schemeClr val="tx1">
                    <a:lumMod val="75000"/>
                    <a:lumOff val="25000"/>
                  </a:schemeClr>
                </a:solidFill>
                <a:latin typeface="+mn-lt"/>
              </a:rPr>
              <a:t> 2016 Sep 21</a:t>
            </a:r>
          </a:p>
          <a:p>
            <a:pPr marL="457200" indent="-457200">
              <a:buFont typeface="+mj-lt"/>
              <a:buAutoNum type="arabicPeriod"/>
            </a:pPr>
            <a:r>
              <a:rPr lang="en-US" sz="2000" dirty="0" err="1">
                <a:solidFill>
                  <a:schemeClr val="tx1">
                    <a:lumMod val="75000"/>
                    <a:lumOff val="25000"/>
                  </a:schemeClr>
                </a:solidFill>
                <a:latin typeface="+mn-lt"/>
              </a:rPr>
              <a:t>Ferraresi</a:t>
            </a:r>
            <a:r>
              <a:rPr lang="en-US" sz="2000" dirty="0">
                <a:solidFill>
                  <a:schemeClr val="tx1">
                    <a:lumMod val="75000"/>
                    <a:lumOff val="25000"/>
                  </a:schemeClr>
                </a:solidFill>
                <a:latin typeface="+mn-lt"/>
              </a:rPr>
              <a:t>, C., </a:t>
            </a:r>
            <a:r>
              <a:rPr lang="en-US" sz="2000" dirty="0" err="1">
                <a:solidFill>
                  <a:schemeClr val="tx1">
                    <a:lumMod val="75000"/>
                    <a:lumOff val="25000"/>
                  </a:schemeClr>
                </a:solidFill>
                <a:latin typeface="+mn-lt"/>
              </a:rPr>
              <a:t>Kaippert</a:t>
            </a:r>
            <a:r>
              <a:rPr lang="en-US" sz="2000" dirty="0">
                <a:solidFill>
                  <a:schemeClr val="tx1">
                    <a:lumMod val="75000"/>
                    <a:lumOff val="25000"/>
                  </a:schemeClr>
                </a:solidFill>
                <a:latin typeface="+mn-lt"/>
              </a:rPr>
              <a:t>, B., </a:t>
            </a:r>
            <a:r>
              <a:rPr lang="en-US" sz="2000" dirty="0" err="1">
                <a:solidFill>
                  <a:schemeClr val="tx1">
                    <a:lumMod val="75000"/>
                    <a:lumOff val="25000"/>
                  </a:schemeClr>
                </a:solidFill>
                <a:latin typeface="+mn-lt"/>
              </a:rPr>
              <a:t>Avci</a:t>
            </a:r>
            <a:r>
              <a:rPr lang="en-US" sz="2000" dirty="0">
                <a:solidFill>
                  <a:schemeClr val="tx1">
                    <a:lumMod val="75000"/>
                    <a:lumOff val="25000"/>
                  </a:schemeClr>
                </a:solidFill>
                <a:latin typeface="+mn-lt"/>
              </a:rPr>
              <a:t>, P., Huang, Y,. De Sousa, M., </a:t>
            </a:r>
            <a:r>
              <a:rPr lang="en-US" sz="2000" dirty="0" err="1">
                <a:solidFill>
                  <a:schemeClr val="tx1">
                    <a:lumMod val="75000"/>
                    <a:lumOff val="25000"/>
                  </a:schemeClr>
                </a:solidFill>
                <a:latin typeface="+mn-lt"/>
              </a:rPr>
              <a:t>Bagnato</a:t>
            </a:r>
            <a:r>
              <a:rPr lang="en-US" sz="2000" dirty="0">
                <a:solidFill>
                  <a:schemeClr val="tx1">
                    <a:lumMod val="75000"/>
                    <a:lumOff val="25000"/>
                  </a:schemeClr>
                </a:solidFill>
                <a:latin typeface="+mn-lt"/>
              </a:rPr>
              <a:t>, E., </a:t>
            </a:r>
            <a:r>
              <a:rPr lang="en-US" sz="2000" dirty="0" err="1">
                <a:solidFill>
                  <a:schemeClr val="tx1">
                    <a:lumMod val="75000"/>
                    <a:lumOff val="25000"/>
                  </a:schemeClr>
                </a:solidFill>
                <a:latin typeface="+mn-lt"/>
              </a:rPr>
              <a:t>Parizotto</a:t>
            </a:r>
            <a:r>
              <a:rPr lang="en-US" sz="2000" dirty="0">
                <a:solidFill>
                  <a:schemeClr val="tx1">
                    <a:lumMod val="75000"/>
                    <a:lumOff val="25000"/>
                  </a:schemeClr>
                </a:solidFill>
                <a:latin typeface="+mn-lt"/>
              </a:rPr>
              <a:t>, N., Hamblin, M. Low-level laser (light) therapy increases mitochondrial membrane potential and ATP synthesis in C2C12 myotubes with a peak response at 3-6 h. PMC. </a:t>
            </a:r>
            <a:r>
              <a:rPr lang="pt-BR" sz="2000" dirty="0">
                <a:solidFill>
                  <a:schemeClr val="tx1">
                    <a:lumMod val="75000"/>
                    <a:lumOff val="25000"/>
                  </a:schemeClr>
                </a:solidFill>
                <a:latin typeface="+mn-lt"/>
              </a:rPr>
              <a:t>2015 Mar-Apr;91(2):411-6. doi: 10.1111/php.12397</a:t>
            </a:r>
            <a:r>
              <a:rPr lang="en-US" sz="2000" dirty="0">
                <a:solidFill>
                  <a:schemeClr val="tx1">
                    <a:lumMod val="75000"/>
                    <a:lumOff val="25000"/>
                  </a:schemeClr>
                </a:solidFill>
                <a:latin typeface="+mn-lt"/>
              </a:rPr>
              <a:t>.</a:t>
            </a:r>
          </a:p>
          <a:p>
            <a:pPr marL="457200" indent="-457200">
              <a:buFont typeface="+mj-lt"/>
              <a:buAutoNum type="arabicPeriod"/>
            </a:pPr>
            <a:r>
              <a:rPr lang="en-US" sz="2000" dirty="0" smtClean="0">
                <a:solidFill>
                  <a:schemeClr val="tx1">
                    <a:lumMod val="75000"/>
                    <a:lumOff val="25000"/>
                  </a:schemeClr>
                </a:solidFill>
                <a:latin typeface="+mn-lt"/>
              </a:rPr>
              <a:t>Leal-Junior EC., Lopes-Martins RA., </a:t>
            </a:r>
            <a:r>
              <a:rPr lang="en-US" sz="2000" dirty="0" err="1" smtClean="0">
                <a:solidFill>
                  <a:schemeClr val="tx1">
                    <a:lumMod val="75000"/>
                    <a:lumOff val="25000"/>
                  </a:schemeClr>
                </a:solidFill>
                <a:latin typeface="+mn-lt"/>
              </a:rPr>
              <a:t>Frigo</a:t>
            </a:r>
            <a:r>
              <a:rPr lang="en-US" sz="2000" dirty="0" smtClean="0">
                <a:solidFill>
                  <a:schemeClr val="tx1">
                    <a:lumMod val="75000"/>
                    <a:lumOff val="25000"/>
                  </a:schemeClr>
                </a:solidFill>
                <a:latin typeface="+mn-lt"/>
              </a:rPr>
              <a:t> L., De </a:t>
            </a:r>
            <a:r>
              <a:rPr lang="en-US" sz="2000" dirty="0" err="1" smtClean="0">
                <a:solidFill>
                  <a:schemeClr val="tx1">
                    <a:lumMod val="75000"/>
                    <a:lumOff val="25000"/>
                  </a:schemeClr>
                </a:solidFill>
                <a:latin typeface="+mn-lt"/>
              </a:rPr>
              <a:t>Marchi</a:t>
            </a:r>
            <a:r>
              <a:rPr lang="en-US" sz="2000" dirty="0" smtClean="0">
                <a:solidFill>
                  <a:schemeClr val="tx1">
                    <a:lumMod val="75000"/>
                    <a:lumOff val="25000"/>
                  </a:schemeClr>
                </a:solidFill>
                <a:latin typeface="+mn-lt"/>
              </a:rPr>
              <a:t> T., Rossi RP., de </a:t>
            </a:r>
            <a:r>
              <a:rPr lang="en-US" sz="2000" dirty="0" err="1" smtClean="0">
                <a:solidFill>
                  <a:schemeClr val="tx1">
                    <a:lumMod val="75000"/>
                    <a:lumOff val="25000"/>
                  </a:schemeClr>
                </a:solidFill>
                <a:latin typeface="+mn-lt"/>
              </a:rPr>
              <a:t>Godoi</a:t>
            </a:r>
            <a:r>
              <a:rPr lang="en-US" sz="2000" dirty="0" smtClean="0">
                <a:solidFill>
                  <a:schemeClr val="tx1">
                    <a:lumMod val="75000"/>
                    <a:lumOff val="25000"/>
                  </a:schemeClr>
                </a:solidFill>
                <a:latin typeface="+mn-lt"/>
              </a:rPr>
              <a:t> V., </a:t>
            </a:r>
            <a:r>
              <a:rPr lang="en-US" sz="2000" dirty="0" err="1" smtClean="0">
                <a:solidFill>
                  <a:schemeClr val="tx1">
                    <a:lumMod val="75000"/>
                    <a:lumOff val="25000"/>
                  </a:schemeClr>
                </a:solidFill>
                <a:latin typeface="+mn-lt"/>
              </a:rPr>
              <a:t>Tomazoni</a:t>
            </a:r>
            <a:r>
              <a:rPr lang="en-US" sz="2000" dirty="0" smtClean="0">
                <a:solidFill>
                  <a:schemeClr val="tx1">
                    <a:lumMod val="75000"/>
                    <a:lumOff val="25000"/>
                  </a:schemeClr>
                </a:solidFill>
                <a:latin typeface="+mn-lt"/>
              </a:rPr>
              <a:t> SS., Silva DP., Basso M., </a:t>
            </a:r>
            <a:r>
              <a:rPr lang="en-US" sz="2000" dirty="0" err="1" smtClean="0">
                <a:solidFill>
                  <a:schemeClr val="tx1">
                    <a:lumMod val="75000"/>
                    <a:lumOff val="25000"/>
                  </a:schemeClr>
                </a:solidFill>
                <a:latin typeface="+mn-lt"/>
              </a:rPr>
              <a:t>Filho</a:t>
            </a:r>
            <a:r>
              <a:rPr lang="en-US" sz="2000" dirty="0" smtClean="0">
                <a:solidFill>
                  <a:schemeClr val="tx1">
                    <a:lumMod val="75000"/>
                    <a:lumOff val="25000"/>
                  </a:schemeClr>
                </a:solidFill>
                <a:latin typeface="+mn-lt"/>
              </a:rPr>
              <a:t> PL., de </a:t>
            </a:r>
            <a:r>
              <a:rPr lang="en-US" sz="2000" dirty="0" err="1" smtClean="0">
                <a:solidFill>
                  <a:schemeClr val="tx1">
                    <a:lumMod val="75000"/>
                    <a:lumOff val="25000"/>
                  </a:schemeClr>
                </a:solidFill>
                <a:latin typeface="+mn-lt"/>
              </a:rPr>
              <a:t>Valls</a:t>
            </a:r>
            <a:r>
              <a:rPr lang="en-US" sz="2000" dirty="0" smtClean="0">
                <a:solidFill>
                  <a:schemeClr val="tx1">
                    <a:lumMod val="75000"/>
                    <a:lumOff val="25000"/>
                  </a:schemeClr>
                </a:solidFill>
                <a:latin typeface="+mn-lt"/>
              </a:rPr>
              <a:t> </a:t>
            </a:r>
            <a:r>
              <a:rPr lang="en-US" sz="2000" dirty="0" err="1" smtClean="0">
                <a:solidFill>
                  <a:schemeClr val="tx1">
                    <a:lumMod val="75000"/>
                    <a:lumOff val="25000"/>
                  </a:schemeClr>
                </a:solidFill>
                <a:latin typeface="+mn-lt"/>
              </a:rPr>
              <a:t>Corsetti</a:t>
            </a:r>
            <a:r>
              <a:rPr lang="en-US" sz="2000" dirty="0" smtClean="0">
                <a:solidFill>
                  <a:schemeClr val="tx1">
                    <a:lumMod val="75000"/>
                    <a:lumOff val="25000"/>
                  </a:schemeClr>
                </a:solidFill>
                <a:latin typeface="+mn-lt"/>
              </a:rPr>
              <a:t> F., </a:t>
            </a:r>
            <a:r>
              <a:rPr lang="en-US" sz="2000" dirty="0" err="1" smtClean="0">
                <a:solidFill>
                  <a:schemeClr val="tx1">
                    <a:lumMod val="75000"/>
                    <a:lumOff val="25000"/>
                  </a:schemeClr>
                </a:solidFill>
                <a:latin typeface="+mn-lt"/>
              </a:rPr>
              <a:t>Iversen</a:t>
            </a:r>
            <a:r>
              <a:rPr lang="en-US" sz="2000" dirty="0" smtClean="0">
                <a:solidFill>
                  <a:schemeClr val="tx1">
                    <a:lumMod val="75000"/>
                    <a:lumOff val="25000"/>
                  </a:schemeClr>
                </a:solidFill>
                <a:latin typeface="+mn-lt"/>
              </a:rPr>
              <a:t> VV., </a:t>
            </a:r>
            <a:r>
              <a:rPr lang="en-US" sz="2000" dirty="0" err="1" smtClean="0">
                <a:solidFill>
                  <a:schemeClr val="tx1">
                    <a:lumMod val="75000"/>
                    <a:lumOff val="25000"/>
                  </a:schemeClr>
                </a:solidFill>
                <a:latin typeface="+mn-lt"/>
              </a:rPr>
              <a:t>Bjordal</a:t>
            </a:r>
            <a:r>
              <a:rPr lang="en-US" sz="2000" dirty="0">
                <a:solidFill>
                  <a:schemeClr val="tx1">
                    <a:lumMod val="75000"/>
                    <a:lumOff val="25000"/>
                  </a:schemeClr>
                </a:solidFill>
                <a:latin typeface="+mn-lt"/>
              </a:rPr>
              <a:t> JM. Effects of low-level laser therapy (LLLT) in the development of exercise-induced skeletal muscle fatigue and changes in biochemical markers related to </a:t>
            </a:r>
            <a:r>
              <a:rPr lang="en-US" sz="2000" dirty="0" err="1">
                <a:solidFill>
                  <a:schemeClr val="tx1">
                    <a:lumMod val="75000"/>
                    <a:lumOff val="25000"/>
                  </a:schemeClr>
                </a:solidFill>
                <a:latin typeface="+mn-lt"/>
              </a:rPr>
              <a:t>postexercise</a:t>
            </a:r>
            <a:r>
              <a:rPr lang="en-US" sz="2000" dirty="0">
                <a:solidFill>
                  <a:schemeClr val="tx1">
                    <a:lumMod val="75000"/>
                    <a:lumOff val="25000"/>
                  </a:schemeClr>
                </a:solidFill>
                <a:latin typeface="+mn-lt"/>
              </a:rPr>
              <a:t> recovery. J </a:t>
            </a:r>
            <a:r>
              <a:rPr lang="en-US" sz="2000" dirty="0" err="1">
                <a:solidFill>
                  <a:schemeClr val="tx1">
                    <a:lumMod val="75000"/>
                    <a:lumOff val="25000"/>
                  </a:schemeClr>
                </a:solidFill>
                <a:latin typeface="+mn-lt"/>
              </a:rPr>
              <a:t>Orthop</a:t>
            </a:r>
            <a:r>
              <a:rPr lang="en-US" sz="2000" dirty="0">
                <a:solidFill>
                  <a:schemeClr val="tx1">
                    <a:lumMod val="75000"/>
                    <a:lumOff val="25000"/>
                  </a:schemeClr>
                </a:solidFill>
                <a:latin typeface="+mn-lt"/>
              </a:rPr>
              <a:t> Sports </a:t>
            </a:r>
            <a:r>
              <a:rPr lang="en-US" sz="2000" dirty="0" err="1">
                <a:solidFill>
                  <a:schemeClr val="tx1">
                    <a:lumMod val="75000"/>
                    <a:lumOff val="25000"/>
                  </a:schemeClr>
                </a:solidFill>
                <a:latin typeface="+mn-lt"/>
              </a:rPr>
              <a:t>Phys</a:t>
            </a:r>
            <a:r>
              <a:rPr lang="en-US" sz="2000" dirty="0">
                <a:solidFill>
                  <a:schemeClr val="tx1">
                    <a:lumMod val="75000"/>
                    <a:lumOff val="25000"/>
                  </a:schemeClr>
                </a:solidFill>
                <a:latin typeface="+mn-lt"/>
              </a:rPr>
              <a:t> </a:t>
            </a:r>
            <a:r>
              <a:rPr lang="en-US" sz="2000" dirty="0" err="1">
                <a:solidFill>
                  <a:schemeClr val="tx1">
                    <a:lumMod val="75000"/>
                    <a:lumOff val="25000"/>
                  </a:schemeClr>
                </a:solidFill>
                <a:latin typeface="+mn-lt"/>
              </a:rPr>
              <a:t>Ther</a:t>
            </a:r>
            <a:r>
              <a:rPr lang="en-US" sz="2000" dirty="0">
                <a:solidFill>
                  <a:schemeClr val="tx1">
                    <a:lumMod val="75000"/>
                    <a:lumOff val="25000"/>
                  </a:schemeClr>
                </a:solidFill>
                <a:latin typeface="+mn-lt"/>
              </a:rPr>
              <a:t>. 2010 Aug;40(8):524-32.</a:t>
            </a:r>
            <a:endParaRPr lang="en-US" sz="2000" dirty="0">
              <a:solidFill>
                <a:schemeClr val="tx1">
                  <a:lumMod val="75000"/>
                  <a:lumOff val="25000"/>
                </a:schemeClr>
              </a:solidFill>
              <a:latin typeface="+mn-lt"/>
            </a:endParaRPr>
          </a:p>
          <a:p>
            <a:pPr marL="457200" indent="-457200">
              <a:buFont typeface="+mj-lt"/>
              <a:buAutoNum type="arabicPeriod"/>
            </a:pPr>
            <a:endParaRPr lang="en-US" sz="2000" dirty="0">
              <a:solidFill>
                <a:schemeClr val="tx1">
                  <a:lumMod val="75000"/>
                  <a:lumOff val="25000"/>
                </a:schemeClr>
              </a:solidFill>
              <a:latin typeface="+mn-lt"/>
            </a:endParaRPr>
          </a:p>
          <a:p>
            <a:endParaRPr lang="en-US" sz="1600" dirty="0">
              <a:solidFill>
                <a:schemeClr val="tx1">
                  <a:lumMod val="75000"/>
                  <a:lumOff val="25000"/>
                </a:schemeClr>
              </a:solidFill>
              <a:latin typeface="+mn-lt"/>
              <a:cs typeface="Gill Sans"/>
            </a:endParaRPr>
          </a:p>
        </p:txBody>
      </p:sp>
      <p:sp>
        <p:nvSpPr>
          <p:cNvPr id="516" name="Text Placeholder 515"/>
          <p:cNvSpPr>
            <a:spLocks noGrp="1"/>
          </p:cNvSpPr>
          <p:nvPr>
            <p:ph type="body" sz="quarter" idx="29"/>
          </p:nvPr>
        </p:nvSpPr>
        <p:spPr>
          <a:xfrm>
            <a:off x="29395741" y="30441192"/>
            <a:ext cx="13576029" cy="754045"/>
          </a:xfrm>
        </p:spPr>
        <p:txBody>
          <a:bodyPr/>
          <a:lstStyle/>
          <a:p>
            <a:r>
              <a:rPr lang="en-US" dirty="0" smtClean="0">
                <a:solidFill>
                  <a:schemeClr val="tx1">
                    <a:lumMod val="75000"/>
                    <a:lumOff val="25000"/>
                  </a:schemeClr>
                </a:solidFill>
                <a:latin typeface="Gill Sans"/>
                <a:cs typeface="Gill Sans"/>
              </a:rPr>
              <a:t>ACKNOWLEDGEMENTS</a:t>
            </a:r>
            <a:endParaRPr lang="en-US" dirty="0">
              <a:solidFill>
                <a:schemeClr val="tx1">
                  <a:lumMod val="75000"/>
                  <a:lumOff val="25000"/>
                </a:schemeClr>
              </a:solidFill>
              <a:latin typeface="Gill Sans"/>
              <a:cs typeface="Gill Sans"/>
            </a:endParaRPr>
          </a:p>
        </p:txBody>
      </p:sp>
      <p:sp>
        <p:nvSpPr>
          <p:cNvPr id="517" name="Text Placeholder 516"/>
          <p:cNvSpPr>
            <a:spLocks noGrp="1"/>
          </p:cNvSpPr>
          <p:nvPr>
            <p:ph type="body" sz="quarter" idx="30"/>
          </p:nvPr>
        </p:nvSpPr>
        <p:spPr>
          <a:xfrm>
            <a:off x="29395742" y="31013375"/>
            <a:ext cx="13581061" cy="861752"/>
          </a:xfrm>
        </p:spPr>
        <p:txBody>
          <a:bodyPr/>
          <a:lstStyle/>
          <a:p>
            <a:r>
              <a:rPr lang="en-GB" b="1" dirty="0" smtClean="0">
                <a:solidFill>
                  <a:schemeClr val="tx1">
                    <a:lumMod val="75000"/>
                    <a:lumOff val="25000"/>
                  </a:schemeClr>
                </a:solidFill>
              </a:rPr>
              <a:t>We would like to thank all of our volunteer participants for donating their time to our research</a:t>
            </a:r>
            <a:endParaRPr lang="en-GB" b="1" dirty="0">
              <a:solidFill>
                <a:schemeClr val="tx1">
                  <a:lumMod val="75000"/>
                  <a:lumOff val="25000"/>
                </a:schemeClr>
              </a:solidFill>
            </a:endParaRPr>
          </a:p>
        </p:txBody>
      </p:sp>
      <p:pic>
        <p:nvPicPr>
          <p:cNvPr id="78" name="Picture 77" descr="LMS-IRRITATION"/>
          <p:cNvPicPr/>
          <p:nvPr/>
        </p:nvPicPr>
        <p:blipFill rotWithShape="1">
          <a:blip r:embed="rId3">
            <a:extLst>
              <a:ext uri="{28A0092B-C50C-407E-A947-70E740481C1C}">
                <a14:useLocalDpi xmlns:a14="http://schemas.microsoft.com/office/drawing/2010/main" val="0"/>
              </a:ext>
            </a:extLst>
          </a:blip>
          <a:srcRect/>
          <a:stretch/>
        </p:blipFill>
        <p:spPr bwMode="auto">
          <a:xfrm>
            <a:off x="40141654" y="6191060"/>
            <a:ext cx="2494901" cy="5782765"/>
          </a:xfrm>
          <a:prstGeom prst="roundRect">
            <a:avLst>
              <a:gd name="adj" fmla="val 8594"/>
            </a:avLst>
          </a:prstGeom>
          <a:solidFill>
            <a:srgbClr val="FFFFFF">
              <a:shade val="85000"/>
            </a:srgbClr>
          </a:solidFill>
          <a:ln>
            <a:noFill/>
          </a:ln>
          <a:effectLst/>
        </p:spPr>
      </p:pic>
      <p:pic>
        <p:nvPicPr>
          <p:cNvPr id="79" name="Picture 2"/>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rcRect/>
          <a:stretch/>
        </p:blipFill>
        <p:spPr bwMode="auto">
          <a:xfrm rot="5400000">
            <a:off x="25518643" y="9987126"/>
            <a:ext cx="2611500" cy="2322119"/>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pic>
        <p:nvPicPr>
          <p:cNvPr id="81" name="Picture 4"/>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rcRect/>
          <a:stretch/>
        </p:blipFill>
        <p:spPr bwMode="auto">
          <a:xfrm rot="5400000">
            <a:off x="19450981" y="10050697"/>
            <a:ext cx="2600754" cy="2063165"/>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40" name="Text Placeholder 505"/>
          <p:cNvSpPr>
            <a:spLocks noGrp="1"/>
          </p:cNvSpPr>
          <p:nvPr>
            <p:ph type="body" sz="quarter" idx="19"/>
          </p:nvPr>
        </p:nvSpPr>
        <p:spPr>
          <a:xfrm>
            <a:off x="15166358" y="24542476"/>
            <a:ext cx="13489020" cy="4518138"/>
          </a:xfrm>
        </p:spPr>
        <p:txBody>
          <a:bodyPr/>
          <a:lstStyle/>
          <a:p>
            <a:r>
              <a:rPr lang="en-GB" b="1" dirty="0">
                <a:solidFill>
                  <a:schemeClr val="tx1">
                    <a:lumMod val="75000"/>
                    <a:lumOff val="25000"/>
                  </a:schemeClr>
                </a:solidFill>
                <a:latin typeface="+mj-lt"/>
              </a:rPr>
              <a:t>Participants</a:t>
            </a:r>
          </a:p>
          <a:p>
            <a:pPr algn="just"/>
            <a:r>
              <a:rPr lang="en-GB" dirty="0">
                <a:solidFill>
                  <a:schemeClr val="tx1">
                    <a:lumMod val="75000"/>
                    <a:lumOff val="25000"/>
                  </a:schemeClr>
                </a:solidFill>
                <a:latin typeface="+mj-lt"/>
              </a:rPr>
              <a:t>(Table 1)</a:t>
            </a:r>
          </a:p>
          <a:p>
            <a:endParaRPr lang="en-GB" sz="1200"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a:p>
            <a:endParaRPr lang="en-GB" sz="2000" b="1" dirty="0">
              <a:solidFill>
                <a:schemeClr val="tx1">
                  <a:lumMod val="75000"/>
                  <a:lumOff val="25000"/>
                </a:schemeClr>
              </a:solidFill>
              <a:latin typeface="+mj-lt"/>
            </a:endParaRPr>
          </a:p>
        </p:txBody>
      </p:sp>
      <p:sp>
        <p:nvSpPr>
          <p:cNvPr id="42" name="Text Placeholder 505"/>
          <p:cNvSpPr>
            <a:spLocks noGrp="1"/>
          </p:cNvSpPr>
          <p:nvPr>
            <p:ph type="body" sz="quarter" idx="19"/>
          </p:nvPr>
        </p:nvSpPr>
        <p:spPr>
          <a:xfrm>
            <a:off x="1042605" y="24288398"/>
            <a:ext cx="13507529" cy="861752"/>
          </a:xfrm>
        </p:spPr>
        <p:txBody>
          <a:bodyPr/>
          <a:lstStyle/>
          <a:p>
            <a:r>
              <a:rPr lang="en-GB" b="1" dirty="0">
                <a:solidFill>
                  <a:schemeClr val="tx1">
                    <a:lumMod val="75000"/>
                    <a:lumOff val="25000"/>
                  </a:schemeClr>
                </a:solidFill>
                <a:latin typeface="+mj-lt"/>
              </a:rPr>
              <a:t>General  design</a:t>
            </a:r>
          </a:p>
        </p:txBody>
      </p:sp>
      <p:sp>
        <p:nvSpPr>
          <p:cNvPr id="84" name="Text Placeholder 505"/>
          <p:cNvSpPr>
            <a:spLocks noGrp="1"/>
          </p:cNvSpPr>
          <p:nvPr>
            <p:ph type="body" sz="quarter" idx="19"/>
          </p:nvPr>
        </p:nvSpPr>
        <p:spPr>
          <a:xfrm>
            <a:off x="4383498" y="31398750"/>
            <a:ext cx="6753114" cy="638792"/>
          </a:xfrm>
        </p:spPr>
        <p:txBody>
          <a:bodyPr/>
          <a:lstStyle/>
          <a:p>
            <a:pPr algn="ctr"/>
            <a:r>
              <a:rPr lang="en-GB" sz="2000" b="1" dirty="0">
                <a:solidFill>
                  <a:schemeClr val="tx1">
                    <a:lumMod val="75000"/>
                    <a:lumOff val="25000"/>
                  </a:schemeClr>
                </a:solidFill>
                <a:latin typeface="+mj-lt"/>
              </a:rPr>
              <a:t>Fig 1. </a:t>
            </a:r>
            <a:r>
              <a:rPr lang="en-GB" sz="2000" dirty="0">
                <a:solidFill>
                  <a:schemeClr val="tx1">
                    <a:lumMod val="75000"/>
                    <a:lumOff val="25000"/>
                  </a:schemeClr>
                </a:solidFill>
                <a:latin typeface="+mj-lt"/>
              </a:rPr>
              <a:t>A schematic of the experimental design.</a:t>
            </a:r>
            <a:endParaRPr lang="en-US" sz="2000" dirty="0">
              <a:solidFill>
                <a:schemeClr val="tx1">
                  <a:lumMod val="75000"/>
                  <a:lumOff val="25000"/>
                </a:schemeClr>
              </a:solidFill>
              <a:latin typeface="+mj-lt"/>
              <a:cs typeface="Gill Sans"/>
            </a:endParaRPr>
          </a:p>
        </p:txBody>
      </p:sp>
      <p:sp>
        <p:nvSpPr>
          <p:cNvPr id="85" name="Text Placeholder 505"/>
          <p:cNvSpPr>
            <a:spLocks noGrp="1"/>
          </p:cNvSpPr>
          <p:nvPr>
            <p:ph type="body" sz="quarter" idx="19"/>
          </p:nvPr>
        </p:nvSpPr>
        <p:spPr>
          <a:xfrm>
            <a:off x="15203431" y="5506719"/>
            <a:ext cx="13509340" cy="3422453"/>
          </a:xfrm>
        </p:spPr>
        <p:txBody>
          <a:bodyPr/>
          <a:lstStyle/>
          <a:p>
            <a:r>
              <a:rPr lang="en-GB" b="1" dirty="0">
                <a:solidFill>
                  <a:schemeClr val="tx1">
                    <a:lumMod val="75000"/>
                    <a:lumOff val="25000"/>
                  </a:schemeClr>
                </a:solidFill>
                <a:latin typeface="+mn-lt"/>
              </a:rPr>
              <a:t>Testing battery</a:t>
            </a:r>
          </a:p>
          <a:p>
            <a:pPr algn="just"/>
            <a:r>
              <a:rPr lang="en-US" dirty="0">
                <a:solidFill>
                  <a:schemeClr val="tx1">
                    <a:lumMod val="75000"/>
                    <a:lumOff val="25000"/>
                  </a:schemeClr>
                </a:solidFill>
                <a:latin typeface="+mn-lt"/>
              </a:rPr>
              <a:t>Week 1 Familiarizations:  The data collection process began with a baseline test including </a:t>
            </a:r>
            <a:r>
              <a:rPr lang="en-US" dirty="0">
                <a:solidFill>
                  <a:prstClr val="black">
                    <a:lumMod val="75000"/>
                    <a:lumOff val="25000"/>
                  </a:prstClr>
                </a:solidFill>
                <a:latin typeface="Calibri"/>
              </a:rPr>
              <a:t>perception of muscle soreness, </a:t>
            </a:r>
            <a:r>
              <a:rPr lang="en-US" dirty="0">
                <a:solidFill>
                  <a:schemeClr val="tx1">
                    <a:lumMod val="75000"/>
                    <a:lumOff val="25000"/>
                  </a:schemeClr>
                </a:solidFill>
                <a:latin typeface="+mn-lt"/>
              </a:rPr>
              <a:t>range of motion (ROM), vertical jump, and agility T-test. These data were collected all 8 days. </a:t>
            </a:r>
          </a:p>
          <a:p>
            <a:pPr algn="just"/>
            <a:r>
              <a:rPr lang="en-US" dirty="0">
                <a:solidFill>
                  <a:schemeClr val="tx1">
                    <a:lumMod val="75000"/>
                    <a:lumOff val="25000"/>
                  </a:schemeClr>
                </a:solidFill>
                <a:latin typeface="+mn-lt"/>
              </a:rPr>
              <a:t>Week 2 Testing:  On Monday, participants went through a repeated sprinting protocol in order to induce muscle damage (described below).  Proceeding the protocol, participants began their </a:t>
            </a:r>
            <a:r>
              <a:rPr lang="en-US" dirty="0" smtClean="0">
                <a:solidFill>
                  <a:schemeClr val="tx1">
                    <a:lumMod val="75000"/>
                    <a:lumOff val="25000"/>
                  </a:schemeClr>
                </a:solidFill>
                <a:latin typeface="+mn-lt"/>
              </a:rPr>
              <a:t>light </a:t>
            </a:r>
            <a:r>
              <a:rPr lang="en-US" dirty="0">
                <a:solidFill>
                  <a:schemeClr val="tx1">
                    <a:lumMod val="75000"/>
                    <a:lumOff val="25000"/>
                  </a:schemeClr>
                </a:solidFill>
                <a:latin typeface="+mn-lt"/>
              </a:rPr>
              <a:t>therapy treatment.</a:t>
            </a:r>
          </a:p>
        </p:txBody>
      </p:sp>
      <p:pic>
        <p:nvPicPr>
          <p:cNvPr id="8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289788" y="10366212"/>
            <a:ext cx="2877043" cy="20586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8" name="Picture 87"/>
          <p:cNvPicPr>
            <a:picLocks noChangeAspect="1" noChangeArrowheads="1"/>
          </p:cNvPicPr>
          <p:nvPr/>
        </p:nvPicPr>
        <p:blipFill>
          <a:blip r:embed="rId9" cstate="print">
            <a:extLst>
              <a:ext uri="{BEBA8EAE-BF5A-486C-A8C5-ECC9F3942E4B}">
                <a14:imgProps xmlns:a14="http://schemas.microsoft.com/office/drawing/2010/main">
                  <a14:imgLayer r:embed="rId10">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15882854" y="10025833"/>
            <a:ext cx="3256575" cy="2442432"/>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89" name="Text Placeholder 505"/>
          <p:cNvSpPr>
            <a:spLocks noGrp="1"/>
          </p:cNvSpPr>
          <p:nvPr>
            <p:ph type="body" sz="quarter" idx="19"/>
          </p:nvPr>
        </p:nvSpPr>
        <p:spPr>
          <a:xfrm>
            <a:off x="15664747" y="12743978"/>
            <a:ext cx="13027067" cy="769419"/>
          </a:xfrm>
        </p:spPr>
        <p:txBody>
          <a:bodyPr/>
          <a:lstStyle/>
          <a:p>
            <a:r>
              <a:rPr lang="en-GB" sz="2000" b="1" dirty="0">
                <a:solidFill>
                  <a:schemeClr val="tx1">
                    <a:lumMod val="75000"/>
                    <a:lumOff val="25000"/>
                  </a:schemeClr>
                </a:solidFill>
                <a:latin typeface="+mj-lt"/>
                <a:cs typeface="Gill Sans"/>
              </a:rPr>
              <a:t>a.                                                        b.                                          c.                                                           d.                                      </a:t>
            </a:r>
            <a:endParaRPr lang="en-US" sz="2000" dirty="0">
              <a:solidFill>
                <a:schemeClr val="tx1">
                  <a:lumMod val="75000"/>
                  <a:lumOff val="25000"/>
                </a:schemeClr>
              </a:solidFill>
              <a:latin typeface="+mj-lt"/>
              <a:cs typeface="Gill Sans"/>
            </a:endParaRPr>
          </a:p>
        </p:txBody>
      </p:sp>
      <p:sp>
        <p:nvSpPr>
          <p:cNvPr id="90" name="Text Placeholder 505"/>
          <p:cNvSpPr>
            <a:spLocks noGrp="1"/>
          </p:cNvSpPr>
          <p:nvPr>
            <p:ph type="body" sz="quarter" idx="19"/>
          </p:nvPr>
        </p:nvSpPr>
        <p:spPr>
          <a:xfrm>
            <a:off x="15146764" y="13730947"/>
            <a:ext cx="13557035" cy="769419"/>
          </a:xfrm>
        </p:spPr>
        <p:txBody>
          <a:bodyPr/>
          <a:lstStyle/>
          <a:p>
            <a:r>
              <a:rPr lang="en-GB" sz="2000" b="1" dirty="0">
                <a:solidFill>
                  <a:schemeClr val="tx1">
                    <a:lumMod val="75000"/>
                    <a:lumOff val="25000"/>
                  </a:schemeClr>
                </a:solidFill>
                <a:latin typeface="+mj-lt"/>
              </a:rPr>
              <a:t>Fig 2. </a:t>
            </a:r>
            <a:r>
              <a:rPr lang="en-GB" sz="2000" dirty="0">
                <a:solidFill>
                  <a:schemeClr val="tx1">
                    <a:lumMod val="75000"/>
                    <a:lumOff val="25000"/>
                  </a:schemeClr>
                </a:solidFill>
                <a:latin typeface="+mj-lt"/>
              </a:rPr>
              <a:t>a. sprinting protocol, b. flexibility measure using goniometer, c. </a:t>
            </a:r>
            <a:r>
              <a:rPr lang="en-GB" sz="2000" dirty="0" err="1">
                <a:solidFill>
                  <a:schemeClr val="tx1">
                    <a:lumMod val="75000"/>
                    <a:lumOff val="25000"/>
                  </a:schemeClr>
                </a:solidFill>
                <a:latin typeface="+mj-lt"/>
              </a:rPr>
              <a:t>algometer</a:t>
            </a:r>
            <a:r>
              <a:rPr lang="en-GB" sz="2000" dirty="0">
                <a:solidFill>
                  <a:schemeClr val="tx1">
                    <a:lumMod val="75000"/>
                    <a:lumOff val="25000"/>
                  </a:schemeClr>
                </a:solidFill>
                <a:latin typeface="+mj-lt"/>
              </a:rPr>
              <a:t>, d. </a:t>
            </a:r>
            <a:r>
              <a:rPr lang="en-GB" sz="2000" dirty="0" err="1">
                <a:solidFill>
                  <a:schemeClr val="tx1">
                    <a:lumMod val="75000"/>
                    <a:lumOff val="25000"/>
                  </a:schemeClr>
                </a:solidFill>
                <a:latin typeface="+mj-lt"/>
              </a:rPr>
              <a:t>algometer</a:t>
            </a:r>
            <a:r>
              <a:rPr lang="en-GB" sz="2000" dirty="0">
                <a:solidFill>
                  <a:schemeClr val="tx1">
                    <a:lumMod val="75000"/>
                    <a:lumOff val="25000"/>
                  </a:schemeClr>
                </a:solidFill>
                <a:latin typeface="+mj-lt"/>
              </a:rPr>
              <a:t> applied to  muscle belly </a:t>
            </a:r>
            <a:endParaRPr lang="en-US" sz="2000" dirty="0">
              <a:solidFill>
                <a:schemeClr val="tx1">
                  <a:lumMod val="75000"/>
                  <a:lumOff val="25000"/>
                </a:schemeClr>
              </a:solidFill>
              <a:latin typeface="+mj-lt"/>
              <a:cs typeface="Gill Sans"/>
            </a:endParaRPr>
          </a:p>
        </p:txBody>
      </p:sp>
      <p:sp>
        <p:nvSpPr>
          <p:cNvPr id="91" name="Text Placeholder 505"/>
          <p:cNvSpPr>
            <a:spLocks noGrp="1"/>
          </p:cNvSpPr>
          <p:nvPr>
            <p:ph type="body" sz="quarter" idx="19"/>
          </p:nvPr>
        </p:nvSpPr>
        <p:spPr>
          <a:xfrm>
            <a:off x="15152304" y="15017575"/>
            <a:ext cx="13553186" cy="1341884"/>
          </a:xfrm>
        </p:spPr>
        <p:txBody>
          <a:bodyPr/>
          <a:lstStyle/>
          <a:p>
            <a:r>
              <a:rPr lang="en-GB" b="1" dirty="0">
                <a:solidFill>
                  <a:schemeClr val="tx1">
                    <a:lumMod val="75000"/>
                    <a:lumOff val="25000"/>
                  </a:schemeClr>
                </a:solidFill>
                <a:latin typeface="+mj-lt"/>
              </a:rPr>
              <a:t>Muscle damage protocol</a:t>
            </a:r>
          </a:p>
          <a:p>
            <a:pPr algn="just"/>
            <a:r>
              <a:rPr lang="en-GB" dirty="0">
                <a:solidFill>
                  <a:schemeClr val="tx1">
                    <a:lumMod val="75000"/>
                    <a:lumOff val="25000"/>
                  </a:schemeClr>
                </a:solidFill>
                <a:latin typeface="+mj-lt"/>
              </a:rPr>
              <a:t>Participants completed 40x15 m sprints (5 m deceleration zone) to induce muscle damage. </a:t>
            </a:r>
            <a:endParaRPr lang="en-US" dirty="0">
              <a:solidFill>
                <a:schemeClr val="tx1">
                  <a:lumMod val="75000"/>
                  <a:lumOff val="25000"/>
                </a:schemeClr>
              </a:solidFill>
              <a:latin typeface="+mj-lt"/>
              <a:cs typeface="Gill Sans"/>
            </a:endParaRPr>
          </a:p>
        </p:txBody>
      </p:sp>
      <p:sp>
        <p:nvSpPr>
          <p:cNvPr id="97" name="Text Placeholder 505"/>
          <p:cNvSpPr>
            <a:spLocks noGrp="1"/>
          </p:cNvSpPr>
          <p:nvPr>
            <p:ph type="body" sz="quarter" idx="19"/>
          </p:nvPr>
        </p:nvSpPr>
        <p:spPr>
          <a:xfrm>
            <a:off x="15203431" y="16935023"/>
            <a:ext cx="13551495" cy="2942322"/>
          </a:xfrm>
        </p:spPr>
        <p:txBody>
          <a:bodyPr/>
          <a:lstStyle/>
          <a:p>
            <a:r>
              <a:rPr lang="en-GB" b="1" dirty="0" smtClean="0">
                <a:solidFill>
                  <a:schemeClr val="tx1">
                    <a:lumMod val="75000"/>
                    <a:lumOff val="25000"/>
                  </a:schemeClr>
                </a:solidFill>
                <a:latin typeface="+mj-lt"/>
              </a:rPr>
              <a:t>Light </a:t>
            </a:r>
            <a:r>
              <a:rPr lang="en-GB" b="1" dirty="0">
                <a:solidFill>
                  <a:schemeClr val="tx1">
                    <a:lumMod val="75000"/>
                    <a:lumOff val="25000"/>
                  </a:schemeClr>
                </a:solidFill>
                <a:latin typeface="+mj-lt"/>
              </a:rPr>
              <a:t>Therapy</a:t>
            </a:r>
          </a:p>
          <a:p>
            <a:r>
              <a:rPr lang="en-US" dirty="0">
                <a:solidFill>
                  <a:schemeClr val="tx1">
                    <a:lumMod val="75000"/>
                    <a:lumOff val="25000"/>
                  </a:schemeClr>
                </a:solidFill>
                <a:latin typeface="+mn-lt"/>
                <a:cs typeface="Gill Sans"/>
              </a:rPr>
              <a:t>Participants were introduced to the </a:t>
            </a:r>
            <a:r>
              <a:rPr lang="en-US" dirty="0" smtClean="0">
                <a:solidFill>
                  <a:schemeClr val="tx1">
                    <a:lumMod val="75000"/>
                    <a:lumOff val="25000"/>
                  </a:schemeClr>
                </a:solidFill>
                <a:latin typeface="+mn-lt"/>
                <a:cs typeface="Gill Sans"/>
              </a:rPr>
              <a:t>light </a:t>
            </a:r>
            <a:r>
              <a:rPr lang="en-US" dirty="0">
                <a:solidFill>
                  <a:schemeClr val="tx1">
                    <a:lumMod val="75000"/>
                    <a:lumOff val="25000"/>
                  </a:schemeClr>
                </a:solidFill>
                <a:latin typeface="+mn-lt"/>
                <a:cs typeface="Gill Sans"/>
              </a:rPr>
              <a:t>therapy machine. They put on green safety goggles because the laser may damage the retina in our eyes. In Figure 3, we see the </a:t>
            </a:r>
            <a:r>
              <a:rPr lang="en-US" dirty="0">
                <a:solidFill>
                  <a:schemeClr val="tx1">
                    <a:lumMod val="75000"/>
                    <a:lumOff val="25000"/>
                  </a:schemeClr>
                </a:solidFill>
                <a:latin typeface="+mn-lt"/>
                <a:cs typeface="Gill Sans"/>
              </a:rPr>
              <a:t>l</a:t>
            </a:r>
            <a:r>
              <a:rPr lang="en-US" dirty="0" smtClean="0">
                <a:solidFill>
                  <a:schemeClr val="tx1">
                    <a:lumMod val="75000"/>
                    <a:lumOff val="25000"/>
                  </a:schemeClr>
                </a:solidFill>
                <a:latin typeface="+mn-lt"/>
                <a:cs typeface="Gill Sans"/>
              </a:rPr>
              <a:t>ight </a:t>
            </a:r>
            <a:r>
              <a:rPr lang="en-US" dirty="0">
                <a:solidFill>
                  <a:schemeClr val="tx1">
                    <a:lumMod val="75000"/>
                    <a:lumOff val="25000"/>
                  </a:schemeClr>
                </a:solidFill>
                <a:latin typeface="+mn-lt"/>
                <a:cs typeface="Gill Sans"/>
              </a:rPr>
              <a:t>t</a:t>
            </a:r>
            <a:r>
              <a:rPr lang="en-US" dirty="0" smtClean="0">
                <a:solidFill>
                  <a:schemeClr val="tx1">
                    <a:lumMod val="75000"/>
                    <a:lumOff val="25000"/>
                  </a:schemeClr>
                </a:solidFill>
                <a:latin typeface="+mn-lt"/>
                <a:cs typeface="Gill Sans"/>
              </a:rPr>
              <a:t>herapy </a:t>
            </a:r>
            <a:r>
              <a:rPr lang="en-US" dirty="0">
                <a:solidFill>
                  <a:schemeClr val="tx1">
                    <a:lumMod val="75000"/>
                    <a:lumOff val="25000"/>
                  </a:schemeClr>
                </a:solidFill>
                <a:latin typeface="+mn-lt"/>
                <a:cs typeface="Gill Sans"/>
              </a:rPr>
              <a:t>machine and how it is applied. Also shown is the markers where the laser was applied; quads, calves, hamstrings of both legs. Using a similar protocol from Leal Junior et al.(2010), the laser probe was held for 30 seconds at a 90 degree angle at each point.</a:t>
            </a:r>
            <a:endParaRPr lang="en-US" dirty="0">
              <a:solidFill>
                <a:srgbClr val="FFFF00"/>
              </a:solidFill>
              <a:latin typeface="+mn-lt"/>
              <a:cs typeface="Gill Sans"/>
            </a:endParaRPr>
          </a:p>
        </p:txBody>
      </p:sp>
      <p:sp>
        <p:nvSpPr>
          <p:cNvPr id="105" name="Text Placeholder 505"/>
          <p:cNvSpPr>
            <a:spLocks noGrp="1"/>
          </p:cNvSpPr>
          <p:nvPr>
            <p:ph type="body" sz="quarter" idx="19"/>
          </p:nvPr>
        </p:nvSpPr>
        <p:spPr>
          <a:xfrm>
            <a:off x="15166358" y="22942472"/>
            <a:ext cx="13586533" cy="769419"/>
          </a:xfrm>
        </p:spPr>
        <p:txBody>
          <a:bodyPr/>
          <a:lstStyle/>
          <a:p>
            <a:r>
              <a:rPr lang="en-GB" sz="2000" b="1" dirty="0">
                <a:solidFill>
                  <a:schemeClr val="tx1">
                    <a:lumMod val="75000"/>
                    <a:lumOff val="25000"/>
                  </a:schemeClr>
                </a:solidFill>
                <a:latin typeface="+mj-lt"/>
              </a:rPr>
              <a:t>Fig 3. </a:t>
            </a:r>
            <a:r>
              <a:rPr lang="en-GB" sz="2000" b="1" dirty="0" smtClean="0">
                <a:solidFill>
                  <a:schemeClr val="tx1">
                    <a:lumMod val="75000"/>
                    <a:lumOff val="25000"/>
                  </a:schemeClr>
                </a:solidFill>
                <a:latin typeface="+mj-lt"/>
              </a:rPr>
              <a:t>Light </a:t>
            </a:r>
            <a:r>
              <a:rPr lang="en-GB" sz="2000" b="1" dirty="0">
                <a:solidFill>
                  <a:schemeClr val="tx1">
                    <a:lumMod val="75000"/>
                    <a:lumOff val="25000"/>
                  </a:schemeClr>
                </a:solidFill>
                <a:latin typeface="+mj-lt"/>
              </a:rPr>
              <a:t>t</a:t>
            </a:r>
            <a:r>
              <a:rPr lang="en-GB" sz="2000" b="1" dirty="0" smtClean="0">
                <a:solidFill>
                  <a:schemeClr val="tx1">
                    <a:lumMod val="75000"/>
                    <a:lumOff val="25000"/>
                  </a:schemeClr>
                </a:solidFill>
                <a:latin typeface="+mj-lt"/>
              </a:rPr>
              <a:t>herapy </a:t>
            </a:r>
            <a:r>
              <a:rPr lang="en-GB" sz="2000" b="1" dirty="0">
                <a:solidFill>
                  <a:schemeClr val="tx1">
                    <a:lumMod val="75000"/>
                    <a:lumOff val="25000"/>
                  </a:schemeClr>
                </a:solidFill>
                <a:latin typeface="+mj-lt"/>
              </a:rPr>
              <a:t>machine, how it was applied, and where it was applied</a:t>
            </a:r>
            <a:r>
              <a:rPr lang="en-GB" sz="2000" dirty="0">
                <a:solidFill>
                  <a:schemeClr val="tx1">
                    <a:lumMod val="75000"/>
                    <a:lumOff val="25000"/>
                  </a:schemeClr>
                </a:solidFill>
                <a:latin typeface="+mj-lt"/>
              </a:rPr>
              <a:t>.</a:t>
            </a:r>
            <a:endParaRPr lang="en-US" sz="2000" dirty="0">
              <a:solidFill>
                <a:schemeClr val="tx1">
                  <a:lumMod val="75000"/>
                  <a:lumOff val="25000"/>
                </a:schemeClr>
              </a:solidFill>
              <a:latin typeface="+mj-lt"/>
              <a:cs typeface="Gill Sans"/>
            </a:endParaRPr>
          </a:p>
        </p:txBody>
      </p:sp>
      <p:sp>
        <p:nvSpPr>
          <p:cNvPr id="112" name="Text Placeholder 505"/>
          <p:cNvSpPr>
            <a:spLocks noGrp="1"/>
          </p:cNvSpPr>
          <p:nvPr>
            <p:ph type="body" sz="quarter" idx="19"/>
          </p:nvPr>
        </p:nvSpPr>
        <p:spPr>
          <a:xfrm>
            <a:off x="29425605" y="12306470"/>
            <a:ext cx="13529330" cy="861752"/>
          </a:xfrm>
        </p:spPr>
        <p:txBody>
          <a:bodyPr/>
          <a:lstStyle/>
          <a:p>
            <a:r>
              <a:rPr lang="en-GB" b="1" dirty="0">
                <a:solidFill>
                  <a:schemeClr val="tx1">
                    <a:lumMod val="75000"/>
                    <a:lumOff val="25000"/>
                  </a:schemeClr>
                </a:solidFill>
                <a:latin typeface="+mj-lt"/>
              </a:rPr>
              <a:t>Perception of Muscle Soreness</a:t>
            </a:r>
          </a:p>
        </p:txBody>
      </p:sp>
      <p:sp>
        <p:nvSpPr>
          <p:cNvPr id="114" name="TextBox 113"/>
          <p:cNvSpPr txBox="1"/>
          <p:nvPr/>
        </p:nvSpPr>
        <p:spPr>
          <a:xfrm>
            <a:off x="30766515" y="12099304"/>
            <a:ext cx="12188419" cy="400110"/>
          </a:xfrm>
          <a:prstGeom prst="rect">
            <a:avLst/>
          </a:prstGeom>
          <a:noFill/>
        </p:spPr>
        <p:txBody>
          <a:bodyPr wrap="square" rtlCol="0">
            <a:spAutoFit/>
          </a:bodyPr>
          <a:lstStyle/>
          <a:p>
            <a:r>
              <a:rPr lang="en-US" sz="2000" b="1" dirty="0">
                <a:solidFill>
                  <a:schemeClr val="tx1">
                    <a:lumMod val="75000"/>
                    <a:lumOff val="25000"/>
                  </a:schemeClr>
                </a:solidFill>
              </a:rPr>
              <a:t>Fig 4. </a:t>
            </a:r>
            <a:r>
              <a:rPr lang="en-US" sz="2000" dirty="0">
                <a:solidFill>
                  <a:schemeClr val="tx1">
                    <a:lumMod val="75000"/>
                    <a:lumOff val="25000"/>
                  </a:schemeClr>
                </a:solidFill>
              </a:rPr>
              <a:t>a. Vertical Jump and Agility T-Test, b. General Labeled Magnitude Scale (GLMS), </a:t>
            </a:r>
          </a:p>
        </p:txBody>
      </p:sp>
      <p:sp>
        <p:nvSpPr>
          <p:cNvPr id="117" name="Text Placeholder 505"/>
          <p:cNvSpPr>
            <a:spLocks noGrp="1"/>
          </p:cNvSpPr>
          <p:nvPr>
            <p:ph type="body" sz="quarter" idx="19"/>
          </p:nvPr>
        </p:nvSpPr>
        <p:spPr>
          <a:xfrm>
            <a:off x="29425605" y="5413215"/>
            <a:ext cx="10436520" cy="1741993"/>
          </a:xfrm>
        </p:spPr>
        <p:txBody>
          <a:bodyPr/>
          <a:lstStyle/>
          <a:p>
            <a:r>
              <a:rPr lang="en-GB" b="1" dirty="0">
                <a:solidFill>
                  <a:schemeClr val="tx1">
                    <a:lumMod val="75000"/>
                    <a:lumOff val="25000"/>
                  </a:schemeClr>
                </a:solidFill>
                <a:latin typeface="+mj-lt"/>
              </a:rPr>
              <a:t>Vertical Jump and Agility T-Test</a:t>
            </a:r>
          </a:p>
          <a:p>
            <a:pPr algn="just"/>
            <a:r>
              <a:rPr lang="en-GB" b="1" dirty="0">
                <a:solidFill>
                  <a:schemeClr val="tx1">
                    <a:lumMod val="75000"/>
                    <a:lumOff val="25000"/>
                  </a:schemeClr>
                </a:solidFill>
                <a:latin typeface="+mj-lt"/>
              </a:rPr>
              <a:t>Figure 4</a:t>
            </a:r>
            <a:r>
              <a:rPr lang="en-GB" dirty="0">
                <a:solidFill>
                  <a:schemeClr val="tx1">
                    <a:lumMod val="75000"/>
                    <a:lumOff val="25000"/>
                  </a:schemeClr>
                </a:solidFill>
                <a:latin typeface="+mj-lt"/>
              </a:rPr>
              <a:t>. Shows the change in results of both the Vertical Jump and Agility T-Test.</a:t>
            </a:r>
            <a:endParaRPr lang="en-GB" sz="2000" dirty="0">
              <a:solidFill>
                <a:schemeClr val="tx1">
                  <a:lumMod val="75000"/>
                  <a:lumOff val="25000"/>
                </a:schemeClr>
              </a:solidFill>
              <a:latin typeface="+mj-lt"/>
            </a:endParaRPr>
          </a:p>
        </p:txBody>
      </p:sp>
      <p:sp>
        <p:nvSpPr>
          <p:cNvPr id="80" name="Text Placeholder 503"/>
          <p:cNvSpPr>
            <a:spLocks noGrp="1"/>
          </p:cNvSpPr>
          <p:nvPr>
            <p:ph type="body" sz="quarter" idx="10"/>
          </p:nvPr>
        </p:nvSpPr>
        <p:spPr>
          <a:xfrm>
            <a:off x="1168906" y="6035345"/>
            <a:ext cx="12744826" cy="9264052"/>
          </a:xfrm>
        </p:spPr>
        <p:txBody>
          <a:bodyPr/>
          <a:lstStyle/>
          <a:p>
            <a:pPr algn="just"/>
            <a:r>
              <a:rPr lang="en-US" dirty="0">
                <a:solidFill>
                  <a:schemeClr val="tx1">
                    <a:lumMod val="75000"/>
                    <a:lumOff val="25000"/>
                  </a:schemeClr>
                </a:solidFill>
                <a:latin typeface="+mn-lt"/>
              </a:rPr>
              <a:t>INTRODUCTION: Engaging in physical activity and exercise can result in muscle damage and soreness. When muscles lengthen under tension during eccentric contraction, which can happen during daily physical activities, </a:t>
            </a:r>
            <a:r>
              <a:rPr lang="en-US" dirty="0" smtClean="0">
                <a:solidFill>
                  <a:schemeClr val="tx1">
                    <a:lumMod val="75000"/>
                    <a:lumOff val="25000"/>
                  </a:schemeClr>
                </a:solidFill>
                <a:latin typeface="+mn-lt"/>
              </a:rPr>
              <a:t>it can </a:t>
            </a:r>
            <a:r>
              <a:rPr lang="en-US" dirty="0">
                <a:solidFill>
                  <a:schemeClr val="tx1">
                    <a:lumMod val="75000"/>
                    <a:lumOff val="25000"/>
                  </a:schemeClr>
                </a:solidFill>
                <a:latin typeface="+mn-lt"/>
              </a:rPr>
              <a:t>cause exercise-induced muscle damage (EIMD). When you repeat those movements at a high intensity, intracellular muscle damage can occur leading to a 24 to 48-hour delay in the onset of muscle soreness (DOMS) (Choi, 2014). There have been products invented to enhance the recovery of DOMS created by EIMD. </a:t>
            </a:r>
            <a:r>
              <a:rPr lang="en-US" dirty="0" smtClean="0">
                <a:solidFill>
                  <a:schemeClr val="tx1">
                    <a:lumMod val="75000"/>
                    <a:lumOff val="25000"/>
                  </a:schemeClr>
                </a:solidFill>
                <a:latin typeface="+mn-lt"/>
              </a:rPr>
              <a:t>Light </a:t>
            </a:r>
            <a:r>
              <a:rPr lang="en-US" dirty="0">
                <a:solidFill>
                  <a:schemeClr val="tx1">
                    <a:lumMod val="75000"/>
                    <a:lumOff val="25000"/>
                  </a:schemeClr>
                </a:solidFill>
                <a:latin typeface="+mn-lt"/>
              </a:rPr>
              <a:t>therapy (LT), in this case, is a non-invasive clinical technique commonly used to treat muscular injuries. The purpose of this study is to examine the effectiveness of LT on EIMD compared to a </a:t>
            </a:r>
            <a:r>
              <a:rPr lang="en-US" dirty="0" smtClean="0">
                <a:solidFill>
                  <a:schemeClr val="tx1">
                    <a:lumMod val="75000"/>
                    <a:lumOff val="25000"/>
                  </a:schemeClr>
                </a:solidFill>
                <a:latin typeface="+mn-lt"/>
              </a:rPr>
              <a:t>placebo group  (PL) </a:t>
            </a:r>
            <a:r>
              <a:rPr lang="en-US" dirty="0">
                <a:solidFill>
                  <a:schemeClr val="tx1">
                    <a:lumMod val="75000"/>
                    <a:lumOff val="25000"/>
                  </a:schemeClr>
                </a:solidFill>
                <a:latin typeface="+mn-lt"/>
              </a:rPr>
              <a:t>during an eight-day trial. METHODS: Participants </a:t>
            </a:r>
            <a:r>
              <a:rPr lang="en-US" dirty="0" smtClean="0">
                <a:solidFill>
                  <a:schemeClr val="tx1">
                    <a:lumMod val="75000"/>
                    <a:lumOff val="25000"/>
                  </a:schemeClr>
                </a:solidFill>
                <a:latin typeface="+mn-lt"/>
              </a:rPr>
              <a:t>were </a:t>
            </a:r>
            <a:r>
              <a:rPr lang="en-US" dirty="0">
                <a:solidFill>
                  <a:schemeClr val="tx1">
                    <a:lumMod val="75000"/>
                    <a:lumOff val="25000"/>
                  </a:schemeClr>
                </a:solidFill>
                <a:latin typeface="+mn-lt"/>
              </a:rPr>
              <a:t>divided into two groups (LT &amp; </a:t>
            </a:r>
            <a:r>
              <a:rPr lang="en-US" dirty="0" smtClean="0">
                <a:solidFill>
                  <a:schemeClr val="tx1">
                    <a:lumMod val="75000"/>
                    <a:lumOff val="25000"/>
                  </a:schemeClr>
                </a:solidFill>
                <a:latin typeface="+mn-lt"/>
              </a:rPr>
              <a:t>PL) </a:t>
            </a:r>
            <a:r>
              <a:rPr lang="en-US" dirty="0">
                <a:solidFill>
                  <a:schemeClr val="tx1">
                    <a:lumMod val="75000"/>
                    <a:lumOff val="25000"/>
                  </a:schemeClr>
                </a:solidFill>
                <a:latin typeface="+mn-lt"/>
              </a:rPr>
              <a:t>not knowing which group they </a:t>
            </a:r>
            <a:r>
              <a:rPr lang="en-US" dirty="0" smtClean="0">
                <a:solidFill>
                  <a:schemeClr val="tx1">
                    <a:lumMod val="75000"/>
                    <a:lumOff val="25000"/>
                  </a:schemeClr>
                </a:solidFill>
                <a:latin typeface="+mn-lt"/>
              </a:rPr>
              <a:t>were </a:t>
            </a:r>
            <a:r>
              <a:rPr lang="en-US" dirty="0">
                <a:solidFill>
                  <a:schemeClr val="tx1">
                    <a:lumMod val="75000"/>
                    <a:lumOff val="25000"/>
                  </a:schemeClr>
                </a:solidFill>
                <a:latin typeface="+mn-lt"/>
              </a:rPr>
              <a:t>in (single-blind experiment) </a:t>
            </a:r>
            <a:r>
              <a:rPr lang="en-US" dirty="0" smtClean="0">
                <a:solidFill>
                  <a:schemeClr val="tx1">
                    <a:lumMod val="75000"/>
                    <a:lumOff val="25000"/>
                  </a:schemeClr>
                </a:solidFill>
                <a:latin typeface="+mn-lt"/>
              </a:rPr>
              <a:t>and were </a:t>
            </a:r>
            <a:r>
              <a:rPr lang="en-US" dirty="0">
                <a:solidFill>
                  <a:schemeClr val="tx1">
                    <a:lumMod val="75000"/>
                    <a:lumOff val="25000"/>
                  </a:schemeClr>
                </a:solidFill>
                <a:latin typeface="+mn-lt"/>
              </a:rPr>
              <a:t>tested on their </a:t>
            </a:r>
            <a:r>
              <a:rPr lang="en-US" dirty="0" smtClean="0">
                <a:solidFill>
                  <a:schemeClr val="tx1">
                    <a:lumMod val="75000"/>
                    <a:lumOff val="25000"/>
                  </a:schemeClr>
                </a:solidFill>
                <a:latin typeface="+mn-lt"/>
              </a:rPr>
              <a:t>range </a:t>
            </a:r>
            <a:r>
              <a:rPr lang="en-US" dirty="0">
                <a:solidFill>
                  <a:schemeClr val="tx1">
                    <a:lumMod val="75000"/>
                    <a:lumOff val="25000"/>
                  </a:schemeClr>
                </a:solidFill>
                <a:latin typeface="+mn-lt"/>
              </a:rPr>
              <a:t>of motion (ROM) on their hip flexion and abduction, their perception of muscle soreness (GLMS scale), vertical jump, and agility (T-test). To induce muscle damage, </a:t>
            </a:r>
            <a:r>
              <a:rPr lang="en-US" dirty="0" smtClean="0">
                <a:solidFill>
                  <a:schemeClr val="tx1">
                    <a:lumMod val="75000"/>
                    <a:lumOff val="25000"/>
                  </a:schemeClr>
                </a:solidFill>
                <a:latin typeface="+mn-lt"/>
              </a:rPr>
              <a:t>participants ran </a:t>
            </a:r>
            <a:r>
              <a:rPr lang="en-US" dirty="0">
                <a:solidFill>
                  <a:schemeClr val="tx1">
                    <a:lumMod val="75000"/>
                    <a:lumOff val="25000"/>
                  </a:schemeClr>
                </a:solidFill>
                <a:latin typeface="+mn-lt"/>
              </a:rPr>
              <a:t>40 15-meter sprints with a 5-meter deceleration zone, thereafter, </a:t>
            </a:r>
            <a:r>
              <a:rPr lang="en-US" dirty="0" smtClean="0">
                <a:solidFill>
                  <a:schemeClr val="tx1">
                    <a:lumMod val="75000"/>
                    <a:lumOff val="25000"/>
                  </a:schemeClr>
                </a:solidFill>
                <a:latin typeface="+mn-lt"/>
              </a:rPr>
              <a:t>commenced </a:t>
            </a:r>
            <a:r>
              <a:rPr lang="en-US" dirty="0">
                <a:solidFill>
                  <a:schemeClr val="tx1">
                    <a:lumMod val="75000"/>
                    <a:lumOff val="25000"/>
                  </a:schemeClr>
                </a:solidFill>
                <a:latin typeface="+mn-lt"/>
              </a:rPr>
              <a:t>the LT treatment on the fourth day on. LT </a:t>
            </a:r>
            <a:r>
              <a:rPr lang="en-US" dirty="0" smtClean="0">
                <a:solidFill>
                  <a:schemeClr val="tx1">
                    <a:lumMod val="75000"/>
                    <a:lumOff val="25000"/>
                  </a:schemeClr>
                </a:solidFill>
                <a:latin typeface="+mn-lt"/>
              </a:rPr>
              <a:t>was </a:t>
            </a:r>
            <a:r>
              <a:rPr lang="en-US" dirty="0">
                <a:solidFill>
                  <a:schemeClr val="tx1">
                    <a:lumMod val="75000"/>
                    <a:lumOff val="25000"/>
                  </a:schemeClr>
                </a:solidFill>
                <a:latin typeface="+mn-lt"/>
              </a:rPr>
              <a:t>applied </a:t>
            </a:r>
            <a:r>
              <a:rPr lang="en-US" dirty="0" smtClean="0">
                <a:solidFill>
                  <a:schemeClr val="tx1">
                    <a:lumMod val="75000"/>
                    <a:lumOff val="25000"/>
                  </a:schemeClr>
                </a:solidFill>
                <a:latin typeface="+mn-lt"/>
              </a:rPr>
              <a:t>to </a:t>
            </a:r>
            <a:r>
              <a:rPr lang="en-US" dirty="0">
                <a:solidFill>
                  <a:schemeClr val="tx1">
                    <a:lumMod val="75000"/>
                    <a:lumOff val="25000"/>
                  </a:schemeClr>
                </a:solidFill>
                <a:latin typeface="+mn-lt"/>
              </a:rPr>
              <a:t>the </a:t>
            </a:r>
            <a:r>
              <a:rPr lang="en-US" dirty="0" smtClean="0">
                <a:solidFill>
                  <a:schemeClr val="tx1">
                    <a:lumMod val="75000"/>
                    <a:lumOff val="25000"/>
                  </a:schemeClr>
                </a:solidFill>
                <a:latin typeface="+mn-lt"/>
              </a:rPr>
              <a:t>quadriceps, hamstring </a:t>
            </a:r>
            <a:r>
              <a:rPr lang="en-US" dirty="0">
                <a:solidFill>
                  <a:schemeClr val="tx1">
                    <a:lumMod val="75000"/>
                    <a:lumOff val="25000"/>
                  </a:schemeClr>
                </a:solidFill>
                <a:latin typeface="+mn-lt"/>
              </a:rPr>
              <a:t>and calf muscles on both legs. We </a:t>
            </a:r>
            <a:r>
              <a:rPr lang="en-US" dirty="0" smtClean="0">
                <a:solidFill>
                  <a:schemeClr val="tx1">
                    <a:lumMod val="75000"/>
                    <a:lumOff val="25000"/>
                  </a:schemeClr>
                </a:solidFill>
                <a:latin typeface="+mn-lt"/>
              </a:rPr>
              <a:t>hypothesized </a:t>
            </a:r>
            <a:r>
              <a:rPr lang="en-US" dirty="0">
                <a:solidFill>
                  <a:schemeClr val="tx1">
                    <a:lumMod val="75000"/>
                    <a:lumOff val="25000"/>
                  </a:schemeClr>
                </a:solidFill>
                <a:latin typeface="+mn-lt"/>
              </a:rPr>
              <a:t>LT following EIMD </a:t>
            </a:r>
            <a:r>
              <a:rPr lang="en-US" dirty="0" smtClean="0">
                <a:solidFill>
                  <a:schemeClr val="tx1">
                    <a:lumMod val="75000"/>
                    <a:lumOff val="25000"/>
                  </a:schemeClr>
                </a:solidFill>
                <a:latin typeface="+mn-lt"/>
              </a:rPr>
              <a:t>would </a:t>
            </a:r>
            <a:r>
              <a:rPr lang="en-US" dirty="0">
                <a:solidFill>
                  <a:schemeClr val="tx1">
                    <a:lumMod val="75000"/>
                    <a:lumOff val="25000"/>
                  </a:schemeClr>
                </a:solidFill>
                <a:latin typeface="+mn-lt"/>
              </a:rPr>
              <a:t>neither influence perceptions of muscle soreness, flexibility, vertical jumping ability, nor agility, compared to a </a:t>
            </a:r>
            <a:r>
              <a:rPr lang="en-US" dirty="0" smtClean="0">
                <a:solidFill>
                  <a:schemeClr val="tx1">
                    <a:lumMod val="75000"/>
                    <a:lumOff val="25000"/>
                  </a:schemeClr>
                </a:solidFill>
                <a:latin typeface="+mn-lt"/>
              </a:rPr>
              <a:t>placebo treatment group. </a:t>
            </a:r>
            <a:r>
              <a:rPr lang="en-US" dirty="0">
                <a:solidFill>
                  <a:schemeClr val="tx1">
                    <a:lumMod val="75000"/>
                    <a:lumOff val="25000"/>
                  </a:schemeClr>
                </a:solidFill>
                <a:latin typeface="+mn-lt"/>
              </a:rPr>
              <a:t>DISCUSSION/CONCLUSION</a:t>
            </a:r>
            <a:r>
              <a:rPr lang="en-US" dirty="0" smtClean="0">
                <a:solidFill>
                  <a:schemeClr val="tx1">
                    <a:lumMod val="75000"/>
                    <a:lumOff val="25000"/>
                  </a:schemeClr>
                </a:solidFill>
                <a:latin typeface="+mn-lt"/>
              </a:rPr>
              <a:t>: </a:t>
            </a:r>
            <a:r>
              <a:rPr lang="en-US" dirty="0" smtClean="0">
                <a:solidFill>
                  <a:schemeClr val="tx1">
                    <a:lumMod val="75000"/>
                    <a:lumOff val="25000"/>
                  </a:schemeClr>
                </a:solidFill>
                <a:latin typeface="+mn-lt"/>
              </a:rPr>
              <a:t>A significant difference (p &lt; .05) was found between the two groups in the measurement of calf soreness.  The LT group reported lower calf soreness level throughout the week.  No other significant differences were found between groups.  This data lends itself to the theory that light therapy is more beneficial for treating soreness in Type I muscle fibers.</a:t>
            </a:r>
            <a:endParaRPr lang="en-US" dirty="0">
              <a:solidFill>
                <a:schemeClr val="tx1">
                  <a:lumMod val="75000"/>
                  <a:lumOff val="25000"/>
                </a:schemeClr>
              </a:solidFill>
              <a:latin typeface="+mn-lt"/>
            </a:endParaRPr>
          </a:p>
        </p:txBody>
      </p:sp>
      <p:sp>
        <p:nvSpPr>
          <p:cNvPr id="94" name="Text Placeholder 504"/>
          <p:cNvSpPr>
            <a:spLocks noGrp="1"/>
          </p:cNvSpPr>
          <p:nvPr>
            <p:ph type="body" sz="quarter" idx="11"/>
          </p:nvPr>
        </p:nvSpPr>
        <p:spPr>
          <a:xfrm>
            <a:off x="922338" y="5431995"/>
            <a:ext cx="13573126" cy="754045"/>
          </a:xfrm>
        </p:spPr>
        <p:txBody>
          <a:bodyPr/>
          <a:lstStyle/>
          <a:p>
            <a:r>
              <a:rPr lang="en-GB" dirty="0">
                <a:solidFill>
                  <a:schemeClr val="tx1">
                    <a:lumMod val="75000"/>
                    <a:lumOff val="25000"/>
                  </a:schemeClr>
                </a:solidFill>
                <a:latin typeface="Gill Sans"/>
                <a:cs typeface="Gill Sans"/>
              </a:rPr>
              <a:t>ABSTRACT</a:t>
            </a:r>
            <a:endParaRPr lang="en-US" dirty="0">
              <a:solidFill>
                <a:schemeClr val="tx1">
                  <a:lumMod val="75000"/>
                  <a:lumOff val="25000"/>
                </a:schemeClr>
              </a:solidFill>
              <a:latin typeface="Gill Sans"/>
              <a:cs typeface="Gill Sans"/>
            </a:endParaRPr>
          </a:p>
        </p:txBody>
      </p:sp>
      <p:sp>
        <p:nvSpPr>
          <p:cNvPr id="12" name="Text Placeholder 11"/>
          <p:cNvSpPr>
            <a:spLocks noGrp="1"/>
          </p:cNvSpPr>
          <p:nvPr>
            <p:ph type="body" sz="quarter" idx="19"/>
          </p:nvPr>
        </p:nvSpPr>
        <p:spPr>
          <a:xfrm>
            <a:off x="15173045" y="31318031"/>
            <a:ext cx="13532445" cy="769419"/>
          </a:xfrm>
        </p:spPr>
        <p:txBody>
          <a:bodyPr/>
          <a:lstStyle/>
          <a:p>
            <a:r>
              <a:rPr lang="en-GB" sz="2000" b="1" dirty="0">
                <a:solidFill>
                  <a:schemeClr val="tx1">
                    <a:lumMod val="75000"/>
                    <a:lumOff val="25000"/>
                  </a:schemeClr>
                </a:solidFill>
              </a:rPr>
              <a:t>Table 1. </a:t>
            </a:r>
            <a:r>
              <a:rPr lang="en-GB" sz="2000" dirty="0">
                <a:solidFill>
                  <a:schemeClr val="tx1">
                    <a:lumMod val="75000"/>
                    <a:lumOff val="25000"/>
                  </a:schemeClr>
                </a:solidFill>
              </a:rPr>
              <a:t>Mean (SD) participant characteristics by condition. </a:t>
            </a:r>
            <a:endParaRPr lang="en-US" sz="2000" dirty="0"/>
          </a:p>
        </p:txBody>
      </p:sp>
      <p:sp>
        <p:nvSpPr>
          <p:cNvPr id="68" name="Text Placeholder 503"/>
          <p:cNvSpPr>
            <a:spLocks noGrp="1"/>
          </p:cNvSpPr>
          <p:nvPr>
            <p:ph type="body" sz="quarter" idx="10"/>
          </p:nvPr>
        </p:nvSpPr>
        <p:spPr>
          <a:xfrm>
            <a:off x="1038302" y="16050608"/>
            <a:ext cx="13507529" cy="2462190"/>
          </a:xfrm>
        </p:spPr>
        <p:txBody>
          <a:bodyPr/>
          <a:lstStyle/>
          <a:p>
            <a:pPr algn="just"/>
            <a:r>
              <a:rPr lang="en-US" dirty="0">
                <a:solidFill>
                  <a:schemeClr val="tx1">
                    <a:lumMod val="75000"/>
                    <a:lumOff val="25000"/>
                  </a:schemeClr>
                </a:solidFill>
                <a:latin typeface="+mn-lt"/>
              </a:rPr>
              <a:t>Physical activity and exercise can result in muscle damage and soreness. When eccentric contractions are performed repeatedly at a high intensity, intracellular muscle damage occurs, which can impair muscle function and cause delayed onset muscle soreness (DOMS) (Choi, 2014). </a:t>
            </a:r>
            <a:r>
              <a:rPr lang="en-US" dirty="0" smtClean="0">
                <a:solidFill>
                  <a:schemeClr val="tx1">
                    <a:lumMod val="75000"/>
                    <a:lumOff val="25000"/>
                  </a:schemeClr>
                </a:solidFill>
                <a:latin typeface="+mn-lt"/>
              </a:rPr>
              <a:t>Light therapy </a:t>
            </a:r>
            <a:r>
              <a:rPr lang="en-US" dirty="0">
                <a:solidFill>
                  <a:schemeClr val="tx1">
                    <a:lumMod val="75000"/>
                    <a:lumOff val="25000"/>
                  </a:schemeClr>
                </a:solidFill>
                <a:latin typeface="+mn-lt"/>
              </a:rPr>
              <a:t>is a non-invasive clinical technique commonly used to treat muscular injuries like these eccentric contractions. </a:t>
            </a:r>
          </a:p>
        </p:txBody>
      </p:sp>
      <p:sp>
        <p:nvSpPr>
          <p:cNvPr id="69" name="Text Placeholder 504"/>
          <p:cNvSpPr>
            <a:spLocks noGrp="1"/>
          </p:cNvSpPr>
          <p:nvPr>
            <p:ph type="body" sz="quarter" idx="11"/>
          </p:nvPr>
        </p:nvSpPr>
        <p:spPr>
          <a:xfrm>
            <a:off x="875214" y="15037161"/>
            <a:ext cx="13573126" cy="754045"/>
          </a:xfrm>
        </p:spPr>
        <p:txBody>
          <a:bodyPr/>
          <a:lstStyle/>
          <a:p>
            <a:r>
              <a:rPr lang="en-GB" dirty="0">
                <a:solidFill>
                  <a:schemeClr val="tx1">
                    <a:lumMod val="75000"/>
                    <a:lumOff val="25000"/>
                  </a:schemeClr>
                </a:solidFill>
                <a:latin typeface="Gill Sans"/>
                <a:cs typeface="Gill Sans"/>
              </a:rPr>
              <a:t>INTRODUCTION </a:t>
            </a:r>
            <a:endParaRPr lang="en-US" dirty="0">
              <a:solidFill>
                <a:schemeClr val="tx1">
                  <a:lumMod val="75000"/>
                  <a:lumOff val="25000"/>
                </a:schemeClr>
              </a:solidFill>
              <a:latin typeface="Gill Sans"/>
              <a:cs typeface="Gill Sans"/>
            </a:endParaRPr>
          </a:p>
        </p:txBody>
      </p:sp>
      <p:sp>
        <p:nvSpPr>
          <p:cNvPr id="70" name="Text Placeholder 503"/>
          <p:cNvSpPr>
            <a:spLocks noGrp="1"/>
          </p:cNvSpPr>
          <p:nvPr>
            <p:ph type="body" sz="quarter" idx="10"/>
          </p:nvPr>
        </p:nvSpPr>
        <p:spPr>
          <a:xfrm>
            <a:off x="1060320" y="19864442"/>
            <a:ext cx="13591277" cy="1261862"/>
          </a:xfrm>
        </p:spPr>
        <p:txBody>
          <a:bodyPr/>
          <a:lstStyle/>
          <a:p>
            <a:pPr algn="just"/>
            <a:r>
              <a:rPr lang="en-US" dirty="0">
                <a:solidFill>
                  <a:schemeClr val="tx1">
                    <a:lumMod val="75000"/>
                    <a:lumOff val="25000"/>
                  </a:schemeClr>
                </a:solidFill>
                <a:latin typeface="+mn-lt"/>
              </a:rPr>
              <a:t>Will </a:t>
            </a:r>
            <a:r>
              <a:rPr lang="en-US" dirty="0">
                <a:solidFill>
                  <a:schemeClr val="tx1">
                    <a:lumMod val="75000"/>
                    <a:lumOff val="25000"/>
                  </a:schemeClr>
                </a:solidFill>
                <a:latin typeface="+mn-lt"/>
              </a:rPr>
              <a:t>l</a:t>
            </a:r>
            <a:r>
              <a:rPr lang="en-US" dirty="0" smtClean="0">
                <a:solidFill>
                  <a:schemeClr val="tx1">
                    <a:lumMod val="75000"/>
                    <a:lumOff val="25000"/>
                  </a:schemeClr>
                </a:solidFill>
                <a:latin typeface="+mn-lt"/>
              </a:rPr>
              <a:t>ight </a:t>
            </a:r>
            <a:r>
              <a:rPr lang="en-US" dirty="0">
                <a:solidFill>
                  <a:schemeClr val="tx1">
                    <a:lumMod val="75000"/>
                    <a:lumOff val="25000"/>
                  </a:schemeClr>
                </a:solidFill>
                <a:latin typeface="+mn-lt"/>
              </a:rPr>
              <a:t>t</a:t>
            </a:r>
            <a:r>
              <a:rPr lang="en-US" dirty="0" smtClean="0">
                <a:solidFill>
                  <a:schemeClr val="tx1">
                    <a:lumMod val="75000"/>
                    <a:lumOff val="25000"/>
                  </a:schemeClr>
                </a:solidFill>
                <a:latin typeface="+mn-lt"/>
              </a:rPr>
              <a:t>herapy </a:t>
            </a:r>
            <a:r>
              <a:rPr lang="en-US" dirty="0">
                <a:solidFill>
                  <a:schemeClr val="tx1">
                    <a:lumMod val="75000"/>
                    <a:lumOff val="25000"/>
                  </a:schemeClr>
                </a:solidFill>
                <a:latin typeface="+mn-lt"/>
              </a:rPr>
              <a:t>enhance recovery of muscle soreness and performance following exercise-induced muscle damage compared to a control condition?</a:t>
            </a:r>
          </a:p>
        </p:txBody>
      </p:sp>
      <p:sp>
        <p:nvSpPr>
          <p:cNvPr id="71" name="Text Placeholder 504"/>
          <p:cNvSpPr>
            <a:spLocks noGrp="1"/>
          </p:cNvSpPr>
          <p:nvPr>
            <p:ph type="body" sz="quarter" idx="11"/>
          </p:nvPr>
        </p:nvSpPr>
        <p:spPr>
          <a:xfrm>
            <a:off x="1030001" y="19054452"/>
            <a:ext cx="13573126" cy="754045"/>
          </a:xfrm>
        </p:spPr>
        <p:txBody>
          <a:bodyPr/>
          <a:lstStyle/>
          <a:p>
            <a:r>
              <a:rPr lang="en-GB" dirty="0">
                <a:solidFill>
                  <a:schemeClr val="tx1">
                    <a:lumMod val="75000"/>
                    <a:lumOff val="25000"/>
                  </a:schemeClr>
                </a:solidFill>
                <a:latin typeface="Gill Sans"/>
                <a:cs typeface="Gill Sans"/>
              </a:rPr>
              <a:t>RESEARCH QUESTION </a:t>
            </a:r>
            <a:endParaRPr lang="en-US" dirty="0">
              <a:solidFill>
                <a:schemeClr val="tx1">
                  <a:lumMod val="75000"/>
                  <a:lumOff val="25000"/>
                </a:schemeClr>
              </a:solidFill>
              <a:latin typeface="Gill Sans"/>
              <a:cs typeface="Gill Sans"/>
            </a:endParaRPr>
          </a:p>
        </p:txBody>
      </p:sp>
      <p:sp>
        <p:nvSpPr>
          <p:cNvPr id="10" name="Text Placeholder 9"/>
          <p:cNvSpPr>
            <a:spLocks noGrp="1"/>
          </p:cNvSpPr>
          <p:nvPr>
            <p:ph type="body" sz="quarter" idx="26"/>
          </p:nvPr>
        </p:nvSpPr>
        <p:spPr>
          <a:xfrm>
            <a:off x="28754926" y="11250557"/>
            <a:ext cx="14983873" cy="769419"/>
          </a:xfrm>
        </p:spPr>
        <p:txBody>
          <a:bodyPr/>
          <a:lstStyle/>
          <a:p>
            <a:pPr lvl="0"/>
            <a:r>
              <a:rPr lang="en-GB" sz="2000" b="1" dirty="0">
                <a:solidFill>
                  <a:prstClr val="black">
                    <a:lumMod val="75000"/>
                    <a:lumOff val="25000"/>
                  </a:prstClr>
                </a:solidFill>
                <a:latin typeface="Calibri"/>
                <a:cs typeface="Gill Sans"/>
              </a:rPr>
              <a:t>               a. </a:t>
            </a:r>
            <a:r>
              <a:rPr lang="en-GB" sz="2000" b="1" dirty="0" smtClean="0">
                <a:solidFill>
                  <a:prstClr val="black">
                    <a:lumMod val="75000"/>
                    <a:lumOff val="25000"/>
                  </a:prstClr>
                </a:solidFill>
                <a:latin typeface="Calibri"/>
                <a:cs typeface="Gill Sans"/>
              </a:rPr>
              <a:t>		                                      </a:t>
            </a:r>
            <a:r>
              <a:rPr lang="en-GB" sz="2000" b="1" dirty="0">
                <a:solidFill>
                  <a:prstClr val="black">
                    <a:lumMod val="75000"/>
                    <a:lumOff val="25000"/>
                  </a:prstClr>
                </a:solidFill>
                <a:latin typeface="Calibri"/>
                <a:cs typeface="Gill Sans"/>
              </a:rPr>
              <a:t>b.</a:t>
            </a:r>
            <a:endParaRPr lang="en-US" dirty="0"/>
          </a:p>
        </p:txBody>
      </p:sp>
      <p:sp>
        <p:nvSpPr>
          <p:cNvPr id="119" name="TextBox 118"/>
          <p:cNvSpPr txBox="1"/>
          <p:nvPr/>
        </p:nvSpPr>
        <p:spPr>
          <a:xfrm>
            <a:off x="30766515" y="17651449"/>
            <a:ext cx="12087013" cy="400110"/>
          </a:xfrm>
          <a:prstGeom prst="rect">
            <a:avLst/>
          </a:prstGeom>
          <a:noFill/>
        </p:spPr>
        <p:txBody>
          <a:bodyPr wrap="square" rtlCol="0">
            <a:spAutoFit/>
          </a:bodyPr>
          <a:lstStyle/>
          <a:p>
            <a:pPr algn="ctr"/>
            <a:r>
              <a:rPr lang="en-US" sz="2000" b="1" dirty="0">
                <a:solidFill>
                  <a:schemeClr val="tx1">
                    <a:lumMod val="75000"/>
                    <a:lumOff val="25000"/>
                  </a:schemeClr>
                </a:solidFill>
              </a:rPr>
              <a:t>Fig 5. shows the mean change in perception of muscle soreness in general, in the quads, hamstrings, and calves.</a:t>
            </a:r>
            <a:endParaRPr lang="en-US" sz="2000" dirty="0">
              <a:solidFill>
                <a:schemeClr val="tx1">
                  <a:lumMod val="75000"/>
                  <a:lumOff val="25000"/>
                </a:schemeClr>
              </a:solidFill>
            </a:endParaRPr>
          </a:p>
        </p:txBody>
      </p:sp>
      <p:sp>
        <p:nvSpPr>
          <p:cNvPr id="123" name="Text Placeholder 511"/>
          <p:cNvSpPr>
            <a:spLocks noGrp="1"/>
          </p:cNvSpPr>
          <p:nvPr>
            <p:ph type="body" sz="quarter" idx="25"/>
          </p:nvPr>
        </p:nvSpPr>
        <p:spPr>
          <a:xfrm>
            <a:off x="29425605" y="22013832"/>
            <a:ext cx="13576029" cy="754045"/>
          </a:xfrm>
        </p:spPr>
        <p:txBody>
          <a:bodyPr/>
          <a:lstStyle/>
          <a:p>
            <a:r>
              <a:rPr lang="en-US" dirty="0">
                <a:solidFill>
                  <a:schemeClr val="tx1">
                    <a:lumMod val="75000"/>
                    <a:lumOff val="25000"/>
                  </a:schemeClr>
                </a:solidFill>
                <a:latin typeface="Gill Sans"/>
                <a:cs typeface="Gill Sans"/>
              </a:rPr>
              <a:t>WHAT I LEARNED</a:t>
            </a:r>
          </a:p>
        </p:txBody>
      </p:sp>
      <p:sp>
        <p:nvSpPr>
          <p:cNvPr id="124" name="Text Placeholder 505"/>
          <p:cNvSpPr>
            <a:spLocks noGrp="1"/>
          </p:cNvSpPr>
          <p:nvPr>
            <p:ph type="body" sz="quarter" idx="19"/>
          </p:nvPr>
        </p:nvSpPr>
        <p:spPr>
          <a:xfrm>
            <a:off x="29345297" y="18715885"/>
            <a:ext cx="13627761" cy="2862300"/>
          </a:xfrm>
        </p:spPr>
        <p:txBody>
          <a:bodyPr/>
          <a:lstStyle/>
          <a:p>
            <a:pPr algn="just"/>
            <a:r>
              <a:rPr lang="en-US" dirty="0" smtClean="0">
                <a:solidFill>
                  <a:schemeClr val="tx1">
                    <a:lumMod val="75000"/>
                    <a:lumOff val="25000"/>
                  </a:schemeClr>
                </a:solidFill>
                <a:latin typeface="+mn-lt"/>
              </a:rPr>
              <a:t>Calf soreness throughout </a:t>
            </a:r>
            <a:r>
              <a:rPr lang="en-US" dirty="0">
                <a:solidFill>
                  <a:schemeClr val="tx1">
                    <a:lumMod val="75000"/>
                    <a:lumOff val="25000"/>
                  </a:schemeClr>
                </a:solidFill>
                <a:latin typeface="+mn-lt"/>
              </a:rPr>
              <a:t>the week </a:t>
            </a:r>
            <a:r>
              <a:rPr lang="en-US" dirty="0" smtClean="0">
                <a:solidFill>
                  <a:schemeClr val="tx1">
                    <a:lumMod val="75000"/>
                    <a:lumOff val="25000"/>
                  </a:schemeClr>
                </a:solidFill>
                <a:latin typeface="+mn-lt"/>
              </a:rPr>
              <a:t>appears to recover </a:t>
            </a:r>
            <a:r>
              <a:rPr lang="en-US" dirty="0">
                <a:solidFill>
                  <a:schemeClr val="tx1">
                    <a:lumMod val="75000"/>
                    <a:lumOff val="25000"/>
                  </a:schemeClr>
                </a:solidFill>
                <a:latin typeface="+mn-lt"/>
              </a:rPr>
              <a:t>faster in the </a:t>
            </a:r>
            <a:r>
              <a:rPr lang="en-US" dirty="0" smtClean="0">
                <a:solidFill>
                  <a:schemeClr val="tx1">
                    <a:lumMod val="75000"/>
                    <a:lumOff val="25000"/>
                  </a:schemeClr>
                </a:solidFill>
                <a:latin typeface="+mn-lt"/>
              </a:rPr>
              <a:t>light therapy </a:t>
            </a:r>
            <a:r>
              <a:rPr lang="en-US" dirty="0">
                <a:solidFill>
                  <a:schemeClr val="tx1">
                    <a:lumMod val="75000"/>
                    <a:lumOff val="25000"/>
                  </a:schemeClr>
                </a:solidFill>
                <a:latin typeface="+mn-lt"/>
              </a:rPr>
              <a:t>group than the </a:t>
            </a:r>
            <a:r>
              <a:rPr lang="en-US" dirty="0" smtClean="0">
                <a:solidFill>
                  <a:schemeClr val="tx1">
                    <a:lumMod val="75000"/>
                    <a:lumOff val="25000"/>
                  </a:schemeClr>
                </a:solidFill>
                <a:latin typeface="+mn-lt"/>
              </a:rPr>
              <a:t>placebo </a:t>
            </a:r>
            <a:r>
              <a:rPr lang="en-US" dirty="0">
                <a:solidFill>
                  <a:schemeClr val="tx1">
                    <a:lumMod val="75000"/>
                    <a:lumOff val="25000"/>
                  </a:schemeClr>
                </a:solidFill>
                <a:latin typeface="+mn-lt"/>
              </a:rPr>
              <a:t>group. C</a:t>
            </a:r>
            <a:r>
              <a:rPr lang="en-US" dirty="0" smtClean="0">
                <a:solidFill>
                  <a:schemeClr val="tx1">
                    <a:lumMod val="75000"/>
                    <a:lumOff val="25000"/>
                  </a:schemeClr>
                </a:solidFill>
                <a:latin typeface="+mn-lt"/>
              </a:rPr>
              <a:t>alf </a:t>
            </a:r>
            <a:r>
              <a:rPr lang="en-US" dirty="0">
                <a:solidFill>
                  <a:schemeClr val="tx1">
                    <a:lumMod val="75000"/>
                    <a:lumOff val="25000"/>
                  </a:schemeClr>
                </a:solidFill>
                <a:latin typeface="+mn-lt"/>
              </a:rPr>
              <a:t>muscles are considered mostly Type 1 muscle fibers which </a:t>
            </a:r>
            <a:r>
              <a:rPr lang="en-US" dirty="0" smtClean="0">
                <a:solidFill>
                  <a:schemeClr val="tx1">
                    <a:lumMod val="75000"/>
                    <a:lumOff val="25000"/>
                  </a:schemeClr>
                </a:solidFill>
                <a:latin typeface="+mn-lt"/>
              </a:rPr>
              <a:t>are more endurance-oriented. </a:t>
            </a:r>
            <a:r>
              <a:rPr lang="en-US" dirty="0" smtClean="0">
                <a:solidFill>
                  <a:schemeClr val="tx1">
                    <a:lumMod val="75000"/>
                    <a:lumOff val="25000"/>
                  </a:schemeClr>
                </a:solidFill>
                <a:latin typeface="+mn-lt"/>
              </a:rPr>
              <a:t>Light </a:t>
            </a:r>
            <a:r>
              <a:rPr lang="en-US" dirty="0">
                <a:solidFill>
                  <a:schemeClr val="tx1">
                    <a:lumMod val="75000"/>
                    <a:lumOff val="25000"/>
                  </a:schemeClr>
                </a:solidFill>
                <a:latin typeface="+mn-lt"/>
              </a:rPr>
              <a:t>t</a:t>
            </a:r>
            <a:r>
              <a:rPr lang="en-US" dirty="0" smtClean="0">
                <a:solidFill>
                  <a:schemeClr val="tx1">
                    <a:lumMod val="75000"/>
                    <a:lumOff val="25000"/>
                  </a:schemeClr>
                </a:solidFill>
                <a:latin typeface="+mn-lt"/>
              </a:rPr>
              <a:t>herapy </a:t>
            </a:r>
            <a:r>
              <a:rPr lang="en-US" dirty="0" smtClean="0">
                <a:solidFill>
                  <a:schemeClr val="tx1">
                    <a:lumMod val="75000"/>
                    <a:lumOff val="25000"/>
                  </a:schemeClr>
                </a:solidFill>
                <a:latin typeface="+mn-lt"/>
              </a:rPr>
              <a:t>may be </a:t>
            </a:r>
            <a:r>
              <a:rPr lang="en-US" dirty="0">
                <a:solidFill>
                  <a:schemeClr val="tx1">
                    <a:lumMod val="75000"/>
                    <a:lumOff val="25000"/>
                  </a:schemeClr>
                </a:solidFill>
                <a:latin typeface="+mn-lt"/>
              </a:rPr>
              <a:t>beneficial for endurance athletes more so than </a:t>
            </a:r>
            <a:r>
              <a:rPr lang="en-US" dirty="0" smtClean="0">
                <a:solidFill>
                  <a:schemeClr val="tx1">
                    <a:lumMod val="75000"/>
                    <a:lumOff val="25000"/>
                  </a:schemeClr>
                </a:solidFill>
                <a:latin typeface="+mn-lt"/>
              </a:rPr>
              <a:t>strength and power athletes. </a:t>
            </a:r>
            <a:r>
              <a:rPr lang="en-US" dirty="0" smtClean="0">
                <a:solidFill>
                  <a:schemeClr val="tx1">
                    <a:lumMod val="75000"/>
                    <a:lumOff val="25000"/>
                  </a:schemeClr>
                </a:solidFill>
                <a:latin typeface="+mn-lt"/>
              </a:rPr>
              <a:t>Light </a:t>
            </a:r>
            <a:r>
              <a:rPr lang="en-US" dirty="0" smtClean="0">
                <a:solidFill>
                  <a:schemeClr val="tx1">
                    <a:lumMod val="75000"/>
                    <a:lumOff val="25000"/>
                  </a:schemeClr>
                </a:solidFill>
                <a:latin typeface="+mn-lt"/>
              </a:rPr>
              <a:t>therapy has been theorized to enhance </a:t>
            </a:r>
            <a:r>
              <a:rPr lang="en-US" dirty="0">
                <a:solidFill>
                  <a:schemeClr val="tx1">
                    <a:lumMod val="75000"/>
                    <a:lumOff val="25000"/>
                  </a:schemeClr>
                </a:solidFill>
                <a:latin typeface="+mn-lt"/>
              </a:rPr>
              <a:t>mitochondrial biogenesis and </a:t>
            </a:r>
            <a:r>
              <a:rPr lang="en-US" dirty="0" smtClean="0">
                <a:solidFill>
                  <a:schemeClr val="tx1">
                    <a:lumMod val="75000"/>
                    <a:lumOff val="25000"/>
                  </a:schemeClr>
                </a:solidFill>
                <a:latin typeface="+mn-lt"/>
              </a:rPr>
              <a:t>electron </a:t>
            </a:r>
            <a:r>
              <a:rPr lang="en-US" dirty="0">
                <a:solidFill>
                  <a:schemeClr val="tx1">
                    <a:lumMod val="75000"/>
                    <a:lumOff val="25000"/>
                  </a:schemeClr>
                </a:solidFill>
                <a:latin typeface="+mn-lt"/>
              </a:rPr>
              <a:t>transport chain </a:t>
            </a:r>
            <a:r>
              <a:rPr lang="en-US" dirty="0" smtClean="0">
                <a:solidFill>
                  <a:schemeClr val="tx1">
                    <a:lumMod val="75000"/>
                    <a:lumOff val="25000"/>
                  </a:schemeClr>
                </a:solidFill>
                <a:latin typeface="+mn-lt"/>
              </a:rPr>
              <a:t>activity, which </a:t>
            </a:r>
            <a:r>
              <a:rPr lang="en-US" dirty="0">
                <a:solidFill>
                  <a:schemeClr val="tx1">
                    <a:lumMod val="75000"/>
                    <a:lumOff val="25000"/>
                  </a:schemeClr>
                </a:solidFill>
                <a:latin typeface="+mn-lt"/>
              </a:rPr>
              <a:t>may enhance muscle performance (</a:t>
            </a:r>
            <a:r>
              <a:rPr lang="en-US" dirty="0" err="1">
                <a:solidFill>
                  <a:schemeClr val="tx1">
                    <a:lumMod val="75000"/>
                    <a:lumOff val="25000"/>
                  </a:schemeClr>
                </a:solidFill>
                <a:latin typeface="+mn-lt"/>
              </a:rPr>
              <a:t>Ferraresi</a:t>
            </a:r>
            <a:r>
              <a:rPr lang="en-US" dirty="0">
                <a:solidFill>
                  <a:schemeClr val="tx1">
                    <a:lumMod val="75000"/>
                    <a:lumOff val="25000"/>
                  </a:schemeClr>
                </a:solidFill>
                <a:latin typeface="+mn-lt"/>
              </a:rPr>
              <a:t>, et al 2015). Our results may lend support to that theory.</a:t>
            </a:r>
          </a:p>
        </p:txBody>
      </p:sp>
      <p:sp>
        <p:nvSpPr>
          <p:cNvPr id="125" name="Text Placeholder 505"/>
          <p:cNvSpPr>
            <a:spLocks noGrp="1"/>
          </p:cNvSpPr>
          <p:nvPr>
            <p:ph type="body" sz="quarter" idx="19"/>
          </p:nvPr>
        </p:nvSpPr>
        <p:spPr>
          <a:xfrm>
            <a:off x="29399798" y="22802549"/>
            <a:ext cx="13627761" cy="1661971"/>
          </a:xfrm>
        </p:spPr>
        <p:txBody>
          <a:bodyPr/>
          <a:lstStyle/>
          <a:p>
            <a:pPr algn="just"/>
            <a:r>
              <a:rPr lang="en-US" dirty="0">
                <a:solidFill>
                  <a:schemeClr val="tx1">
                    <a:lumMod val="75000"/>
                    <a:lumOff val="25000"/>
                  </a:schemeClr>
                </a:solidFill>
                <a:latin typeface="+mn-lt"/>
              </a:rPr>
              <a:t>F</a:t>
            </a:r>
            <a:r>
              <a:rPr lang="en-US" dirty="0" smtClean="0">
                <a:solidFill>
                  <a:schemeClr val="tx1">
                    <a:lumMod val="75000"/>
                    <a:lumOff val="25000"/>
                  </a:schemeClr>
                </a:solidFill>
                <a:latin typeface="+mn-lt"/>
              </a:rPr>
              <a:t>rom </a:t>
            </a:r>
            <a:r>
              <a:rPr lang="en-US" dirty="0">
                <a:solidFill>
                  <a:schemeClr val="tx1">
                    <a:lumMod val="75000"/>
                    <a:lumOff val="25000"/>
                  </a:schemeClr>
                </a:solidFill>
                <a:latin typeface="+mn-lt"/>
              </a:rPr>
              <a:t>doing this </a:t>
            </a:r>
            <a:r>
              <a:rPr lang="en-US" dirty="0" smtClean="0">
                <a:solidFill>
                  <a:schemeClr val="tx1">
                    <a:lumMod val="75000"/>
                    <a:lumOff val="25000"/>
                  </a:schemeClr>
                </a:solidFill>
                <a:latin typeface="+mn-lt"/>
              </a:rPr>
              <a:t>study, I learned it is important </a:t>
            </a:r>
            <a:r>
              <a:rPr lang="en-US" dirty="0" smtClean="0">
                <a:solidFill>
                  <a:schemeClr val="tx1">
                    <a:lumMod val="75000"/>
                    <a:lumOff val="25000"/>
                  </a:schemeClr>
                </a:solidFill>
                <a:latin typeface="+mn-lt"/>
              </a:rPr>
              <a:t>to </a:t>
            </a:r>
            <a:r>
              <a:rPr lang="en-US" dirty="0" smtClean="0">
                <a:solidFill>
                  <a:schemeClr val="tx1">
                    <a:lumMod val="75000"/>
                    <a:lumOff val="25000"/>
                  </a:schemeClr>
                </a:solidFill>
                <a:latin typeface="+mn-lt"/>
              </a:rPr>
              <a:t>make </a:t>
            </a:r>
            <a:r>
              <a:rPr lang="en-US" dirty="0" smtClean="0">
                <a:solidFill>
                  <a:schemeClr val="tx1">
                    <a:lumMod val="75000"/>
                    <a:lumOff val="25000"/>
                  </a:schemeClr>
                </a:solidFill>
                <a:latin typeface="+mn-lt"/>
              </a:rPr>
              <a:t>sure that the way you take measurements throughout the study remains consistent.  Many of the differences seen in the data </a:t>
            </a:r>
            <a:r>
              <a:rPr lang="en-US" dirty="0" smtClean="0">
                <a:solidFill>
                  <a:schemeClr val="tx1">
                    <a:lumMod val="75000"/>
                    <a:lumOff val="25000"/>
                  </a:schemeClr>
                </a:solidFill>
                <a:latin typeface="+mn-lt"/>
              </a:rPr>
              <a:t>are</a:t>
            </a:r>
            <a:r>
              <a:rPr lang="en-US" dirty="0" smtClean="0">
                <a:solidFill>
                  <a:schemeClr val="tx1">
                    <a:lumMod val="75000"/>
                    <a:lumOff val="25000"/>
                  </a:schemeClr>
                </a:solidFill>
                <a:latin typeface="+mn-lt"/>
              </a:rPr>
              <a:t> </a:t>
            </a:r>
            <a:r>
              <a:rPr lang="en-US" dirty="0" smtClean="0">
                <a:solidFill>
                  <a:schemeClr val="tx1">
                    <a:lumMod val="75000"/>
                    <a:lumOff val="25000"/>
                  </a:schemeClr>
                </a:solidFill>
                <a:latin typeface="+mn-lt"/>
              </a:rPr>
              <a:t>small margins of difference, so an inaccurate measurement could cause those findings to be inaccurate.</a:t>
            </a:r>
            <a:endParaRPr lang="en-US" dirty="0">
              <a:solidFill>
                <a:schemeClr val="tx1">
                  <a:lumMod val="75000"/>
                  <a:lumOff val="25000"/>
                </a:schemeClr>
              </a:solidFill>
              <a:latin typeface="+mn-lt"/>
            </a:endParaRPr>
          </a:p>
        </p:txBody>
      </p:sp>
      <p:sp>
        <p:nvSpPr>
          <p:cNvPr id="2" name="Oval 1">
            <a:extLst>
              <a:ext uri="{FF2B5EF4-FFF2-40B4-BE49-F238E27FC236}">
                <a16:creationId xmlns:a16="http://schemas.microsoft.com/office/drawing/2014/main" id="{7CDCAA33-F0AA-4792-A11E-F758990DACD3}"/>
              </a:ext>
            </a:extLst>
          </p:cNvPr>
          <p:cNvSpPr/>
          <p:nvPr/>
        </p:nvSpPr>
        <p:spPr>
          <a:xfrm>
            <a:off x="6422439" y="25309376"/>
            <a:ext cx="2558393" cy="9246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 name="Oval 2">
            <a:extLst>
              <a:ext uri="{FF2B5EF4-FFF2-40B4-BE49-F238E27FC236}">
                <a16:creationId xmlns:a16="http://schemas.microsoft.com/office/drawing/2014/main" id="{E93BB739-9319-48C4-893E-6D6619EE50A1}"/>
              </a:ext>
            </a:extLst>
          </p:cNvPr>
          <p:cNvSpPr/>
          <p:nvPr/>
        </p:nvSpPr>
        <p:spPr>
          <a:xfrm>
            <a:off x="6490329" y="26575733"/>
            <a:ext cx="2558393" cy="9246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rPr>
              <a:t> </a:t>
            </a:r>
            <a:r>
              <a:rPr lang="en-US" sz="2000" dirty="0">
                <a:solidFill>
                  <a:schemeClr val="tx1"/>
                </a:solidFill>
              </a:rPr>
              <a:t>ROM, Vertical Jump, T-Test</a:t>
            </a:r>
            <a:endParaRPr lang="en-US" sz="1800" dirty="0">
              <a:solidFill>
                <a:schemeClr val="tx1"/>
              </a:solidFill>
            </a:endParaRPr>
          </a:p>
        </p:txBody>
      </p:sp>
      <p:sp>
        <p:nvSpPr>
          <p:cNvPr id="4" name="Oval 3">
            <a:extLst>
              <a:ext uri="{FF2B5EF4-FFF2-40B4-BE49-F238E27FC236}">
                <a16:creationId xmlns:a16="http://schemas.microsoft.com/office/drawing/2014/main" id="{48904720-E2A6-4543-AA7F-0B14C3D0069C}"/>
              </a:ext>
            </a:extLst>
          </p:cNvPr>
          <p:cNvSpPr/>
          <p:nvPr/>
        </p:nvSpPr>
        <p:spPr>
          <a:xfrm>
            <a:off x="6381040" y="27818867"/>
            <a:ext cx="2710543" cy="1014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40 15-meter sprints</a:t>
            </a:r>
          </a:p>
        </p:txBody>
      </p:sp>
      <p:sp>
        <p:nvSpPr>
          <p:cNvPr id="5" name="Oval 4">
            <a:extLst>
              <a:ext uri="{FF2B5EF4-FFF2-40B4-BE49-F238E27FC236}">
                <a16:creationId xmlns:a16="http://schemas.microsoft.com/office/drawing/2014/main" id="{5A9ADB0A-57BE-4C7B-9935-43DD55D4BE7D}"/>
              </a:ext>
            </a:extLst>
          </p:cNvPr>
          <p:cNvSpPr/>
          <p:nvPr/>
        </p:nvSpPr>
        <p:spPr>
          <a:xfrm>
            <a:off x="4644919" y="28911910"/>
            <a:ext cx="2363182" cy="98370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LT</a:t>
            </a:r>
          </a:p>
          <a:p>
            <a:pPr algn="ctr"/>
            <a:r>
              <a:rPr lang="en-US" sz="2000" dirty="0" smtClean="0">
                <a:solidFill>
                  <a:schemeClr val="tx1"/>
                </a:solidFill>
              </a:rPr>
              <a:t>N=16</a:t>
            </a:r>
            <a:endParaRPr lang="en-US" sz="2000" dirty="0">
              <a:solidFill>
                <a:schemeClr val="tx1"/>
              </a:solidFill>
            </a:endParaRPr>
          </a:p>
        </p:txBody>
      </p:sp>
      <p:sp>
        <p:nvSpPr>
          <p:cNvPr id="7" name="Oval 6">
            <a:extLst>
              <a:ext uri="{FF2B5EF4-FFF2-40B4-BE49-F238E27FC236}">
                <a16:creationId xmlns:a16="http://schemas.microsoft.com/office/drawing/2014/main" id="{59A67CBC-BBF5-43E4-8EE5-275ECEF65CE2}"/>
              </a:ext>
            </a:extLst>
          </p:cNvPr>
          <p:cNvSpPr/>
          <p:nvPr/>
        </p:nvSpPr>
        <p:spPr>
          <a:xfrm>
            <a:off x="6381040" y="30214069"/>
            <a:ext cx="2710543" cy="1014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ROM, Vertical Jump, T-Test</a:t>
            </a:r>
          </a:p>
        </p:txBody>
      </p:sp>
      <p:sp>
        <p:nvSpPr>
          <p:cNvPr id="8" name="Oval 7">
            <a:extLst>
              <a:ext uri="{FF2B5EF4-FFF2-40B4-BE49-F238E27FC236}">
                <a16:creationId xmlns:a16="http://schemas.microsoft.com/office/drawing/2014/main" id="{F6F5F0D0-FD25-4F30-BBEB-4CE76E110F39}"/>
              </a:ext>
            </a:extLst>
          </p:cNvPr>
          <p:cNvSpPr/>
          <p:nvPr/>
        </p:nvSpPr>
        <p:spPr>
          <a:xfrm>
            <a:off x="8571297" y="28908634"/>
            <a:ext cx="2363182" cy="106433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Placebo</a:t>
            </a:r>
            <a:endParaRPr lang="en-US" sz="2000" dirty="0">
              <a:solidFill>
                <a:schemeClr val="tx1"/>
              </a:solidFill>
            </a:endParaRPr>
          </a:p>
          <a:p>
            <a:pPr algn="ctr"/>
            <a:r>
              <a:rPr lang="en-US" sz="2000" dirty="0" smtClean="0">
                <a:solidFill>
                  <a:schemeClr val="tx1"/>
                </a:solidFill>
              </a:rPr>
              <a:t>N=17</a:t>
            </a:r>
            <a:endParaRPr lang="en-US" sz="2000" dirty="0">
              <a:solidFill>
                <a:schemeClr val="tx1"/>
              </a:solidFill>
            </a:endParaRPr>
          </a:p>
        </p:txBody>
      </p:sp>
      <p:sp>
        <p:nvSpPr>
          <p:cNvPr id="9" name="TextBox 8">
            <a:extLst>
              <a:ext uri="{FF2B5EF4-FFF2-40B4-BE49-F238E27FC236}">
                <a16:creationId xmlns:a16="http://schemas.microsoft.com/office/drawing/2014/main" id="{582570EE-F159-4A3A-BCE5-A202F1C975D8}"/>
              </a:ext>
            </a:extLst>
          </p:cNvPr>
          <p:cNvSpPr txBox="1"/>
          <p:nvPr/>
        </p:nvSpPr>
        <p:spPr>
          <a:xfrm>
            <a:off x="7367419" y="25535431"/>
            <a:ext cx="804215" cy="400110"/>
          </a:xfrm>
          <a:prstGeom prst="rect">
            <a:avLst/>
          </a:prstGeom>
          <a:noFill/>
        </p:spPr>
        <p:txBody>
          <a:bodyPr wrap="square" rtlCol="0">
            <a:spAutoFit/>
          </a:bodyPr>
          <a:lstStyle/>
          <a:p>
            <a:r>
              <a:rPr lang="en-US" sz="2000" dirty="0" smtClean="0"/>
              <a:t>N=33</a:t>
            </a:r>
            <a:endParaRPr lang="en-US" sz="2000" dirty="0"/>
          </a:p>
        </p:txBody>
      </p:sp>
      <p:cxnSp>
        <p:nvCxnSpPr>
          <p:cNvPr id="17" name="Straight Connector 16">
            <a:extLst>
              <a:ext uri="{FF2B5EF4-FFF2-40B4-BE49-F238E27FC236}">
                <a16:creationId xmlns:a16="http://schemas.microsoft.com/office/drawing/2014/main" id="{BF98FB12-117A-4C83-81B0-A08CF1021D36}"/>
              </a:ext>
            </a:extLst>
          </p:cNvPr>
          <p:cNvCxnSpPr>
            <a:stCxn id="2" idx="4"/>
            <a:endCxn id="3" idx="0"/>
          </p:cNvCxnSpPr>
          <p:nvPr/>
        </p:nvCxnSpPr>
        <p:spPr>
          <a:xfrm>
            <a:off x="7701636" y="26234057"/>
            <a:ext cx="67890" cy="34167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4" name="Straight Connector 483">
            <a:extLst>
              <a:ext uri="{FF2B5EF4-FFF2-40B4-BE49-F238E27FC236}">
                <a16:creationId xmlns:a16="http://schemas.microsoft.com/office/drawing/2014/main" id="{D56BDC22-1F58-4941-A6BF-B6F213DC5077}"/>
              </a:ext>
            </a:extLst>
          </p:cNvPr>
          <p:cNvCxnSpPr>
            <a:cxnSpLocks/>
            <a:stCxn id="4" idx="0"/>
          </p:cNvCxnSpPr>
          <p:nvPr/>
        </p:nvCxnSpPr>
        <p:spPr>
          <a:xfrm flipV="1">
            <a:off x="7736312" y="27520928"/>
            <a:ext cx="0" cy="29793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7" name="Straight Connector 486">
            <a:extLst>
              <a:ext uri="{FF2B5EF4-FFF2-40B4-BE49-F238E27FC236}">
                <a16:creationId xmlns:a16="http://schemas.microsoft.com/office/drawing/2014/main" id="{2BB97B1F-A5BB-4C3C-98CF-D0121A808D8A}"/>
              </a:ext>
            </a:extLst>
          </p:cNvPr>
          <p:cNvCxnSpPr>
            <a:stCxn id="4" idx="3"/>
          </p:cNvCxnSpPr>
          <p:nvPr/>
        </p:nvCxnSpPr>
        <p:spPr>
          <a:xfrm flipH="1">
            <a:off x="6429704" y="28684896"/>
            <a:ext cx="348286" cy="2270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9" name="Straight Connector 488">
            <a:extLst>
              <a:ext uri="{FF2B5EF4-FFF2-40B4-BE49-F238E27FC236}">
                <a16:creationId xmlns:a16="http://schemas.microsoft.com/office/drawing/2014/main" id="{3E3B443E-46C5-4D50-B69A-5B4ACEC6EE62}"/>
              </a:ext>
            </a:extLst>
          </p:cNvPr>
          <p:cNvCxnSpPr>
            <a:cxnSpLocks/>
            <a:stCxn id="4" idx="5"/>
          </p:cNvCxnSpPr>
          <p:nvPr/>
        </p:nvCxnSpPr>
        <p:spPr>
          <a:xfrm>
            <a:off x="8694633" y="28684896"/>
            <a:ext cx="396950" cy="26226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2" name="Straight Connector 491">
            <a:extLst>
              <a:ext uri="{FF2B5EF4-FFF2-40B4-BE49-F238E27FC236}">
                <a16:creationId xmlns:a16="http://schemas.microsoft.com/office/drawing/2014/main" id="{113F79AB-FDA0-459D-95E8-11ADDBFDE502}"/>
              </a:ext>
            </a:extLst>
          </p:cNvPr>
          <p:cNvCxnSpPr>
            <a:stCxn id="5" idx="5"/>
          </p:cNvCxnSpPr>
          <p:nvPr/>
        </p:nvCxnSpPr>
        <p:spPr>
          <a:xfrm>
            <a:off x="6662021" y="29751556"/>
            <a:ext cx="346080" cy="462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4" name="Straight Connector 493">
            <a:extLst>
              <a:ext uri="{FF2B5EF4-FFF2-40B4-BE49-F238E27FC236}">
                <a16:creationId xmlns:a16="http://schemas.microsoft.com/office/drawing/2014/main" id="{9D29EBDA-225B-4318-9CB2-CCF5FE7B3953}"/>
              </a:ext>
            </a:extLst>
          </p:cNvPr>
          <p:cNvCxnSpPr>
            <a:stCxn id="8" idx="3"/>
          </p:cNvCxnSpPr>
          <p:nvPr/>
        </p:nvCxnSpPr>
        <p:spPr>
          <a:xfrm flipH="1">
            <a:off x="8538271" y="29817102"/>
            <a:ext cx="379106" cy="442160"/>
          </a:xfrm>
          <a:prstGeom prst="line">
            <a:avLst/>
          </a:prstGeom>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8289A5D2-32AE-445F-92B7-5B7C8BB3ADC8}"/>
              </a:ext>
            </a:extLst>
          </p:cNvPr>
          <p:cNvPicPr>
            <a:picLocks noChangeAspect="1"/>
          </p:cNvPicPr>
          <p:nvPr/>
        </p:nvPicPr>
        <p:blipFill>
          <a:blip r:embed="rId11"/>
          <a:stretch>
            <a:fillRect/>
          </a:stretch>
        </p:blipFill>
        <p:spPr>
          <a:xfrm>
            <a:off x="16347722" y="20488797"/>
            <a:ext cx="2232139" cy="2236125"/>
          </a:xfrm>
          <a:prstGeom prst="rect">
            <a:avLst/>
          </a:prstGeom>
        </p:spPr>
      </p:pic>
      <p:pic>
        <p:nvPicPr>
          <p:cNvPr id="20" name="Picture 19">
            <a:extLst>
              <a:ext uri="{FF2B5EF4-FFF2-40B4-BE49-F238E27FC236}">
                <a16:creationId xmlns:a16="http://schemas.microsoft.com/office/drawing/2014/main" id="{57C5A8C0-487E-40CC-B44D-638B4FE76D5B}"/>
              </a:ext>
            </a:extLst>
          </p:cNvPr>
          <p:cNvPicPr>
            <a:picLocks noChangeAspect="1"/>
          </p:cNvPicPr>
          <p:nvPr/>
        </p:nvPicPr>
        <p:blipFill>
          <a:blip r:embed="rId12"/>
          <a:stretch>
            <a:fillRect/>
          </a:stretch>
        </p:blipFill>
        <p:spPr>
          <a:xfrm>
            <a:off x="19588125" y="20488796"/>
            <a:ext cx="1853546" cy="2472617"/>
          </a:xfrm>
          <a:prstGeom prst="rect">
            <a:avLst/>
          </a:prstGeom>
        </p:spPr>
      </p:pic>
      <p:pic>
        <p:nvPicPr>
          <p:cNvPr id="21" name="Picture 20">
            <a:extLst>
              <a:ext uri="{FF2B5EF4-FFF2-40B4-BE49-F238E27FC236}">
                <a16:creationId xmlns:a16="http://schemas.microsoft.com/office/drawing/2014/main" id="{47070727-B50E-4693-898C-F3402B0AFF5E}"/>
              </a:ext>
            </a:extLst>
          </p:cNvPr>
          <p:cNvPicPr>
            <a:picLocks noChangeAspect="1"/>
          </p:cNvPicPr>
          <p:nvPr/>
        </p:nvPicPr>
        <p:blipFill>
          <a:blip r:embed="rId13"/>
          <a:stretch>
            <a:fillRect/>
          </a:stretch>
        </p:blipFill>
        <p:spPr>
          <a:xfrm>
            <a:off x="22535087" y="20411632"/>
            <a:ext cx="4638221" cy="2610389"/>
          </a:xfrm>
          <a:prstGeom prst="rect">
            <a:avLst/>
          </a:prstGeom>
        </p:spPr>
      </p:pic>
      <p:sp>
        <p:nvSpPr>
          <p:cNvPr id="6" name="TextBox 5">
            <a:extLst>
              <a:ext uri="{FF2B5EF4-FFF2-40B4-BE49-F238E27FC236}">
                <a16:creationId xmlns:a16="http://schemas.microsoft.com/office/drawing/2014/main" id="{86ABF4A4-FDED-49C1-9E11-7D3147712A7B}"/>
              </a:ext>
            </a:extLst>
          </p:cNvPr>
          <p:cNvSpPr txBox="1"/>
          <p:nvPr/>
        </p:nvSpPr>
        <p:spPr>
          <a:xfrm>
            <a:off x="9794270" y="24716075"/>
            <a:ext cx="4347844" cy="4154984"/>
          </a:xfrm>
          <a:prstGeom prst="rect">
            <a:avLst/>
          </a:prstGeom>
          <a:noFill/>
        </p:spPr>
        <p:txBody>
          <a:bodyPr wrap="square" rtlCol="0">
            <a:spAutoFit/>
          </a:bodyPr>
          <a:lstStyle/>
          <a:p>
            <a:r>
              <a:rPr lang="en-US" sz="2400" dirty="0"/>
              <a:t>This study, </a:t>
            </a:r>
            <a:r>
              <a:rPr lang="en-US" sz="2400" dirty="0" smtClean="0"/>
              <a:t>was </a:t>
            </a:r>
            <a:r>
              <a:rPr lang="en-US" sz="2400" dirty="0"/>
              <a:t>an 8-day study starting on a Wednesday with baseline measurements. The following Monday to Friday, participants performed our muscle damage sprinting protocol which included 40-15 meter sprints with a 5 meter deceleration zone. </a:t>
            </a:r>
            <a:r>
              <a:rPr lang="en-US" sz="2400" dirty="0" smtClean="0"/>
              <a:t>Light </a:t>
            </a:r>
            <a:r>
              <a:rPr lang="en-US" sz="2400" dirty="0"/>
              <a:t>therapy was then implemented starting from Monday to Friday.</a:t>
            </a:r>
          </a:p>
        </p:txBody>
      </p:sp>
      <p:graphicFrame>
        <p:nvGraphicFramePr>
          <p:cNvPr id="11" name="Table 10"/>
          <p:cNvGraphicFramePr>
            <a:graphicFrameLocks noGrp="1"/>
          </p:cNvGraphicFramePr>
          <p:nvPr>
            <p:extLst>
              <p:ext uri="{D42A27DB-BD31-4B8C-83A1-F6EECF244321}">
                <p14:modId xmlns:p14="http://schemas.microsoft.com/office/powerpoint/2010/main" val="1853347899"/>
              </p:ext>
            </p:extLst>
          </p:nvPr>
        </p:nvGraphicFramePr>
        <p:xfrm>
          <a:off x="17211389" y="25412450"/>
          <a:ext cx="8773776" cy="5643008"/>
        </p:xfrm>
        <a:graphic>
          <a:graphicData uri="http://schemas.openxmlformats.org/drawingml/2006/table">
            <a:tbl>
              <a:tblPr/>
              <a:tblGrid>
                <a:gridCol w="1096722">
                  <a:extLst>
                    <a:ext uri="{9D8B030D-6E8A-4147-A177-3AD203B41FA5}">
                      <a16:colId xmlns:a16="http://schemas.microsoft.com/office/drawing/2014/main" val="2222275038"/>
                    </a:ext>
                  </a:extLst>
                </a:gridCol>
                <a:gridCol w="1096722">
                  <a:extLst>
                    <a:ext uri="{9D8B030D-6E8A-4147-A177-3AD203B41FA5}">
                      <a16:colId xmlns:a16="http://schemas.microsoft.com/office/drawing/2014/main" val="2719498861"/>
                    </a:ext>
                  </a:extLst>
                </a:gridCol>
                <a:gridCol w="1096722">
                  <a:extLst>
                    <a:ext uri="{9D8B030D-6E8A-4147-A177-3AD203B41FA5}">
                      <a16:colId xmlns:a16="http://schemas.microsoft.com/office/drawing/2014/main" val="3021098948"/>
                    </a:ext>
                  </a:extLst>
                </a:gridCol>
                <a:gridCol w="1096722">
                  <a:extLst>
                    <a:ext uri="{9D8B030D-6E8A-4147-A177-3AD203B41FA5}">
                      <a16:colId xmlns:a16="http://schemas.microsoft.com/office/drawing/2014/main" val="1303146421"/>
                    </a:ext>
                  </a:extLst>
                </a:gridCol>
                <a:gridCol w="1096722">
                  <a:extLst>
                    <a:ext uri="{9D8B030D-6E8A-4147-A177-3AD203B41FA5}">
                      <a16:colId xmlns:a16="http://schemas.microsoft.com/office/drawing/2014/main" val="1566155169"/>
                    </a:ext>
                  </a:extLst>
                </a:gridCol>
                <a:gridCol w="1096722">
                  <a:extLst>
                    <a:ext uri="{9D8B030D-6E8A-4147-A177-3AD203B41FA5}">
                      <a16:colId xmlns:a16="http://schemas.microsoft.com/office/drawing/2014/main" val="1912840885"/>
                    </a:ext>
                  </a:extLst>
                </a:gridCol>
                <a:gridCol w="1096722">
                  <a:extLst>
                    <a:ext uri="{9D8B030D-6E8A-4147-A177-3AD203B41FA5}">
                      <a16:colId xmlns:a16="http://schemas.microsoft.com/office/drawing/2014/main" val="1442160094"/>
                    </a:ext>
                  </a:extLst>
                </a:gridCol>
                <a:gridCol w="1096722">
                  <a:extLst>
                    <a:ext uri="{9D8B030D-6E8A-4147-A177-3AD203B41FA5}">
                      <a16:colId xmlns:a16="http://schemas.microsoft.com/office/drawing/2014/main" val="961310395"/>
                    </a:ext>
                  </a:extLst>
                </a:gridCol>
              </a:tblGrid>
              <a:tr h="403072">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LT</a:t>
                      </a:r>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PL</a:t>
                      </a:r>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3668597812"/>
                  </a:ext>
                </a:extLst>
              </a:tr>
              <a:tr h="403072">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Mean</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SD</a:t>
                      </a:r>
                    </a:p>
                  </a:txBody>
                  <a:tcPr marL="7620" marR="7620" marT="7620"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Mean</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SD</a:t>
                      </a:r>
                    </a:p>
                  </a:txBody>
                  <a:tcPr marL="7620" marR="7620" marT="7620" marB="0" anchor="b">
                    <a:lnL>
                      <a:noFill/>
                    </a:lnL>
                    <a:lnR>
                      <a:noFill/>
                    </a:lnR>
                    <a:lnT>
                      <a:noFill/>
                    </a:lnT>
                    <a:lnB>
                      <a:noFill/>
                    </a:lnB>
                  </a:tcPr>
                </a:tc>
                <a:extLst>
                  <a:ext uri="{0D108BD9-81ED-4DB2-BD59-A6C34878D82A}">
                    <a16:rowId xmlns:a16="http://schemas.microsoft.com/office/drawing/2014/main" val="84381422"/>
                  </a:ext>
                </a:extLst>
              </a:tr>
              <a:tr h="403072">
                <a:tc gridSpan="2">
                  <a:txBody>
                    <a:bodyPr/>
                    <a:lstStyle/>
                    <a:p>
                      <a:pPr algn="l" fontAlgn="b"/>
                      <a:r>
                        <a:rPr lang="en-US" sz="2000" b="1" i="0" u="none" strike="noStrike">
                          <a:solidFill>
                            <a:srgbClr val="000000"/>
                          </a:solidFill>
                          <a:effectLst/>
                          <a:latin typeface="Calibri" panose="020F0502020204030204" pitchFamily="34" charset="0"/>
                        </a:rPr>
                        <a:t>Weight (kg)</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74.14</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16.43</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76.73</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13.25</a:t>
                      </a:r>
                    </a:p>
                  </a:txBody>
                  <a:tcPr marL="7620" marR="7620" marT="7620" marB="0" anchor="b">
                    <a:lnL>
                      <a:noFill/>
                    </a:lnL>
                    <a:lnR>
                      <a:noFill/>
                    </a:lnR>
                    <a:lnT>
                      <a:noFill/>
                    </a:lnT>
                    <a:lnB>
                      <a:noFill/>
                    </a:lnB>
                  </a:tcPr>
                </a:tc>
                <a:extLst>
                  <a:ext uri="{0D108BD9-81ED-4DB2-BD59-A6C34878D82A}">
                    <a16:rowId xmlns:a16="http://schemas.microsoft.com/office/drawing/2014/main" val="1551914658"/>
                  </a:ext>
                </a:extLst>
              </a:tr>
              <a:tr h="403072">
                <a:tc>
                  <a:txBody>
                    <a:bodyPr/>
                    <a:lstStyle/>
                    <a:p>
                      <a:pPr algn="l" fontAlgn="b"/>
                      <a:r>
                        <a:rPr lang="en-US" sz="2000" b="1" i="0" u="none" strike="noStrike">
                          <a:solidFill>
                            <a:srgbClr val="000000"/>
                          </a:solidFill>
                          <a:effectLst/>
                          <a:latin typeface="Calibri" panose="020F0502020204030204" pitchFamily="34" charset="0"/>
                        </a:rPr>
                        <a:t>Age (yrs)</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20.63</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1.59</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20.82</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1.29</a:t>
                      </a:r>
                    </a:p>
                  </a:txBody>
                  <a:tcPr marL="7620" marR="7620" marT="7620" marB="0" anchor="b">
                    <a:lnL>
                      <a:noFill/>
                    </a:lnL>
                    <a:lnR>
                      <a:noFill/>
                    </a:lnR>
                    <a:lnT>
                      <a:noFill/>
                    </a:lnT>
                    <a:lnB>
                      <a:noFill/>
                    </a:lnB>
                  </a:tcPr>
                </a:tc>
                <a:extLst>
                  <a:ext uri="{0D108BD9-81ED-4DB2-BD59-A6C34878D82A}">
                    <a16:rowId xmlns:a16="http://schemas.microsoft.com/office/drawing/2014/main" val="18220254"/>
                  </a:ext>
                </a:extLst>
              </a:tr>
              <a:tr h="403072">
                <a:tc gridSpan="2">
                  <a:txBody>
                    <a:bodyPr/>
                    <a:lstStyle/>
                    <a:p>
                      <a:pPr algn="l" fontAlgn="b"/>
                      <a:r>
                        <a:rPr lang="en-US" sz="2000" b="1" i="0" u="none" strike="noStrike">
                          <a:solidFill>
                            <a:srgbClr val="000000"/>
                          </a:solidFill>
                          <a:effectLst/>
                          <a:latin typeface="Calibri" panose="020F0502020204030204" pitchFamily="34" charset="0"/>
                        </a:rPr>
                        <a:t>Height (m)</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1.69</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0.11</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1.71</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0.09</a:t>
                      </a:r>
                    </a:p>
                  </a:txBody>
                  <a:tcPr marL="7620" marR="7620" marT="7620" marB="0" anchor="b">
                    <a:lnL>
                      <a:noFill/>
                    </a:lnL>
                    <a:lnR>
                      <a:noFill/>
                    </a:lnR>
                    <a:lnT>
                      <a:noFill/>
                    </a:lnT>
                    <a:lnB>
                      <a:noFill/>
                    </a:lnB>
                  </a:tcPr>
                </a:tc>
                <a:extLst>
                  <a:ext uri="{0D108BD9-81ED-4DB2-BD59-A6C34878D82A}">
                    <a16:rowId xmlns:a16="http://schemas.microsoft.com/office/drawing/2014/main" val="3307982477"/>
                  </a:ext>
                </a:extLst>
              </a:tr>
              <a:tr h="403072">
                <a:tc gridSpan="2">
                  <a:txBody>
                    <a:bodyPr/>
                    <a:lstStyle/>
                    <a:p>
                      <a:pPr algn="l" fontAlgn="b"/>
                      <a:r>
                        <a:rPr lang="en-US" sz="2000" b="1" i="0" u="none" strike="noStrike">
                          <a:solidFill>
                            <a:srgbClr val="000000"/>
                          </a:solidFill>
                          <a:effectLst/>
                          <a:latin typeface="Calibri" panose="020F0502020204030204" pitchFamily="34" charset="0"/>
                        </a:rPr>
                        <a:t>BMI (kg/m2)</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25.76</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4.64</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26.15</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4.48</a:t>
                      </a:r>
                    </a:p>
                  </a:txBody>
                  <a:tcPr marL="7620" marR="7620" marT="7620" marB="0" anchor="b">
                    <a:lnL>
                      <a:noFill/>
                    </a:lnL>
                    <a:lnR>
                      <a:noFill/>
                    </a:lnR>
                    <a:lnT>
                      <a:noFill/>
                    </a:lnT>
                    <a:lnB>
                      <a:noFill/>
                    </a:lnB>
                  </a:tcPr>
                </a:tc>
                <a:extLst>
                  <a:ext uri="{0D108BD9-81ED-4DB2-BD59-A6C34878D82A}">
                    <a16:rowId xmlns:a16="http://schemas.microsoft.com/office/drawing/2014/main" val="1987133359"/>
                  </a:ext>
                </a:extLst>
              </a:tr>
              <a:tr h="403072">
                <a:tc gridSpan="2">
                  <a:txBody>
                    <a:bodyPr/>
                    <a:lstStyle/>
                    <a:p>
                      <a:pPr algn="l" fontAlgn="b"/>
                      <a:r>
                        <a:rPr lang="en-US" sz="2000" b="1" i="0" u="none" strike="noStrike">
                          <a:solidFill>
                            <a:srgbClr val="000000"/>
                          </a:solidFill>
                          <a:effectLst/>
                          <a:latin typeface="Calibri" panose="020F0502020204030204" pitchFamily="34" charset="0"/>
                        </a:rPr>
                        <a:t>Baseline GLMS</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7.72</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14.84</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2.00</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5.51</a:t>
                      </a:r>
                    </a:p>
                  </a:txBody>
                  <a:tcPr marL="7620" marR="7620" marT="7620" marB="0" anchor="b">
                    <a:lnL>
                      <a:noFill/>
                    </a:lnL>
                    <a:lnR>
                      <a:noFill/>
                    </a:lnR>
                    <a:lnT>
                      <a:noFill/>
                    </a:lnT>
                    <a:lnB>
                      <a:noFill/>
                    </a:lnB>
                  </a:tcPr>
                </a:tc>
                <a:extLst>
                  <a:ext uri="{0D108BD9-81ED-4DB2-BD59-A6C34878D82A}">
                    <a16:rowId xmlns:a16="http://schemas.microsoft.com/office/drawing/2014/main" val="2715283105"/>
                  </a:ext>
                </a:extLst>
              </a:tr>
              <a:tr h="403072">
                <a:tc gridSpan="3">
                  <a:txBody>
                    <a:bodyPr/>
                    <a:lstStyle/>
                    <a:p>
                      <a:pPr algn="l" fontAlgn="b"/>
                      <a:r>
                        <a:rPr lang="en-US" sz="2000" b="1" i="0" u="none" strike="noStrike">
                          <a:solidFill>
                            <a:srgbClr val="000000"/>
                          </a:solidFill>
                          <a:effectLst/>
                          <a:latin typeface="Calibri" panose="020F0502020204030204" pitchFamily="34" charset="0"/>
                        </a:rPr>
                        <a:t>Baseline ALGO-Quad</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r" fontAlgn="b"/>
                      <a:r>
                        <a:rPr lang="en-US" sz="2000" b="0" i="0" u="none" strike="noStrike" dirty="0">
                          <a:solidFill>
                            <a:srgbClr val="000000"/>
                          </a:solidFill>
                          <a:effectLst/>
                          <a:latin typeface="Calibri" panose="020F0502020204030204" pitchFamily="34" charset="0"/>
                        </a:rPr>
                        <a:t>0.59</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1.29</a:t>
                      </a:r>
                    </a:p>
                  </a:txBody>
                  <a:tcPr marL="7620" marR="7620" marT="7620"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0.15</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0.49</a:t>
                      </a:r>
                    </a:p>
                  </a:txBody>
                  <a:tcPr marL="7620" marR="7620" marT="7620" marB="0" anchor="b">
                    <a:lnL>
                      <a:noFill/>
                    </a:lnL>
                    <a:lnR>
                      <a:noFill/>
                    </a:lnR>
                    <a:lnT>
                      <a:noFill/>
                    </a:lnT>
                    <a:lnB>
                      <a:noFill/>
                    </a:lnB>
                  </a:tcPr>
                </a:tc>
                <a:extLst>
                  <a:ext uri="{0D108BD9-81ED-4DB2-BD59-A6C34878D82A}">
                    <a16:rowId xmlns:a16="http://schemas.microsoft.com/office/drawing/2014/main" val="4208381610"/>
                  </a:ext>
                </a:extLst>
              </a:tr>
              <a:tr h="403072">
                <a:tc gridSpan="2">
                  <a:txBody>
                    <a:bodyPr/>
                    <a:lstStyle/>
                    <a:p>
                      <a:pPr algn="l" fontAlgn="b"/>
                      <a:r>
                        <a:rPr lang="en-US" sz="2000" b="1" i="0" u="none" strike="noStrike" dirty="0">
                          <a:solidFill>
                            <a:srgbClr val="000000"/>
                          </a:solidFill>
                          <a:effectLst/>
                          <a:latin typeface="Calibri" panose="020F0502020204030204" pitchFamily="34" charset="0"/>
                        </a:rPr>
                        <a:t>Baseline ALGO-Ham</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0.41</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0.93</a:t>
                      </a:r>
                    </a:p>
                  </a:txBody>
                  <a:tcPr marL="7620" marR="7620" marT="7620"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0.29</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0.61</a:t>
                      </a:r>
                    </a:p>
                  </a:txBody>
                  <a:tcPr marL="7620" marR="7620" marT="7620" marB="0" anchor="b">
                    <a:lnL>
                      <a:noFill/>
                    </a:lnL>
                    <a:lnR>
                      <a:noFill/>
                    </a:lnR>
                    <a:lnT>
                      <a:noFill/>
                    </a:lnT>
                    <a:lnB>
                      <a:noFill/>
                    </a:lnB>
                  </a:tcPr>
                </a:tc>
                <a:extLst>
                  <a:ext uri="{0D108BD9-81ED-4DB2-BD59-A6C34878D82A}">
                    <a16:rowId xmlns:a16="http://schemas.microsoft.com/office/drawing/2014/main" val="664835961"/>
                  </a:ext>
                </a:extLst>
              </a:tr>
              <a:tr h="403072">
                <a:tc gridSpan="2">
                  <a:txBody>
                    <a:bodyPr/>
                    <a:lstStyle/>
                    <a:p>
                      <a:pPr algn="l" fontAlgn="b"/>
                      <a:r>
                        <a:rPr lang="en-US" sz="2000" b="1" i="0" u="none" strike="noStrike">
                          <a:solidFill>
                            <a:srgbClr val="000000"/>
                          </a:solidFill>
                          <a:effectLst/>
                          <a:latin typeface="Calibri" panose="020F0502020204030204" pitchFamily="34" charset="0"/>
                        </a:rPr>
                        <a:t>Baseline ALGO-Calf</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0.59</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1.70</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0.26</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0.62</a:t>
                      </a:r>
                    </a:p>
                  </a:txBody>
                  <a:tcPr marL="7620" marR="7620" marT="7620" marB="0" anchor="b">
                    <a:lnL>
                      <a:noFill/>
                    </a:lnL>
                    <a:lnR>
                      <a:noFill/>
                    </a:lnR>
                    <a:lnT>
                      <a:noFill/>
                    </a:lnT>
                    <a:lnB>
                      <a:noFill/>
                    </a:lnB>
                  </a:tcPr>
                </a:tc>
                <a:extLst>
                  <a:ext uri="{0D108BD9-81ED-4DB2-BD59-A6C34878D82A}">
                    <a16:rowId xmlns:a16="http://schemas.microsoft.com/office/drawing/2014/main" val="4079979040"/>
                  </a:ext>
                </a:extLst>
              </a:tr>
              <a:tr h="403072">
                <a:tc gridSpan="3">
                  <a:txBody>
                    <a:bodyPr/>
                    <a:lstStyle/>
                    <a:p>
                      <a:pPr algn="l" fontAlgn="b"/>
                      <a:r>
                        <a:rPr lang="en-US" sz="2000" b="1" i="0" u="none" strike="noStrike">
                          <a:solidFill>
                            <a:srgbClr val="000000"/>
                          </a:solidFill>
                          <a:effectLst/>
                          <a:latin typeface="Calibri" panose="020F0502020204030204" pitchFamily="34" charset="0"/>
                        </a:rPr>
                        <a:t>Baseline GONI-Hip Flex</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r" fontAlgn="b"/>
                      <a:r>
                        <a:rPr lang="en-US" sz="2000" b="0" i="0" u="none" strike="noStrike" dirty="0">
                          <a:solidFill>
                            <a:srgbClr val="000000"/>
                          </a:solidFill>
                          <a:effectLst/>
                          <a:latin typeface="Calibri" panose="020F0502020204030204" pitchFamily="34" charset="0"/>
                        </a:rPr>
                        <a:t>82.22</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9.16</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85.56</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11.50</a:t>
                      </a:r>
                    </a:p>
                  </a:txBody>
                  <a:tcPr marL="7620" marR="7620" marT="7620" marB="0" anchor="b">
                    <a:lnL>
                      <a:noFill/>
                    </a:lnL>
                    <a:lnR>
                      <a:noFill/>
                    </a:lnR>
                    <a:lnT>
                      <a:noFill/>
                    </a:lnT>
                    <a:lnB>
                      <a:noFill/>
                    </a:lnB>
                  </a:tcPr>
                </a:tc>
                <a:extLst>
                  <a:ext uri="{0D108BD9-81ED-4DB2-BD59-A6C34878D82A}">
                    <a16:rowId xmlns:a16="http://schemas.microsoft.com/office/drawing/2014/main" val="1680718156"/>
                  </a:ext>
                </a:extLst>
              </a:tr>
              <a:tr h="403072">
                <a:tc gridSpan="3">
                  <a:txBody>
                    <a:bodyPr/>
                    <a:lstStyle/>
                    <a:p>
                      <a:pPr algn="l" fontAlgn="b"/>
                      <a:r>
                        <a:rPr lang="en-US" sz="2000" b="1" i="0" u="none" strike="noStrike">
                          <a:solidFill>
                            <a:srgbClr val="000000"/>
                          </a:solidFill>
                          <a:effectLst/>
                          <a:latin typeface="Calibri" panose="020F0502020204030204" pitchFamily="34" charset="0"/>
                        </a:rPr>
                        <a:t>Baseline GONI-HIP Abd</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r" fontAlgn="b"/>
                      <a:r>
                        <a:rPr lang="en-US" sz="2000" b="0" i="0" u="none" strike="noStrike" dirty="0">
                          <a:solidFill>
                            <a:srgbClr val="000000"/>
                          </a:solidFill>
                          <a:effectLst/>
                          <a:latin typeface="Calibri" panose="020F0502020204030204" pitchFamily="34" charset="0"/>
                        </a:rPr>
                        <a:t>50.75</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12.70</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48.56</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10.30</a:t>
                      </a:r>
                    </a:p>
                  </a:txBody>
                  <a:tcPr marL="7620" marR="7620" marT="7620" marB="0" anchor="b">
                    <a:lnL>
                      <a:noFill/>
                    </a:lnL>
                    <a:lnR>
                      <a:noFill/>
                    </a:lnR>
                    <a:lnT>
                      <a:noFill/>
                    </a:lnT>
                    <a:lnB>
                      <a:noFill/>
                    </a:lnB>
                  </a:tcPr>
                </a:tc>
                <a:extLst>
                  <a:ext uri="{0D108BD9-81ED-4DB2-BD59-A6C34878D82A}">
                    <a16:rowId xmlns:a16="http://schemas.microsoft.com/office/drawing/2014/main" val="2785029859"/>
                  </a:ext>
                </a:extLst>
              </a:tr>
              <a:tr h="403072">
                <a:tc gridSpan="2">
                  <a:txBody>
                    <a:bodyPr/>
                    <a:lstStyle/>
                    <a:p>
                      <a:pPr algn="l" fontAlgn="b"/>
                      <a:r>
                        <a:rPr lang="en-US" sz="2000" b="1" i="0" u="none" strike="noStrike">
                          <a:solidFill>
                            <a:srgbClr val="000000"/>
                          </a:solidFill>
                          <a:effectLst/>
                          <a:latin typeface="Calibri" panose="020F0502020204030204" pitchFamily="34" charset="0"/>
                        </a:rPr>
                        <a:t>Baseline VJ height</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21.59</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4.81</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20.44</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3.17</a:t>
                      </a:r>
                    </a:p>
                  </a:txBody>
                  <a:tcPr marL="7620" marR="7620" marT="7620" marB="0" anchor="b">
                    <a:lnL>
                      <a:noFill/>
                    </a:lnL>
                    <a:lnR>
                      <a:noFill/>
                    </a:lnR>
                    <a:lnT>
                      <a:noFill/>
                    </a:lnT>
                    <a:lnB>
                      <a:noFill/>
                    </a:lnB>
                  </a:tcPr>
                </a:tc>
                <a:extLst>
                  <a:ext uri="{0D108BD9-81ED-4DB2-BD59-A6C34878D82A}">
                    <a16:rowId xmlns:a16="http://schemas.microsoft.com/office/drawing/2014/main" val="2138809185"/>
                  </a:ext>
                </a:extLst>
              </a:tr>
              <a:tr h="403072">
                <a:tc gridSpan="2">
                  <a:txBody>
                    <a:bodyPr/>
                    <a:lstStyle/>
                    <a:p>
                      <a:pPr algn="l" fontAlgn="b"/>
                      <a:r>
                        <a:rPr lang="en-US" sz="2000" b="1" i="0" u="none" strike="noStrike" dirty="0">
                          <a:solidFill>
                            <a:srgbClr val="000000"/>
                          </a:solidFill>
                          <a:effectLst/>
                          <a:latin typeface="Calibri" panose="020F0502020204030204" pitchFamily="34" charset="0"/>
                        </a:rPr>
                        <a:t>Baseline Agility </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12.95</a:t>
                      </a: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1.36</a:t>
                      </a:r>
                    </a:p>
                  </a:txBody>
                  <a:tcPr marL="7620" marR="7620" marT="762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13.08</a:t>
                      </a:r>
                    </a:p>
                  </a:txBody>
                  <a:tcPr marL="7620" marR="7620" marT="762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1.44</a:t>
                      </a:r>
                    </a:p>
                  </a:txBody>
                  <a:tcPr marL="7620" marR="7620" marT="7620" marB="0" anchor="b">
                    <a:lnL>
                      <a:noFill/>
                    </a:lnL>
                    <a:lnR>
                      <a:noFill/>
                    </a:lnR>
                    <a:lnT>
                      <a:noFill/>
                    </a:lnT>
                    <a:lnB>
                      <a:noFill/>
                    </a:lnB>
                  </a:tcPr>
                </a:tc>
                <a:extLst>
                  <a:ext uri="{0D108BD9-81ED-4DB2-BD59-A6C34878D82A}">
                    <a16:rowId xmlns:a16="http://schemas.microsoft.com/office/drawing/2014/main" val="2720636570"/>
                  </a:ext>
                </a:extLst>
              </a:tr>
            </a:tbl>
          </a:graphicData>
        </a:graphic>
      </p:graphicFrame>
      <p:pic>
        <p:nvPicPr>
          <p:cNvPr id="13" name="Picture 1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0085242" y="8336005"/>
            <a:ext cx="5609796" cy="3448108"/>
          </a:xfrm>
          <a:prstGeom prst="rect">
            <a:avLst/>
          </a:prstGeom>
        </p:spPr>
      </p:pic>
      <p:pic>
        <p:nvPicPr>
          <p:cNvPr id="15" name="Picture 1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4332074" y="8326100"/>
            <a:ext cx="5487896" cy="3441041"/>
          </a:xfrm>
          <a:prstGeom prst="rect">
            <a:avLst/>
          </a:prstGeom>
        </p:spPr>
      </p:pic>
      <p:pic>
        <p:nvPicPr>
          <p:cNvPr id="16" name="Picture 1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1877782" y="13087477"/>
            <a:ext cx="7942188" cy="4470951"/>
          </a:xfrm>
          <a:prstGeom prst="rect">
            <a:avLst/>
          </a:prstGeom>
        </p:spPr>
      </p:pic>
    </p:spTree>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5937</TotalTime>
  <Words>1441</Words>
  <Application>Microsoft Office PowerPoint</Application>
  <PresentationFormat>Custom</PresentationFormat>
  <Paragraphs>130</Paragraphs>
  <Slides>1</Slides>
  <Notes>1</Notes>
  <HiddenSlides>0</HiddenSlides>
  <MMClips>0</MMClips>
  <ScaleCrop>false</ScaleCrop>
  <HeadingPairs>
    <vt:vector size="8" baseType="variant">
      <vt:variant>
        <vt:lpstr>Fonts Used</vt:lpstr>
      </vt:variant>
      <vt:variant>
        <vt:i4>9</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20" baseType="lpstr">
      <vt:lpstr>Arial</vt:lpstr>
      <vt:lpstr>Calibri</vt:lpstr>
      <vt:lpstr>Garamond</vt:lpstr>
      <vt:lpstr>Gill Sans</vt:lpstr>
      <vt:lpstr>Gill Sans MT</vt:lpstr>
      <vt:lpstr>Times New Roman</vt:lpstr>
      <vt:lpstr>Trebuchet MS</vt:lpstr>
      <vt:lpstr>Verdana</vt:lpstr>
      <vt:lpstr>verdana (Headings)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crotonsmith3@gmail.com</cp:lastModifiedBy>
  <cp:revision>182</cp:revision>
  <cp:lastPrinted>2015-10-05T15:51:21Z</cp:lastPrinted>
  <dcterms:created xsi:type="dcterms:W3CDTF">2012-02-03T19:11:35Z</dcterms:created>
  <dcterms:modified xsi:type="dcterms:W3CDTF">2020-04-30T18:32:34Z</dcterms:modified>
</cp:coreProperties>
</file>