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406" r:id="rId3"/>
    <p:sldId id="407" r:id="rId4"/>
    <p:sldId id="419" r:id="rId5"/>
    <p:sldId id="413" r:id="rId6"/>
    <p:sldId id="283" r:id="rId7"/>
    <p:sldId id="388" r:id="rId8"/>
    <p:sldId id="418" r:id="rId9"/>
    <p:sldId id="387" r:id="rId10"/>
    <p:sldId id="403" r:id="rId11"/>
    <p:sldId id="417" r:id="rId12"/>
    <p:sldId id="416" r:id="rId13"/>
    <p:sldId id="414" r:id="rId14"/>
    <p:sldId id="404" r:id="rId15"/>
    <p:sldId id="405" r:id="rId16"/>
    <p:sldId id="394" r:id="rId17"/>
    <p:sldId id="278" r:id="rId18"/>
    <p:sldId id="313" r:id="rId19"/>
    <p:sldId id="395" r:id="rId20"/>
    <p:sldId id="402" r:id="rId21"/>
    <p:sldId id="397" r:id="rId22"/>
    <p:sldId id="398" r:id="rId23"/>
    <p:sldId id="399" r:id="rId24"/>
    <p:sldId id="400" r:id="rId25"/>
    <p:sldId id="40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essa Ruget" initials="VR" lastIdx="4" clrIdx="0">
    <p:extLst>
      <p:ext uri="{19B8F6BF-5375-455C-9EA6-DF929625EA0E}">
        <p15:presenceInfo xmlns:p15="http://schemas.microsoft.com/office/powerpoint/2012/main" userId="S::vruget@salemstate.edu::104d547c-ff84-48fd-bdf1-f5deb44a99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FEF"/>
    <a:srgbClr val="C5EAFB"/>
    <a:srgbClr val="A1D8FD"/>
    <a:srgbClr val="BEE4FE"/>
    <a:srgbClr val="FFFFFB"/>
    <a:srgbClr val="FFFFFF"/>
    <a:srgbClr val="FFFFCC"/>
    <a:srgbClr val="F9FDC7"/>
    <a:srgbClr val="F6FCAA"/>
    <a:srgbClr val="F8F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82BE51-8D4C-431B-9C29-8933B9B0350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EA3E93-E4E1-4170-9423-F57407FB78AD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>
              <a:solidFill>
                <a:schemeClr val="tx2"/>
              </a:solidFill>
              <a:latin typeface="Cambria" panose="02040503050406030204" pitchFamily="18" charset="0"/>
            </a:rPr>
            <a:t>Challenges faced by migrants in Russia  </a:t>
          </a:r>
          <a:endParaRPr lang="en-US" sz="3200" dirty="0"/>
        </a:p>
      </dgm:t>
    </dgm:pt>
    <dgm:pt modelId="{59969CDB-3DE6-43ED-A624-3F5E058B042F}" type="parTrans" cxnId="{1B0E3AE2-693E-4D8A-9B5A-2F784F002426}">
      <dgm:prSet/>
      <dgm:spPr/>
      <dgm:t>
        <a:bodyPr/>
        <a:lstStyle/>
        <a:p>
          <a:endParaRPr lang="en-US"/>
        </a:p>
      </dgm:t>
    </dgm:pt>
    <dgm:pt modelId="{9FA794E5-C93A-4134-B398-313737A8508D}" type="sibTrans" cxnId="{1B0E3AE2-693E-4D8A-9B5A-2F784F002426}">
      <dgm:prSet/>
      <dgm:spPr/>
      <dgm:t>
        <a:bodyPr/>
        <a:lstStyle/>
        <a:p>
          <a:endParaRPr lang="en-US"/>
        </a:p>
      </dgm:t>
    </dgm:pt>
    <dgm:pt modelId="{6782B9B2-8AB7-4C49-B7E4-C378AF33C1A0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marL="0"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b="1" dirty="0">
              <a:solidFill>
                <a:schemeClr val="tx2"/>
              </a:solidFill>
            </a:rPr>
            <a:t>Many naturalize in Russia (now: “compatriot card)</a:t>
          </a:r>
        </a:p>
      </dgm:t>
    </dgm:pt>
    <dgm:pt modelId="{B414C3BB-8D52-4FB1-8E46-99AFD6016B16}" type="parTrans" cxnId="{CB813359-AC44-4EFA-B8CA-37A9D4442E8E}">
      <dgm:prSet/>
      <dgm:spPr/>
      <dgm:t>
        <a:bodyPr/>
        <a:lstStyle/>
        <a:p>
          <a:endParaRPr lang="en-US"/>
        </a:p>
      </dgm:t>
    </dgm:pt>
    <dgm:pt modelId="{C9FC7831-3758-440F-A2E0-7CA9CC480AD9}" type="sibTrans" cxnId="{CB813359-AC44-4EFA-B8CA-37A9D4442E8E}">
      <dgm:prSet/>
      <dgm:spPr/>
      <dgm:t>
        <a:bodyPr/>
        <a:lstStyle/>
        <a:p>
          <a:endParaRPr lang="en-US"/>
        </a:p>
      </dgm:t>
    </dgm:pt>
    <dgm:pt modelId="{1ED9120F-8F23-4766-9493-8DF80704D73E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>
            <a:buFontTx/>
            <a:buNone/>
          </a:pPr>
          <a:r>
            <a:rPr lang="en-US" sz="2000" b="1" dirty="0">
              <a:solidFill>
                <a:schemeClr val="tx2"/>
              </a:solidFill>
            </a:rPr>
            <a:t>High levels of xenophobia, precarity, police abuse </a:t>
          </a:r>
          <a:endParaRPr lang="en-US" sz="2000" b="0" dirty="0"/>
        </a:p>
      </dgm:t>
    </dgm:pt>
    <dgm:pt modelId="{3755C79D-E381-4539-B363-8219A92B1719}" type="parTrans" cxnId="{5E6E882B-B8B4-4C82-98D0-80A39F659EA1}">
      <dgm:prSet/>
      <dgm:spPr/>
      <dgm:t>
        <a:bodyPr/>
        <a:lstStyle/>
        <a:p>
          <a:endParaRPr lang="en-US"/>
        </a:p>
      </dgm:t>
    </dgm:pt>
    <dgm:pt modelId="{2DD6603F-9B1D-4DC3-94B5-338EAF6C406B}" type="sibTrans" cxnId="{5E6E882B-B8B4-4C82-98D0-80A39F659EA1}">
      <dgm:prSet/>
      <dgm:spPr/>
      <dgm:t>
        <a:bodyPr/>
        <a:lstStyle/>
        <a:p>
          <a:endParaRPr lang="en-US"/>
        </a:p>
      </dgm:t>
    </dgm:pt>
    <dgm:pt modelId="{DDD1EA21-9C0C-4B0C-A4B6-1279000A70F0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pPr>
            <a:buFontTx/>
            <a:buChar char="-"/>
          </a:pPr>
          <a:r>
            <a:rPr lang="en-US" sz="2000" b="1" dirty="0">
              <a:solidFill>
                <a:srgbClr val="002060"/>
              </a:solidFill>
            </a:rPr>
            <a:t>Very difficult to be “documented” </a:t>
          </a:r>
        </a:p>
      </dgm:t>
    </dgm:pt>
    <dgm:pt modelId="{680639BD-0F2A-4B73-97CD-8DF6066D68AD}" type="parTrans" cxnId="{0F7C4146-671A-4F0D-B37B-2769981EE546}">
      <dgm:prSet/>
      <dgm:spPr/>
      <dgm:t>
        <a:bodyPr/>
        <a:lstStyle/>
        <a:p>
          <a:endParaRPr lang="en-US"/>
        </a:p>
      </dgm:t>
    </dgm:pt>
    <dgm:pt modelId="{3612E710-FF1D-40E4-A510-A3B0F712E718}" type="sibTrans" cxnId="{0F7C4146-671A-4F0D-B37B-2769981EE546}">
      <dgm:prSet/>
      <dgm:spPr/>
      <dgm:t>
        <a:bodyPr/>
        <a:lstStyle/>
        <a:p>
          <a:endParaRPr lang="en-US"/>
        </a:p>
      </dgm:t>
    </dgm:pt>
    <dgm:pt modelId="{3BE9A004-0A48-4F86-ADB0-960EDA5CE4D6}">
      <dgm:prSet/>
      <dgm:spPr/>
      <dgm:t>
        <a:bodyPr/>
        <a:lstStyle/>
        <a:p>
          <a:endParaRPr lang="en-US"/>
        </a:p>
      </dgm:t>
    </dgm:pt>
    <dgm:pt modelId="{2A29A5E3-6F0C-447A-BC02-D99B00C1F189}" type="parTrans" cxnId="{CB6B0F7C-6056-4E0D-B0BF-ADAE0743CC93}">
      <dgm:prSet/>
      <dgm:spPr/>
      <dgm:t>
        <a:bodyPr/>
        <a:lstStyle/>
        <a:p>
          <a:endParaRPr lang="en-US"/>
        </a:p>
      </dgm:t>
    </dgm:pt>
    <dgm:pt modelId="{AA870453-AB10-4D2A-BBF3-EF96E6F999AA}" type="sibTrans" cxnId="{CB6B0F7C-6056-4E0D-B0BF-ADAE0743CC93}">
      <dgm:prSet/>
      <dgm:spPr/>
      <dgm:t>
        <a:bodyPr/>
        <a:lstStyle/>
        <a:p>
          <a:endParaRPr lang="en-US"/>
        </a:p>
      </dgm:t>
    </dgm:pt>
    <dgm:pt modelId="{42DCC8B8-6271-4B45-A4C4-E19FC5820D1D}">
      <dgm:prSet/>
      <dgm:spPr/>
      <dgm:t>
        <a:bodyPr/>
        <a:lstStyle/>
        <a:p>
          <a:endParaRPr lang="en-US"/>
        </a:p>
      </dgm:t>
    </dgm:pt>
    <dgm:pt modelId="{5332FD82-9DD0-4005-89F4-9AD359AD1FF6}" type="parTrans" cxnId="{F264EE0B-C2F9-46F8-864F-0EC688BE0EB4}">
      <dgm:prSet/>
      <dgm:spPr/>
      <dgm:t>
        <a:bodyPr/>
        <a:lstStyle/>
        <a:p>
          <a:endParaRPr lang="en-US"/>
        </a:p>
      </dgm:t>
    </dgm:pt>
    <dgm:pt modelId="{8F0265F8-878E-4B22-BDEE-F59E2F265DAB}" type="sibTrans" cxnId="{F264EE0B-C2F9-46F8-864F-0EC688BE0EB4}">
      <dgm:prSet/>
      <dgm:spPr/>
      <dgm:t>
        <a:bodyPr/>
        <a:lstStyle/>
        <a:p>
          <a:endParaRPr lang="en-US"/>
        </a:p>
      </dgm:t>
    </dgm:pt>
    <dgm:pt modelId="{6530CCF0-7C49-4854-B071-B56B3FA70DA3}">
      <dgm:prSet phldrT="[Text]"/>
      <dgm:spPr/>
      <dgm:t>
        <a:bodyPr/>
        <a:lstStyle/>
        <a:p>
          <a:endParaRPr lang="en-US"/>
        </a:p>
      </dgm:t>
    </dgm:pt>
    <dgm:pt modelId="{C02AD308-24E5-4264-BF13-B3BF19C62ABA}" type="parTrans" cxnId="{E0FDE533-22E8-4B20-9298-9373DA6390FB}">
      <dgm:prSet/>
      <dgm:spPr/>
      <dgm:t>
        <a:bodyPr/>
        <a:lstStyle/>
        <a:p>
          <a:endParaRPr lang="en-US"/>
        </a:p>
      </dgm:t>
    </dgm:pt>
    <dgm:pt modelId="{6DABE506-BE92-40F0-A9D7-7AE14A634152}" type="sibTrans" cxnId="{E0FDE533-22E8-4B20-9298-9373DA6390FB}">
      <dgm:prSet/>
      <dgm:spPr/>
      <dgm:t>
        <a:bodyPr/>
        <a:lstStyle/>
        <a:p>
          <a:endParaRPr lang="en-US"/>
        </a:p>
      </dgm:t>
    </dgm:pt>
    <dgm:pt modelId="{4428C6CB-E57D-40D7-A6C5-3A3CDBE87EC7}">
      <dgm:prSet phldrT="[Text]"/>
      <dgm:spPr/>
      <dgm:t>
        <a:bodyPr/>
        <a:lstStyle/>
        <a:p>
          <a:endParaRPr lang="en-US"/>
        </a:p>
      </dgm:t>
    </dgm:pt>
    <dgm:pt modelId="{BB913A6B-B97D-4402-AF68-0F3D6B9765C1}" type="parTrans" cxnId="{E0118586-EA87-4EA9-9956-9D6C567041B1}">
      <dgm:prSet/>
      <dgm:spPr/>
      <dgm:t>
        <a:bodyPr/>
        <a:lstStyle/>
        <a:p>
          <a:endParaRPr lang="en-US"/>
        </a:p>
      </dgm:t>
    </dgm:pt>
    <dgm:pt modelId="{8EBE5A99-0827-49F7-9D6C-FD5ACE835207}" type="sibTrans" cxnId="{E0118586-EA87-4EA9-9956-9D6C567041B1}">
      <dgm:prSet/>
      <dgm:spPr/>
      <dgm:t>
        <a:bodyPr/>
        <a:lstStyle/>
        <a:p>
          <a:endParaRPr lang="en-US"/>
        </a:p>
      </dgm:t>
    </dgm:pt>
    <dgm:pt modelId="{9F5A6E5E-5566-437F-839E-CAC5AF76CA2C}">
      <dgm:prSet phldrT="[Text]"/>
      <dgm:spPr/>
      <dgm:t>
        <a:bodyPr/>
        <a:lstStyle/>
        <a:p>
          <a:endParaRPr lang="en-US"/>
        </a:p>
      </dgm:t>
    </dgm:pt>
    <dgm:pt modelId="{E324968E-4C7F-40FD-9CE7-51C295E1FA52}" type="parTrans" cxnId="{882C7393-D17D-4D1F-969D-B6D02017341E}">
      <dgm:prSet/>
      <dgm:spPr/>
      <dgm:t>
        <a:bodyPr/>
        <a:lstStyle/>
        <a:p>
          <a:endParaRPr lang="en-US"/>
        </a:p>
      </dgm:t>
    </dgm:pt>
    <dgm:pt modelId="{840E4E54-5215-4C92-B26D-F74925008304}" type="sibTrans" cxnId="{882C7393-D17D-4D1F-969D-B6D02017341E}">
      <dgm:prSet/>
      <dgm:spPr/>
      <dgm:t>
        <a:bodyPr/>
        <a:lstStyle/>
        <a:p>
          <a:endParaRPr lang="en-US"/>
        </a:p>
      </dgm:t>
    </dgm:pt>
    <dgm:pt modelId="{140CD6AF-D4C7-4B04-B864-7F02D419318C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tx2"/>
              </a:solidFill>
            </a:rPr>
            <a:t>Covid-19 pandemic</a:t>
          </a:r>
        </a:p>
      </dgm:t>
    </dgm:pt>
    <dgm:pt modelId="{D0015EB6-D291-4CC4-BFDD-C030BF9CFD84}" type="parTrans" cxnId="{C6FB475B-F718-4CBE-BD5D-D4C9AD650045}">
      <dgm:prSet/>
      <dgm:spPr/>
      <dgm:t>
        <a:bodyPr/>
        <a:lstStyle/>
        <a:p>
          <a:endParaRPr lang="en-US"/>
        </a:p>
      </dgm:t>
    </dgm:pt>
    <dgm:pt modelId="{65ED76C5-CA1E-4867-99E2-CA5EFC6F6F3D}" type="sibTrans" cxnId="{C6FB475B-F718-4CBE-BD5D-D4C9AD650045}">
      <dgm:prSet/>
      <dgm:spPr/>
      <dgm:t>
        <a:bodyPr/>
        <a:lstStyle/>
        <a:p>
          <a:endParaRPr lang="en-US"/>
        </a:p>
      </dgm:t>
    </dgm:pt>
    <dgm:pt modelId="{692A2693-97D0-4E49-9564-CBDFF764D081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tx2"/>
              </a:solidFill>
            </a:rPr>
            <a:t>Difficult living and working conditions/exploitation </a:t>
          </a:r>
        </a:p>
      </dgm:t>
    </dgm:pt>
    <dgm:pt modelId="{1B29422F-BCAB-4DEF-939F-430F310E7BDE}" type="parTrans" cxnId="{0BFD4172-1CB3-45E7-B87C-D0807D5996A0}">
      <dgm:prSet/>
      <dgm:spPr/>
      <dgm:t>
        <a:bodyPr/>
        <a:lstStyle/>
        <a:p>
          <a:endParaRPr lang="en-US"/>
        </a:p>
      </dgm:t>
    </dgm:pt>
    <dgm:pt modelId="{02530DB5-B374-4D8D-A81E-400A7D80713B}" type="sibTrans" cxnId="{0BFD4172-1CB3-45E7-B87C-D0807D5996A0}">
      <dgm:prSet/>
      <dgm:spPr/>
      <dgm:t>
        <a:bodyPr/>
        <a:lstStyle/>
        <a:p>
          <a:endParaRPr lang="en-US"/>
        </a:p>
      </dgm:t>
    </dgm:pt>
    <dgm:pt modelId="{9172356B-0BFD-479C-9AEB-BF3110B8177B}" type="pres">
      <dgm:prSet presAssocID="{E082BE51-8D4C-431B-9C29-8933B9B0350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E7BEB22-30B7-43E6-BF0C-BFB1DFB30D51}" type="pres">
      <dgm:prSet presAssocID="{8CEA3E93-E4E1-4170-9423-F57407FB78AD}" presName="centerShape" presStyleLbl="node0" presStyleIdx="0" presStyleCnt="1" custScaleX="176376" custScaleY="139479" custLinFactNeighborX="-719" custLinFactNeighborY="-2637"/>
      <dgm:spPr/>
    </dgm:pt>
    <dgm:pt modelId="{1B5BA718-87E7-4C42-9001-CEAAF5BB7E3D}" type="pres">
      <dgm:prSet presAssocID="{B414C3BB-8D52-4FB1-8E46-99AFD6016B16}" presName="parTrans" presStyleLbl="bgSibTrans2D1" presStyleIdx="0" presStyleCnt="5"/>
      <dgm:spPr/>
    </dgm:pt>
    <dgm:pt modelId="{2FB912DA-B145-4315-BC94-07A2CBDF05A2}" type="pres">
      <dgm:prSet presAssocID="{6782B9B2-8AB7-4C49-B7E4-C378AF33C1A0}" presName="node" presStyleLbl="node1" presStyleIdx="0" presStyleCnt="5" custScaleX="81027" custScaleY="81956" custRadScaleRad="103871" custRadScaleInc="-9237">
        <dgm:presLayoutVars>
          <dgm:bulletEnabled val="1"/>
        </dgm:presLayoutVars>
      </dgm:prSet>
      <dgm:spPr/>
    </dgm:pt>
    <dgm:pt modelId="{0F72ED03-E423-40BD-9901-8869C249A21A}" type="pres">
      <dgm:prSet presAssocID="{3755C79D-E381-4539-B363-8219A92B1719}" presName="parTrans" presStyleLbl="bgSibTrans2D1" presStyleIdx="1" presStyleCnt="5"/>
      <dgm:spPr/>
    </dgm:pt>
    <dgm:pt modelId="{83C0220F-AAB1-41AB-866C-9CF28FE1164C}" type="pres">
      <dgm:prSet presAssocID="{1ED9120F-8F23-4766-9493-8DF80704D73E}" presName="node" presStyleLbl="node1" presStyleIdx="1" presStyleCnt="5" custScaleX="118007" custScaleY="90346" custRadScaleRad="115949" custRadScaleInc="-30162">
        <dgm:presLayoutVars>
          <dgm:bulletEnabled val="1"/>
        </dgm:presLayoutVars>
      </dgm:prSet>
      <dgm:spPr/>
    </dgm:pt>
    <dgm:pt modelId="{030008CC-831E-431E-81A7-9E6D0DA41F5C}" type="pres">
      <dgm:prSet presAssocID="{680639BD-0F2A-4B73-97CD-8DF6066D68AD}" presName="parTrans" presStyleLbl="bgSibTrans2D1" presStyleIdx="2" presStyleCnt="5"/>
      <dgm:spPr/>
    </dgm:pt>
    <dgm:pt modelId="{05A3154F-3684-4DE6-B9E5-3EBFF38B3B08}" type="pres">
      <dgm:prSet presAssocID="{DDD1EA21-9C0C-4B0C-A4B6-1279000A70F0}" presName="node" presStyleLbl="node1" presStyleIdx="2" presStyleCnt="5" custScaleX="105330" custScaleY="65740" custRadScaleRad="93295" custRadScaleInc="-20090">
        <dgm:presLayoutVars>
          <dgm:bulletEnabled val="1"/>
        </dgm:presLayoutVars>
      </dgm:prSet>
      <dgm:spPr/>
    </dgm:pt>
    <dgm:pt modelId="{875FB9F5-74FF-4242-BBFD-E085A94DF495}" type="pres">
      <dgm:prSet presAssocID="{1B29422F-BCAB-4DEF-939F-430F310E7BDE}" presName="parTrans" presStyleLbl="bgSibTrans2D1" presStyleIdx="3" presStyleCnt="5"/>
      <dgm:spPr/>
    </dgm:pt>
    <dgm:pt modelId="{62706332-DADF-4E72-9A5D-E6AA899D5ECB}" type="pres">
      <dgm:prSet presAssocID="{692A2693-97D0-4E49-9564-CBDFF764D081}" presName="node" presStyleLbl="node1" presStyleIdx="3" presStyleCnt="5" custScaleX="102004" custScaleY="87591" custRadScaleRad="117657" custRadScaleInc="1340">
        <dgm:presLayoutVars>
          <dgm:bulletEnabled val="1"/>
        </dgm:presLayoutVars>
      </dgm:prSet>
      <dgm:spPr/>
    </dgm:pt>
    <dgm:pt modelId="{55C1DA3E-FB1F-4D81-A94E-5208BA93ACCD}" type="pres">
      <dgm:prSet presAssocID="{D0015EB6-D291-4CC4-BFDD-C030BF9CFD84}" presName="parTrans" presStyleLbl="bgSibTrans2D1" presStyleIdx="4" presStyleCnt="5"/>
      <dgm:spPr/>
    </dgm:pt>
    <dgm:pt modelId="{2C774668-A83E-44EA-B651-E80F894B61EC}" type="pres">
      <dgm:prSet presAssocID="{140CD6AF-D4C7-4B04-B864-7F02D419318C}" presName="node" presStyleLbl="node1" presStyleIdx="4" presStyleCnt="5" custScaleX="80918" custScaleY="88205" custRadScaleRad="107159" custRadScaleInc="-1068">
        <dgm:presLayoutVars>
          <dgm:bulletEnabled val="1"/>
        </dgm:presLayoutVars>
      </dgm:prSet>
      <dgm:spPr/>
    </dgm:pt>
  </dgm:ptLst>
  <dgm:cxnLst>
    <dgm:cxn modelId="{61B76609-E1F5-4F9A-959C-0877902A0720}" type="presOf" srcId="{8CEA3E93-E4E1-4170-9423-F57407FB78AD}" destId="{1E7BEB22-30B7-43E6-BF0C-BFB1DFB30D51}" srcOrd="0" destOrd="0" presId="urn:microsoft.com/office/officeart/2005/8/layout/radial4"/>
    <dgm:cxn modelId="{F264EE0B-C2F9-46F8-864F-0EC688BE0EB4}" srcId="{E082BE51-8D4C-431B-9C29-8933B9B0350D}" destId="{42DCC8B8-6271-4B45-A4C4-E19FC5820D1D}" srcOrd="2" destOrd="0" parTransId="{5332FD82-9DD0-4005-89F4-9AD359AD1FF6}" sibTransId="{8F0265F8-878E-4B22-BDEE-F59E2F265DAB}"/>
    <dgm:cxn modelId="{5E6E882B-B8B4-4C82-98D0-80A39F659EA1}" srcId="{8CEA3E93-E4E1-4170-9423-F57407FB78AD}" destId="{1ED9120F-8F23-4766-9493-8DF80704D73E}" srcOrd="1" destOrd="0" parTransId="{3755C79D-E381-4539-B363-8219A92B1719}" sibTransId="{2DD6603F-9B1D-4DC3-94B5-338EAF6C406B}"/>
    <dgm:cxn modelId="{E0FDE533-22E8-4B20-9298-9373DA6390FB}" srcId="{E082BE51-8D4C-431B-9C29-8933B9B0350D}" destId="{6530CCF0-7C49-4854-B071-B56B3FA70DA3}" srcOrd="3" destOrd="0" parTransId="{C02AD308-24E5-4264-BF13-B3BF19C62ABA}" sibTransId="{6DABE506-BE92-40F0-A9D7-7AE14A634152}"/>
    <dgm:cxn modelId="{C6FB475B-F718-4CBE-BD5D-D4C9AD650045}" srcId="{8CEA3E93-E4E1-4170-9423-F57407FB78AD}" destId="{140CD6AF-D4C7-4B04-B864-7F02D419318C}" srcOrd="4" destOrd="0" parTransId="{D0015EB6-D291-4CC4-BFDD-C030BF9CFD84}" sibTransId="{65ED76C5-CA1E-4867-99E2-CA5EFC6F6F3D}"/>
    <dgm:cxn modelId="{0F7C4146-671A-4F0D-B37B-2769981EE546}" srcId="{8CEA3E93-E4E1-4170-9423-F57407FB78AD}" destId="{DDD1EA21-9C0C-4B0C-A4B6-1279000A70F0}" srcOrd="2" destOrd="0" parTransId="{680639BD-0F2A-4B73-97CD-8DF6066D68AD}" sibTransId="{3612E710-FF1D-40E4-A510-A3B0F712E718}"/>
    <dgm:cxn modelId="{E647AD66-6E90-461B-8373-3AC0CB0C001F}" type="presOf" srcId="{6782B9B2-8AB7-4C49-B7E4-C378AF33C1A0}" destId="{2FB912DA-B145-4315-BC94-07A2CBDF05A2}" srcOrd="0" destOrd="0" presId="urn:microsoft.com/office/officeart/2005/8/layout/radial4"/>
    <dgm:cxn modelId="{6795CD4F-F67C-4741-B957-64ACC8A838D2}" type="presOf" srcId="{1ED9120F-8F23-4766-9493-8DF80704D73E}" destId="{83C0220F-AAB1-41AB-866C-9CF28FE1164C}" srcOrd="0" destOrd="0" presId="urn:microsoft.com/office/officeart/2005/8/layout/radial4"/>
    <dgm:cxn modelId="{0BFD4172-1CB3-45E7-B87C-D0807D5996A0}" srcId="{8CEA3E93-E4E1-4170-9423-F57407FB78AD}" destId="{692A2693-97D0-4E49-9564-CBDFF764D081}" srcOrd="3" destOrd="0" parTransId="{1B29422F-BCAB-4DEF-939F-430F310E7BDE}" sibTransId="{02530DB5-B374-4D8D-A81E-400A7D80713B}"/>
    <dgm:cxn modelId="{D087B877-2023-47D6-B8A0-AF383041D6CD}" type="presOf" srcId="{692A2693-97D0-4E49-9564-CBDFF764D081}" destId="{62706332-DADF-4E72-9A5D-E6AA899D5ECB}" srcOrd="0" destOrd="0" presId="urn:microsoft.com/office/officeart/2005/8/layout/radial4"/>
    <dgm:cxn modelId="{CB813359-AC44-4EFA-B8CA-37A9D4442E8E}" srcId="{8CEA3E93-E4E1-4170-9423-F57407FB78AD}" destId="{6782B9B2-8AB7-4C49-B7E4-C378AF33C1A0}" srcOrd="0" destOrd="0" parTransId="{B414C3BB-8D52-4FB1-8E46-99AFD6016B16}" sibTransId="{C9FC7831-3758-440F-A2E0-7CA9CC480AD9}"/>
    <dgm:cxn modelId="{6897F67A-E771-451F-8093-AC886BC8AD77}" type="presOf" srcId="{E082BE51-8D4C-431B-9C29-8933B9B0350D}" destId="{9172356B-0BFD-479C-9AEB-BF3110B8177B}" srcOrd="0" destOrd="0" presId="urn:microsoft.com/office/officeart/2005/8/layout/radial4"/>
    <dgm:cxn modelId="{CB6B0F7C-6056-4E0D-B0BF-ADAE0743CC93}" srcId="{E082BE51-8D4C-431B-9C29-8933B9B0350D}" destId="{3BE9A004-0A48-4F86-ADB0-960EDA5CE4D6}" srcOrd="1" destOrd="0" parTransId="{2A29A5E3-6F0C-447A-BC02-D99B00C1F189}" sibTransId="{AA870453-AB10-4D2A-BBF3-EF96E6F999AA}"/>
    <dgm:cxn modelId="{CC7D5985-CB8F-4824-A37D-6E3DB13B0525}" type="presOf" srcId="{D0015EB6-D291-4CC4-BFDD-C030BF9CFD84}" destId="{55C1DA3E-FB1F-4D81-A94E-5208BA93ACCD}" srcOrd="0" destOrd="0" presId="urn:microsoft.com/office/officeart/2005/8/layout/radial4"/>
    <dgm:cxn modelId="{E0118586-EA87-4EA9-9956-9D6C567041B1}" srcId="{E082BE51-8D4C-431B-9C29-8933B9B0350D}" destId="{4428C6CB-E57D-40D7-A6C5-3A3CDBE87EC7}" srcOrd="4" destOrd="0" parTransId="{BB913A6B-B97D-4402-AF68-0F3D6B9765C1}" sibTransId="{8EBE5A99-0827-49F7-9D6C-FD5ACE835207}"/>
    <dgm:cxn modelId="{882C7393-D17D-4D1F-969D-B6D02017341E}" srcId="{E082BE51-8D4C-431B-9C29-8933B9B0350D}" destId="{9F5A6E5E-5566-437F-839E-CAC5AF76CA2C}" srcOrd="5" destOrd="0" parTransId="{E324968E-4C7F-40FD-9CE7-51C295E1FA52}" sibTransId="{840E4E54-5215-4C92-B26D-F74925008304}"/>
    <dgm:cxn modelId="{9828A3A2-B719-4382-915A-0F97713BE4D9}" type="presOf" srcId="{1B29422F-BCAB-4DEF-939F-430F310E7BDE}" destId="{875FB9F5-74FF-4242-BBFD-E085A94DF495}" srcOrd="0" destOrd="0" presId="urn:microsoft.com/office/officeart/2005/8/layout/radial4"/>
    <dgm:cxn modelId="{45A3A3AB-5830-4EB3-BE7A-C45D351777B5}" type="presOf" srcId="{3755C79D-E381-4539-B363-8219A92B1719}" destId="{0F72ED03-E423-40BD-9901-8869C249A21A}" srcOrd="0" destOrd="0" presId="urn:microsoft.com/office/officeart/2005/8/layout/radial4"/>
    <dgm:cxn modelId="{132DD0B9-E574-48BA-BF5E-ED6402EACDAA}" type="presOf" srcId="{DDD1EA21-9C0C-4B0C-A4B6-1279000A70F0}" destId="{05A3154F-3684-4DE6-B9E5-3EBFF38B3B08}" srcOrd="0" destOrd="0" presId="urn:microsoft.com/office/officeart/2005/8/layout/radial4"/>
    <dgm:cxn modelId="{1B0E3AE2-693E-4D8A-9B5A-2F784F002426}" srcId="{E082BE51-8D4C-431B-9C29-8933B9B0350D}" destId="{8CEA3E93-E4E1-4170-9423-F57407FB78AD}" srcOrd="0" destOrd="0" parTransId="{59969CDB-3DE6-43ED-A624-3F5E058B042F}" sibTransId="{9FA794E5-C93A-4134-B398-313737A8508D}"/>
    <dgm:cxn modelId="{428F90ED-3D08-4E45-B974-B7B8D6D53ECC}" type="presOf" srcId="{680639BD-0F2A-4B73-97CD-8DF6066D68AD}" destId="{030008CC-831E-431E-81A7-9E6D0DA41F5C}" srcOrd="0" destOrd="0" presId="urn:microsoft.com/office/officeart/2005/8/layout/radial4"/>
    <dgm:cxn modelId="{6F9B08F1-C4A8-48C2-966C-7483D5B0EBB9}" type="presOf" srcId="{B414C3BB-8D52-4FB1-8E46-99AFD6016B16}" destId="{1B5BA718-87E7-4C42-9001-CEAAF5BB7E3D}" srcOrd="0" destOrd="0" presId="urn:microsoft.com/office/officeart/2005/8/layout/radial4"/>
    <dgm:cxn modelId="{E51C55F9-3244-43CA-9A65-9CFA32F35F98}" type="presOf" srcId="{140CD6AF-D4C7-4B04-B864-7F02D419318C}" destId="{2C774668-A83E-44EA-B651-E80F894B61EC}" srcOrd="0" destOrd="0" presId="urn:microsoft.com/office/officeart/2005/8/layout/radial4"/>
    <dgm:cxn modelId="{5DCE4717-1943-412B-B4D3-5A893CA111B3}" type="presParOf" srcId="{9172356B-0BFD-479C-9AEB-BF3110B8177B}" destId="{1E7BEB22-30B7-43E6-BF0C-BFB1DFB30D51}" srcOrd="0" destOrd="0" presId="urn:microsoft.com/office/officeart/2005/8/layout/radial4"/>
    <dgm:cxn modelId="{215812DC-4733-4D9E-83DC-90666A308A56}" type="presParOf" srcId="{9172356B-0BFD-479C-9AEB-BF3110B8177B}" destId="{1B5BA718-87E7-4C42-9001-CEAAF5BB7E3D}" srcOrd="1" destOrd="0" presId="urn:microsoft.com/office/officeart/2005/8/layout/radial4"/>
    <dgm:cxn modelId="{0FA035C2-91E4-427A-8982-FD9A224128C8}" type="presParOf" srcId="{9172356B-0BFD-479C-9AEB-BF3110B8177B}" destId="{2FB912DA-B145-4315-BC94-07A2CBDF05A2}" srcOrd="2" destOrd="0" presId="urn:microsoft.com/office/officeart/2005/8/layout/radial4"/>
    <dgm:cxn modelId="{92EEABFC-6AE6-44F8-94A4-399E236A1CC8}" type="presParOf" srcId="{9172356B-0BFD-479C-9AEB-BF3110B8177B}" destId="{0F72ED03-E423-40BD-9901-8869C249A21A}" srcOrd="3" destOrd="0" presId="urn:microsoft.com/office/officeart/2005/8/layout/radial4"/>
    <dgm:cxn modelId="{D06AD4BA-D84F-4D6B-A415-59D3F983291C}" type="presParOf" srcId="{9172356B-0BFD-479C-9AEB-BF3110B8177B}" destId="{83C0220F-AAB1-41AB-866C-9CF28FE1164C}" srcOrd="4" destOrd="0" presId="urn:microsoft.com/office/officeart/2005/8/layout/radial4"/>
    <dgm:cxn modelId="{12738185-56DD-4D29-94B3-F77ACCB20CE7}" type="presParOf" srcId="{9172356B-0BFD-479C-9AEB-BF3110B8177B}" destId="{030008CC-831E-431E-81A7-9E6D0DA41F5C}" srcOrd="5" destOrd="0" presId="urn:microsoft.com/office/officeart/2005/8/layout/radial4"/>
    <dgm:cxn modelId="{A049C321-02B8-4525-8FC2-923FA1383A6B}" type="presParOf" srcId="{9172356B-0BFD-479C-9AEB-BF3110B8177B}" destId="{05A3154F-3684-4DE6-B9E5-3EBFF38B3B08}" srcOrd="6" destOrd="0" presId="urn:microsoft.com/office/officeart/2005/8/layout/radial4"/>
    <dgm:cxn modelId="{0DFE1F32-7445-45B8-B32E-6CB4A1338291}" type="presParOf" srcId="{9172356B-0BFD-479C-9AEB-BF3110B8177B}" destId="{875FB9F5-74FF-4242-BBFD-E085A94DF495}" srcOrd="7" destOrd="0" presId="urn:microsoft.com/office/officeart/2005/8/layout/radial4"/>
    <dgm:cxn modelId="{6D64196B-8880-456B-BE3D-CA871CCA4C28}" type="presParOf" srcId="{9172356B-0BFD-479C-9AEB-BF3110B8177B}" destId="{62706332-DADF-4E72-9A5D-E6AA899D5ECB}" srcOrd="8" destOrd="0" presId="urn:microsoft.com/office/officeart/2005/8/layout/radial4"/>
    <dgm:cxn modelId="{2BD975A3-0C0F-48AE-92B5-68E8A92B9E86}" type="presParOf" srcId="{9172356B-0BFD-479C-9AEB-BF3110B8177B}" destId="{55C1DA3E-FB1F-4D81-A94E-5208BA93ACCD}" srcOrd="9" destOrd="0" presId="urn:microsoft.com/office/officeart/2005/8/layout/radial4"/>
    <dgm:cxn modelId="{E37A85AE-215F-41EA-B190-978B88D1F3ED}" type="presParOf" srcId="{9172356B-0BFD-479C-9AEB-BF3110B8177B}" destId="{2C774668-A83E-44EA-B651-E80F894B61EC}" srcOrd="10" destOrd="0" presId="urn:microsoft.com/office/officeart/2005/8/layout/radial4"/>
  </dgm:cxnLst>
  <dgm:bg>
    <a:noFill/>
  </dgm:bg>
  <dgm:whole>
    <a:ln>
      <a:solidFill>
        <a:schemeClr val="tx2">
          <a:lumMod val="20000"/>
          <a:lumOff val="8000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DE58F6-67AE-407F-AC6D-1A07CF2CDA34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D0F601-D1A5-4B3B-A02F-90AA630392A8}">
      <dgm:prSet phldrT="[Text]"/>
      <dgm:spPr/>
      <dgm:t>
        <a:bodyPr/>
        <a:lstStyle/>
        <a:p>
          <a:r>
            <a:rPr lang="en-US" dirty="0"/>
            <a:t>Other</a:t>
          </a:r>
          <a:r>
            <a:rPr lang="en-US" baseline="0" dirty="0"/>
            <a:t> challenges </a:t>
          </a:r>
          <a:endParaRPr lang="en-US" dirty="0"/>
        </a:p>
      </dgm:t>
    </dgm:pt>
    <dgm:pt modelId="{D43AD965-923F-4F53-8905-E888E8FF35F0}" type="parTrans" cxnId="{04AE3827-FE0E-42C8-AD86-6E82569BA83B}">
      <dgm:prSet/>
      <dgm:spPr/>
      <dgm:t>
        <a:bodyPr/>
        <a:lstStyle/>
        <a:p>
          <a:endParaRPr lang="en-US"/>
        </a:p>
      </dgm:t>
    </dgm:pt>
    <dgm:pt modelId="{0135F7EA-7546-48C9-8AC8-9D5B4D6CCD05}" type="sibTrans" cxnId="{04AE3827-FE0E-42C8-AD86-6E82569BA83B}">
      <dgm:prSet/>
      <dgm:spPr/>
      <dgm:t>
        <a:bodyPr/>
        <a:lstStyle/>
        <a:p>
          <a:endParaRPr lang="en-US"/>
        </a:p>
      </dgm:t>
    </dgm:pt>
    <dgm:pt modelId="{D3F8F317-D80D-4E2B-9E79-0BA2172B096A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>
            <a:buClrTx/>
            <a:buSzTx/>
            <a:buFont typeface="Arial" panose="020B0604020202020204" pitchFamily="34" charset="0"/>
            <a:buNone/>
          </a:pPr>
          <a:r>
            <a:rPr lang="en-US" sz="2800" dirty="0">
              <a:solidFill>
                <a:schemeClr val="tx2"/>
              </a:solidFill>
            </a:rPr>
            <a:t>Weak diaspora organizations </a:t>
          </a:r>
        </a:p>
      </dgm:t>
    </dgm:pt>
    <dgm:pt modelId="{7B0D67BA-E489-41F9-AACA-A8E9AC1790CB}" type="parTrans" cxnId="{425D06E3-BD68-45B7-86C7-8FA7A2E817E4}">
      <dgm:prSet/>
      <dgm:spPr/>
      <dgm:t>
        <a:bodyPr/>
        <a:lstStyle/>
        <a:p>
          <a:endParaRPr lang="en-US"/>
        </a:p>
      </dgm:t>
    </dgm:pt>
    <dgm:pt modelId="{0D4AFC51-6793-42EE-8C23-FB07898471E9}" type="sibTrans" cxnId="{425D06E3-BD68-45B7-86C7-8FA7A2E817E4}">
      <dgm:prSet/>
      <dgm:spPr/>
      <dgm:t>
        <a:bodyPr/>
        <a:lstStyle/>
        <a:p>
          <a:endParaRPr lang="en-US"/>
        </a:p>
      </dgm:t>
    </dgm:pt>
    <dgm:pt modelId="{14E20516-E57D-4E52-A10B-A272CDE66AE0}">
      <dgm:prSet phldrT="[Text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dirty="0">
              <a:solidFill>
                <a:schemeClr val="tx2"/>
              </a:solidFill>
            </a:rPr>
            <a:t>Lack of trust in institutional sources of info</a:t>
          </a:r>
        </a:p>
      </dgm:t>
    </dgm:pt>
    <dgm:pt modelId="{2EB052AA-746D-48A4-87A0-98FC5CEE2022}" type="parTrans" cxnId="{EE42FF4A-F375-4833-BED1-0BD811A3635E}">
      <dgm:prSet/>
      <dgm:spPr/>
      <dgm:t>
        <a:bodyPr/>
        <a:lstStyle/>
        <a:p>
          <a:endParaRPr lang="en-US"/>
        </a:p>
      </dgm:t>
    </dgm:pt>
    <dgm:pt modelId="{40C53481-142B-42C0-906D-1BF8537BACF7}" type="sibTrans" cxnId="{EE42FF4A-F375-4833-BED1-0BD811A3635E}">
      <dgm:prSet/>
      <dgm:spPr/>
      <dgm:t>
        <a:bodyPr/>
        <a:lstStyle/>
        <a:p>
          <a:endParaRPr lang="en-US"/>
        </a:p>
      </dgm:t>
    </dgm:pt>
    <dgm:pt modelId="{3967202B-EC44-4266-861A-663976CBA149}">
      <dgm:prSet phldrT="[Text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>
            <a:buClrTx/>
            <a:buSzTx/>
            <a:buFont typeface="Arial" panose="020B0604020202020204" pitchFamily="34" charset="0"/>
            <a:buChar char="•"/>
          </a:pPr>
          <a:r>
            <a:rPr lang="en-US" dirty="0">
              <a:solidFill>
                <a:schemeClr val="tx2"/>
              </a:solidFill>
            </a:rPr>
            <a:t>Very little support from home government </a:t>
          </a:r>
        </a:p>
      </dgm:t>
    </dgm:pt>
    <dgm:pt modelId="{8BFBDE34-FBDE-440F-8B73-BF7D1196C078}" type="parTrans" cxnId="{BA98CEFA-B33C-4F26-8200-29CE4C2CA92F}">
      <dgm:prSet/>
      <dgm:spPr/>
      <dgm:t>
        <a:bodyPr/>
        <a:lstStyle/>
        <a:p>
          <a:endParaRPr lang="en-US"/>
        </a:p>
      </dgm:t>
    </dgm:pt>
    <dgm:pt modelId="{A254459C-3CC2-4D87-A968-4E3A530CF68B}" type="sibTrans" cxnId="{BA98CEFA-B33C-4F26-8200-29CE4C2CA92F}">
      <dgm:prSet/>
      <dgm:spPr/>
      <dgm:t>
        <a:bodyPr/>
        <a:lstStyle/>
        <a:p>
          <a:endParaRPr lang="en-US"/>
        </a:p>
      </dgm:t>
    </dgm:pt>
    <dgm:pt modelId="{797B6CAA-A051-4806-AC4B-A6B19769F889}" type="pres">
      <dgm:prSet presAssocID="{7ADE58F6-67AE-407F-AC6D-1A07CF2CDA3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00D1DCDD-EF7D-4F28-86FB-5B50217DD753}" type="pres">
      <dgm:prSet presAssocID="{44D0F601-D1A5-4B3B-A02F-90AA630392A8}" presName="singleCycle" presStyleCnt="0"/>
      <dgm:spPr/>
    </dgm:pt>
    <dgm:pt modelId="{6B546498-04FF-4ED8-83C2-8F36955B7992}" type="pres">
      <dgm:prSet presAssocID="{44D0F601-D1A5-4B3B-A02F-90AA630392A8}" presName="singleCenter" presStyleLbl="node1" presStyleIdx="0" presStyleCnt="4" custScaleX="154216" custScaleY="135917">
        <dgm:presLayoutVars>
          <dgm:chMax val="7"/>
          <dgm:chPref val="7"/>
        </dgm:presLayoutVars>
      </dgm:prSet>
      <dgm:spPr/>
    </dgm:pt>
    <dgm:pt modelId="{F1002207-F8B1-4339-91FE-14BB4B45A421}" type="pres">
      <dgm:prSet presAssocID="{7B0D67BA-E489-41F9-AACA-A8E9AC1790CB}" presName="Name56" presStyleLbl="parChTrans1D2" presStyleIdx="0" presStyleCnt="3"/>
      <dgm:spPr/>
    </dgm:pt>
    <dgm:pt modelId="{672EAA89-5C01-40C8-BF93-FCDFD04E3B96}" type="pres">
      <dgm:prSet presAssocID="{D3F8F317-D80D-4E2B-9E79-0BA2172B096A}" presName="text0" presStyleLbl="node1" presStyleIdx="1" presStyleCnt="4" custScaleX="225767" custScaleY="107287">
        <dgm:presLayoutVars>
          <dgm:bulletEnabled val="1"/>
        </dgm:presLayoutVars>
      </dgm:prSet>
      <dgm:spPr/>
    </dgm:pt>
    <dgm:pt modelId="{D6785844-2A40-4100-A1AD-06B7CADF319D}" type="pres">
      <dgm:prSet presAssocID="{8BFBDE34-FBDE-440F-8B73-BF7D1196C078}" presName="Name56" presStyleLbl="parChTrans1D2" presStyleIdx="1" presStyleCnt="3"/>
      <dgm:spPr/>
    </dgm:pt>
    <dgm:pt modelId="{5B043C41-8144-4561-B80A-21F294422895}" type="pres">
      <dgm:prSet presAssocID="{3967202B-EC44-4266-861A-663976CBA149}" presName="text0" presStyleLbl="node1" presStyleIdx="2" presStyleCnt="4" custScaleX="225767" custScaleY="107287" custRadScaleRad="138152" custRadScaleInc="-10279">
        <dgm:presLayoutVars>
          <dgm:bulletEnabled val="1"/>
        </dgm:presLayoutVars>
      </dgm:prSet>
      <dgm:spPr/>
    </dgm:pt>
    <dgm:pt modelId="{77EE9436-A707-488E-AC1E-9361CC826B1E}" type="pres">
      <dgm:prSet presAssocID="{2EB052AA-746D-48A4-87A0-98FC5CEE2022}" presName="Name56" presStyleLbl="parChTrans1D2" presStyleIdx="2" presStyleCnt="3"/>
      <dgm:spPr/>
    </dgm:pt>
    <dgm:pt modelId="{8F74A82D-C6D2-467D-8254-F3D3ADA91EC5}" type="pres">
      <dgm:prSet presAssocID="{14E20516-E57D-4E52-A10B-A272CDE66AE0}" presName="text0" presStyleLbl="node1" presStyleIdx="3" presStyleCnt="4" custScaleX="202756" custScaleY="103909" custRadScaleRad="129821" custRadScaleInc="8589">
        <dgm:presLayoutVars>
          <dgm:bulletEnabled val="1"/>
        </dgm:presLayoutVars>
      </dgm:prSet>
      <dgm:spPr/>
    </dgm:pt>
  </dgm:ptLst>
  <dgm:cxnLst>
    <dgm:cxn modelId="{C2106108-5AA0-4C1C-9243-89F1DC2B3E3F}" type="presOf" srcId="{8BFBDE34-FBDE-440F-8B73-BF7D1196C078}" destId="{D6785844-2A40-4100-A1AD-06B7CADF319D}" srcOrd="0" destOrd="0" presId="urn:microsoft.com/office/officeart/2008/layout/RadialCluster"/>
    <dgm:cxn modelId="{3D79550E-F6E6-4850-AE75-B2A9ACE70FDD}" type="presOf" srcId="{D3F8F317-D80D-4E2B-9E79-0BA2172B096A}" destId="{672EAA89-5C01-40C8-BF93-FCDFD04E3B96}" srcOrd="0" destOrd="0" presId="urn:microsoft.com/office/officeart/2008/layout/RadialCluster"/>
    <dgm:cxn modelId="{04AE3827-FE0E-42C8-AD86-6E82569BA83B}" srcId="{7ADE58F6-67AE-407F-AC6D-1A07CF2CDA34}" destId="{44D0F601-D1A5-4B3B-A02F-90AA630392A8}" srcOrd="0" destOrd="0" parTransId="{D43AD965-923F-4F53-8905-E888E8FF35F0}" sibTransId="{0135F7EA-7546-48C9-8AC8-9D5B4D6CCD05}"/>
    <dgm:cxn modelId="{BBF2AA3F-986F-4E80-B93E-B7217124596F}" type="presOf" srcId="{14E20516-E57D-4E52-A10B-A272CDE66AE0}" destId="{8F74A82D-C6D2-467D-8254-F3D3ADA91EC5}" srcOrd="0" destOrd="0" presId="urn:microsoft.com/office/officeart/2008/layout/RadialCluster"/>
    <dgm:cxn modelId="{D3CF4F61-D51F-4939-AE7B-06BE780A394A}" type="presOf" srcId="{44D0F601-D1A5-4B3B-A02F-90AA630392A8}" destId="{6B546498-04FF-4ED8-83C2-8F36955B7992}" srcOrd="0" destOrd="0" presId="urn:microsoft.com/office/officeart/2008/layout/RadialCluster"/>
    <dgm:cxn modelId="{EE42FF4A-F375-4833-BED1-0BD811A3635E}" srcId="{44D0F601-D1A5-4B3B-A02F-90AA630392A8}" destId="{14E20516-E57D-4E52-A10B-A272CDE66AE0}" srcOrd="2" destOrd="0" parTransId="{2EB052AA-746D-48A4-87A0-98FC5CEE2022}" sibTransId="{40C53481-142B-42C0-906D-1BF8537BACF7}"/>
    <dgm:cxn modelId="{6C4C7591-D93A-484C-9F00-4A83651F2463}" type="presOf" srcId="{7B0D67BA-E489-41F9-AACA-A8E9AC1790CB}" destId="{F1002207-F8B1-4339-91FE-14BB4B45A421}" srcOrd="0" destOrd="0" presId="urn:microsoft.com/office/officeart/2008/layout/RadialCluster"/>
    <dgm:cxn modelId="{EF5CB692-1102-4D13-A486-C0A6D663C187}" type="presOf" srcId="{2EB052AA-746D-48A4-87A0-98FC5CEE2022}" destId="{77EE9436-A707-488E-AC1E-9361CC826B1E}" srcOrd="0" destOrd="0" presId="urn:microsoft.com/office/officeart/2008/layout/RadialCluster"/>
    <dgm:cxn modelId="{3202B9B4-6851-4E4A-842A-D7B985552946}" type="presOf" srcId="{7ADE58F6-67AE-407F-AC6D-1A07CF2CDA34}" destId="{797B6CAA-A051-4806-AC4B-A6B19769F889}" srcOrd="0" destOrd="0" presId="urn:microsoft.com/office/officeart/2008/layout/RadialCluster"/>
    <dgm:cxn modelId="{76C6B7BE-586B-42F7-8122-337EEF77C0E4}" type="presOf" srcId="{3967202B-EC44-4266-861A-663976CBA149}" destId="{5B043C41-8144-4561-B80A-21F294422895}" srcOrd="0" destOrd="0" presId="urn:microsoft.com/office/officeart/2008/layout/RadialCluster"/>
    <dgm:cxn modelId="{425D06E3-BD68-45B7-86C7-8FA7A2E817E4}" srcId="{44D0F601-D1A5-4B3B-A02F-90AA630392A8}" destId="{D3F8F317-D80D-4E2B-9E79-0BA2172B096A}" srcOrd="0" destOrd="0" parTransId="{7B0D67BA-E489-41F9-AACA-A8E9AC1790CB}" sibTransId="{0D4AFC51-6793-42EE-8C23-FB07898471E9}"/>
    <dgm:cxn modelId="{BA98CEFA-B33C-4F26-8200-29CE4C2CA92F}" srcId="{44D0F601-D1A5-4B3B-A02F-90AA630392A8}" destId="{3967202B-EC44-4266-861A-663976CBA149}" srcOrd="1" destOrd="0" parTransId="{8BFBDE34-FBDE-440F-8B73-BF7D1196C078}" sibTransId="{A254459C-3CC2-4D87-A968-4E3A530CF68B}"/>
    <dgm:cxn modelId="{C61DA0CF-76E3-4A19-A2D7-138A63B75BCF}" type="presParOf" srcId="{797B6CAA-A051-4806-AC4B-A6B19769F889}" destId="{00D1DCDD-EF7D-4F28-86FB-5B50217DD753}" srcOrd="0" destOrd="0" presId="urn:microsoft.com/office/officeart/2008/layout/RadialCluster"/>
    <dgm:cxn modelId="{316A07A0-7FCD-49FA-8797-7A4EB92D6566}" type="presParOf" srcId="{00D1DCDD-EF7D-4F28-86FB-5B50217DD753}" destId="{6B546498-04FF-4ED8-83C2-8F36955B7992}" srcOrd="0" destOrd="0" presId="urn:microsoft.com/office/officeart/2008/layout/RadialCluster"/>
    <dgm:cxn modelId="{CD9EB795-2968-4135-8C9B-877A8A311A85}" type="presParOf" srcId="{00D1DCDD-EF7D-4F28-86FB-5B50217DD753}" destId="{F1002207-F8B1-4339-91FE-14BB4B45A421}" srcOrd="1" destOrd="0" presId="urn:microsoft.com/office/officeart/2008/layout/RadialCluster"/>
    <dgm:cxn modelId="{24C558E3-0D83-4DE6-AF15-97F1BFD25FAF}" type="presParOf" srcId="{00D1DCDD-EF7D-4F28-86FB-5B50217DD753}" destId="{672EAA89-5C01-40C8-BF93-FCDFD04E3B96}" srcOrd="2" destOrd="0" presId="urn:microsoft.com/office/officeart/2008/layout/RadialCluster"/>
    <dgm:cxn modelId="{6758BC30-9655-43A3-9F45-2AAEFD92F970}" type="presParOf" srcId="{00D1DCDD-EF7D-4F28-86FB-5B50217DD753}" destId="{D6785844-2A40-4100-A1AD-06B7CADF319D}" srcOrd="3" destOrd="0" presId="urn:microsoft.com/office/officeart/2008/layout/RadialCluster"/>
    <dgm:cxn modelId="{18DA7C7C-78F5-4661-A183-61747634DC56}" type="presParOf" srcId="{00D1DCDD-EF7D-4F28-86FB-5B50217DD753}" destId="{5B043C41-8144-4561-B80A-21F294422895}" srcOrd="4" destOrd="0" presId="urn:microsoft.com/office/officeart/2008/layout/RadialCluster"/>
    <dgm:cxn modelId="{A3F67FAC-E4AD-4986-A0EF-A960E4A853B7}" type="presParOf" srcId="{00D1DCDD-EF7D-4F28-86FB-5B50217DD753}" destId="{77EE9436-A707-488E-AC1E-9361CC826B1E}" srcOrd="5" destOrd="0" presId="urn:microsoft.com/office/officeart/2008/layout/RadialCluster"/>
    <dgm:cxn modelId="{B888FF94-9287-423C-BC99-9DDBB67FAA7F}" type="presParOf" srcId="{00D1DCDD-EF7D-4F28-86FB-5B50217DD753}" destId="{8F74A82D-C6D2-467D-8254-F3D3ADA91EC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82BE51-8D4C-431B-9C29-8933B9B0350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EA3E93-E4E1-4170-9423-F57407FB78AD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3200" b="1">
              <a:solidFill>
                <a:schemeClr val="tx2"/>
              </a:solidFill>
              <a:latin typeface="Cambria" panose="02040503050406030204" pitchFamily="18" charset="0"/>
            </a:rPr>
            <a:t>Potential for development </a:t>
          </a:r>
          <a:endParaRPr lang="en-US" sz="3200" dirty="0"/>
        </a:p>
      </dgm:t>
    </dgm:pt>
    <dgm:pt modelId="{59969CDB-3DE6-43ED-A624-3F5E058B042F}" type="parTrans" cxnId="{1B0E3AE2-693E-4D8A-9B5A-2F784F002426}">
      <dgm:prSet/>
      <dgm:spPr/>
      <dgm:t>
        <a:bodyPr/>
        <a:lstStyle/>
        <a:p>
          <a:endParaRPr lang="en-US"/>
        </a:p>
      </dgm:t>
    </dgm:pt>
    <dgm:pt modelId="{9FA794E5-C93A-4134-B398-313737A8508D}" type="sibTrans" cxnId="{1B0E3AE2-693E-4D8A-9B5A-2F784F002426}">
      <dgm:prSet/>
      <dgm:spPr/>
      <dgm:t>
        <a:bodyPr/>
        <a:lstStyle/>
        <a:p>
          <a:endParaRPr lang="en-US"/>
        </a:p>
      </dgm:t>
    </dgm:pt>
    <dgm:pt modelId="{6782B9B2-8AB7-4C49-B7E4-C378AF33C1A0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Char char="-"/>
            <a:tabLst/>
            <a:defRPr/>
          </a:pPr>
          <a:r>
            <a:rPr lang="en-US" sz="2000">
              <a:solidFill>
                <a:schemeClr val="tx2"/>
              </a:solidFill>
            </a:rPr>
            <a:t>Huge remittance flows </a:t>
          </a:r>
          <a:endParaRPr lang="en-US" sz="2000"/>
        </a:p>
        <a:p>
          <a:pPr marL="0"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Char char="-"/>
          </a:pPr>
          <a:endParaRPr lang="en-US" sz="2000" dirty="0"/>
        </a:p>
      </dgm:t>
    </dgm:pt>
    <dgm:pt modelId="{B414C3BB-8D52-4FB1-8E46-99AFD6016B16}" type="parTrans" cxnId="{CB813359-AC44-4EFA-B8CA-37A9D4442E8E}">
      <dgm:prSet/>
      <dgm:spPr/>
      <dgm:t>
        <a:bodyPr/>
        <a:lstStyle/>
        <a:p>
          <a:endParaRPr lang="en-US"/>
        </a:p>
      </dgm:t>
    </dgm:pt>
    <dgm:pt modelId="{C9FC7831-3758-440F-A2E0-7CA9CC480AD9}" type="sibTrans" cxnId="{CB813359-AC44-4EFA-B8CA-37A9D4442E8E}">
      <dgm:prSet/>
      <dgm:spPr/>
      <dgm:t>
        <a:bodyPr/>
        <a:lstStyle/>
        <a:p>
          <a:endParaRPr lang="en-US"/>
        </a:p>
      </dgm:t>
    </dgm:pt>
    <dgm:pt modelId="{1ED9120F-8F23-4766-9493-8DF80704D73E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>
            <a:buFontTx/>
            <a:buChar char="-"/>
          </a:pPr>
          <a:r>
            <a:rPr lang="en-US" sz="2000">
              <a:solidFill>
                <a:schemeClr val="tx2"/>
              </a:solidFill>
            </a:rPr>
            <a:t>“Transnational space par excellence” (Agadjanian et al. 2008: 642)</a:t>
          </a:r>
        </a:p>
        <a:p>
          <a:pPr>
            <a:buFontTx/>
            <a:buChar char="-"/>
          </a:pPr>
          <a:r>
            <a:rPr lang="en-US" sz="2000">
              <a:solidFill>
                <a:schemeClr val="tx2"/>
              </a:solidFill>
            </a:rPr>
            <a:t>Ex: </a:t>
          </a:r>
          <a:r>
            <a:rPr lang="en-US" sz="2000" b="1">
              <a:solidFill>
                <a:schemeClr val="tx2"/>
              </a:solidFill>
            </a:rPr>
            <a:t>visa free regime Russia. </a:t>
          </a:r>
          <a:endParaRPr lang="en-US" sz="2000" b="0" dirty="0"/>
        </a:p>
      </dgm:t>
    </dgm:pt>
    <dgm:pt modelId="{3755C79D-E381-4539-B363-8219A92B1719}" type="parTrans" cxnId="{5E6E882B-B8B4-4C82-98D0-80A39F659EA1}">
      <dgm:prSet/>
      <dgm:spPr/>
      <dgm:t>
        <a:bodyPr/>
        <a:lstStyle/>
        <a:p>
          <a:endParaRPr lang="en-US"/>
        </a:p>
      </dgm:t>
    </dgm:pt>
    <dgm:pt modelId="{2DD6603F-9B1D-4DC3-94B5-338EAF6C406B}" type="sibTrans" cxnId="{5E6E882B-B8B4-4C82-98D0-80A39F659EA1}">
      <dgm:prSet/>
      <dgm:spPr/>
      <dgm:t>
        <a:bodyPr/>
        <a:lstStyle/>
        <a:p>
          <a:endParaRPr lang="en-US"/>
        </a:p>
      </dgm:t>
    </dgm:pt>
    <dgm:pt modelId="{DDD1EA21-9C0C-4B0C-A4B6-1279000A70F0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pPr>
            <a:buFontTx/>
            <a:buChar char="-"/>
          </a:pPr>
          <a:r>
            <a:rPr lang="en-US" sz="2000">
              <a:solidFill>
                <a:srgbClr val="002060"/>
              </a:solidFill>
            </a:rPr>
            <a:t>Size of migrant flows and remittances (see reports UNDP, IOM)</a:t>
          </a:r>
          <a:endParaRPr lang="en-US" sz="2000" dirty="0">
            <a:solidFill>
              <a:srgbClr val="002060"/>
            </a:solidFill>
          </a:endParaRPr>
        </a:p>
      </dgm:t>
    </dgm:pt>
    <dgm:pt modelId="{680639BD-0F2A-4B73-97CD-8DF6066D68AD}" type="parTrans" cxnId="{0F7C4146-671A-4F0D-B37B-2769981EE546}">
      <dgm:prSet/>
      <dgm:spPr/>
      <dgm:t>
        <a:bodyPr/>
        <a:lstStyle/>
        <a:p>
          <a:endParaRPr lang="en-US"/>
        </a:p>
      </dgm:t>
    </dgm:pt>
    <dgm:pt modelId="{3612E710-FF1D-40E4-A510-A3B0F712E718}" type="sibTrans" cxnId="{0F7C4146-671A-4F0D-B37B-2769981EE546}">
      <dgm:prSet/>
      <dgm:spPr/>
      <dgm:t>
        <a:bodyPr/>
        <a:lstStyle/>
        <a:p>
          <a:endParaRPr lang="en-US"/>
        </a:p>
      </dgm:t>
    </dgm:pt>
    <dgm:pt modelId="{3BE9A004-0A48-4F86-ADB0-960EDA5CE4D6}">
      <dgm:prSet/>
      <dgm:spPr/>
      <dgm:t>
        <a:bodyPr/>
        <a:lstStyle/>
        <a:p>
          <a:endParaRPr lang="en-US"/>
        </a:p>
      </dgm:t>
    </dgm:pt>
    <dgm:pt modelId="{2A29A5E3-6F0C-447A-BC02-D99B00C1F189}" type="parTrans" cxnId="{CB6B0F7C-6056-4E0D-B0BF-ADAE0743CC93}">
      <dgm:prSet/>
      <dgm:spPr/>
      <dgm:t>
        <a:bodyPr/>
        <a:lstStyle/>
        <a:p>
          <a:endParaRPr lang="en-US"/>
        </a:p>
      </dgm:t>
    </dgm:pt>
    <dgm:pt modelId="{AA870453-AB10-4D2A-BBF3-EF96E6F999AA}" type="sibTrans" cxnId="{CB6B0F7C-6056-4E0D-B0BF-ADAE0743CC93}">
      <dgm:prSet/>
      <dgm:spPr/>
      <dgm:t>
        <a:bodyPr/>
        <a:lstStyle/>
        <a:p>
          <a:endParaRPr lang="en-US"/>
        </a:p>
      </dgm:t>
    </dgm:pt>
    <dgm:pt modelId="{42DCC8B8-6271-4B45-A4C4-E19FC5820D1D}">
      <dgm:prSet/>
      <dgm:spPr/>
      <dgm:t>
        <a:bodyPr/>
        <a:lstStyle/>
        <a:p>
          <a:endParaRPr lang="en-US"/>
        </a:p>
      </dgm:t>
    </dgm:pt>
    <dgm:pt modelId="{5332FD82-9DD0-4005-89F4-9AD359AD1FF6}" type="parTrans" cxnId="{F264EE0B-C2F9-46F8-864F-0EC688BE0EB4}">
      <dgm:prSet/>
      <dgm:spPr/>
      <dgm:t>
        <a:bodyPr/>
        <a:lstStyle/>
        <a:p>
          <a:endParaRPr lang="en-US"/>
        </a:p>
      </dgm:t>
    </dgm:pt>
    <dgm:pt modelId="{8F0265F8-878E-4B22-BDEE-F59E2F265DAB}" type="sibTrans" cxnId="{F264EE0B-C2F9-46F8-864F-0EC688BE0EB4}">
      <dgm:prSet/>
      <dgm:spPr/>
      <dgm:t>
        <a:bodyPr/>
        <a:lstStyle/>
        <a:p>
          <a:endParaRPr lang="en-US"/>
        </a:p>
      </dgm:t>
    </dgm:pt>
    <dgm:pt modelId="{6530CCF0-7C49-4854-B071-B56B3FA70DA3}">
      <dgm:prSet phldrT="[Text]"/>
      <dgm:spPr/>
      <dgm:t>
        <a:bodyPr/>
        <a:lstStyle/>
        <a:p>
          <a:endParaRPr lang="en-US"/>
        </a:p>
      </dgm:t>
    </dgm:pt>
    <dgm:pt modelId="{C02AD308-24E5-4264-BF13-B3BF19C62ABA}" type="parTrans" cxnId="{E0FDE533-22E8-4B20-9298-9373DA6390FB}">
      <dgm:prSet/>
      <dgm:spPr/>
      <dgm:t>
        <a:bodyPr/>
        <a:lstStyle/>
        <a:p>
          <a:endParaRPr lang="en-US"/>
        </a:p>
      </dgm:t>
    </dgm:pt>
    <dgm:pt modelId="{6DABE506-BE92-40F0-A9D7-7AE14A634152}" type="sibTrans" cxnId="{E0FDE533-22E8-4B20-9298-9373DA6390FB}">
      <dgm:prSet/>
      <dgm:spPr/>
      <dgm:t>
        <a:bodyPr/>
        <a:lstStyle/>
        <a:p>
          <a:endParaRPr lang="en-US"/>
        </a:p>
      </dgm:t>
    </dgm:pt>
    <dgm:pt modelId="{4428C6CB-E57D-40D7-A6C5-3A3CDBE87EC7}">
      <dgm:prSet phldrT="[Text]"/>
      <dgm:spPr/>
      <dgm:t>
        <a:bodyPr/>
        <a:lstStyle/>
        <a:p>
          <a:endParaRPr lang="en-US"/>
        </a:p>
      </dgm:t>
    </dgm:pt>
    <dgm:pt modelId="{BB913A6B-B97D-4402-AF68-0F3D6B9765C1}" type="parTrans" cxnId="{E0118586-EA87-4EA9-9956-9D6C567041B1}">
      <dgm:prSet/>
      <dgm:spPr/>
      <dgm:t>
        <a:bodyPr/>
        <a:lstStyle/>
        <a:p>
          <a:endParaRPr lang="en-US"/>
        </a:p>
      </dgm:t>
    </dgm:pt>
    <dgm:pt modelId="{8EBE5A99-0827-49F7-9D6C-FD5ACE835207}" type="sibTrans" cxnId="{E0118586-EA87-4EA9-9956-9D6C567041B1}">
      <dgm:prSet/>
      <dgm:spPr/>
      <dgm:t>
        <a:bodyPr/>
        <a:lstStyle/>
        <a:p>
          <a:endParaRPr lang="en-US"/>
        </a:p>
      </dgm:t>
    </dgm:pt>
    <dgm:pt modelId="{9F5A6E5E-5566-437F-839E-CAC5AF76CA2C}">
      <dgm:prSet phldrT="[Text]"/>
      <dgm:spPr/>
      <dgm:t>
        <a:bodyPr/>
        <a:lstStyle/>
        <a:p>
          <a:endParaRPr lang="en-US"/>
        </a:p>
      </dgm:t>
    </dgm:pt>
    <dgm:pt modelId="{E324968E-4C7F-40FD-9CE7-51C295E1FA52}" type="parTrans" cxnId="{882C7393-D17D-4D1F-969D-B6D02017341E}">
      <dgm:prSet/>
      <dgm:spPr/>
      <dgm:t>
        <a:bodyPr/>
        <a:lstStyle/>
        <a:p>
          <a:endParaRPr lang="en-US"/>
        </a:p>
      </dgm:t>
    </dgm:pt>
    <dgm:pt modelId="{840E4E54-5215-4C92-B26D-F74925008304}" type="sibTrans" cxnId="{882C7393-D17D-4D1F-969D-B6D02017341E}">
      <dgm:prSet/>
      <dgm:spPr/>
      <dgm:t>
        <a:bodyPr/>
        <a:lstStyle/>
        <a:p>
          <a:endParaRPr lang="en-US"/>
        </a:p>
      </dgm:t>
    </dgm:pt>
    <dgm:pt modelId="{140CD6AF-D4C7-4B04-B864-7F02D419318C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000">
              <a:solidFill>
                <a:schemeClr val="tx2"/>
              </a:solidFill>
            </a:rPr>
            <a:t>Russia’s “passportization” (Grigas 2016)</a:t>
          </a:r>
          <a:endParaRPr lang="en-US" sz="2000" dirty="0"/>
        </a:p>
      </dgm:t>
    </dgm:pt>
    <dgm:pt modelId="{D0015EB6-D291-4CC4-BFDD-C030BF9CFD84}" type="parTrans" cxnId="{C6FB475B-F718-4CBE-BD5D-D4C9AD650045}">
      <dgm:prSet/>
      <dgm:spPr/>
      <dgm:t>
        <a:bodyPr/>
        <a:lstStyle/>
        <a:p>
          <a:endParaRPr lang="en-US"/>
        </a:p>
      </dgm:t>
    </dgm:pt>
    <dgm:pt modelId="{65ED76C5-CA1E-4867-99E2-CA5EFC6F6F3D}" type="sibTrans" cxnId="{C6FB475B-F718-4CBE-BD5D-D4C9AD650045}">
      <dgm:prSet/>
      <dgm:spPr/>
      <dgm:t>
        <a:bodyPr/>
        <a:lstStyle/>
        <a:p>
          <a:endParaRPr lang="en-US"/>
        </a:p>
      </dgm:t>
    </dgm:pt>
    <dgm:pt modelId="{692A2693-97D0-4E49-9564-CBDFF764D081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000">
              <a:solidFill>
                <a:schemeClr val="tx2"/>
              </a:solidFill>
            </a:rPr>
            <a:t>First generation migrants </a:t>
          </a:r>
          <a:endParaRPr lang="en-US" sz="2000" dirty="0">
            <a:solidFill>
              <a:schemeClr val="tx2"/>
            </a:solidFill>
          </a:endParaRPr>
        </a:p>
      </dgm:t>
    </dgm:pt>
    <dgm:pt modelId="{1B29422F-BCAB-4DEF-939F-430F310E7BDE}" type="parTrans" cxnId="{0BFD4172-1CB3-45E7-B87C-D0807D5996A0}">
      <dgm:prSet/>
      <dgm:spPr/>
      <dgm:t>
        <a:bodyPr/>
        <a:lstStyle/>
        <a:p>
          <a:endParaRPr lang="en-US"/>
        </a:p>
      </dgm:t>
    </dgm:pt>
    <dgm:pt modelId="{02530DB5-B374-4D8D-A81E-400A7D80713B}" type="sibTrans" cxnId="{0BFD4172-1CB3-45E7-B87C-D0807D5996A0}">
      <dgm:prSet/>
      <dgm:spPr/>
      <dgm:t>
        <a:bodyPr/>
        <a:lstStyle/>
        <a:p>
          <a:endParaRPr lang="en-US"/>
        </a:p>
      </dgm:t>
    </dgm:pt>
    <dgm:pt modelId="{9172356B-0BFD-479C-9AEB-BF3110B8177B}" type="pres">
      <dgm:prSet presAssocID="{E082BE51-8D4C-431B-9C29-8933B9B0350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E7BEB22-30B7-43E6-BF0C-BFB1DFB30D51}" type="pres">
      <dgm:prSet presAssocID="{8CEA3E93-E4E1-4170-9423-F57407FB78AD}" presName="centerShape" presStyleLbl="node0" presStyleIdx="0" presStyleCnt="1" custScaleX="176376" custScaleY="139479" custLinFactNeighborX="-719" custLinFactNeighborY="-2637"/>
      <dgm:spPr/>
    </dgm:pt>
    <dgm:pt modelId="{1B5BA718-87E7-4C42-9001-CEAAF5BB7E3D}" type="pres">
      <dgm:prSet presAssocID="{B414C3BB-8D52-4FB1-8E46-99AFD6016B16}" presName="parTrans" presStyleLbl="bgSibTrans2D1" presStyleIdx="0" presStyleCnt="5"/>
      <dgm:spPr/>
    </dgm:pt>
    <dgm:pt modelId="{2FB912DA-B145-4315-BC94-07A2CBDF05A2}" type="pres">
      <dgm:prSet presAssocID="{6782B9B2-8AB7-4C49-B7E4-C378AF33C1A0}" presName="node" presStyleLbl="node1" presStyleIdx="0" presStyleCnt="5" custScaleX="81027" custScaleY="81956" custRadScaleRad="103506" custRadScaleInc="-11902">
        <dgm:presLayoutVars>
          <dgm:bulletEnabled val="1"/>
        </dgm:presLayoutVars>
      </dgm:prSet>
      <dgm:spPr/>
    </dgm:pt>
    <dgm:pt modelId="{0F72ED03-E423-40BD-9901-8869C249A21A}" type="pres">
      <dgm:prSet presAssocID="{3755C79D-E381-4539-B363-8219A92B1719}" presName="parTrans" presStyleLbl="bgSibTrans2D1" presStyleIdx="1" presStyleCnt="5"/>
      <dgm:spPr/>
    </dgm:pt>
    <dgm:pt modelId="{83C0220F-AAB1-41AB-866C-9CF28FE1164C}" type="pres">
      <dgm:prSet presAssocID="{1ED9120F-8F23-4766-9493-8DF80704D73E}" presName="node" presStyleLbl="node1" presStyleIdx="1" presStyleCnt="5" custScaleX="118007" custScaleY="90346" custRadScaleRad="115949" custRadScaleInc="-30162">
        <dgm:presLayoutVars>
          <dgm:bulletEnabled val="1"/>
        </dgm:presLayoutVars>
      </dgm:prSet>
      <dgm:spPr/>
    </dgm:pt>
    <dgm:pt modelId="{030008CC-831E-431E-81A7-9E6D0DA41F5C}" type="pres">
      <dgm:prSet presAssocID="{680639BD-0F2A-4B73-97CD-8DF6066D68AD}" presName="parTrans" presStyleLbl="bgSibTrans2D1" presStyleIdx="2" presStyleCnt="5"/>
      <dgm:spPr/>
    </dgm:pt>
    <dgm:pt modelId="{05A3154F-3684-4DE6-B9E5-3EBFF38B3B08}" type="pres">
      <dgm:prSet presAssocID="{DDD1EA21-9C0C-4B0C-A4B6-1279000A70F0}" presName="node" presStyleLbl="node1" presStyleIdx="2" presStyleCnt="5" custScaleX="105330" custScaleY="65740" custRadScaleRad="95005" custRadScaleInc="-16897">
        <dgm:presLayoutVars>
          <dgm:bulletEnabled val="1"/>
        </dgm:presLayoutVars>
      </dgm:prSet>
      <dgm:spPr/>
    </dgm:pt>
    <dgm:pt modelId="{875FB9F5-74FF-4242-BBFD-E085A94DF495}" type="pres">
      <dgm:prSet presAssocID="{1B29422F-BCAB-4DEF-939F-430F310E7BDE}" presName="parTrans" presStyleLbl="bgSibTrans2D1" presStyleIdx="3" presStyleCnt="5"/>
      <dgm:spPr/>
    </dgm:pt>
    <dgm:pt modelId="{62706332-DADF-4E72-9A5D-E6AA899D5ECB}" type="pres">
      <dgm:prSet presAssocID="{692A2693-97D0-4E49-9564-CBDFF764D081}" presName="node" presStyleLbl="node1" presStyleIdx="3" presStyleCnt="5" custScaleX="88016" custScaleY="69213" custRadScaleRad="104674" custRadScaleInc="5889">
        <dgm:presLayoutVars>
          <dgm:bulletEnabled val="1"/>
        </dgm:presLayoutVars>
      </dgm:prSet>
      <dgm:spPr/>
    </dgm:pt>
    <dgm:pt modelId="{55C1DA3E-FB1F-4D81-A94E-5208BA93ACCD}" type="pres">
      <dgm:prSet presAssocID="{D0015EB6-D291-4CC4-BFDD-C030BF9CFD84}" presName="parTrans" presStyleLbl="bgSibTrans2D1" presStyleIdx="4" presStyleCnt="5"/>
      <dgm:spPr/>
    </dgm:pt>
    <dgm:pt modelId="{2C774668-A83E-44EA-B651-E80F894B61EC}" type="pres">
      <dgm:prSet presAssocID="{140CD6AF-D4C7-4B04-B864-7F02D419318C}" presName="node" presStyleLbl="node1" presStyleIdx="4" presStyleCnt="5" custScaleX="80918" custScaleY="88205" custRadScaleRad="107159" custRadScaleInc="-1068">
        <dgm:presLayoutVars>
          <dgm:bulletEnabled val="1"/>
        </dgm:presLayoutVars>
      </dgm:prSet>
      <dgm:spPr/>
    </dgm:pt>
  </dgm:ptLst>
  <dgm:cxnLst>
    <dgm:cxn modelId="{65BD4401-459E-44C6-8C08-714950C8E8C4}" type="presOf" srcId="{D0015EB6-D291-4CC4-BFDD-C030BF9CFD84}" destId="{55C1DA3E-FB1F-4D81-A94E-5208BA93ACCD}" srcOrd="0" destOrd="0" presId="urn:microsoft.com/office/officeart/2005/8/layout/radial4"/>
    <dgm:cxn modelId="{F264EE0B-C2F9-46F8-864F-0EC688BE0EB4}" srcId="{E082BE51-8D4C-431B-9C29-8933B9B0350D}" destId="{42DCC8B8-6271-4B45-A4C4-E19FC5820D1D}" srcOrd="2" destOrd="0" parTransId="{5332FD82-9DD0-4005-89F4-9AD359AD1FF6}" sibTransId="{8F0265F8-878E-4B22-BDEE-F59E2F265DAB}"/>
    <dgm:cxn modelId="{46400E16-24DE-41F7-BCF0-090C88B65463}" type="presOf" srcId="{6782B9B2-8AB7-4C49-B7E4-C378AF33C1A0}" destId="{2FB912DA-B145-4315-BC94-07A2CBDF05A2}" srcOrd="0" destOrd="0" presId="urn:microsoft.com/office/officeart/2005/8/layout/radial4"/>
    <dgm:cxn modelId="{320D391C-BB5F-4F15-B6E6-4FD1F38CD210}" type="presOf" srcId="{1B29422F-BCAB-4DEF-939F-430F310E7BDE}" destId="{875FB9F5-74FF-4242-BBFD-E085A94DF495}" srcOrd="0" destOrd="0" presId="urn:microsoft.com/office/officeart/2005/8/layout/radial4"/>
    <dgm:cxn modelId="{5E6E882B-B8B4-4C82-98D0-80A39F659EA1}" srcId="{8CEA3E93-E4E1-4170-9423-F57407FB78AD}" destId="{1ED9120F-8F23-4766-9493-8DF80704D73E}" srcOrd="1" destOrd="0" parTransId="{3755C79D-E381-4539-B363-8219A92B1719}" sibTransId="{2DD6603F-9B1D-4DC3-94B5-338EAF6C406B}"/>
    <dgm:cxn modelId="{E0FDE533-22E8-4B20-9298-9373DA6390FB}" srcId="{E082BE51-8D4C-431B-9C29-8933B9B0350D}" destId="{6530CCF0-7C49-4854-B071-B56B3FA70DA3}" srcOrd="3" destOrd="0" parTransId="{C02AD308-24E5-4264-BF13-B3BF19C62ABA}" sibTransId="{6DABE506-BE92-40F0-A9D7-7AE14A634152}"/>
    <dgm:cxn modelId="{4B455339-F7A0-470D-B1D7-5A351456AF6B}" type="presOf" srcId="{1ED9120F-8F23-4766-9493-8DF80704D73E}" destId="{83C0220F-AAB1-41AB-866C-9CF28FE1164C}" srcOrd="0" destOrd="0" presId="urn:microsoft.com/office/officeart/2005/8/layout/radial4"/>
    <dgm:cxn modelId="{C6FB475B-F718-4CBE-BD5D-D4C9AD650045}" srcId="{8CEA3E93-E4E1-4170-9423-F57407FB78AD}" destId="{140CD6AF-D4C7-4B04-B864-7F02D419318C}" srcOrd="4" destOrd="0" parTransId="{D0015EB6-D291-4CC4-BFDD-C030BF9CFD84}" sibTransId="{65ED76C5-CA1E-4867-99E2-CA5EFC6F6F3D}"/>
    <dgm:cxn modelId="{0F7C4146-671A-4F0D-B37B-2769981EE546}" srcId="{8CEA3E93-E4E1-4170-9423-F57407FB78AD}" destId="{DDD1EA21-9C0C-4B0C-A4B6-1279000A70F0}" srcOrd="2" destOrd="0" parTransId="{680639BD-0F2A-4B73-97CD-8DF6066D68AD}" sibTransId="{3612E710-FF1D-40E4-A510-A3B0F712E718}"/>
    <dgm:cxn modelId="{48278448-0011-43AD-B253-247DDC1FA927}" type="presOf" srcId="{8CEA3E93-E4E1-4170-9423-F57407FB78AD}" destId="{1E7BEB22-30B7-43E6-BF0C-BFB1DFB30D51}" srcOrd="0" destOrd="0" presId="urn:microsoft.com/office/officeart/2005/8/layout/radial4"/>
    <dgm:cxn modelId="{C82E5649-DD95-48F4-9316-10303D967F61}" type="presOf" srcId="{680639BD-0F2A-4B73-97CD-8DF6066D68AD}" destId="{030008CC-831E-431E-81A7-9E6D0DA41F5C}" srcOrd="0" destOrd="0" presId="urn:microsoft.com/office/officeart/2005/8/layout/radial4"/>
    <dgm:cxn modelId="{2EB8534B-812A-46D9-B2CC-129BEA65D001}" type="presOf" srcId="{692A2693-97D0-4E49-9564-CBDFF764D081}" destId="{62706332-DADF-4E72-9A5D-E6AA899D5ECB}" srcOrd="0" destOrd="0" presId="urn:microsoft.com/office/officeart/2005/8/layout/radial4"/>
    <dgm:cxn modelId="{0BFD4172-1CB3-45E7-B87C-D0807D5996A0}" srcId="{8CEA3E93-E4E1-4170-9423-F57407FB78AD}" destId="{692A2693-97D0-4E49-9564-CBDFF764D081}" srcOrd="3" destOrd="0" parTransId="{1B29422F-BCAB-4DEF-939F-430F310E7BDE}" sibTransId="{02530DB5-B374-4D8D-A81E-400A7D80713B}"/>
    <dgm:cxn modelId="{CB813359-AC44-4EFA-B8CA-37A9D4442E8E}" srcId="{8CEA3E93-E4E1-4170-9423-F57407FB78AD}" destId="{6782B9B2-8AB7-4C49-B7E4-C378AF33C1A0}" srcOrd="0" destOrd="0" parTransId="{B414C3BB-8D52-4FB1-8E46-99AFD6016B16}" sibTransId="{C9FC7831-3758-440F-A2E0-7CA9CC480AD9}"/>
    <dgm:cxn modelId="{CB6B0F7C-6056-4E0D-B0BF-ADAE0743CC93}" srcId="{E082BE51-8D4C-431B-9C29-8933B9B0350D}" destId="{3BE9A004-0A48-4F86-ADB0-960EDA5CE4D6}" srcOrd="1" destOrd="0" parTransId="{2A29A5E3-6F0C-447A-BC02-D99B00C1F189}" sibTransId="{AA870453-AB10-4D2A-BBF3-EF96E6F999AA}"/>
    <dgm:cxn modelId="{F519E47F-186A-4074-94F8-C8992659888F}" type="presOf" srcId="{B414C3BB-8D52-4FB1-8E46-99AFD6016B16}" destId="{1B5BA718-87E7-4C42-9001-CEAAF5BB7E3D}" srcOrd="0" destOrd="0" presId="urn:microsoft.com/office/officeart/2005/8/layout/radial4"/>
    <dgm:cxn modelId="{E0118586-EA87-4EA9-9956-9D6C567041B1}" srcId="{E082BE51-8D4C-431B-9C29-8933B9B0350D}" destId="{4428C6CB-E57D-40D7-A6C5-3A3CDBE87EC7}" srcOrd="4" destOrd="0" parTransId="{BB913A6B-B97D-4402-AF68-0F3D6B9765C1}" sibTransId="{8EBE5A99-0827-49F7-9D6C-FD5ACE835207}"/>
    <dgm:cxn modelId="{882C7393-D17D-4D1F-969D-B6D02017341E}" srcId="{E082BE51-8D4C-431B-9C29-8933B9B0350D}" destId="{9F5A6E5E-5566-437F-839E-CAC5AF76CA2C}" srcOrd="5" destOrd="0" parTransId="{E324968E-4C7F-40FD-9CE7-51C295E1FA52}" sibTransId="{840E4E54-5215-4C92-B26D-F74925008304}"/>
    <dgm:cxn modelId="{C851B493-CF0E-42C9-8328-86C8F46E2830}" type="presOf" srcId="{3755C79D-E381-4539-B363-8219A92B1719}" destId="{0F72ED03-E423-40BD-9901-8869C249A21A}" srcOrd="0" destOrd="0" presId="urn:microsoft.com/office/officeart/2005/8/layout/radial4"/>
    <dgm:cxn modelId="{2A03C4B3-A4A4-4D11-A9CC-15827A0E8854}" type="presOf" srcId="{140CD6AF-D4C7-4B04-B864-7F02D419318C}" destId="{2C774668-A83E-44EA-B651-E80F894B61EC}" srcOrd="0" destOrd="0" presId="urn:microsoft.com/office/officeart/2005/8/layout/radial4"/>
    <dgm:cxn modelId="{9F9D24C7-FEE7-4D35-B3BC-7118A0BA1422}" type="presOf" srcId="{DDD1EA21-9C0C-4B0C-A4B6-1279000A70F0}" destId="{05A3154F-3684-4DE6-B9E5-3EBFF38B3B08}" srcOrd="0" destOrd="0" presId="urn:microsoft.com/office/officeart/2005/8/layout/radial4"/>
    <dgm:cxn modelId="{1B0E3AE2-693E-4D8A-9B5A-2F784F002426}" srcId="{E082BE51-8D4C-431B-9C29-8933B9B0350D}" destId="{8CEA3E93-E4E1-4170-9423-F57407FB78AD}" srcOrd="0" destOrd="0" parTransId="{59969CDB-3DE6-43ED-A624-3F5E058B042F}" sibTransId="{9FA794E5-C93A-4134-B398-313737A8508D}"/>
    <dgm:cxn modelId="{0A68BEEA-9573-4996-9CD6-3D128582BA30}" type="presOf" srcId="{E082BE51-8D4C-431B-9C29-8933B9B0350D}" destId="{9172356B-0BFD-479C-9AEB-BF3110B8177B}" srcOrd="0" destOrd="0" presId="urn:microsoft.com/office/officeart/2005/8/layout/radial4"/>
    <dgm:cxn modelId="{AFFEFDD5-7530-419A-BBF8-CF2F50299D87}" type="presParOf" srcId="{9172356B-0BFD-479C-9AEB-BF3110B8177B}" destId="{1E7BEB22-30B7-43E6-BF0C-BFB1DFB30D51}" srcOrd="0" destOrd="0" presId="urn:microsoft.com/office/officeart/2005/8/layout/radial4"/>
    <dgm:cxn modelId="{4EA05014-FAE9-4421-BC45-2FADBB090D3B}" type="presParOf" srcId="{9172356B-0BFD-479C-9AEB-BF3110B8177B}" destId="{1B5BA718-87E7-4C42-9001-CEAAF5BB7E3D}" srcOrd="1" destOrd="0" presId="urn:microsoft.com/office/officeart/2005/8/layout/radial4"/>
    <dgm:cxn modelId="{1BA9FC98-6B14-4D41-A343-6861456E25CB}" type="presParOf" srcId="{9172356B-0BFD-479C-9AEB-BF3110B8177B}" destId="{2FB912DA-B145-4315-BC94-07A2CBDF05A2}" srcOrd="2" destOrd="0" presId="urn:microsoft.com/office/officeart/2005/8/layout/radial4"/>
    <dgm:cxn modelId="{0EF65A60-E017-487E-A42A-773E568CF3A4}" type="presParOf" srcId="{9172356B-0BFD-479C-9AEB-BF3110B8177B}" destId="{0F72ED03-E423-40BD-9901-8869C249A21A}" srcOrd="3" destOrd="0" presId="urn:microsoft.com/office/officeart/2005/8/layout/radial4"/>
    <dgm:cxn modelId="{B0D6A5AB-2717-400E-B1C8-1C082FA03169}" type="presParOf" srcId="{9172356B-0BFD-479C-9AEB-BF3110B8177B}" destId="{83C0220F-AAB1-41AB-866C-9CF28FE1164C}" srcOrd="4" destOrd="0" presId="urn:microsoft.com/office/officeart/2005/8/layout/radial4"/>
    <dgm:cxn modelId="{CA4BE035-AC29-4CBB-82D7-3459FA02C3B7}" type="presParOf" srcId="{9172356B-0BFD-479C-9AEB-BF3110B8177B}" destId="{030008CC-831E-431E-81A7-9E6D0DA41F5C}" srcOrd="5" destOrd="0" presId="urn:microsoft.com/office/officeart/2005/8/layout/radial4"/>
    <dgm:cxn modelId="{440C7A5F-E6C7-4A47-B7D3-33A2CE70A8A6}" type="presParOf" srcId="{9172356B-0BFD-479C-9AEB-BF3110B8177B}" destId="{05A3154F-3684-4DE6-B9E5-3EBFF38B3B08}" srcOrd="6" destOrd="0" presId="urn:microsoft.com/office/officeart/2005/8/layout/radial4"/>
    <dgm:cxn modelId="{DE30D14D-CC7D-4857-A035-0DEB9767FD6A}" type="presParOf" srcId="{9172356B-0BFD-479C-9AEB-BF3110B8177B}" destId="{875FB9F5-74FF-4242-BBFD-E085A94DF495}" srcOrd="7" destOrd="0" presId="urn:microsoft.com/office/officeart/2005/8/layout/radial4"/>
    <dgm:cxn modelId="{BD23B68C-C997-4F2D-A6A8-15CD3107610C}" type="presParOf" srcId="{9172356B-0BFD-479C-9AEB-BF3110B8177B}" destId="{62706332-DADF-4E72-9A5D-E6AA899D5ECB}" srcOrd="8" destOrd="0" presId="urn:microsoft.com/office/officeart/2005/8/layout/radial4"/>
    <dgm:cxn modelId="{8B084A46-A2EF-4382-9C44-FC6E5863018F}" type="presParOf" srcId="{9172356B-0BFD-479C-9AEB-BF3110B8177B}" destId="{55C1DA3E-FB1F-4D81-A94E-5208BA93ACCD}" srcOrd="9" destOrd="0" presId="urn:microsoft.com/office/officeart/2005/8/layout/radial4"/>
    <dgm:cxn modelId="{F2A662CC-EB6C-49D3-9394-A4D560B39C19}" type="presParOf" srcId="{9172356B-0BFD-479C-9AEB-BF3110B8177B}" destId="{2C774668-A83E-44EA-B651-E80F894B61EC}" srcOrd="10" destOrd="0" presId="urn:microsoft.com/office/officeart/2005/8/layout/radial4"/>
  </dgm:cxnLst>
  <dgm:bg>
    <a:noFill/>
  </dgm:bg>
  <dgm:whole>
    <a:ln>
      <a:solidFill>
        <a:schemeClr val="tx2">
          <a:lumMod val="20000"/>
          <a:lumOff val="8000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BEB22-30B7-43E6-BF0C-BFB1DFB30D51}">
      <dsp:nvSpPr>
        <dsp:cNvPr id="0" name=""/>
        <dsp:cNvSpPr/>
      </dsp:nvSpPr>
      <dsp:spPr>
        <a:xfrm>
          <a:off x="3422052" y="2656350"/>
          <a:ext cx="5149933" cy="4072592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tx2"/>
              </a:solidFill>
              <a:latin typeface="Cambria" panose="02040503050406030204" pitchFamily="18" charset="0"/>
            </a:rPr>
            <a:t>Challenges faced by migrants in Russia  </a:t>
          </a:r>
          <a:endParaRPr lang="en-US" sz="3200" kern="1200" dirty="0"/>
        </a:p>
      </dsp:txBody>
      <dsp:txXfrm>
        <a:off x="4176242" y="3252767"/>
        <a:ext cx="3641553" cy="2879758"/>
      </dsp:txXfrm>
    </dsp:sp>
    <dsp:sp modelId="{1B5BA718-87E7-4C42-9001-CEAAF5BB7E3D}">
      <dsp:nvSpPr>
        <dsp:cNvPr id="0" name=""/>
        <dsp:cNvSpPr/>
      </dsp:nvSpPr>
      <dsp:spPr>
        <a:xfrm rot="10421679">
          <a:off x="1608666" y="4665184"/>
          <a:ext cx="1742621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912DA-B145-4315-BC94-07A2CBDF05A2}">
      <dsp:nvSpPr>
        <dsp:cNvPr id="0" name=""/>
        <dsp:cNvSpPr/>
      </dsp:nvSpPr>
      <dsp:spPr>
        <a:xfrm>
          <a:off x="490146" y="4267617"/>
          <a:ext cx="2247581" cy="181868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b="1" kern="1200" dirty="0">
              <a:solidFill>
                <a:schemeClr val="tx2"/>
              </a:solidFill>
            </a:rPr>
            <a:t>Many naturalize in Russia (now: “compatriot card)</a:t>
          </a:r>
        </a:p>
      </dsp:txBody>
      <dsp:txXfrm>
        <a:off x="543413" y="4320884"/>
        <a:ext cx="2141047" cy="1712146"/>
      </dsp:txXfrm>
    </dsp:sp>
    <dsp:sp modelId="{0F72ED03-E423-40BD-9901-8869C249A21A}">
      <dsp:nvSpPr>
        <dsp:cNvPr id="0" name=""/>
        <dsp:cNvSpPr/>
      </dsp:nvSpPr>
      <dsp:spPr>
        <a:xfrm rot="12739132">
          <a:off x="1768515" y="2323401"/>
          <a:ext cx="2282307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C0220F-AAB1-41AB-866C-9CF28FE1164C}">
      <dsp:nvSpPr>
        <dsp:cNvPr id="0" name=""/>
        <dsp:cNvSpPr/>
      </dsp:nvSpPr>
      <dsp:spPr>
        <a:xfrm>
          <a:off x="308617" y="1126954"/>
          <a:ext cx="3273357" cy="200486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b="1" kern="1200" dirty="0">
              <a:solidFill>
                <a:schemeClr val="tx2"/>
              </a:solidFill>
            </a:rPr>
            <a:t>High levels of xenophobia, precarity, police abuse </a:t>
          </a:r>
          <a:endParaRPr lang="en-US" sz="2000" b="0" kern="1200" dirty="0"/>
        </a:p>
      </dsp:txBody>
      <dsp:txXfrm>
        <a:off x="367337" y="1185674"/>
        <a:ext cx="3155917" cy="1887422"/>
      </dsp:txXfrm>
    </dsp:sp>
    <dsp:sp modelId="{030008CC-831E-431E-81A7-9E6D0DA41F5C}">
      <dsp:nvSpPr>
        <dsp:cNvPr id="0" name=""/>
        <dsp:cNvSpPr/>
      </dsp:nvSpPr>
      <dsp:spPr>
        <a:xfrm rot="15795886">
          <a:off x="4835557" y="1345197"/>
          <a:ext cx="1630554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A3154F-3684-4DE6-B9E5-3EBFF38B3B08}">
      <dsp:nvSpPr>
        <dsp:cNvPr id="0" name=""/>
        <dsp:cNvSpPr/>
      </dsp:nvSpPr>
      <dsp:spPr>
        <a:xfrm>
          <a:off x="4094360" y="222210"/>
          <a:ext cx="2921714" cy="145883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tx2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b="1" kern="1200" dirty="0">
              <a:solidFill>
                <a:srgbClr val="002060"/>
              </a:solidFill>
            </a:rPr>
            <a:t>Very difficult to be “documented” </a:t>
          </a:r>
        </a:p>
      </dsp:txBody>
      <dsp:txXfrm>
        <a:off x="4137088" y="264938"/>
        <a:ext cx="2836258" cy="1373376"/>
      </dsp:txXfrm>
    </dsp:sp>
    <dsp:sp modelId="{875FB9F5-74FF-4242-BBFD-E085A94DF495}">
      <dsp:nvSpPr>
        <dsp:cNvPr id="0" name=""/>
        <dsp:cNvSpPr/>
      </dsp:nvSpPr>
      <dsp:spPr>
        <a:xfrm rot="19071436">
          <a:off x="7475985" y="1806148"/>
          <a:ext cx="2502008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706332-DADF-4E72-9A5D-E6AA899D5ECB}">
      <dsp:nvSpPr>
        <dsp:cNvPr id="0" name=""/>
        <dsp:cNvSpPr/>
      </dsp:nvSpPr>
      <dsp:spPr>
        <a:xfrm>
          <a:off x="8239851" y="410966"/>
          <a:ext cx="2829455" cy="1943726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2"/>
              </a:solidFill>
            </a:rPr>
            <a:t>Difficult living and working conditions/exploitation </a:t>
          </a:r>
        </a:p>
      </dsp:txBody>
      <dsp:txXfrm>
        <a:off x="8296781" y="467896"/>
        <a:ext cx="2715595" cy="1829866"/>
      </dsp:txXfrm>
    </dsp:sp>
    <dsp:sp modelId="{55C1DA3E-FB1F-4D81-A94E-5208BA93ACCD}">
      <dsp:nvSpPr>
        <dsp:cNvPr id="0" name=""/>
        <dsp:cNvSpPr/>
      </dsp:nvSpPr>
      <dsp:spPr>
        <a:xfrm rot="144109">
          <a:off x="8682088" y="4430515"/>
          <a:ext cx="1970477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774668-A83E-44EA-B651-E80F894B61EC}">
      <dsp:nvSpPr>
        <dsp:cNvPr id="0" name=""/>
        <dsp:cNvSpPr/>
      </dsp:nvSpPr>
      <dsp:spPr>
        <a:xfrm>
          <a:off x="9529421" y="3909208"/>
          <a:ext cx="2244558" cy="1957351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2"/>
              </a:solidFill>
            </a:rPr>
            <a:t>Covid-19 pandemic</a:t>
          </a:r>
        </a:p>
      </dsp:txBody>
      <dsp:txXfrm>
        <a:off x="9586750" y="3966537"/>
        <a:ext cx="2129900" cy="18426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46498-04FF-4ED8-83C2-8F36955B7992}">
      <dsp:nvSpPr>
        <dsp:cNvPr id="0" name=""/>
        <dsp:cNvSpPr/>
      </dsp:nvSpPr>
      <dsp:spPr>
        <a:xfrm>
          <a:off x="4303565" y="2821099"/>
          <a:ext cx="3172839" cy="27963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Other</a:t>
          </a:r>
          <a:r>
            <a:rPr lang="en-US" sz="3400" kern="1200" baseline="0" dirty="0"/>
            <a:t> challenges </a:t>
          </a:r>
          <a:endParaRPr lang="en-US" sz="3400" kern="1200" dirty="0"/>
        </a:p>
      </dsp:txBody>
      <dsp:txXfrm>
        <a:off x="4440072" y="2957606"/>
        <a:ext cx="2899825" cy="2523342"/>
      </dsp:txXfrm>
    </dsp:sp>
    <dsp:sp modelId="{F1002207-F8B1-4339-91FE-14BB4B45A421}">
      <dsp:nvSpPr>
        <dsp:cNvPr id="0" name=""/>
        <dsp:cNvSpPr/>
      </dsp:nvSpPr>
      <dsp:spPr>
        <a:xfrm rot="16200000">
          <a:off x="5378246" y="2309360"/>
          <a:ext cx="102347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2347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2EAA89-5C01-40C8-BF93-FCDFD04E3B96}">
      <dsp:nvSpPr>
        <dsp:cNvPr id="0" name=""/>
        <dsp:cNvSpPr/>
      </dsp:nvSpPr>
      <dsp:spPr>
        <a:xfrm>
          <a:off x="4333934" y="318714"/>
          <a:ext cx="3112103" cy="1478906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Arial" panose="020B0604020202020204" pitchFamily="34" charset="0"/>
            <a:buNone/>
          </a:pPr>
          <a:r>
            <a:rPr lang="en-US" sz="2800" kern="1200" dirty="0">
              <a:solidFill>
                <a:schemeClr val="tx2"/>
              </a:solidFill>
            </a:rPr>
            <a:t>Weak diaspora organizations </a:t>
          </a:r>
        </a:p>
      </dsp:txBody>
      <dsp:txXfrm>
        <a:off x="4406128" y="390908"/>
        <a:ext cx="2967715" cy="1334518"/>
      </dsp:txXfrm>
    </dsp:sp>
    <dsp:sp modelId="{D6785844-2A40-4100-A1AD-06B7CADF319D}">
      <dsp:nvSpPr>
        <dsp:cNvPr id="0" name=""/>
        <dsp:cNvSpPr/>
      </dsp:nvSpPr>
      <dsp:spPr>
        <a:xfrm rot="1429956">
          <a:off x="7436681" y="5108289"/>
          <a:ext cx="93172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172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43C41-8144-4561-B80A-21F294422895}">
      <dsp:nvSpPr>
        <dsp:cNvPr id="0" name=""/>
        <dsp:cNvSpPr/>
      </dsp:nvSpPr>
      <dsp:spPr>
        <a:xfrm>
          <a:off x="8328683" y="5244434"/>
          <a:ext cx="3112103" cy="1478906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Arial" panose="020B0604020202020204" pitchFamily="34" charset="0"/>
            <a:buNone/>
          </a:pPr>
          <a:r>
            <a:rPr lang="en-US" sz="2800" kern="1200" dirty="0">
              <a:solidFill>
                <a:schemeClr val="tx2"/>
              </a:solidFill>
            </a:rPr>
            <a:t>Very little support from home government </a:t>
          </a:r>
        </a:p>
      </dsp:txBody>
      <dsp:txXfrm>
        <a:off x="8400877" y="5316628"/>
        <a:ext cx="2967715" cy="1334518"/>
      </dsp:txXfrm>
    </dsp:sp>
    <dsp:sp modelId="{77EE9436-A707-488E-AC1E-9361CC826B1E}">
      <dsp:nvSpPr>
        <dsp:cNvPr id="0" name=""/>
        <dsp:cNvSpPr/>
      </dsp:nvSpPr>
      <dsp:spPr>
        <a:xfrm rot="9309204">
          <a:off x="3525772" y="5125213"/>
          <a:ext cx="8155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1553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74A82D-C6D2-467D-8254-F3D3ADA91EC5}">
      <dsp:nvSpPr>
        <dsp:cNvPr id="0" name=""/>
        <dsp:cNvSpPr/>
      </dsp:nvSpPr>
      <dsp:spPr>
        <a:xfrm>
          <a:off x="768611" y="5227476"/>
          <a:ext cx="2794906" cy="1432341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2"/>
              </a:solidFill>
            </a:rPr>
            <a:t>Lack of trust in institutional sources of info</a:t>
          </a:r>
        </a:p>
      </dsp:txBody>
      <dsp:txXfrm>
        <a:off x="838532" y="5297397"/>
        <a:ext cx="2655064" cy="12924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BEB22-30B7-43E6-BF0C-BFB1DFB30D51}">
      <dsp:nvSpPr>
        <dsp:cNvPr id="0" name=""/>
        <dsp:cNvSpPr/>
      </dsp:nvSpPr>
      <dsp:spPr>
        <a:xfrm>
          <a:off x="3422052" y="2656350"/>
          <a:ext cx="5149933" cy="4072592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>
              <a:solidFill>
                <a:schemeClr val="tx2"/>
              </a:solidFill>
              <a:latin typeface="Cambria" panose="02040503050406030204" pitchFamily="18" charset="0"/>
            </a:rPr>
            <a:t>Potential for development </a:t>
          </a:r>
          <a:endParaRPr lang="en-US" sz="3200" kern="1200" dirty="0"/>
        </a:p>
      </dsp:txBody>
      <dsp:txXfrm>
        <a:off x="4176242" y="3252767"/>
        <a:ext cx="3641553" cy="2879758"/>
      </dsp:txXfrm>
    </dsp:sp>
    <dsp:sp modelId="{1B5BA718-87E7-4C42-9001-CEAAF5BB7E3D}">
      <dsp:nvSpPr>
        <dsp:cNvPr id="0" name=""/>
        <dsp:cNvSpPr/>
      </dsp:nvSpPr>
      <dsp:spPr>
        <a:xfrm rot="10363028">
          <a:off x="1627489" y="4724160"/>
          <a:ext cx="1734408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912DA-B145-4315-BC94-07A2CBDF05A2}">
      <dsp:nvSpPr>
        <dsp:cNvPr id="0" name=""/>
        <dsp:cNvSpPr/>
      </dsp:nvSpPr>
      <dsp:spPr>
        <a:xfrm>
          <a:off x="510695" y="4340834"/>
          <a:ext cx="2247581" cy="181868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>
              <a:solidFill>
                <a:schemeClr val="tx2"/>
              </a:solidFill>
            </a:rPr>
            <a:t>Huge remittance flows </a:t>
          </a:r>
          <a:endParaRPr lang="en-US" sz="2000" kern="1200"/>
        </a:p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endParaRPr lang="en-US" sz="2000" kern="1200" dirty="0"/>
        </a:p>
      </dsp:txBody>
      <dsp:txXfrm>
        <a:off x="563962" y="4394101"/>
        <a:ext cx="2141047" cy="1712146"/>
      </dsp:txXfrm>
    </dsp:sp>
    <dsp:sp modelId="{0F72ED03-E423-40BD-9901-8869C249A21A}">
      <dsp:nvSpPr>
        <dsp:cNvPr id="0" name=""/>
        <dsp:cNvSpPr/>
      </dsp:nvSpPr>
      <dsp:spPr>
        <a:xfrm rot="12739132">
          <a:off x="1768515" y="2323401"/>
          <a:ext cx="2282307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C0220F-AAB1-41AB-866C-9CF28FE1164C}">
      <dsp:nvSpPr>
        <dsp:cNvPr id="0" name=""/>
        <dsp:cNvSpPr/>
      </dsp:nvSpPr>
      <dsp:spPr>
        <a:xfrm>
          <a:off x="308617" y="1126954"/>
          <a:ext cx="3273357" cy="200486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kern="1200">
              <a:solidFill>
                <a:schemeClr val="tx2"/>
              </a:solidFill>
            </a:rPr>
            <a:t>“Transnational space par excellence” (Agadjanian et al. 2008: 642)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kern="1200">
              <a:solidFill>
                <a:schemeClr val="tx2"/>
              </a:solidFill>
            </a:rPr>
            <a:t>Ex: </a:t>
          </a:r>
          <a:r>
            <a:rPr lang="en-US" sz="2000" b="1" kern="1200">
              <a:solidFill>
                <a:schemeClr val="tx2"/>
              </a:solidFill>
            </a:rPr>
            <a:t>visa free regime Russia. </a:t>
          </a:r>
          <a:endParaRPr lang="en-US" sz="2000" b="0" kern="1200" dirty="0"/>
        </a:p>
      </dsp:txBody>
      <dsp:txXfrm>
        <a:off x="367337" y="1185674"/>
        <a:ext cx="3155917" cy="1887422"/>
      </dsp:txXfrm>
    </dsp:sp>
    <dsp:sp modelId="{030008CC-831E-431E-81A7-9E6D0DA41F5C}">
      <dsp:nvSpPr>
        <dsp:cNvPr id="0" name=""/>
        <dsp:cNvSpPr/>
      </dsp:nvSpPr>
      <dsp:spPr>
        <a:xfrm rot="15868440">
          <a:off x="4858018" y="1300480"/>
          <a:ext cx="1702146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A3154F-3684-4DE6-B9E5-3EBFF38B3B08}">
      <dsp:nvSpPr>
        <dsp:cNvPr id="0" name=""/>
        <dsp:cNvSpPr/>
      </dsp:nvSpPr>
      <dsp:spPr>
        <a:xfrm>
          <a:off x="4166277" y="140026"/>
          <a:ext cx="2921714" cy="145883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tx2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kern="1200">
              <a:solidFill>
                <a:srgbClr val="002060"/>
              </a:solidFill>
            </a:rPr>
            <a:t>Size of migrant flows and remittances (see reports UNDP, IOM)</a:t>
          </a:r>
          <a:endParaRPr lang="en-US" sz="2000" kern="1200" dirty="0">
            <a:solidFill>
              <a:srgbClr val="002060"/>
            </a:solidFill>
          </a:endParaRPr>
        </a:p>
      </dsp:txBody>
      <dsp:txXfrm>
        <a:off x="4209005" y="182754"/>
        <a:ext cx="2836258" cy="1373376"/>
      </dsp:txXfrm>
    </dsp:sp>
    <dsp:sp modelId="{875FB9F5-74FF-4242-BBFD-E085A94DF495}">
      <dsp:nvSpPr>
        <dsp:cNvPr id="0" name=""/>
        <dsp:cNvSpPr/>
      </dsp:nvSpPr>
      <dsp:spPr>
        <a:xfrm rot="19190090">
          <a:off x="7613324" y="2083239"/>
          <a:ext cx="1964700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706332-DADF-4E72-9A5D-E6AA899D5ECB}">
      <dsp:nvSpPr>
        <dsp:cNvPr id="0" name=""/>
        <dsp:cNvSpPr/>
      </dsp:nvSpPr>
      <dsp:spPr>
        <a:xfrm>
          <a:off x="8125651" y="1097760"/>
          <a:ext cx="2441447" cy="1535901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2"/>
              </a:solidFill>
            </a:rPr>
            <a:t>First generation migrants </a:t>
          </a:r>
          <a:endParaRPr lang="en-US" sz="2000" kern="1200" dirty="0">
            <a:solidFill>
              <a:schemeClr val="tx2"/>
            </a:solidFill>
          </a:endParaRPr>
        </a:p>
      </dsp:txBody>
      <dsp:txXfrm>
        <a:off x="8170636" y="1142745"/>
        <a:ext cx="2351477" cy="1445931"/>
      </dsp:txXfrm>
    </dsp:sp>
    <dsp:sp modelId="{55C1DA3E-FB1F-4D81-A94E-5208BA93ACCD}">
      <dsp:nvSpPr>
        <dsp:cNvPr id="0" name=""/>
        <dsp:cNvSpPr/>
      </dsp:nvSpPr>
      <dsp:spPr>
        <a:xfrm rot="144109">
          <a:off x="8682088" y="4430515"/>
          <a:ext cx="1970477" cy="83216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774668-A83E-44EA-B651-E80F894B61EC}">
      <dsp:nvSpPr>
        <dsp:cNvPr id="0" name=""/>
        <dsp:cNvSpPr/>
      </dsp:nvSpPr>
      <dsp:spPr>
        <a:xfrm>
          <a:off x="9529421" y="3909208"/>
          <a:ext cx="2244558" cy="1957351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2"/>
              </a:solidFill>
            </a:rPr>
            <a:t>Russia’s “passportization” (Grigas 2016)</a:t>
          </a:r>
          <a:endParaRPr lang="en-US" sz="2000" kern="1200" dirty="0"/>
        </a:p>
      </dsp:txBody>
      <dsp:txXfrm>
        <a:off x="9586750" y="3966537"/>
        <a:ext cx="2129900" cy="1842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29F16-D641-4FF6-8490-79380BB309EA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5FD11-EDAE-40EA-B370-3428A5FF6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16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25FD11-EDAE-40EA-B370-3428A5FF67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88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25FD11-EDAE-40EA-B370-3428A5FF67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561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25FD11-EDAE-40EA-B370-3428A5FF674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13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25FD11-EDAE-40EA-B370-3428A5FF674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94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kids have 2 or 3 (o4 ) 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BF3617-8D25-4672-8D3A-DDC50B74409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05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9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1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86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30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44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1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13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6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1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6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37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70B16-159B-48B5-9F66-69DED2E2E9BB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3A2BA-F000-4A8D-87D0-83AE5DB5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8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ruget@salemstate.ed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pex.eu/play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hediplomat.com/2017/03/a-glimpse-into-moscows-little-kyrgyzstan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uractiv.com/section/central-asia/opinion/the-elections-in-kyrgyzstan-will-be-a-test-of-democracy-and-inclusion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grationpolicy.org/article/dependent-remittances-tajikistan-prospects-dim-economic-growth" TargetMode="External"/><Relationship Id="rId2" Type="http://schemas.openxmlformats.org/officeDocument/2006/relationships/hyperlink" Target="https://publications.iom.int/system/files/pdf/wmr_2020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earchgate.net/publication/344362648_Rural_Migration_in_Kyrgyzstan_Drivers_Impact_and_Governance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rus.azattyk.org/a/27250869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domhouse.org/explore-the-map?type=fiw&amp;year=2020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grationdataportal.org/?i=remit_re_gdp&amp;t=2019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vruget\Downloads\20170311_180225.jpg">
            <a:extLst>
              <a:ext uri="{FF2B5EF4-FFF2-40B4-BE49-F238E27FC236}">
                <a16:creationId xmlns:a16="http://schemas.microsoft.com/office/drawing/2014/main" id="{ADB7E3D7-423C-4374-9866-191F7FDBF853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9"/>
          <a:stretch/>
        </p:blipFill>
        <p:spPr bwMode="auto">
          <a:xfrm>
            <a:off x="-1" y="10"/>
            <a:ext cx="12192000" cy="6857990"/>
          </a:xfrm>
          <a:prstGeom prst="rect">
            <a:avLst/>
          </a:prstGeom>
          <a:noFill/>
        </p:spPr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257" y="-523982"/>
            <a:ext cx="4389838" cy="598983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Vanessa Ruget</a:t>
            </a:r>
            <a:br>
              <a:rPr lang="en-US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Salem State University</a:t>
            </a:r>
            <a:br>
              <a:rPr lang="en-US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2000" u="sng" dirty="0">
                <a:solidFill>
                  <a:schemeClr val="bg2">
                    <a:lumMod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vruget@salemstate.edu</a:t>
            </a:r>
            <a:br>
              <a:rPr lang="en-US" sz="2000" dirty="0">
                <a:solidFill>
                  <a:schemeClr val="bg2">
                    <a:lumMod val="25000"/>
                  </a:schemeClr>
                </a:solidFill>
              </a:rPr>
            </a:b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82193" y="3429000"/>
            <a:ext cx="5804899" cy="3035018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indent="0" algn="ctr">
              <a:buNone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Labor Migration from Kyrgyzstan to Russia </a:t>
            </a:r>
          </a:p>
          <a:p>
            <a:pPr marL="0" indent="0" algn="ctr">
              <a:buNone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br>
              <a:rPr lang="en-US" sz="3600" dirty="0">
                <a:latin typeface="+mj-lt"/>
              </a:rPr>
            </a:br>
            <a:endParaRPr lang="en-US" sz="3600" dirty="0">
              <a:latin typeface="+mj-lt"/>
            </a:endParaRPr>
          </a:p>
          <a:p>
            <a:pPr marL="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15589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83A5C14-ED91-4CD1-809E-D29FF97C9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56065185-5C34-4F86-AA96-AA4D065B0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01600" sx="102000" sy="102000" algn="ctr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C7F000-4AA8-411F-A903-AA5AB4B88186}"/>
              </a:ext>
            </a:extLst>
          </p:cNvPr>
          <p:cNvSpPr txBox="1"/>
          <p:nvPr/>
        </p:nvSpPr>
        <p:spPr>
          <a:xfrm>
            <a:off x="645560" y="1681035"/>
            <a:ext cx="811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7ADC30-C6A0-41C3-A84E-4723CA8FDD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4250793"/>
              </p:ext>
            </p:extLst>
          </p:nvPr>
        </p:nvGraphicFramePr>
        <p:xfrm>
          <a:off x="0" y="0"/>
          <a:ext cx="12115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5396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oung businessman arms crossed side">
            <a:extLst>
              <a:ext uri="{FF2B5EF4-FFF2-40B4-BE49-F238E27FC236}">
                <a16:creationId xmlns:a16="http://schemas.microsoft.com/office/drawing/2014/main" id="{502D8A82-C5B3-4B27-B9C9-A1B22EC1F3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903" y="713112"/>
            <a:ext cx="1263204" cy="5431776"/>
          </a:xfrm>
          <a:prstGeom prst="rect">
            <a:avLst/>
          </a:prstGeom>
        </p:spPr>
      </p:pic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359F4F9A-5122-4C95-93C4-A0A738EF1F15}"/>
              </a:ext>
            </a:extLst>
          </p:cNvPr>
          <p:cNvSpPr/>
          <p:nvPr/>
        </p:nvSpPr>
        <p:spPr>
          <a:xfrm>
            <a:off x="381597" y="1523828"/>
            <a:ext cx="3226086" cy="1448656"/>
          </a:xfrm>
          <a:prstGeom prst="cloudCallout">
            <a:avLst>
              <a:gd name="adj1" fmla="val 80122"/>
              <a:gd name="adj2" fmla="val 1923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Migration card </a:t>
            </a: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DA52B30F-9B01-4999-BF8F-1C768F2FB687}"/>
              </a:ext>
            </a:extLst>
          </p:cNvPr>
          <p:cNvSpPr/>
          <p:nvPr/>
        </p:nvSpPr>
        <p:spPr>
          <a:xfrm>
            <a:off x="114469" y="3509568"/>
            <a:ext cx="3226086" cy="1448656"/>
          </a:xfrm>
          <a:prstGeom prst="cloudCallout">
            <a:avLst>
              <a:gd name="adj1" fmla="val 68976"/>
              <a:gd name="adj2" fmla="val -17642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Residency registration </a:t>
            </a:r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id="{4E9FA9DA-9605-4944-AD43-74506D745D0C}"/>
              </a:ext>
            </a:extLst>
          </p:cNvPr>
          <p:cNvSpPr/>
          <p:nvPr/>
        </p:nvSpPr>
        <p:spPr>
          <a:xfrm>
            <a:off x="7639095" y="1705510"/>
            <a:ext cx="3226086" cy="1448656"/>
          </a:xfrm>
          <a:prstGeom prst="cloudCallout">
            <a:avLst>
              <a:gd name="adj1" fmla="val -85483"/>
              <a:gd name="adj2" fmla="val -6941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Patent or work authorization </a:t>
            </a:r>
          </a:p>
        </p:txBody>
      </p:sp>
      <p:sp>
        <p:nvSpPr>
          <p:cNvPr id="7" name="Thought Bubble: Cloud 6">
            <a:extLst>
              <a:ext uri="{FF2B5EF4-FFF2-40B4-BE49-F238E27FC236}">
                <a16:creationId xmlns:a16="http://schemas.microsoft.com/office/drawing/2014/main" id="{15E05B92-93C7-4714-BF51-4BA68BAE83C2}"/>
              </a:ext>
            </a:extLst>
          </p:cNvPr>
          <p:cNvSpPr/>
          <p:nvPr/>
        </p:nvSpPr>
        <p:spPr>
          <a:xfrm>
            <a:off x="7419394" y="3971905"/>
            <a:ext cx="3226086" cy="1448656"/>
          </a:xfrm>
          <a:prstGeom prst="cloudCallout">
            <a:avLst>
              <a:gd name="adj1" fmla="val -81343"/>
              <a:gd name="adj2" fmla="val -9636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Medical certificate + test in Russian language and civics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25F104A-AED6-4DAA-BD27-499905442384}"/>
              </a:ext>
            </a:extLst>
          </p:cNvPr>
          <p:cNvSpPr/>
          <p:nvPr/>
        </p:nvSpPr>
        <p:spPr>
          <a:xfrm>
            <a:off x="381597" y="184935"/>
            <a:ext cx="2958958" cy="883577"/>
          </a:xfrm>
          <a:prstGeom prst="ellipse">
            <a:avLst/>
          </a:prstGeom>
          <a:solidFill>
            <a:srgbClr val="FDF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All migrants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3AF22F-322C-4DC3-A16F-B5C0069004F4}"/>
              </a:ext>
            </a:extLst>
          </p:cNvPr>
          <p:cNvSpPr/>
          <p:nvPr/>
        </p:nvSpPr>
        <p:spPr>
          <a:xfrm>
            <a:off x="8177970" y="271323"/>
            <a:ext cx="2958958" cy="883577"/>
          </a:xfrm>
          <a:prstGeom prst="ellipse">
            <a:avLst/>
          </a:prstGeom>
          <a:solidFill>
            <a:srgbClr val="FDF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Non EEU members (Kyrgyzstan is a member) </a:t>
            </a:r>
          </a:p>
        </p:txBody>
      </p:sp>
    </p:spTree>
    <p:extLst>
      <p:ext uri="{BB962C8B-B14F-4D97-AF65-F5344CB8AC3E}">
        <p14:creationId xmlns:p14="http://schemas.microsoft.com/office/powerpoint/2010/main" val="372496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3E8231A-BA4C-4F0D-9FA3-51A49515BB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89" t="22472" r="5196" b="17603"/>
          <a:stretch/>
        </p:blipFill>
        <p:spPr>
          <a:xfrm>
            <a:off x="636997" y="1458931"/>
            <a:ext cx="11424863" cy="47653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DAF136-99A5-401F-8FB7-57B6DF56991B}"/>
              </a:ext>
            </a:extLst>
          </p:cNvPr>
          <p:cNvSpPr txBox="1"/>
          <p:nvPr/>
        </p:nvSpPr>
        <p:spPr>
          <a:xfrm>
            <a:off x="544530" y="523982"/>
            <a:ext cx="5208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Migrant Integration Policy Index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511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4D036ED3-AB1A-4569-BA58-D79EEC4326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8522142-96A2-4B24-B52F-5C465CA73F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7964310"/>
              </p:ext>
            </p:extLst>
          </p:nvPr>
        </p:nvGraphicFramePr>
        <p:xfrm>
          <a:off x="102742" y="0"/>
          <a:ext cx="1193857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72261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C7F000-4AA8-411F-A903-AA5AB4B88186}"/>
              </a:ext>
            </a:extLst>
          </p:cNvPr>
          <p:cNvSpPr txBox="1"/>
          <p:nvPr/>
        </p:nvSpPr>
        <p:spPr>
          <a:xfrm>
            <a:off x="645560" y="1681035"/>
            <a:ext cx="811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7ADC30-C6A0-41C3-A84E-4723CA8FDD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8804366"/>
              </p:ext>
            </p:extLst>
          </p:nvPr>
        </p:nvGraphicFramePr>
        <p:xfrm>
          <a:off x="0" y="0"/>
          <a:ext cx="12115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3599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81037A9-9384-4CA9-B089-A5803CA5EF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8" r="13818" b="4963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88A68F-0889-4AF6-868C-3D8D00F68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Film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5D9A2-8783-404A-B106-D9A69DBED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en-US" sz="17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https://thediplomat.com/2017/03/a-glimpse-into-moscows-little-kyrgyzstan/</a:t>
            </a:r>
            <a:r>
              <a:rPr lang="en-US" sz="17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8509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1F7ACF-ED57-4613-AB98-902E03B77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2">
                    <a:lumMod val="25000"/>
                  </a:schemeClr>
                </a:solidFill>
              </a:rPr>
              <a:t>Data from Field Work 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947D0-E9B2-47D5-AF51-9AF72B90F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Collaboration with Kyrgyz colleague,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</a:rPr>
              <a:t>Burul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</a:rPr>
              <a:t>Usmanalieva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endParaRPr lang="en-US" sz="22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Qualitative, semi-structured interviews with migrants</a:t>
            </a:r>
          </a:p>
          <a:p>
            <a:pPr marL="0" indent="0">
              <a:buNone/>
            </a:pPr>
            <a:endParaRPr lang="en-US" sz="2200" dirty="0">
              <a:solidFill>
                <a:schemeClr val="bg2">
                  <a:lumMod val="2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 Kyrgyzstan or on WhatsApp</a:t>
            </a:r>
            <a:endParaRPr lang="sv-SE" sz="1800" dirty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sz="22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Interviews with experts (IOM, civil society, professors etc.) </a:t>
            </a:r>
          </a:p>
        </p:txBody>
      </p:sp>
    </p:spTree>
    <p:extLst>
      <p:ext uri="{BB962C8B-B14F-4D97-AF65-F5344CB8AC3E}">
        <p14:creationId xmlns:p14="http://schemas.microsoft.com/office/powerpoint/2010/main" val="3550903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70" y="33181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Cambria" panose="02040503050406030204" pitchFamily="18" charset="0"/>
              </a:rPr>
              <a:t>Examples of topics studied </a:t>
            </a:r>
          </a:p>
        </p:txBody>
      </p:sp>
      <p:pic>
        <p:nvPicPr>
          <p:cNvPr id="4" name="Picture 7" descr="Prabal ID pictures 139.jpg">
            <a:extLst>
              <a:ext uri="{FF2B5EF4-FFF2-40B4-BE49-F238E27FC236}">
                <a16:creationId xmlns:a16="http://schemas.microsoft.com/office/drawing/2014/main" id="{EFEBB0DB-2744-4A44-AFC0-DB84418B4A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240" y="3180674"/>
            <a:ext cx="2610320" cy="348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EC068F0-CE03-4812-AB4F-4A0936BE3078}"/>
              </a:ext>
            </a:extLst>
          </p:cNvPr>
          <p:cNvSpPr/>
          <p:nvPr/>
        </p:nvSpPr>
        <p:spPr>
          <a:xfrm>
            <a:off x="4550822" y="1463787"/>
            <a:ext cx="3451836" cy="167468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Diaspora involvement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E887BD5-6677-4E99-91C8-D99FE0A8F123}"/>
              </a:ext>
            </a:extLst>
          </p:cNvPr>
          <p:cNvSpPr/>
          <p:nvPr/>
        </p:nvSpPr>
        <p:spPr>
          <a:xfrm>
            <a:off x="888607" y="2343330"/>
            <a:ext cx="3451836" cy="167468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A1D8FD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Dual citizenship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6B54A4C-6321-4955-A443-88941864AA4F}"/>
              </a:ext>
            </a:extLst>
          </p:cNvPr>
          <p:cNvSpPr/>
          <p:nvPr/>
        </p:nvSpPr>
        <p:spPr>
          <a:xfrm>
            <a:off x="593004" y="4514670"/>
            <a:ext cx="3451836" cy="167468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A1D8FD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Social &amp; political transnationalism (</a:t>
            </a:r>
            <a:r>
              <a:rPr lang="en-US">
                <a:solidFill>
                  <a:schemeClr val="bg2">
                    <a:lumMod val="25000"/>
                  </a:schemeClr>
                </a:solidFill>
              </a:rPr>
              <a:t>such as external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voting)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191577-6B1D-4BD7-992B-D4882A393505}"/>
              </a:ext>
            </a:extLst>
          </p:cNvPr>
          <p:cNvSpPr/>
          <p:nvPr/>
        </p:nvSpPr>
        <p:spPr>
          <a:xfrm>
            <a:off x="8279960" y="4717639"/>
            <a:ext cx="3451836" cy="167468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Use of smartphones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B7B844-9034-46BC-AC59-386C7A09C24A}"/>
              </a:ext>
            </a:extLst>
          </p:cNvPr>
          <p:cNvSpPr/>
          <p:nvPr/>
        </p:nvSpPr>
        <p:spPr>
          <a:xfrm>
            <a:off x="8213037" y="2838870"/>
            <a:ext cx="3451836" cy="167468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Views of Kyrgyzstan and Russia (politically)</a:t>
            </a:r>
          </a:p>
        </p:txBody>
      </p:sp>
    </p:spTree>
    <p:extLst>
      <p:ext uri="{BB962C8B-B14F-4D97-AF65-F5344CB8AC3E}">
        <p14:creationId xmlns:p14="http://schemas.microsoft.com/office/powerpoint/2010/main" val="173494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2C09C3AC-7125-45D7-9094-B0C1EE279299}"/>
              </a:ext>
            </a:extLst>
          </p:cNvPr>
          <p:cNvSpPr/>
          <p:nvPr/>
        </p:nvSpPr>
        <p:spPr>
          <a:xfrm>
            <a:off x="4116421" y="4936060"/>
            <a:ext cx="2263170" cy="147386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0"/>
                <a:solidFill>
                  <a:schemeClr val="bg2">
                    <a:lumMod val="25000"/>
                  </a:schemeClr>
                </a:solidFill>
              </a:rPr>
              <a:t>Naturalization for “convenience”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C39BAB4-8FBC-44E0-9B75-9635C532ED66}"/>
              </a:ext>
            </a:extLst>
          </p:cNvPr>
          <p:cNvSpPr/>
          <p:nvPr/>
        </p:nvSpPr>
        <p:spPr>
          <a:xfrm>
            <a:off x="7129984" y="4936060"/>
            <a:ext cx="3525815" cy="147386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0"/>
                <a:solidFill>
                  <a:schemeClr val="bg2">
                    <a:lumMod val="25000"/>
                  </a:schemeClr>
                </a:solidFill>
              </a:rPr>
              <a:t>Little trust in (weak) diaspora organizations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011B65-EB1F-4FD9-BE13-CD82F1BF8D3A}"/>
              </a:ext>
            </a:extLst>
          </p:cNvPr>
          <p:cNvSpPr/>
          <p:nvPr/>
        </p:nvSpPr>
        <p:spPr>
          <a:xfrm>
            <a:off x="8332834" y="967139"/>
            <a:ext cx="3196010" cy="175633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Limited social and political transnationalism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2FD956-D32B-4605-AD70-19B3A57CD7CE}"/>
              </a:ext>
            </a:extLst>
          </p:cNvPr>
          <p:cNvSpPr/>
          <p:nvPr/>
        </p:nvSpPr>
        <p:spPr>
          <a:xfrm>
            <a:off x="8393987" y="3262837"/>
            <a:ext cx="2796068" cy="147386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Low turnout in external elections/few migrants registered 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3566A73-2D40-4F9B-B0BC-2F596C77FD16}"/>
              </a:ext>
            </a:extLst>
          </p:cNvPr>
          <p:cNvSpPr/>
          <p:nvPr/>
        </p:nvSpPr>
        <p:spPr>
          <a:xfrm>
            <a:off x="4510355" y="3189841"/>
            <a:ext cx="2964273" cy="1210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Kyrgyz migrants in Russia 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6CC5681-AA23-4A1A-A3D0-70EFC7EC0EA0}"/>
              </a:ext>
            </a:extLst>
          </p:cNvPr>
          <p:cNvSpPr/>
          <p:nvPr/>
        </p:nvSpPr>
        <p:spPr>
          <a:xfrm>
            <a:off x="4212405" y="606175"/>
            <a:ext cx="3451836" cy="167468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Stay in touch with family and friends, stay informed about homeland politics, plan to return 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7157DDD-8C45-44F4-8B57-969A05A9E579}"/>
              </a:ext>
            </a:extLst>
          </p:cNvPr>
          <p:cNvSpPr/>
          <p:nvPr/>
        </p:nvSpPr>
        <p:spPr>
          <a:xfrm>
            <a:off x="856611" y="1404490"/>
            <a:ext cx="3002557" cy="157501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Little investment in homeland/not discussed online 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394760C-B60E-4E59-9BBE-18BB093E06CD}"/>
              </a:ext>
            </a:extLst>
          </p:cNvPr>
          <p:cNvSpPr/>
          <p:nvPr/>
        </p:nvSpPr>
        <p:spPr>
          <a:xfrm>
            <a:off x="794929" y="3435462"/>
            <a:ext cx="2796068" cy="176326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Technology not used for diaspora building or to engage in home country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8D3591-F4E8-4423-B4AB-7140C5CCBE22}"/>
              </a:ext>
            </a:extLst>
          </p:cNvPr>
          <p:cNvSpPr txBox="1"/>
          <p:nvPr/>
        </p:nvSpPr>
        <p:spPr>
          <a:xfrm>
            <a:off x="273377" y="6014301"/>
            <a:ext cx="2263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Ruget, </a:t>
            </a:r>
            <a:r>
              <a:rPr lang="en-US" dirty="0" err="1"/>
              <a:t>Usmanalieva</a:t>
            </a:r>
            <a:r>
              <a:rPr lang="en-US" dirty="0"/>
              <a:t>, multiple sources cited below </a:t>
            </a:r>
          </a:p>
        </p:txBody>
      </p:sp>
    </p:spTree>
    <p:extLst>
      <p:ext uri="{BB962C8B-B14F-4D97-AF65-F5344CB8AC3E}">
        <p14:creationId xmlns:p14="http://schemas.microsoft.com/office/powerpoint/2010/main" val="179950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25" grpId="0" animBg="1"/>
      <p:bldP spid="26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EC692CF-9D9F-4A28-972B-16DABD1C40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" t="9091" r="11586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4434D-D58C-4DA0-89B8-F549DE79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GB" sz="1700" dirty="0"/>
          </a:p>
          <a:p>
            <a:pPr marL="0" indent="0">
              <a:buNone/>
            </a:pPr>
            <a:r>
              <a:rPr lang="en-US" sz="40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All photos are personal pictures</a:t>
            </a:r>
            <a:endParaRPr lang="en-GB" sz="1700" dirty="0"/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endParaRPr lang="en-US" sz="1700" dirty="0"/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393937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3A712D-CA02-4C5E-B426-13B340E59D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13" t="32060" r="15562" b="12060"/>
          <a:stretch/>
        </p:blipFill>
        <p:spPr>
          <a:xfrm>
            <a:off x="871734" y="801385"/>
            <a:ext cx="10696968" cy="462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995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F947C-4B29-4F05-A2FB-A5D042019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878" y="0"/>
            <a:ext cx="10515600" cy="1325563"/>
          </a:xfrm>
        </p:spPr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4434D-D58C-4DA0-89B8-F549DE79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31" y="1160980"/>
            <a:ext cx="11856377" cy="54864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GB" sz="33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300" dirty="0" err="1">
                <a:solidFill>
                  <a:schemeClr val="tx2"/>
                </a:solidFill>
              </a:rPr>
              <a:t>Abashin</a:t>
            </a:r>
            <a:r>
              <a:rPr lang="en-GB" sz="3300" dirty="0">
                <a:solidFill>
                  <a:schemeClr val="tx2"/>
                </a:solidFill>
              </a:rPr>
              <a:t>, Sergei. 2013. Central Asian Migration. Practices, Local Communities, Transnationalism. Russian Politics &amp; Law 51 (3). </a:t>
            </a:r>
            <a:endParaRPr lang="en-US" sz="33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300" dirty="0" err="1">
                <a:solidFill>
                  <a:schemeClr val="tx2"/>
                </a:solidFill>
              </a:rPr>
              <a:t>Abazov</a:t>
            </a:r>
            <a:r>
              <a:rPr lang="en-GB" sz="3300" dirty="0">
                <a:solidFill>
                  <a:schemeClr val="tx2"/>
                </a:solidFill>
              </a:rPr>
              <a:t>, R., 1999. Economic Migration in Post-Soviet Central Asia: the Case of Kyrgyzstan. </a:t>
            </a:r>
            <a:r>
              <a:rPr lang="en-GB" sz="3300" i="1" dirty="0">
                <a:solidFill>
                  <a:schemeClr val="tx2"/>
                </a:solidFill>
              </a:rPr>
              <a:t>Post Communist Economies</a:t>
            </a:r>
            <a:r>
              <a:rPr lang="en-GB" sz="3300" dirty="0">
                <a:solidFill>
                  <a:schemeClr val="tx2"/>
                </a:solidFill>
              </a:rPr>
              <a:t>, 11 (1), 237-252.</a:t>
            </a:r>
          </a:p>
          <a:p>
            <a:pPr marL="0" indent="0">
              <a:buNone/>
            </a:pPr>
            <a:r>
              <a:rPr lang="en-US" sz="3300" dirty="0" err="1">
                <a:solidFill>
                  <a:schemeClr val="tx2"/>
                </a:solidFill>
              </a:rPr>
              <a:t>Agadjanian</a:t>
            </a:r>
            <a:r>
              <a:rPr lang="en-US" sz="3300" dirty="0">
                <a:solidFill>
                  <a:schemeClr val="tx2"/>
                </a:solidFill>
              </a:rPr>
              <a:t>, V., </a:t>
            </a:r>
            <a:r>
              <a:rPr lang="en-US" sz="3300" dirty="0" err="1">
                <a:solidFill>
                  <a:schemeClr val="tx2"/>
                </a:solidFill>
              </a:rPr>
              <a:t>Nedoluzhko</a:t>
            </a:r>
            <a:r>
              <a:rPr lang="en-US" sz="3300" dirty="0">
                <a:solidFill>
                  <a:schemeClr val="tx2"/>
                </a:solidFill>
              </a:rPr>
              <a:t>, L. and </a:t>
            </a:r>
            <a:r>
              <a:rPr lang="en-US" sz="3300" dirty="0" err="1">
                <a:solidFill>
                  <a:schemeClr val="tx2"/>
                </a:solidFill>
              </a:rPr>
              <a:t>Kumskov</a:t>
            </a:r>
            <a:r>
              <a:rPr lang="en-US" sz="3300" dirty="0">
                <a:solidFill>
                  <a:schemeClr val="tx2"/>
                </a:solidFill>
              </a:rPr>
              <a:t>, G., 2008. Eager to leave? Intentions to migrate abroad among young people in Kyrgyzstan. International migration review, 42 (3), 620–651.</a:t>
            </a:r>
          </a:p>
          <a:p>
            <a:pPr marL="0" indent="0">
              <a:buNone/>
            </a:pPr>
            <a:r>
              <a:rPr lang="en-GB" sz="3300" dirty="0" err="1">
                <a:solidFill>
                  <a:schemeClr val="tx2"/>
                </a:solidFill>
              </a:rPr>
              <a:t>Aitieva</a:t>
            </a:r>
            <a:r>
              <a:rPr lang="en-GB" sz="3300" dirty="0">
                <a:solidFill>
                  <a:schemeClr val="tx2"/>
                </a:solidFill>
              </a:rPr>
              <a:t>, Medina. 2016. Reconstituting transnational families: an ethnography of family practices between Kyrgyzstan and Russia. University of Manchester. PhD dissertation. </a:t>
            </a:r>
            <a:endParaRPr lang="en-US" sz="33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300" dirty="0" err="1">
                <a:solidFill>
                  <a:schemeClr val="tx2"/>
                </a:solidFill>
              </a:rPr>
              <a:t>Agunias</a:t>
            </a:r>
            <a:r>
              <a:rPr lang="en-GB" sz="3300" dirty="0">
                <a:solidFill>
                  <a:schemeClr val="tx2"/>
                </a:solidFill>
              </a:rPr>
              <a:t> </a:t>
            </a:r>
            <a:r>
              <a:rPr lang="en-GB" sz="3300" dirty="0" err="1">
                <a:solidFill>
                  <a:schemeClr val="tx2"/>
                </a:solidFill>
              </a:rPr>
              <a:t>Dovelyn</a:t>
            </a:r>
            <a:r>
              <a:rPr lang="en-GB" sz="3300" dirty="0">
                <a:solidFill>
                  <a:schemeClr val="tx2"/>
                </a:solidFill>
              </a:rPr>
              <a:t> </a:t>
            </a:r>
            <a:r>
              <a:rPr lang="en-GB" sz="3300" dirty="0" err="1">
                <a:solidFill>
                  <a:schemeClr val="tx2"/>
                </a:solidFill>
              </a:rPr>
              <a:t>Rannveig</a:t>
            </a:r>
            <a:r>
              <a:rPr lang="en-GB" sz="3300" dirty="0">
                <a:solidFill>
                  <a:schemeClr val="tx2"/>
                </a:solidFill>
              </a:rPr>
              <a:t> and Kathleen Newland. 2012. Developing a Road Map for Engaging Diasporas in Development: A Handbook for Policymakers and Practitioners in Home and Host Countries. International Organization for Migration and Migration Policy Institute. </a:t>
            </a:r>
          </a:p>
          <a:p>
            <a:pPr marL="0" indent="0">
              <a:buNone/>
            </a:pPr>
            <a:r>
              <a:rPr lang="en-GB" sz="3300" dirty="0">
                <a:solidFill>
                  <a:schemeClr val="tx2"/>
                </a:solidFill>
              </a:rPr>
              <a:t>Banerjee, Padmini, and </a:t>
            </a:r>
            <a:r>
              <a:rPr lang="en-GB" sz="3300" dirty="0" err="1">
                <a:solidFill>
                  <a:schemeClr val="tx2"/>
                </a:solidFill>
              </a:rPr>
              <a:t>Myna</a:t>
            </a:r>
            <a:r>
              <a:rPr lang="en-GB" sz="3300" dirty="0">
                <a:solidFill>
                  <a:schemeClr val="tx2"/>
                </a:solidFill>
              </a:rPr>
              <a:t> German. 2010. “Migration and </a:t>
            </a:r>
            <a:r>
              <a:rPr lang="en-GB" sz="3300" dirty="0" err="1">
                <a:solidFill>
                  <a:schemeClr val="tx2"/>
                </a:solidFill>
              </a:rPr>
              <a:t>Transculturalism</a:t>
            </a:r>
            <a:r>
              <a:rPr lang="en-GB" sz="3300" dirty="0">
                <a:solidFill>
                  <a:schemeClr val="tx2"/>
                </a:solidFill>
              </a:rPr>
              <a:t> in the Digital Age: A Framework for Studying the ‘Space Between.’” Journal of International &amp; Global Studies 2 (1): 22-35. </a:t>
            </a:r>
            <a:endParaRPr lang="en-US" sz="33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300" dirty="0" err="1">
                <a:solidFill>
                  <a:schemeClr val="tx2"/>
                </a:solidFill>
              </a:rPr>
              <a:t>Benhabib</a:t>
            </a:r>
            <a:r>
              <a:rPr lang="en-GB" sz="3300" dirty="0">
                <a:solidFill>
                  <a:schemeClr val="tx2"/>
                </a:solidFill>
              </a:rPr>
              <a:t>, S., 2004. The rights of others. Aliens, residents and citizens. Cambridge: Cambridge University Press.</a:t>
            </a:r>
          </a:p>
          <a:p>
            <a:pPr marL="0" indent="0">
              <a:buNone/>
            </a:pPr>
            <a:r>
              <a:rPr lang="en-US" sz="3300" dirty="0" err="1">
                <a:solidFill>
                  <a:schemeClr val="tx2"/>
                </a:solidFill>
              </a:rPr>
              <a:t>Bauböck</a:t>
            </a:r>
            <a:r>
              <a:rPr lang="en-US" sz="3300" dirty="0">
                <a:solidFill>
                  <a:schemeClr val="tx2"/>
                </a:solidFill>
              </a:rPr>
              <a:t>, Rainer. 2003. “Towards a Political Theory of Migrant Transnationalism,” International Migration Review 37 (3): 700-723. </a:t>
            </a:r>
          </a:p>
          <a:p>
            <a:pPr marL="0" indent="0">
              <a:buNone/>
            </a:pPr>
            <a:r>
              <a:rPr lang="en-US" sz="3300" dirty="0">
                <a:solidFill>
                  <a:schemeClr val="tx2"/>
                </a:solidFill>
              </a:rPr>
              <a:t>Bernal, Victoria. 2010. “Nationalist Networks: The Eritrean Diaspora Online.” In Diasporas in the New Media Age. Identity, Politics and Community, edited by A. Alonso, and P.J. </a:t>
            </a:r>
            <a:r>
              <a:rPr lang="en-US" sz="3300" dirty="0" err="1">
                <a:solidFill>
                  <a:schemeClr val="tx2"/>
                </a:solidFill>
              </a:rPr>
              <a:t>Oiarzabal</a:t>
            </a:r>
            <a:r>
              <a:rPr lang="en-US" sz="3300" dirty="0">
                <a:solidFill>
                  <a:schemeClr val="tx2"/>
                </a:solidFill>
              </a:rPr>
              <a:t>, 122–135.Rino: University of Nevada Press.</a:t>
            </a:r>
          </a:p>
          <a:p>
            <a:pPr marL="0" indent="0">
              <a:buNone/>
            </a:pPr>
            <a:r>
              <a:rPr lang="en-US" sz="3300" dirty="0" err="1">
                <a:solidFill>
                  <a:schemeClr val="tx2"/>
                </a:solidFill>
              </a:rPr>
              <a:t>Borisova</a:t>
            </a:r>
            <a:r>
              <a:rPr lang="en-US" sz="3300" dirty="0">
                <a:solidFill>
                  <a:schemeClr val="tx2"/>
                </a:solidFill>
              </a:rPr>
              <a:t>, Elena. 2016. “Parenting at a Distance: Transnational Practices in Migrant Families from Tajikistan.” Forum for Anthropology and Culture, 12: 125–138.</a:t>
            </a:r>
          </a:p>
          <a:p>
            <a:pPr marL="0" indent="0">
              <a:buNone/>
            </a:pPr>
            <a:r>
              <a:rPr lang="en-GB" sz="3300" dirty="0" err="1">
                <a:solidFill>
                  <a:schemeClr val="tx2"/>
                </a:solidFill>
              </a:rPr>
              <a:t>Bosniak</a:t>
            </a:r>
            <a:r>
              <a:rPr lang="en-GB" sz="3300" dirty="0">
                <a:solidFill>
                  <a:schemeClr val="tx2"/>
                </a:solidFill>
              </a:rPr>
              <a:t>, L., 2000. Denationalizing citizenship. In: T.A. </a:t>
            </a:r>
            <a:r>
              <a:rPr lang="en-GB" sz="3300" dirty="0" err="1">
                <a:solidFill>
                  <a:schemeClr val="tx2"/>
                </a:solidFill>
              </a:rPr>
              <a:t>Aleinikoff</a:t>
            </a:r>
            <a:r>
              <a:rPr lang="en-GB" sz="3300" dirty="0">
                <a:solidFill>
                  <a:schemeClr val="tx2"/>
                </a:solidFill>
              </a:rPr>
              <a:t> and D. </a:t>
            </a:r>
            <a:r>
              <a:rPr lang="en-GB" sz="3300" dirty="0" err="1">
                <a:solidFill>
                  <a:schemeClr val="tx2"/>
                </a:solidFill>
              </a:rPr>
              <a:t>Klusmeyer</a:t>
            </a:r>
            <a:r>
              <a:rPr lang="en-GB" sz="3300" dirty="0">
                <a:solidFill>
                  <a:schemeClr val="tx2"/>
                </a:solidFill>
              </a:rPr>
              <a:t>, eds. Citizenship today, perspectives and practices. Washington, DC: Carnegie Endowment for International Peace, 237–252.</a:t>
            </a:r>
            <a:endParaRPr lang="en-US" sz="33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300" dirty="0">
                <a:solidFill>
                  <a:schemeClr val="tx2"/>
                </a:solidFill>
              </a:rPr>
              <a:t>Brinkerhoff, Jennifer. 2009. Digital Diasporas. Identity and Transnational Engagement. Cambridge: Cambridge University Press. </a:t>
            </a:r>
            <a:endParaRPr lang="en-US" sz="330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852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4434D-D58C-4DA0-89B8-F549DE79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31" y="613881"/>
            <a:ext cx="11094806" cy="56302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2900" dirty="0">
                <a:solidFill>
                  <a:schemeClr val="tx2"/>
                </a:solidFill>
              </a:rPr>
              <a:t>Castles, Stephen. 2010. “Understanding Global Migration. A Social Transformation Perspective.” Journal of Ethnic and Migration Studies 36 (10): 1565-1586. </a:t>
            </a:r>
            <a:endParaRPr lang="en-US" sz="29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900" dirty="0" err="1">
                <a:solidFill>
                  <a:schemeClr val="tx2"/>
                </a:solidFill>
              </a:rPr>
              <a:t>Cebotari</a:t>
            </a:r>
            <a:r>
              <a:rPr lang="en-GB" sz="2900" dirty="0">
                <a:solidFill>
                  <a:schemeClr val="tx2"/>
                </a:solidFill>
              </a:rPr>
              <a:t>, Victor. 2018. Transnational migration, gender and educational development of children in Tajikistan. Global Networks 18(4): 564–588.</a:t>
            </a:r>
            <a:endParaRPr lang="en-US" sz="29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900" dirty="0">
                <a:solidFill>
                  <a:schemeClr val="tx2"/>
                </a:solidFill>
              </a:rPr>
              <a:t>Chamberlain, Louise. 2020. “The elections in Kyrgyzstan will be a test of democracy and inclusion.” </a:t>
            </a:r>
            <a:r>
              <a:rPr lang="en-GB" sz="2900" dirty="0" err="1">
                <a:solidFill>
                  <a:schemeClr val="tx2"/>
                </a:solidFill>
              </a:rPr>
              <a:t>Euractiv</a:t>
            </a:r>
            <a:r>
              <a:rPr lang="en-GB" sz="2900" dirty="0">
                <a:solidFill>
                  <a:schemeClr val="tx2"/>
                </a:solidFill>
              </a:rPr>
              <a:t>. September 28. </a:t>
            </a:r>
            <a:r>
              <a:rPr lang="en-GB" sz="2900" u="sng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https://www.euractiv.com/section/central-asia/opinion/the-elections-in-kyrgyzstan-will-be-a-test-of-democracy-and-inclusion/</a:t>
            </a:r>
            <a:r>
              <a:rPr lang="en-GB" sz="2900" dirty="0">
                <a:solidFill>
                  <a:schemeClr val="tx2"/>
                </a:solidFill>
              </a:rPr>
              <a:t> </a:t>
            </a:r>
            <a:endParaRPr lang="en-US" sz="29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900" dirty="0" err="1">
                <a:solidFill>
                  <a:schemeClr val="tx2"/>
                </a:solidFill>
              </a:rPr>
              <a:t>Chudinovskikh</a:t>
            </a:r>
            <a:r>
              <a:rPr lang="en-US" sz="2900" dirty="0">
                <a:solidFill>
                  <a:schemeClr val="tx2"/>
                </a:solidFill>
              </a:rPr>
              <a:t>, O. and M. Denisenko. 2017. Russia: A Migration System with Soviet Roots. Migration Policy Institute. </a:t>
            </a:r>
          </a:p>
          <a:p>
            <a:pPr marL="0" indent="0">
              <a:buNone/>
            </a:pPr>
            <a:r>
              <a:rPr lang="en-GB" sz="2900" dirty="0">
                <a:solidFill>
                  <a:schemeClr val="tx2"/>
                </a:solidFill>
              </a:rPr>
              <a:t>De Haas Hein. 2005. “International Migration, Remittances and Development: Myths and Facts.” Third World Quarterly 26(8): 1269-1284. </a:t>
            </a:r>
            <a:endParaRPr lang="en-US" sz="29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900" dirty="0">
                <a:solidFill>
                  <a:schemeClr val="tx2"/>
                </a:solidFill>
              </a:rPr>
              <a:t>Dekker, Rianne, and </a:t>
            </a:r>
            <a:r>
              <a:rPr lang="en-GB" sz="2900" dirty="0" err="1">
                <a:solidFill>
                  <a:schemeClr val="tx2"/>
                </a:solidFill>
              </a:rPr>
              <a:t>Godfried</a:t>
            </a:r>
            <a:r>
              <a:rPr lang="en-GB" sz="2900" dirty="0">
                <a:solidFill>
                  <a:schemeClr val="tx2"/>
                </a:solidFill>
              </a:rPr>
              <a:t> </a:t>
            </a:r>
            <a:r>
              <a:rPr lang="en-GB" sz="2900" dirty="0" err="1">
                <a:solidFill>
                  <a:schemeClr val="tx2"/>
                </a:solidFill>
              </a:rPr>
              <a:t>Engbersen</a:t>
            </a:r>
            <a:r>
              <a:rPr lang="en-GB" sz="2900" dirty="0">
                <a:solidFill>
                  <a:schemeClr val="tx2"/>
                </a:solidFill>
              </a:rPr>
              <a:t>. 2014. “How Social Media Transform Migrant Networks and Facilitate Migration.” Global Networks 14 (4): 401-418. </a:t>
            </a:r>
          </a:p>
          <a:p>
            <a:pPr marL="0" indent="0">
              <a:buNone/>
            </a:pPr>
            <a:r>
              <a:rPr lang="en-GB" dirty="0"/>
              <a:t>Diener, A. (2008) 'Diasporic and Transnational Social Practices in Central Asia', </a:t>
            </a:r>
            <a:r>
              <a:rPr lang="en-GB" i="1" dirty="0"/>
              <a:t>Geography Compass</a:t>
            </a:r>
            <a:r>
              <a:rPr lang="en-GB" dirty="0"/>
              <a:t>, 2: 956–978. </a:t>
            </a:r>
            <a:endParaRPr lang="en-US" dirty="0"/>
          </a:p>
          <a:p>
            <a:pPr marL="0" indent="0">
              <a:buNone/>
            </a:pPr>
            <a:r>
              <a:rPr lang="en-US" sz="2900" dirty="0" err="1">
                <a:solidFill>
                  <a:schemeClr val="tx2"/>
                </a:solidFill>
              </a:rPr>
              <a:t>Doolotkeldieva</a:t>
            </a:r>
            <a:r>
              <a:rPr lang="en-US" sz="2900" dirty="0">
                <a:solidFill>
                  <a:schemeClr val="tx2"/>
                </a:solidFill>
              </a:rPr>
              <a:t>, </a:t>
            </a:r>
            <a:r>
              <a:rPr lang="en-US" sz="2900" dirty="0" err="1">
                <a:solidFill>
                  <a:schemeClr val="tx2"/>
                </a:solidFill>
              </a:rPr>
              <a:t>Asel</a:t>
            </a:r>
            <a:r>
              <a:rPr lang="en-US" sz="2900" dirty="0">
                <a:solidFill>
                  <a:schemeClr val="tx2"/>
                </a:solidFill>
              </a:rPr>
              <a:t>, 2013. "Kyrgyz Migrants in Moscow: Public Policies, Migratory Strategies, and Associative Networks, in </a:t>
            </a:r>
            <a:r>
              <a:rPr lang="en-US" sz="2900" dirty="0" err="1">
                <a:solidFill>
                  <a:schemeClr val="tx2"/>
                </a:solidFill>
              </a:rPr>
              <a:t>Laruelle</a:t>
            </a:r>
            <a:r>
              <a:rPr lang="en-US" sz="2900" dirty="0">
                <a:solidFill>
                  <a:schemeClr val="tx2"/>
                </a:solidFill>
              </a:rPr>
              <a:t>, Marlene (ed.), Migration and Social Upheaval as the Face of Globalization in Central Asia, Brill, Social Sciences in Asia, 34.</a:t>
            </a:r>
          </a:p>
          <a:p>
            <a:pPr marL="0" indent="0">
              <a:buNone/>
            </a:pPr>
            <a:r>
              <a:rPr lang="en-US" sz="2900" dirty="0" err="1">
                <a:solidFill>
                  <a:schemeClr val="tx2"/>
                </a:solidFill>
              </a:rPr>
              <a:t>Doolotkeldieva</a:t>
            </a:r>
            <a:r>
              <a:rPr lang="en-US" sz="2900" dirty="0">
                <a:solidFill>
                  <a:schemeClr val="tx2"/>
                </a:solidFill>
              </a:rPr>
              <a:t> </a:t>
            </a:r>
            <a:r>
              <a:rPr lang="en-US" sz="2900" dirty="0" err="1">
                <a:solidFill>
                  <a:schemeClr val="tx2"/>
                </a:solidFill>
              </a:rPr>
              <a:t>Asel</a:t>
            </a:r>
            <a:r>
              <a:rPr lang="en-US" sz="2900" dirty="0">
                <a:solidFill>
                  <a:schemeClr val="tx2"/>
                </a:solidFill>
              </a:rPr>
              <a:t> and Alexander Wolters. 2017. “Uncertainly Perpetuated? The Pitfalls of a Weakly Institutionalized Party System in Kyrgyzstan.” </a:t>
            </a:r>
            <a:r>
              <a:rPr lang="en-US" sz="2900" i="1" dirty="0">
                <a:solidFill>
                  <a:schemeClr val="tx2"/>
                </a:solidFill>
              </a:rPr>
              <a:t>Central Asian Affairs</a:t>
            </a:r>
            <a:r>
              <a:rPr lang="en-US" sz="2900" dirty="0">
                <a:solidFill>
                  <a:schemeClr val="tx2"/>
                </a:solidFill>
              </a:rPr>
              <a:t> 4: 26-50. </a:t>
            </a:r>
          </a:p>
          <a:p>
            <a:pPr marL="0" indent="0">
              <a:buNone/>
            </a:pPr>
            <a:r>
              <a:rPr lang="en-US" sz="2900" dirty="0" err="1">
                <a:solidFill>
                  <a:schemeClr val="tx2"/>
                </a:solidFill>
              </a:rPr>
              <a:t>Eraliev</a:t>
            </a:r>
            <a:r>
              <a:rPr lang="en-US" sz="2900" dirty="0">
                <a:solidFill>
                  <a:schemeClr val="tx2"/>
                </a:solidFill>
              </a:rPr>
              <a:t>, </a:t>
            </a:r>
            <a:r>
              <a:rPr lang="en-US" sz="2900" dirty="0" err="1">
                <a:solidFill>
                  <a:schemeClr val="tx2"/>
                </a:solidFill>
              </a:rPr>
              <a:t>Sherzod</a:t>
            </a:r>
            <a:r>
              <a:rPr lang="en-US" sz="2900" dirty="0">
                <a:solidFill>
                  <a:schemeClr val="tx2"/>
                </a:solidFill>
              </a:rPr>
              <a:t>, </a:t>
            </a:r>
            <a:r>
              <a:rPr lang="en-US" sz="2900" dirty="0" err="1">
                <a:solidFill>
                  <a:schemeClr val="tx2"/>
                </a:solidFill>
              </a:rPr>
              <a:t>Urinboyev</a:t>
            </a:r>
            <a:r>
              <a:rPr lang="en-US" sz="2900" dirty="0">
                <a:solidFill>
                  <a:schemeClr val="tx2"/>
                </a:solidFill>
              </a:rPr>
              <a:t>. 2020. “Precarious Times for Central Asian Migrants in Russia.” </a:t>
            </a:r>
            <a:r>
              <a:rPr lang="en-US" sz="2900" i="1" dirty="0">
                <a:solidFill>
                  <a:schemeClr val="tx2"/>
                </a:solidFill>
              </a:rPr>
              <a:t>Current History</a:t>
            </a:r>
            <a:r>
              <a:rPr lang="en-US" sz="2900" dirty="0">
                <a:solidFill>
                  <a:schemeClr val="tx2"/>
                </a:solidFill>
              </a:rPr>
              <a:t> 119 (819): 258–263.</a:t>
            </a:r>
          </a:p>
          <a:p>
            <a:pPr marL="0" indent="0">
              <a:buNone/>
            </a:pPr>
            <a:r>
              <a:rPr lang="en-US" sz="2900" dirty="0">
                <a:solidFill>
                  <a:schemeClr val="tx2"/>
                </a:solidFill>
              </a:rPr>
              <a:t>Freedom House, 2017. Freedom in the World: Kyrgyzstan. Available from: https://freedomhouse.org/report/freedom-world/2017/kyrgyzstan  </a:t>
            </a:r>
          </a:p>
          <a:p>
            <a:pPr marL="0" indent="0">
              <a:buNone/>
            </a:pPr>
            <a:r>
              <a:rPr lang="fr-FR" sz="2900" dirty="0" err="1">
                <a:solidFill>
                  <a:schemeClr val="tx2"/>
                </a:solidFill>
              </a:rPr>
              <a:t>Gibau</a:t>
            </a:r>
            <a:r>
              <a:rPr lang="fr-FR" sz="2900" dirty="0">
                <a:solidFill>
                  <a:schemeClr val="tx2"/>
                </a:solidFill>
              </a:rPr>
              <a:t>, G. S. 2010. “Cyber </a:t>
            </a:r>
            <a:r>
              <a:rPr lang="fr-FR" sz="2900" dirty="0" err="1">
                <a:solidFill>
                  <a:schemeClr val="tx2"/>
                </a:solidFill>
              </a:rPr>
              <a:t>CVs</a:t>
            </a:r>
            <a:r>
              <a:rPr lang="fr-FR" sz="2900" dirty="0">
                <a:solidFill>
                  <a:schemeClr val="tx2"/>
                </a:solidFill>
              </a:rPr>
              <a:t>: Online Conversations on Cape </a:t>
            </a:r>
            <a:r>
              <a:rPr lang="fr-FR" sz="2900" dirty="0" err="1">
                <a:solidFill>
                  <a:schemeClr val="tx2"/>
                </a:solidFill>
              </a:rPr>
              <a:t>Verdean</a:t>
            </a:r>
            <a:r>
              <a:rPr lang="fr-FR" sz="2900" dirty="0">
                <a:solidFill>
                  <a:schemeClr val="tx2"/>
                </a:solidFill>
              </a:rPr>
              <a:t> Diaspora </a:t>
            </a:r>
            <a:r>
              <a:rPr lang="fr-FR" sz="2900" dirty="0" err="1">
                <a:solidFill>
                  <a:schemeClr val="tx2"/>
                </a:solidFill>
              </a:rPr>
              <a:t>Identities</a:t>
            </a:r>
            <a:r>
              <a:rPr lang="fr-FR" sz="2900" dirty="0">
                <a:solidFill>
                  <a:schemeClr val="tx2"/>
                </a:solidFill>
              </a:rPr>
              <a:t>.” </a:t>
            </a:r>
            <a:r>
              <a:rPr lang="en-US" sz="2900" dirty="0">
                <a:solidFill>
                  <a:schemeClr val="tx2"/>
                </a:solidFill>
              </a:rPr>
              <a:t>In Diasporas in the New Media Age. Identity, Politics and Community, edited by A. Alonso, and P. J. </a:t>
            </a:r>
            <a:r>
              <a:rPr lang="en-US" sz="2900" dirty="0" err="1">
                <a:solidFill>
                  <a:schemeClr val="tx2"/>
                </a:solidFill>
              </a:rPr>
              <a:t>Oiarzabal</a:t>
            </a:r>
            <a:r>
              <a:rPr lang="en-US" sz="2900" dirty="0">
                <a:solidFill>
                  <a:schemeClr val="tx2"/>
                </a:solidFill>
              </a:rPr>
              <a:t>, 110–121. </a:t>
            </a:r>
            <a:r>
              <a:rPr lang="en-US" sz="2900" dirty="0" err="1">
                <a:solidFill>
                  <a:schemeClr val="tx2"/>
                </a:solidFill>
              </a:rPr>
              <a:t>Rino</a:t>
            </a:r>
            <a:r>
              <a:rPr lang="en-US" sz="2900" dirty="0">
                <a:solidFill>
                  <a:schemeClr val="tx2"/>
                </a:solidFill>
              </a:rPr>
              <a:t>: University of Nevada Press.</a:t>
            </a:r>
          </a:p>
          <a:p>
            <a:pPr marL="0" indent="0">
              <a:buNone/>
            </a:pPr>
            <a:r>
              <a:rPr lang="en-US" sz="2900" dirty="0" err="1">
                <a:solidFill>
                  <a:schemeClr val="tx2"/>
                </a:solidFill>
              </a:rPr>
              <a:t>Grigas</a:t>
            </a:r>
            <a:r>
              <a:rPr lang="en-US" sz="2900" dirty="0">
                <a:solidFill>
                  <a:schemeClr val="tx2"/>
                </a:solidFill>
              </a:rPr>
              <a:t>. A. 2016. How Soft Power Works: Russian </a:t>
            </a:r>
            <a:r>
              <a:rPr lang="en-US" sz="2900" dirty="0" err="1">
                <a:solidFill>
                  <a:schemeClr val="tx2"/>
                </a:solidFill>
              </a:rPr>
              <a:t>Passportization</a:t>
            </a:r>
            <a:r>
              <a:rPr lang="en-US" sz="2900" dirty="0">
                <a:solidFill>
                  <a:schemeClr val="tx2"/>
                </a:solidFill>
              </a:rPr>
              <a:t> and Compatriot Policies Paved Way for Crimean Annexation and War in Donbas. Atlantic Council.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5830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4434D-D58C-4DA0-89B8-F549DE79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305" y="729465"/>
            <a:ext cx="11496783" cy="58870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900" dirty="0" err="1">
                <a:solidFill>
                  <a:schemeClr val="tx2"/>
                </a:solidFill>
              </a:rPr>
              <a:t>Heleniak</a:t>
            </a:r>
            <a:r>
              <a:rPr lang="en-US" sz="1900" dirty="0">
                <a:solidFill>
                  <a:schemeClr val="tx2"/>
                </a:solidFill>
              </a:rPr>
              <a:t>, T. 2011. “Harnessing the Diaspora for Development in Europe and Central Asia.” The World Bank. Migration and Remittances Peer Assisted Learning (MIRPAL). Discussion Series. </a:t>
            </a:r>
          </a:p>
          <a:p>
            <a:pPr marL="0" indent="0">
              <a:buNone/>
            </a:pPr>
            <a:r>
              <a:rPr lang="en-US" sz="1900" dirty="0" err="1">
                <a:solidFill>
                  <a:schemeClr val="tx2"/>
                </a:solidFill>
              </a:rPr>
              <a:t>Itzigsohn</a:t>
            </a:r>
            <a:r>
              <a:rPr lang="en-US" sz="1900" dirty="0">
                <a:solidFill>
                  <a:schemeClr val="tx2"/>
                </a:solidFill>
              </a:rPr>
              <a:t> José and Daniela </a:t>
            </a:r>
            <a:r>
              <a:rPr lang="en-US" sz="1900" dirty="0" err="1">
                <a:solidFill>
                  <a:schemeClr val="tx2"/>
                </a:solidFill>
              </a:rPr>
              <a:t>Villacrès</a:t>
            </a:r>
            <a:r>
              <a:rPr lang="en-US" sz="1900" dirty="0">
                <a:solidFill>
                  <a:schemeClr val="tx2"/>
                </a:solidFill>
              </a:rPr>
              <a:t>. 2008. “Migrant Political transnationalism and the Practice of Democracy: Dominican external voting rights and Salvadoran hometown associations.” </a:t>
            </a:r>
            <a:r>
              <a:rPr lang="en-US" sz="1900" i="1" dirty="0">
                <a:solidFill>
                  <a:schemeClr val="tx2"/>
                </a:solidFill>
              </a:rPr>
              <a:t>Ethnic and Racial Studies</a:t>
            </a:r>
            <a:r>
              <a:rPr lang="en-US" sz="1900" dirty="0">
                <a:solidFill>
                  <a:schemeClr val="tx2"/>
                </a:solidFill>
              </a:rPr>
              <a:t> 31 (4): 664–86.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</a:rPr>
              <a:t>IOM. 2020 (2). “Migration and Migrants. A Global Overview.” World Migration Report. IOM. </a:t>
            </a:r>
            <a:r>
              <a:rPr lang="en-US" sz="1900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https://publications.iom.int/system/files/pdf/wmr_2020.pdf</a:t>
            </a:r>
            <a:endParaRPr lang="en-US" sz="19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900" dirty="0" err="1">
                <a:solidFill>
                  <a:schemeClr val="tx2"/>
                </a:solidFill>
              </a:rPr>
              <a:t>Krawatzek</a:t>
            </a:r>
            <a:r>
              <a:rPr lang="en-US" sz="1900" dirty="0">
                <a:solidFill>
                  <a:schemeClr val="tx2"/>
                </a:solidFill>
              </a:rPr>
              <a:t>, F. and Müller-Funk, L., 2020. Two centuries of Flows between ‘Here’ and ‘There’: Political Remittances and their Transformative Potential. Journal of Ethnic and Migration Studies 46 (6), 1003–1024.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</a:rPr>
              <a:t>Kuznetsova, Irina and al. 2020. “Migration and COVID-19: Challenges and Policy Responses in Kyrgyzstan.” Central Asia Program. </a:t>
            </a:r>
          </a:p>
          <a:p>
            <a:pPr marL="0" indent="0">
              <a:buNone/>
            </a:pPr>
            <a:r>
              <a:rPr lang="en-US" sz="1900" dirty="0" err="1">
                <a:solidFill>
                  <a:schemeClr val="tx2"/>
                </a:solidFill>
              </a:rPr>
              <a:t>Laruelle</a:t>
            </a:r>
            <a:r>
              <a:rPr lang="en-US" sz="1900" dirty="0">
                <a:solidFill>
                  <a:schemeClr val="tx2"/>
                </a:solidFill>
              </a:rPr>
              <a:t>, M., 2015. The ‘Russian World.’ Russia’s Soft Power and Geopolitical Imagination. Center on Global Interests, Washington DC. Available from: http://globalinterests.org/wp-content/uploads/2015/05/FINAL-CGI_Russian-World_Marlene-Laruelle.pdf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</a:rPr>
              <a:t>Lemon, Edward. 2019. “Dependent on Remittances, Tajikistan’s Long-Term Prospects for Economic Growth and Poverty Reduction Remain Dim.” Migration Policy Institute. Available at: </a:t>
            </a:r>
            <a:r>
              <a:rPr lang="en-US" sz="1900" u="sng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https://www.migrationpolicy.org/article/dependent-remittances-tajikistan-prospects-dim-economic-growth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</a:rPr>
              <a:t>Lewis, David. 2015. “Illiberal Spaces:” Uzbekistan's extraterritorial security practices and the spatial politics of contemporary authoritarianism.” Nationalities Papers. 43 (1): 140-159.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</a:rPr>
              <a:t>Lyons Terrence and Peter </a:t>
            </a:r>
            <a:r>
              <a:rPr lang="en-US" sz="1900" dirty="0" err="1">
                <a:solidFill>
                  <a:schemeClr val="tx2"/>
                </a:solidFill>
              </a:rPr>
              <a:t>Mandaville</a:t>
            </a:r>
            <a:r>
              <a:rPr lang="en-US" sz="1900" dirty="0">
                <a:solidFill>
                  <a:schemeClr val="tx2"/>
                </a:solidFill>
              </a:rPr>
              <a:t>. 2008.  Global Migration and Transnational Politics: A Conceptual Framework. Center for Global Studies Project on Global Migration and Transnational Politics George Mason University.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</a:rPr>
              <a:t>Marat, E., 2013. Labor Migration During the 2008-9 Global Economic Crisis. in </a:t>
            </a:r>
            <a:r>
              <a:rPr lang="en-US" sz="1900" dirty="0" err="1">
                <a:solidFill>
                  <a:schemeClr val="tx2"/>
                </a:solidFill>
              </a:rPr>
              <a:t>Laruelle</a:t>
            </a:r>
            <a:r>
              <a:rPr lang="en-US" sz="1900" dirty="0">
                <a:solidFill>
                  <a:schemeClr val="tx2"/>
                </a:solidFill>
              </a:rPr>
              <a:t>, Marlene (ed.), Migration and Social Upheaval as the Face of Globalization in Central Asia,  Brill, Social Sciences in Asia, 34.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80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4434D-D58C-4DA0-89B8-F549DE79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113" y="349321"/>
            <a:ext cx="11948844" cy="643162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sz="3800" dirty="0" err="1">
                <a:solidFill>
                  <a:schemeClr val="tx2"/>
                </a:solidFill>
              </a:rPr>
              <a:t>Martiniello</a:t>
            </a:r>
            <a:r>
              <a:rPr lang="fr-FR" sz="3800" dirty="0">
                <a:solidFill>
                  <a:schemeClr val="tx2"/>
                </a:solidFill>
              </a:rPr>
              <a:t> Marco and Jean-Michel Lafleur. </a:t>
            </a:r>
            <a:r>
              <a:rPr lang="en-US" sz="3800" dirty="0">
                <a:solidFill>
                  <a:schemeClr val="tx2"/>
                </a:solidFill>
              </a:rPr>
              <a:t>2008 “Towards a Transatlantic Dialogue in the Study of Immigrant Political Transnationalism,” Ethnic and Racial Studies 31 (4): 645-663.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Meseguer</a:t>
            </a:r>
            <a:r>
              <a:rPr lang="en-US" sz="3800" dirty="0">
                <a:solidFill>
                  <a:schemeClr val="tx2"/>
                </a:solidFill>
              </a:rPr>
              <a:t>, C. Burgess, K. 2014. International Migration and Home Country Politics. Studies in Comparative International Development 49, 1–12.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Murzakulova</a:t>
            </a:r>
            <a:r>
              <a:rPr lang="en-US" sz="3800" dirty="0">
                <a:solidFill>
                  <a:schemeClr val="tx2"/>
                </a:solidFill>
              </a:rPr>
              <a:t>. </a:t>
            </a:r>
            <a:r>
              <a:rPr lang="en-US" sz="3800" dirty="0" err="1">
                <a:solidFill>
                  <a:schemeClr val="tx2"/>
                </a:solidFill>
              </a:rPr>
              <a:t>Asel</a:t>
            </a:r>
            <a:r>
              <a:rPr lang="en-US" sz="3800" dirty="0">
                <a:solidFill>
                  <a:schemeClr val="tx2"/>
                </a:solidFill>
              </a:rPr>
              <a:t>. 2020. “Rural Migration in Kyrgyzstan: Drivers, Impact and Governance.” Research Paper. University of Central Asia. </a:t>
            </a:r>
            <a:r>
              <a:rPr lang="en-US" sz="3800" u="sng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https://www.researchgate.net/publication/344362648_Rural_Migration_in_Kyrgyzstan_Drivers_Impact_and_Governance</a:t>
            </a:r>
            <a:r>
              <a:rPr lang="en-US" sz="3800" dirty="0">
                <a:solidFill>
                  <a:schemeClr val="tx2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Nadyrbekova</a:t>
            </a:r>
            <a:r>
              <a:rPr lang="en-US" sz="3800" dirty="0">
                <a:solidFill>
                  <a:schemeClr val="tx2"/>
                </a:solidFill>
              </a:rPr>
              <a:t>, </a:t>
            </a:r>
            <a:r>
              <a:rPr lang="en-US" sz="3800" dirty="0" err="1">
                <a:solidFill>
                  <a:schemeClr val="tx2"/>
                </a:solidFill>
              </a:rPr>
              <a:t>Nadira-Begim</a:t>
            </a:r>
            <a:r>
              <a:rPr lang="en-US" sz="3800" dirty="0">
                <a:solidFill>
                  <a:schemeClr val="tx2"/>
                </a:solidFill>
              </a:rPr>
              <a:t>, 2018. Studying the factors influencing the political participation of Kyrgyz migrants in Moscow. A Thesis Submitted in Partial Fulfillment of the Requirements for the Degree of Bachelor of Arts in Sociology at the American University in Central Asia  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Nasritdinov</a:t>
            </a:r>
            <a:r>
              <a:rPr lang="en-US" sz="3800" dirty="0">
                <a:solidFill>
                  <a:schemeClr val="tx2"/>
                </a:solidFill>
              </a:rPr>
              <a:t>. Emil. 2015. Building the Future: Materialization of Kyrgyz and Tajik Migrants' Remittances in the Construction Sectors of their Home Countries. Regional Migration </a:t>
            </a:r>
            <a:r>
              <a:rPr lang="en-US" sz="3800" dirty="0" err="1">
                <a:solidFill>
                  <a:schemeClr val="tx2"/>
                </a:solidFill>
              </a:rPr>
              <a:t>Programme</a:t>
            </a:r>
            <a:r>
              <a:rPr lang="en-US" sz="3800" dirty="0">
                <a:solidFill>
                  <a:schemeClr val="tx2"/>
                </a:solidFill>
              </a:rPr>
              <a:t>, Department for International Development, UK.       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Nasritdinov</a:t>
            </a:r>
            <a:r>
              <a:rPr lang="en-US" sz="3800" dirty="0">
                <a:solidFill>
                  <a:schemeClr val="tx2"/>
                </a:solidFill>
              </a:rPr>
              <a:t>. Emil. Undated. Transnational and National Identities of Kyrgyz Labor Migrants </a:t>
            </a:r>
            <a:r>
              <a:rPr lang="en-US" sz="3800" dirty="0" err="1">
                <a:solidFill>
                  <a:schemeClr val="tx2"/>
                </a:solidFill>
              </a:rPr>
              <a:t>inKazan</a:t>
            </a:r>
            <a:r>
              <a:rPr lang="en-US" sz="3800" dirty="0">
                <a:solidFill>
                  <a:schemeClr val="tx2"/>
                </a:solidFill>
              </a:rPr>
              <a:t>, Yekaterinburg and Moscow. Unpublished manuscript.                           </a:t>
            </a:r>
          </a:p>
          <a:p>
            <a:pPr marL="0" indent="0">
              <a:buNone/>
            </a:pPr>
            <a:r>
              <a:rPr lang="en-GB" sz="3800" dirty="0">
                <a:solidFill>
                  <a:schemeClr val="tx2"/>
                </a:solidFill>
              </a:rPr>
              <a:t>Newland, Kathleen, ed. 2010. Diasporas. New Partners in Global Development Policy. Washington DC: Migration Policy Institute. </a:t>
            </a:r>
            <a:endParaRPr lang="en-US" sz="3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Østergaard</a:t>
            </a:r>
            <a:r>
              <a:rPr lang="en-US" sz="3800" dirty="0">
                <a:solidFill>
                  <a:schemeClr val="tx2"/>
                </a:solidFill>
              </a:rPr>
              <a:t>-Nielsen, Eva. 2003. “The Politics of Migrants’ Transnational Political Practices,” International Migration Review 37 (3): 760-786.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Portes</a:t>
            </a:r>
            <a:r>
              <a:rPr lang="en-US" sz="3800" dirty="0">
                <a:solidFill>
                  <a:schemeClr val="tx2"/>
                </a:solidFill>
              </a:rPr>
              <a:t>, Alejandro, Luis </a:t>
            </a:r>
            <a:r>
              <a:rPr lang="en-US" sz="3800" dirty="0" err="1">
                <a:solidFill>
                  <a:schemeClr val="tx2"/>
                </a:solidFill>
              </a:rPr>
              <a:t>Guarnizo</a:t>
            </a:r>
            <a:r>
              <a:rPr lang="en-US" sz="3800" dirty="0">
                <a:solidFill>
                  <a:schemeClr val="tx2"/>
                </a:solidFill>
              </a:rPr>
              <a:t>, and Patricia </a:t>
            </a:r>
            <a:r>
              <a:rPr lang="en-US" sz="3800" dirty="0" err="1">
                <a:solidFill>
                  <a:schemeClr val="tx2"/>
                </a:solidFill>
              </a:rPr>
              <a:t>Lanolt</a:t>
            </a:r>
            <a:r>
              <a:rPr lang="en-US" sz="3800" dirty="0">
                <a:solidFill>
                  <a:schemeClr val="tx2"/>
                </a:solidFill>
              </a:rPr>
              <a:t>. 1999. “The study of Transnationalism: Pitfalls and Promise of an Emergent Research Field,” Racial and Ethnic Studies 22 (2): 217-237.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Portes</a:t>
            </a:r>
            <a:r>
              <a:rPr lang="en-US" sz="3800" dirty="0">
                <a:solidFill>
                  <a:schemeClr val="tx2"/>
                </a:solidFill>
              </a:rPr>
              <a:t>, Alejandro. 2003. “Theoretical convergencies and empirical evidence in the study of immigrant transnationalism.” </a:t>
            </a:r>
            <a:r>
              <a:rPr lang="en-US" sz="3800" i="1" dirty="0">
                <a:solidFill>
                  <a:schemeClr val="tx2"/>
                </a:solidFill>
              </a:rPr>
              <a:t>International Migration Review</a:t>
            </a:r>
            <a:r>
              <a:rPr lang="en-US" sz="3800" dirty="0">
                <a:solidFill>
                  <a:schemeClr val="tx2"/>
                </a:solidFill>
              </a:rPr>
              <a:t> 37(3): 874-892.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Portes</a:t>
            </a:r>
            <a:r>
              <a:rPr lang="en-US" sz="3800" dirty="0">
                <a:solidFill>
                  <a:schemeClr val="tx2"/>
                </a:solidFill>
              </a:rPr>
              <a:t>, Alejandro, </a:t>
            </a:r>
            <a:r>
              <a:rPr lang="en-US" sz="3800" dirty="0" err="1">
                <a:solidFill>
                  <a:schemeClr val="tx2"/>
                </a:solidFill>
              </a:rPr>
              <a:t>Guarnizo</a:t>
            </a:r>
            <a:r>
              <a:rPr lang="en-US" sz="3800" dirty="0">
                <a:solidFill>
                  <a:schemeClr val="tx2"/>
                </a:solidFill>
              </a:rPr>
              <a:t> Luis Eduardo and Patricia </a:t>
            </a:r>
            <a:r>
              <a:rPr lang="en-US" sz="3800" dirty="0" err="1">
                <a:solidFill>
                  <a:schemeClr val="tx2"/>
                </a:solidFill>
              </a:rPr>
              <a:t>Landolt</a:t>
            </a:r>
            <a:r>
              <a:rPr lang="en-US" sz="3800" dirty="0">
                <a:solidFill>
                  <a:schemeClr val="tx2"/>
                </a:solidFill>
              </a:rPr>
              <a:t>. 2017. “Commentary on the Study of Transnationalism: Pitfalls and Promise of an Emergent Research Field.” Ethnic and Racial Studies</a:t>
            </a:r>
            <a:r>
              <a:rPr lang="ru-RU" sz="3800" dirty="0">
                <a:solidFill>
                  <a:schemeClr val="tx2"/>
                </a:solidFill>
              </a:rPr>
              <a:t> 40 (9): 1486-1491. </a:t>
            </a:r>
            <a:endParaRPr lang="en-US" sz="3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380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916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4434D-D58C-4DA0-89B8-F549DE79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3" y="616448"/>
            <a:ext cx="10952252" cy="597956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Radio </a:t>
            </a:r>
            <a:r>
              <a:rPr lang="en-US" sz="2600" dirty="0" err="1">
                <a:solidFill>
                  <a:schemeClr val="tx2"/>
                </a:solidFill>
              </a:rPr>
              <a:t>Azattyk</a:t>
            </a:r>
            <a:r>
              <a:rPr lang="ru-RU" sz="2600" dirty="0">
                <a:solidFill>
                  <a:schemeClr val="tx2"/>
                </a:solidFill>
              </a:rPr>
              <a:t>. 2015. “Мигрантам в России не до выборов.” </a:t>
            </a:r>
            <a:r>
              <a:rPr lang="en-US" sz="2600" dirty="0">
                <a:solidFill>
                  <a:schemeClr val="tx2"/>
                </a:solidFill>
              </a:rPr>
              <a:t>(Migrants in Russia are not up to the elections) </a:t>
            </a:r>
            <a:r>
              <a:rPr lang="en-US" sz="2600" u="sng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http://rus.azattyk.org/a/27250869.html</a:t>
            </a:r>
            <a:r>
              <a:rPr lang="en-US" sz="2600" dirty="0">
                <a:solidFill>
                  <a:schemeClr val="tx2"/>
                </a:solidFill>
              </a:rPr>
              <a:t>. 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Reeves, Madeleine. 2013. “Clean fake: Authenticating Documents and Persons in Migrant Moscow.” </a:t>
            </a:r>
            <a:r>
              <a:rPr lang="en-US" sz="2600" i="1" dirty="0">
                <a:solidFill>
                  <a:schemeClr val="tx2"/>
                </a:solidFill>
              </a:rPr>
              <a:t>American Ethnologist</a:t>
            </a:r>
            <a:r>
              <a:rPr lang="en-US" sz="2600" dirty="0">
                <a:solidFill>
                  <a:schemeClr val="tx2"/>
                </a:solidFill>
              </a:rPr>
              <a:t> 40 (3): 508–524. </a:t>
            </a:r>
          </a:p>
          <a:p>
            <a:pPr marL="0" indent="0">
              <a:buNone/>
            </a:pPr>
            <a:r>
              <a:rPr lang="en-US" sz="2600" dirty="0" err="1">
                <a:solidFill>
                  <a:schemeClr val="tx2"/>
                </a:solidFill>
              </a:rPr>
              <a:t>Rocheva</a:t>
            </a:r>
            <a:r>
              <a:rPr lang="en-US" sz="2600" dirty="0">
                <a:solidFill>
                  <a:schemeClr val="tx2"/>
                </a:solidFill>
              </a:rPr>
              <a:t>, Anna. 2014. "A Swarm of Migrants in our Maternity Clinics!” The Study of Stratified Reproduction Regime in the Case of Kyrgyz Migrants in Moscow.” Journal of Social Policy Studies 12 (3): 367-380.</a:t>
            </a:r>
          </a:p>
          <a:p>
            <a:pPr marL="0" indent="0">
              <a:buNone/>
            </a:pPr>
            <a:r>
              <a:rPr lang="en-US" sz="2600" dirty="0" err="1">
                <a:solidFill>
                  <a:schemeClr val="tx2"/>
                </a:solidFill>
              </a:rPr>
              <a:t>Rocheva</a:t>
            </a:r>
            <a:r>
              <a:rPr lang="en-US" sz="2600" dirty="0">
                <a:solidFill>
                  <a:schemeClr val="tx2"/>
                </a:solidFill>
              </a:rPr>
              <a:t>, Anna and Evgeni </a:t>
            </a:r>
            <a:r>
              <a:rPr lang="en-US" sz="2600" dirty="0" err="1">
                <a:solidFill>
                  <a:schemeClr val="tx2"/>
                </a:solidFill>
              </a:rPr>
              <a:t>Varshaver</a:t>
            </a:r>
            <a:r>
              <a:rPr lang="en-US" sz="2600" dirty="0">
                <a:solidFill>
                  <a:schemeClr val="tx2"/>
                </a:solidFill>
              </a:rPr>
              <a:t>. 2018. “Gender Dimension of Migration from Central Asia to the Russian Federation.” </a:t>
            </a:r>
            <a:r>
              <a:rPr lang="en-US" sz="2600" i="1" dirty="0">
                <a:solidFill>
                  <a:schemeClr val="tx2"/>
                </a:solidFill>
              </a:rPr>
              <a:t>Asia-Pacific Population Journal</a:t>
            </a:r>
            <a:r>
              <a:rPr lang="en-US" sz="2600" dirty="0">
                <a:solidFill>
                  <a:schemeClr val="tx2"/>
                </a:solidFill>
              </a:rPr>
              <a:t> 32 (2): 87 – 135. 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Ruget, Vanessa and </a:t>
            </a:r>
            <a:r>
              <a:rPr lang="en-US" sz="2600" dirty="0" err="1">
                <a:solidFill>
                  <a:schemeClr val="tx2"/>
                </a:solidFill>
              </a:rPr>
              <a:t>Burul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Usmanalieva</a:t>
            </a:r>
            <a:r>
              <a:rPr lang="en-US" sz="2600" dirty="0">
                <a:solidFill>
                  <a:schemeClr val="tx2"/>
                </a:solidFill>
              </a:rPr>
              <a:t>. 2011. "Social and Political Transnationalism among Central Asian Migrants and Return Migrants: A Case Study of Kyrgyzstan." Problems of Post-Communism 58 (6): 48-60.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Ruget, Vanessa and </a:t>
            </a:r>
            <a:r>
              <a:rPr lang="en-US" sz="2600" dirty="0" err="1">
                <a:solidFill>
                  <a:schemeClr val="tx2"/>
                </a:solidFill>
              </a:rPr>
              <a:t>Burul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Usmanalieva</a:t>
            </a:r>
            <a:r>
              <a:rPr lang="en-US" sz="2600" dirty="0">
                <a:solidFill>
                  <a:schemeClr val="tx2"/>
                </a:solidFill>
              </a:rPr>
              <a:t>. 2010. “How much is Citizenship Worth? A case study of Kyrgyzstani migrants.” Citizenship Studies 14 (4): 445-459.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Ruget, Vanessa. 2014. "Citizenship in Central Asia." in: </a:t>
            </a:r>
            <a:r>
              <a:rPr lang="en-US" sz="2600" dirty="0" err="1">
                <a:solidFill>
                  <a:schemeClr val="tx2"/>
                </a:solidFill>
              </a:rPr>
              <a:t>Isin</a:t>
            </a:r>
            <a:r>
              <a:rPr lang="en-US" sz="2600" dirty="0">
                <a:solidFill>
                  <a:schemeClr val="tx2"/>
                </a:solidFill>
              </a:rPr>
              <a:t>, E. F &amp; Peter </a:t>
            </a:r>
            <a:r>
              <a:rPr lang="en-US" sz="2600" dirty="0" err="1">
                <a:solidFill>
                  <a:schemeClr val="tx2"/>
                </a:solidFill>
              </a:rPr>
              <a:t>Nyers</a:t>
            </a:r>
            <a:r>
              <a:rPr lang="en-US" sz="2600" dirty="0">
                <a:solidFill>
                  <a:schemeClr val="tx2"/>
                </a:solidFill>
              </a:rPr>
              <a:t> (ed.) Routledge Handbook of Global Citizenship Studies.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Ruget, Vanessa. 2018. “Name the Republic that was joined to Russia in 2014:” Russia’s New Civics and History Test for Migrants." Nationalities Papers 46 (1): 20-33.  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Ruget, Vanessa and </a:t>
            </a:r>
            <a:r>
              <a:rPr lang="en-US" sz="2600" dirty="0" err="1">
                <a:solidFill>
                  <a:schemeClr val="tx2"/>
                </a:solidFill>
              </a:rPr>
              <a:t>Burul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Usmanalieva</a:t>
            </a:r>
            <a:r>
              <a:rPr lang="en-US" sz="2600" dirty="0">
                <a:solidFill>
                  <a:schemeClr val="tx2"/>
                </a:solidFill>
              </a:rPr>
              <a:t>. 2019. “Can Smartphones Empower </a:t>
            </a:r>
            <a:r>
              <a:rPr lang="en-US" sz="2600" dirty="0" err="1">
                <a:solidFill>
                  <a:schemeClr val="tx2"/>
                </a:solidFill>
              </a:rPr>
              <a:t>Labour</a:t>
            </a:r>
            <a:r>
              <a:rPr lang="en-US" sz="2600" dirty="0">
                <a:solidFill>
                  <a:schemeClr val="tx2"/>
                </a:solidFill>
              </a:rPr>
              <a:t> Migrants? The case of Kyrgyzstani Migrants in Russia.” Central Asian Survey 38 (2): 165-180.  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Ruget, Vanessa and </a:t>
            </a:r>
            <a:r>
              <a:rPr lang="en-US" sz="2600" dirty="0" err="1">
                <a:solidFill>
                  <a:schemeClr val="tx2"/>
                </a:solidFill>
              </a:rPr>
              <a:t>Burul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Usmanalieva</a:t>
            </a:r>
            <a:r>
              <a:rPr lang="en-US" sz="2600" dirty="0">
                <a:solidFill>
                  <a:schemeClr val="tx2"/>
                </a:solidFill>
              </a:rPr>
              <a:t>. ““In Russia, the Law Works.” How Kyrgyz Labor Migrants View Russia.” Revise &amp; Resubmit by Communist and Post-Communist Studies. 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2"/>
                </a:solidFill>
              </a:rPr>
              <a:t>Ruget, Vanessa and </a:t>
            </a:r>
            <a:r>
              <a:rPr lang="en-US" sz="2600" dirty="0" err="1">
                <a:solidFill>
                  <a:schemeClr val="tx2"/>
                </a:solidFill>
              </a:rPr>
              <a:t>Burul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Usmanalieva</a:t>
            </a:r>
            <a:r>
              <a:rPr lang="en-US" sz="2600" dirty="0">
                <a:solidFill>
                  <a:schemeClr val="tx2"/>
                </a:solidFill>
              </a:rPr>
              <a:t>. “Media Coverage of Labor Migrants in Russia During the Covid-19 Pandemic.” Paper submitted to Problems of Post-Communism. 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625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4434D-D58C-4DA0-89B8-F549DE79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57" y="472611"/>
            <a:ext cx="11976242" cy="595387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Sadovskaya</a:t>
            </a:r>
            <a:r>
              <a:rPr lang="en-US" sz="3800" dirty="0">
                <a:solidFill>
                  <a:schemeClr val="tx2"/>
                </a:solidFill>
              </a:rPr>
              <a:t>, E., 2013. "Contemporary International Migration in Central Asia and the Rise of Migrants' Diasporas and Networks, in </a:t>
            </a:r>
            <a:r>
              <a:rPr lang="en-US" sz="3800" dirty="0" err="1">
                <a:solidFill>
                  <a:schemeClr val="tx2"/>
                </a:solidFill>
              </a:rPr>
              <a:t>Laruelle</a:t>
            </a:r>
            <a:r>
              <a:rPr lang="en-US" sz="3800" dirty="0">
                <a:solidFill>
                  <a:schemeClr val="tx2"/>
                </a:solidFill>
              </a:rPr>
              <a:t>, Marlene (ed.), </a:t>
            </a:r>
            <a:r>
              <a:rPr lang="en-US" sz="3800" i="1" dirty="0">
                <a:solidFill>
                  <a:schemeClr val="tx2"/>
                </a:solidFill>
              </a:rPr>
              <a:t>Migration and Social Upheaval as the Face of Globalization in Central Asia</a:t>
            </a:r>
            <a:r>
              <a:rPr lang="en-US" sz="3800" dirty="0">
                <a:solidFill>
                  <a:schemeClr val="tx2"/>
                </a:solidFill>
              </a:rPr>
              <a:t>, Brill, Social Sciences in Asia, 34.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Sagynbekova</a:t>
            </a:r>
            <a:r>
              <a:rPr lang="en-US" sz="3800" dirty="0">
                <a:solidFill>
                  <a:schemeClr val="tx2"/>
                </a:solidFill>
              </a:rPr>
              <a:t>, Lira. 2016. </a:t>
            </a:r>
            <a:r>
              <a:rPr lang="en-US" sz="3800" i="1" dirty="0">
                <a:solidFill>
                  <a:schemeClr val="tx2"/>
                </a:solidFill>
              </a:rPr>
              <a:t>The Impact of International Migration. Process and Contemporary trends in Kyrgyzstan</a:t>
            </a:r>
            <a:r>
              <a:rPr lang="en-US" sz="3800" dirty="0">
                <a:solidFill>
                  <a:schemeClr val="tx2"/>
                </a:solidFill>
              </a:rPr>
              <a:t>. Switzerland: Springer. 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Soysal</a:t>
            </a:r>
            <a:r>
              <a:rPr lang="en-US" sz="3800" dirty="0">
                <a:solidFill>
                  <a:schemeClr val="tx2"/>
                </a:solidFill>
              </a:rPr>
              <a:t>, Y., 1998. Towards a </a:t>
            </a:r>
            <a:r>
              <a:rPr lang="en-US" sz="3800" dirty="0" err="1">
                <a:solidFill>
                  <a:schemeClr val="tx2"/>
                </a:solidFill>
              </a:rPr>
              <a:t>postnational</a:t>
            </a:r>
            <a:r>
              <a:rPr lang="en-US" sz="3800" dirty="0">
                <a:solidFill>
                  <a:schemeClr val="tx2"/>
                </a:solidFill>
              </a:rPr>
              <a:t> model of membership. In: G. </a:t>
            </a:r>
            <a:r>
              <a:rPr lang="en-US" sz="3800" dirty="0" err="1">
                <a:solidFill>
                  <a:schemeClr val="tx2"/>
                </a:solidFill>
              </a:rPr>
              <a:t>Shaﬁr</a:t>
            </a:r>
            <a:r>
              <a:rPr lang="en-US" sz="3800" dirty="0">
                <a:solidFill>
                  <a:schemeClr val="tx2"/>
                </a:solidFill>
              </a:rPr>
              <a:t>, ed. The citizenship debates, a reader. Minneapolis: University of Minnesota Press, 189–220.</a:t>
            </a:r>
          </a:p>
          <a:p>
            <a:pPr marL="0" indent="0">
              <a:buNone/>
            </a:pPr>
            <a:r>
              <a:rPr lang="en-US" sz="3800" dirty="0" err="1">
                <a:solidFill>
                  <a:schemeClr val="tx2"/>
                </a:solidFill>
              </a:rPr>
              <a:t>Thieme</a:t>
            </a:r>
            <a:r>
              <a:rPr lang="en-US" sz="3800" dirty="0">
                <a:solidFill>
                  <a:schemeClr val="tx2"/>
                </a:solidFill>
              </a:rPr>
              <a:t>, S. 2012, “Coming Home? Patterns and Characteristics of Return Migration in </a:t>
            </a:r>
          </a:p>
          <a:p>
            <a:pPr marL="0" indent="0">
              <a:buNone/>
            </a:pPr>
            <a:r>
              <a:rPr lang="en-US" sz="3800" dirty="0">
                <a:solidFill>
                  <a:schemeClr val="tx2"/>
                </a:solidFill>
              </a:rPr>
              <a:t>Kyrgyzstan.” </a:t>
            </a:r>
            <a:r>
              <a:rPr lang="en-US" sz="3800" i="1" dirty="0">
                <a:solidFill>
                  <a:schemeClr val="tx2"/>
                </a:solidFill>
              </a:rPr>
              <a:t>International Migration</a:t>
            </a:r>
            <a:r>
              <a:rPr lang="en-US" sz="3800" dirty="0">
                <a:solidFill>
                  <a:schemeClr val="tx2"/>
                </a:solidFill>
              </a:rPr>
              <a:t> 52(5).</a:t>
            </a:r>
          </a:p>
          <a:p>
            <a:pPr marL="0" indent="0">
              <a:buNone/>
            </a:pPr>
            <a:r>
              <a:rPr lang="en-GB" sz="3800" dirty="0" err="1">
                <a:solidFill>
                  <a:schemeClr val="tx2"/>
                </a:solidFill>
              </a:rPr>
              <a:t>Urinboyev</a:t>
            </a:r>
            <a:r>
              <a:rPr lang="en-GB" sz="3800" dirty="0">
                <a:solidFill>
                  <a:schemeClr val="tx2"/>
                </a:solidFill>
              </a:rPr>
              <a:t>, </a:t>
            </a:r>
            <a:r>
              <a:rPr lang="en-GB" sz="3800" dirty="0" err="1">
                <a:solidFill>
                  <a:schemeClr val="tx2"/>
                </a:solidFill>
              </a:rPr>
              <a:t>Rustamjon</a:t>
            </a:r>
            <a:r>
              <a:rPr lang="en-GB" sz="3800" dirty="0">
                <a:solidFill>
                  <a:schemeClr val="tx2"/>
                </a:solidFill>
              </a:rPr>
              <a:t>. 2018. “</a:t>
            </a:r>
            <a:r>
              <a:rPr lang="en-US" sz="3800" dirty="0">
                <a:solidFill>
                  <a:schemeClr val="tx2"/>
                </a:solidFill>
              </a:rPr>
              <a:t>Migration, Transnationalism, and Social Change in Central Asia: Everyday Transnational Lives of Uzbek Migrants.” </a:t>
            </a:r>
            <a:r>
              <a:rPr lang="en-GB" sz="3800" dirty="0">
                <a:solidFill>
                  <a:schemeClr val="tx2"/>
                </a:solidFill>
              </a:rPr>
              <a:t>In Eurasia on the Move. Interdisciplinary Approaches to a Dynamic Region, edited by Marlene </a:t>
            </a:r>
            <a:r>
              <a:rPr lang="en-GB" sz="3800" dirty="0" err="1">
                <a:solidFill>
                  <a:schemeClr val="tx2"/>
                </a:solidFill>
              </a:rPr>
              <a:t>Laruelle</a:t>
            </a:r>
            <a:r>
              <a:rPr lang="en-GB" sz="3800" dirty="0">
                <a:solidFill>
                  <a:schemeClr val="tx2"/>
                </a:solidFill>
              </a:rPr>
              <a:t> and Caress Schenk, 27-41. Washington, D.C.: The George Washington University. </a:t>
            </a:r>
            <a:endParaRPr lang="en-US" sz="3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800" dirty="0" err="1">
                <a:solidFill>
                  <a:schemeClr val="tx2"/>
                </a:solidFill>
              </a:rPr>
              <a:t>Vertovec</a:t>
            </a:r>
            <a:r>
              <a:rPr lang="en-GB" sz="3800" dirty="0">
                <a:solidFill>
                  <a:schemeClr val="tx2"/>
                </a:solidFill>
              </a:rPr>
              <a:t>, Steven. 1999. “Conceiving and Researching Transnationalism.” Ethnic and Racial Studies 22 (2), 447-462.  </a:t>
            </a:r>
            <a:endParaRPr lang="en-US" sz="3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800" dirty="0" err="1">
                <a:solidFill>
                  <a:schemeClr val="tx2"/>
                </a:solidFill>
              </a:rPr>
              <a:t>Vertovec</a:t>
            </a:r>
            <a:r>
              <a:rPr lang="en-GB" sz="3800" dirty="0">
                <a:solidFill>
                  <a:schemeClr val="tx2"/>
                </a:solidFill>
              </a:rPr>
              <a:t>, </a:t>
            </a:r>
            <a:r>
              <a:rPr lang="en-GB" sz="3800" dirty="0" err="1">
                <a:solidFill>
                  <a:schemeClr val="tx2"/>
                </a:solidFill>
              </a:rPr>
              <a:t>Sreven</a:t>
            </a:r>
            <a:r>
              <a:rPr lang="en-GB" sz="3800" dirty="0">
                <a:solidFill>
                  <a:schemeClr val="tx2"/>
                </a:solidFill>
              </a:rPr>
              <a:t>. 2001. “Transnationalism and Identity.” Journal of Ethnic and Migration Studies. 27 (4): 573-582. </a:t>
            </a:r>
            <a:endParaRPr lang="en-US" sz="3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800" dirty="0" err="1">
                <a:solidFill>
                  <a:schemeClr val="tx2"/>
                </a:solidFill>
              </a:rPr>
              <a:t>Vertovec</a:t>
            </a:r>
            <a:r>
              <a:rPr lang="en-GB" sz="3800" dirty="0">
                <a:solidFill>
                  <a:schemeClr val="tx2"/>
                </a:solidFill>
              </a:rPr>
              <a:t>, Steven. 2004 “Cheap Calls: The Social Glue of Migrant Transnationalism.” Global Networks 4 (2): 219-224. </a:t>
            </a:r>
            <a:endParaRPr lang="en-US" sz="3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800" dirty="0">
                <a:solidFill>
                  <a:schemeClr val="tx2"/>
                </a:solidFill>
              </a:rPr>
              <a:t>Waldinger, Roger. 2012. Beyond Transnationalism: An Alternative Perspective on Immigrants’ Homeland Connections. In: Rosenblum, Marc R. and Daniel J. Tichenor. </a:t>
            </a:r>
            <a:r>
              <a:rPr lang="en-GB" sz="3800" i="1" dirty="0">
                <a:solidFill>
                  <a:schemeClr val="tx2"/>
                </a:solidFill>
              </a:rPr>
              <a:t>The Oxford Handbook of the Politics of International Relations</a:t>
            </a:r>
            <a:r>
              <a:rPr lang="en-GB" sz="3800" dirty="0">
                <a:solidFill>
                  <a:schemeClr val="tx2"/>
                </a:solidFill>
              </a:rPr>
              <a:t>. Oxford: Oxford University Press. </a:t>
            </a:r>
            <a:endParaRPr lang="en-US" sz="3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3800" dirty="0">
                <a:solidFill>
                  <a:schemeClr val="tx2"/>
                </a:solidFill>
              </a:rPr>
              <a:t>World Bank, 2019. Migration and Development Brief 31. Available at: </a:t>
            </a:r>
            <a:r>
              <a:rPr lang="en-US" sz="3800" dirty="0">
                <a:solidFill>
                  <a:schemeClr val="tx2"/>
                </a:solidFill>
              </a:rPr>
              <a:t>http://www.knomad.org/publication/migration-and-development-brief-31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66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134841-8401-4B29-87A0-10C5018A72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00" t="32959" r="18932" b="9363"/>
          <a:stretch/>
        </p:blipFill>
        <p:spPr>
          <a:xfrm>
            <a:off x="480265" y="447781"/>
            <a:ext cx="11057613" cy="596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882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234F7C-5409-41D2-B67B-1F9CBD958F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577" t="15131" r="4018" b="26442"/>
          <a:stretch/>
        </p:blipFill>
        <p:spPr>
          <a:xfrm>
            <a:off x="1253448" y="541860"/>
            <a:ext cx="9191946" cy="526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0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1A33F3-F452-4D2E-B010-0DA6C84663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88" t="36992" r="21479" b="15955"/>
          <a:stretch/>
        </p:blipFill>
        <p:spPr>
          <a:xfrm>
            <a:off x="69796" y="303088"/>
            <a:ext cx="12122204" cy="55737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ACFCC7-46A0-44FB-BC90-CFFA3C66399C}"/>
              </a:ext>
            </a:extLst>
          </p:cNvPr>
          <p:cNvSpPr txBox="1"/>
          <p:nvPr/>
        </p:nvSpPr>
        <p:spPr>
          <a:xfrm>
            <a:off x="986319" y="6185043"/>
            <a:ext cx="6585735" cy="36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3"/>
              </a:rPr>
              <a:t>Freedom House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14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84" y="3282961"/>
            <a:ext cx="1253905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Recent flows (late 1990s) yet human mobility not new</a:t>
            </a:r>
          </a:p>
          <a:p>
            <a:endParaRPr lang="en-US" sz="3200" dirty="0">
              <a:solidFill>
                <a:schemeClr val="accent4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~ 700,000 Kyrgyzstanis (~ 15% population)</a:t>
            </a:r>
          </a:p>
          <a:p>
            <a:endParaRPr lang="en-US" sz="3200" dirty="0">
              <a:solidFill>
                <a:schemeClr val="accent4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None/>
            </a:pPr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Among 20% of migrants going to a less democratic country (</a:t>
            </a:r>
            <a:r>
              <a:rPr lang="en-US" sz="3200" dirty="0" err="1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VDem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</a:p>
          <a:p>
            <a:endParaRPr lang="en-US" sz="3200" dirty="0">
              <a:solidFill>
                <a:schemeClr val="accent4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Circular migrants, work in construction, catering, services, trade… </a:t>
            </a:r>
          </a:p>
          <a:p>
            <a:endParaRPr lang="en-US" sz="28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r>
              <a:rPr lang="en-US" sz="2800" dirty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en-US" sz="32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endParaRPr lang="en-US" sz="3200" dirty="0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CD0FD4-E5E3-4EF5-9F47-12F6B6523F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77" t="15131" r="4018" b="26442"/>
          <a:stretch/>
        </p:blipFill>
        <p:spPr>
          <a:xfrm>
            <a:off x="6565187" y="61555"/>
            <a:ext cx="5626814" cy="32214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C7F000-4AA8-411F-A903-AA5AB4B88186}"/>
              </a:ext>
            </a:extLst>
          </p:cNvPr>
          <p:cNvSpPr txBox="1"/>
          <p:nvPr/>
        </p:nvSpPr>
        <p:spPr>
          <a:xfrm>
            <a:off x="199184" y="828279"/>
            <a:ext cx="81165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</a:rPr>
              <a:t>Labor migration </a:t>
            </a:r>
          </a:p>
          <a:p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</a:rPr>
              <a:t>from Kyrgyzstan to Russia 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A39D1E-96B0-4054-92F3-049AB92E8E59}"/>
              </a:ext>
            </a:extLst>
          </p:cNvPr>
          <p:cNvSpPr txBox="1"/>
          <p:nvPr/>
        </p:nvSpPr>
        <p:spPr>
          <a:xfrm>
            <a:off x="10191965" y="3421151"/>
            <a:ext cx="5092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Image from Google Map </a:t>
            </a:r>
          </a:p>
        </p:txBody>
      </p:sp>
    </p:spTree>
    <p:extLst>
      <p:ext uri="{BB962C8B-B14F-4D97-AF65-F5344CB8AC3E}">
        <p14:creationId xmlns:p14="http://schemas.microsoft.com/office/powerpoint/2010/main" val="91343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9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A0C018-B0AA-4F6C-A03A-C9D68E9F25F8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World Bank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Migration and Development Brief 2019.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7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http://www.knomad.org/publication/migration-and-development-brief-31</a:t>
            </a:r>
          </a:p>
        </p:txBody>
      </p:sp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1EFFDBA-1668-4E0A-9C64-6252B13160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143" t="38937" r="30646" b="27579"/>
          <a:stretch/>
        </p:blipFill>
        <p:spPr>
          <a:xfrm>
            <a:off x="5624024" y="1690715"/>
            <a:ext cx="6039294" cy="46983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B44080-7D63-4713-8A81-106DF607B022}"/>
              </a:ext>
            </a:extLst>
          </p:cNvPr>
          <p:cNvSpPr txBox="1"/>
          <p:nvPr/>
        </p:nvSpPr>
        <p:spPr>
          <a:xfrm>
            <a:off x="490122" y="698520"/>
            <a:ext cx="5964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Top Remittance Recipients in 2018 </a:t>
            </a:r>
          </a:p>
        </p:txBody>
      </p:sp>
    </p:spTree>
    <p:extLst>
      <p:ext uri="{BB962C8B-B14F-4D97-AF65-F5344CB8AC3E}">
        <p14:creationId xmlns:p14="http://schemas.microsoft.com/office/powerpoint/2010/main" val="174953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622173-B3A0-4AC2-8B91-04BEC5A999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15" t="25918" r="28708" b="19850"/>
          <a:stretch/>
        </p:blipFill>
        <p:spPr>
          <a:xfrm>
            <a:off x="882501" y="158882"/>
            <a:ext cx="10950266" cy="52295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A35B009-A465-4DD7-A7F4-4C125F4C98AC}"/>
              </a:ext>
            </a:extLst>
          </p:cNvPr>
          <p:cNvSpPr txBox="1"/>
          <p:nvPr/>
        </p:nvSpPr>
        <p:spPr>
          <a:xfrm>
            <a:off x="1175657" y="5388429"/>
            <a:ext cx="8338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Personal Remittances received as percentage of GDP –Source: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IOM Migration Data Portal </a:t>
            </a:r>
            <a:endParaRPr lang="en-US" dirty="0">
              <a:solidFill>
                <a:schemeClr val="accent4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255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5DA964-E210-45F6-98E3-053DB4803793}"/>
              </a:ext>
            </a:extLst>
          </p:cNvPr>
          <p:cNvSpPr txBox="1"/>
          <p:nvPr/>
        </p:nvSpPr>
        <p:spPr>
          <a:xfrm>
            <a:off x="556325" y="2694193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Top 20 destinations of international migrants in 2019 (millions)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800" b="1" dirty="0">
              <a:solidFill>
                <a:schemeClr val="accent4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IOM, World Migration Report, 2020</a:t>
            </a:r>
          </a:p>
        </p:txBody>
      </p:sp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DBCE42C-4B1E-4659-A9C0-BC7C26FCCA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67" t="30766" r="49397" b="11910"/>
          <a:stretch/>
        </p:blipFill>
        <p:spPr>
          <a:xfrm>
            <a:off x="5229546" y="114420"/>
            <a:ext cx="4859293" cy="662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19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2699</Words>
  <Application>Microsoft Office PowerPoint</Application>
  <PresentationFormat>Widescreen</PresentationFormat>
  <Paragraphs>170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Cambria</vt:lpstr>
      <vt:lpstr>Office Theme</vt:lpstr>
      <vt:lpstr>Vanessa Ruget Salem State University vruget@salemstate.edu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Film </vt:lpstr>
      <vt:lpstr>Data from Field Work </vt:lpstr>
      <vt:lpstr>Examples of topics studied </vt:lpstr>
      <vt:lpstr>PowerPoint Presentation</vt:lpstr>
      <vt:lpstr>PowerPoint Presentation</vt:lpstr>
      <vt:lpstr>References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Vanessa Ruget Salem State University vruget@salemstate.edu</dc:title>
  <dc:creator>Vanessa Ruget</dc:creator>
  <cp:lastModifiedBy>Vanessa Ruget</cp:lastModifiedBy>
  <cp:revision>21</cp:revision>
  <dcterms:created xsi:type="dcterms:W3CDTF">2021-02-23T18:58:37Z</dcterms:created>
  <dcterms:modified xsi:type="dcterms:W3CDTF">2021-12-01T15:22:16Z</dcterms:modified>
</cp:coreProperties>
</file>