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49377600" cy="32918400"/>
  <p:notesSz cx="9240838" cy="141160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7" roundtripDataSignature="AMtx7miyg6Uk7lUIwpMrqv37GcgnLW5DY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ra Man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F0F0F0"/>
    <a:srgbClr val="E4E4E4"/>
    <a:srgbClr val="CED6F5"/>
    <a:srgbClr val="FF6315"/>
    <a:srgbClr val="FF7936"/>
    <a:srgbClr val="FF8040"/>
    <a:srgbClr val="F088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897" autoAdjust="0"/>
    <p:restoredTop sz="94269" autoAdjust="0"/>
  </p:normalViewPr>
  <p:slideViewPr>
    <p:cSldViewPr snapToGrid="0">
      <p:cViewPr>
        <p:scale>
          <a:sx n="70" d="100"/>
          <a:sy n="70" d="100"/>
        </p:scale>
        <p:origin x="-7248" y="1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notesMaster" Target="notesMasters/notesMaster1.xml"/><Relationship Id="rId7" Type="http://customschemas.google.com/relationships/presentationmetadata" Target="meta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heme" Target="theme/theme1.xml"/><Relationship Id="rId10" Type="http://schemas.openxmlformats.org/officeDocument/2006/relationships/viewProps" Target="viewProps.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652463" y="1060450"/>
            <a:ext cx="7935912" cy="52911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924084" y="6705125"/>
            <a:ext cx="7392670" cy="6352222"/>
          </a:xfrm>
          <a:prstGeom prst="rect">
            <a:avLst/>
          </a:prstGeom>
          <a:noFill/>
          <a:ln>
            <a:noFill/>
          </a:ln>
        </p:spPr>
        <p:txBody>
          <a:bodyPr spcFirstLastPara="1" wrap="square" lIns="133425" tIns="133425" rIns="133425" bIns="133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924084" y="6705125"/>
            <a:ext cx="7392670" cy="6352222"/>
          </a:xfrm>
          <a:prstGeom prst="rect">
            <a:avLst/>
          </a:prstGeom>
          <a:noFill/>
          <a:ln>
            <a:noFill/>
          </a:ln>
        </p:spPr>
        <p:txBody>
          <a:bodyPr spcFirstLastPara="1" wrap="square" lIns="133425" tIns="133425" rIns="133425" bIns="133425" anchor="t" anchorCtr="0">
            <a:noAutofit/>
          </a:bodyPr>
          <a:lstStyle/>
          <a:p>
            <a:pPr marL="0" lvl="0" indent="0" algn="l" rtl="0">
              <a:lnSpc>
                <a:spcPct val="100000"/>
              </a:lnSpc>
              <a:spcBef>
                <a:spcPts val="0"/>
              </a:spcBef>
              <a:spcAft>
                <a:spcPts val="0"/>
              </a:spcAft>
              <a:buSzPts val="1100"/>
              <a:buNone/>
            </a:pPr>
            <a:endParaRPr dirty="0"/>
          </a:p>
        </p:txBody>
      </p:sp>
      <p:sp>
        <p:nvSpPr>
          <p:cNvPr id="82" name="Google Shape;82;p1:notes"/>
          <p:cNvSpPr>
            <a:spLocks noGrp="1" noRot="1" noChangeAspect="1"/>
          </p:cNvSpPr>
          <p:nvPr>
            <p:ph type="sldImg" idx="2"/>
          </p:nvPr>
        </p:nvSpPr>
        <p:spPr>
          <a:xfrm>
            <a:off x="652463" y="1060450"/>
            <a:ext cx="7935912" cy="52911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6172205" y="5387358"/>
            <a:ext cx="37033201" cy="11460479"/>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5999"/>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6172205" y="17289784"/>
            <a:ext cx="37033201" cy="7947658"/>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599"/>
            </a:lvl4pPr>
            <a:lvl5pPr lvl="4" algn="ctr">
              <a:lnSpc>
                <a:spcPct val="90000"/>
              </a:lnSpc>
              <a:spcBef>
                <a:spcPts val="500"/>
              </a:spcBef>
              <a:spcAft>
                <a:spcPts val="0"/>
              </a:spcAft>
              <a:buClr>
                <a:schemeClr val="dk1"/>
              </a:buClr>
              <a:buSzPts val="1600"/>
              <a:buNone/>
              <a:defRPr sz="1599"/>
            </a:lvl5pPr>
            <a:lvl6pPr lvl="5" algn="ctr">
              <a:lnSpc>
                <a:spcPct val="90000"/>
              </a:lnSpc>
              <a:spcBef>
                <a:spcPts val="500"/>
              </a:spcBef>
              <a:spcAft>
                <a:spcPts val="0"/>
              </a:spcAft>
              <a:buClr>
                <a:schemeClr val="dk1"/>
              </a:buClr>
              <a:buSzPts val="1600"/>
              <a:buNone/>
              <a:defRPr sz="1599"/>
            </a:lvl6pPr>
            <a:lvl7pPr lvl="6" algn="ctr">
              <a:lnSpc>
                <a:spcPct val="90000"/>
              </a:lnSpc>
              <a:spcBef>
                <a:spcPts val="500"/>
              </a:spcBef>
              <a:spcAft>
                <a:spcPts val="0"/>
              </a:spcAft>
              <a:buClr>
                <a:schemeClr val="dk1"/>
              </a:buClr>
              <a:buSzPts val="1600"/>
              <a:buNone/>
              <a:defRPr sz="1599"/>
            </a:lvl7pPr>
            <a:lvl8pPr lvl="7" algn="ctr">
              <a:lnSpc>
                <a:spcPct val="90000"/>
              </a:lnSpc>
              <a:spcBef>
                <a:spcPts val="500"/>
              </a:spcBef>
              <a:spcAft>
                <a:spcPts val="0"/>
              </a:spcAft>
              <a:buClr>
                <a:schemeClr val="dk1"/>
              </a:buClr>
              <a:buSzPts val="1600"/>
              <a:buNone/>
              <a:defRPr sz="1599"/>
            </a:lvl8pPr>
            <a:lvl9pPr lvl="8" algn="ctr">
              <a:lnSpc>
                <a:spcPct val="90000"/>
              </a:lnSpc>
              <a:spcBef>
                <a:spcPts val="500"/>
              </a:spcBef>
              <a:spcAft>
                <a:spcPts val="0"/>
              </a:spcAft>
              <a:buClr>
                <a:schemeClr val="dk1"/>
              </a:buClr>
              <a:buSzPts val="1600"/>
              <a:buNone/>
              <a:defRPr sz="1599"/>
            </a:lvl9pPr>
          </a:lstStyle>
          <a:p>
            <a:endParaRPr/>
          </a:p>
        </p:txBody>
      </p:sp>
      <p:sp>
        <p:nvSpPr>
          <p:cNvPr id="14" name="Google Shape;14;p3"/>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26710961" y="10377488"/>
            <a:ext cx="27896822" cy="1064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body" idx="1"/>
          </p:nvPr>
        </p:nvSpPr>
        <p:spPr>
          <a:xfrm rot="5400000">
            <a:off x="5108264" y="39060"/>
            <a:ext cx="27896822" cy="31323916"/>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77" name="Google Shape;77;p13"/>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368994" y="8206756"/>
            <a:ext cx="42588180" cy="13693143"/>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5999"/>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5"/>
          <p:cNvSpPr txBox="1">
            <a:spLocks noGrp="1"/>
          </p:cNvSpPr>
          <p:nvPr>
            <p:ph type="body" idx="1"/>
          </p:nvPr>
        </p:nvSpPr>
        <p:spPr>
          <a:xfrm>
            <a:off x="3368994" y="22029437"/>
            <a:ext cx="42588180" cy="7200903"/>
          </a:xfrm>
          <a:prstGeom prst="rect">
            <a:avLst/>
          </a:prstGeom>
          <a:noFill/>
          <a:ln>
            <a:noFill/>
          </a:ln>
        </p:spPr>
        <p:txBody>
          <a:bodyPr spcFirstLastPara="1" wrap="square" lIns="91425" tIns="45700" rIns="91425" bIns="45700" anchor="t" anchorCtr="0">
            <a:normAutofit/>
          </a:bodyPr>
          <a:lstStyle>
            <a:lvl1pPr marL="457161" lvl="0" indent="-228582" algn="l">
              <a:lnSpc>
                <a:spcPct val="90000"/>
              </a:lnSpc>
              <a:spcBef>
                <a:spcPts val="1000"/>
              </a:spcBef>
              <a:spcAft>
                <a:spcPts val="0"/>
              </a:spcAft>
              <a:buClr>
                <a:srgbClr val="888888"/>
              </a:buClr>
              <a:buSzPts val="2400"/>
              <a:buNone/>
              <a:defRPr sz="2400">
                <a:solidFill>
                  <a:srgbClr val="888888"/>
                </a:solidFill>
              </a:defRPr>
            </a:lvl1pPr>
            <a:lvl2pPr marL="914323" lvl="1" indent="-228582" algn="l">
              <a:lnSpc>
                <a:spcPct val="90000"/>
              </a:lnSpc>
              <a:spcBef>
                <a:spcPts val="500"/>
              </a:spcBef>
              <a:spcAft>
                <a:spcPts val="0"/>
              </a:spcAft>
              <a:buClr>
                <a:srgbClr val="888888"/>
              </a:buClr>
              <a:buSzPts val="2000"/>
              <a:buNone/>
              <a:defRPr sz="2000">
                <a:solidFill>
                  <a:srgbClr val="888888"/>
                </a:solidFill>
              </a:defRPr>
            </a:lvl2pPr>
            <a:lvl3pPr marL="1371485" lvl="2" indent="-228582" algn="l">
              <a:lnSpc>
                <a:spcPct val="90000"/>
              </a:lnSpc>
              <a:spcBef>
                <a:spcPts val="500"/>
              </a:spcBef>
              <a:spcAft>
                <a:spcPts val="0"/>
              </a:spcAft>
              <a:buClr>
                <a:srgbClr val="888888"/>
              </a:buClr>
              <a:buSzPts val="1800"/>
              <a:buNone/>
              <a:defRPr sz="1800">
                <a:solidFill>
                  <a:srgbClr val="888888"/>
                </a:solidFill>
              </a:defRPr>
            </a:lvl3pPr>
            <a:lvl4pPr marL="1828647" lvl="3" indent="-228582" algn="l">
              <a:lnSpc>
                <a:spcPct val="90000"/>
              </a:lnSpc>
              <a:spcBef>
                <a:spcPts val="500"/>
              </a:spcBef>
              <a:spcAft>
                <a:spcPts val="0"/>
              </a:spcAft>
              <a:buClr>
                <a:srgbClr val="888888"/>
              </a:buClr>
              <a:buSzPts val="1600"/>
              <a:buNone/>
              <a:defRPr sz="1599">
                <a:solidFill>
                  <a:srgbClr val="888888"/>
                </a:solidFill>
              </a:defRPr>
            </a:lvl4pPr>
            <a:lvl5pPr marL="2285808" lvl="4" indent="-228582" algn="l">
              <a:lnSpc>
                <a:spcPct val="90000"/>
              </a:lnSpc>
              <a:spcBef>
                <a:spcPts val="500"/>
              </a:spcBef>
              <a:spcAft>
                <a:spcPts val="0"/>
              </a:spcAft>
              <a:buClr>
                <a:srgbClr val="888888"/>
              </a:buClr>
              <a:buSzPts val="1600"/>
              <a:buNone/>
              <a:defRPr sz="1599">
                <a:solidFill>
                  <a:srgbClr val="888888"/>
                </a:solidFill>
              </a:defRPr>
            </a:lvl5pPr>
            <a:lvl6pPr marL="2742969" lvl="5" indent="-228582" algn="l">
              <a:lnSpc>
                <a:spcPct val="90000"/>
              </a:lnSpc>
              <a:spcBef>
                <a:spcPts val="500"/>
              </a:spcBef>
              <a:spcAft>
                <a:spcPts val="0"/>
              </a:spcAft>
              <a:buClr>
                <a:srgbClr val="888888"/>
              </a:buClr>
              <a:buSzPts val="1600"/>
              <a:buNone/>
              <a:defRPr sz="1599">
                <a:solidFill>
                  <a:srgbClr val="888888"/>
                </a:solidFill>
              </a:defRPr>
            </a:lvl6pPr>
            <a:lvl7pPr marL="3200132" lvl="6" indent="-228582" algn="l">
              <a:lnSpc>
                <a:spcPct val="90000"/>
              </a:lnSpc>
              <a:spcBef>
                <a:spcPts val="500"/>
              </a:spcBef>
              <a:spcAft>
                <a:spcPts val="0"/>
              </a:spcAft>
              <a:buClr>
                <a:srgbClr val="888888"/>
              </a:buClr>
              <a:buSzPts val="1600"/>
              <a:buNone/>
              <a:defRPr sz="1599">
                <a:solidFill>
                  <a:srgbClr val="888888"/>
                </a:solidFill>
              </a:defRPr>
            </a:lvl7pPr>
            <a:lvl8pPr marL="3657294" lvl="7" indent="-228582" algn="l">
              <a:lnSpc>
                <a:spcPct val="90000"/>
              </a:lnSpc>
              <a:spcBef>
                <a:spcPts val="500"/>
              </a:spcBef>
              <a:spcAft>
                <a:spcPts val="0"/>
              </a:spcAft>
              <a:buClr>
                <a:srgbClr val="888888"/>
              </a:buClr>
              <a:buSzPts val="1600"/>
              <a:buNone/>
              <a:defRPr sz="1599">
                <a:solidFill>
                  <a:srgbClr val="888888"/>
                </a:solidFill>
              </a:defRPr>
            </a:lvl8pPr>
            <a:lvl9pPr marL="4114454" lvl="8" indent="-228582" algn="l">
              <a:lnSpc>
                <a:spcPct val="90000"/>
              </a:lnSpc>
              <a:spcBef>
                <a:spcPts val="500"/>
              </a:spcBef>
              <a:spcAft>
                <a:spcPts val="0"/>
              </a:spcAft>
              <a:buClr>
                <a:srgbClr val="888888"/>
              </a:buClr>
              <a:buSzPts val="1600"/>
              <a:buNone/>
              <a:defRPr sz="1599">
                <a:solidFill>
                  <a:srgbClr val="888888"/>
                </a:solidFill>
              </a:defRPr>
            </a:lvl9pPr>
          </a:lstStyle>
          <a:p>
            <a:endParaRPr/>
          </a:p>
        </p:txBody>
      </p:sp>
      <p:sp>
        <p:nvSpPr>
          <p:cNvPr id="26" name="Google Shape;26;p5"/>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5"/>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394710" y="1752613"/>
            <a:ext cx="4258818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3394715" y="8763006"/>
            <a:ext cx="20985479" cy="20886422"/>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32" name="Google Shape;32;p6"/>
          <p:cNvSpPr txBox="1">
            <a:spLocks noGrp="1"/>
          </p:cNvSpPr>
          <p:nvPr>
            <p:ph type="body" idx="2"/>
          </p:nvPr>
        </p:nvSpPr>
        <p:spPr>
          <a:xfrm>
            <a:off x="24997415" y="8763006"/>
            <a:ext cx="20985479" cy="20886422"/>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33" name="Google Shape;33;p6"/>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3401142" y="1752613"/>
            <a:ext cx="4258818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
          <p:cNvSpPr txBox="1">
            <a:spLocks noGrp="1"/>
          </p:cNvSpPr>
          <p:nvPr>
            <p:ph type="body" idx="1"/>
          </p:nvPr>
        </p:nvSpPr>
        <p:spPr>
          <a:xfrm>
            <a:off x="3401152" y="8069592"/>
            <a:ext cx="20889036" cy="3954783"/>
          </a:xfrm>
          <a:prstGeom prst="rect">
            <a:avLst/>
          </a:prstGeom>
          <a:noFill/>
          <a:ln>
            <a:noFill/>
          </a:ln>
        </p:spPr>
        <p:txBody>
          <a:bodyPr spcFirstLastPara="1" wrap="square" lIns="91425" tIns="45700" rIns="91425" bIns="45700" anchor="b" anchorCtr="0">
            <a:normAutofit/>
          </a:bodyPr>
          <a:lstStyle>
            <a:lvl1pPr marL="457161" lvl="0" indent="-228582" algn="l">
              <a:lnSpc>
                <a:spcPct val="90000"/>
              </a:lnSpc>
              <a:spcBef>
                <a:spcPts val="1000"/>
              </a:spcBef>
              <a:spcAft>
                <a:spcPts val="0"/>
              </a:spcAft>
              <a:buClr>
                <a:schemeClr val="dk1"/>
              </a:buClr>
              <a:buSzPts val="2400"/>
              <a:buNone/>
              <a:defRPr sz="2400" b="1"/>
            </a:lvl1pPr>
            <a:lvl2pPr marL="914323" lvl="1" indent="-228582" algn="l">
              <a:lnSpc>
                <a:spcPct val="90000"/>
              </a:lnSpc>
              <a:spcBef>
                <a:spcPts val="500"/>
              </a:spcBef>
              <a:spcAft>
                <a:spcPts val="0"/>
              </a:spcAft>
              <a:buClr>
                <a:schemeClr val="dk1"/>
              </a:buClr>
              <a:buSzPts val="2000"/>
              <a:buNone/>
              <a:defRPr sz="2000" b="1"/>
            </a:lvl2pPr>
            <a:lvl3pPr marL="1371485" lvl="2" indent="-228582" algn="l">
              <a:lnSpc>
                <a:spcPct val="90000"/>
              </a:lnSpc>
              <a:spcBef>
                <a:spcPts val="500"/>
              </a:spcBef>
              <a:spcAft>
                <a:spcPts val="0"/>
              </a:spcAft>
              <a:buClr>
                <a:schemeClr val="dk1"/>
              </a:buClr>
              <a:buSzPts val="1800"/>
              <a:buNone/>
              <a:defRPr sz="1800" b="1"/>
            </a:lvl3pPr>
            <a:lvl4pPr marL="1828647" lvl="3" indent="-228582" algn="l">
              <a:lnSpc>
                <a:spcPct val="90000"/>
              </a:lnSpc>
              <a:spcBef>
                <a:spcPts val="500"/>
              </a:spcBef>
              <a:spcAft>
                <a:spcPts val="0"/>
              </a:spcAft>
              <a:buClr>
                <a:schemeClr val="dk1"/>
              </a:buClr>
              <a:buSzPts val="1600"/>
              <a:buNone/>
              <a:defRPr sz="1599" b="1"/>
            </a:lvl4pPr>
            <a:lvl5pPr marL="2285808" lvl="4" indent="-228582" algn="l">
              <a:lnSpc>
                <a:spcPct val="90000"/>
              </a:lnSpc>
              <a:spcBef>
                <a:spcPts val="500"/>
              </a:spcBef>
              <a:spcAft>
                <a:spcPts val="0"/>
              </a:spcAft>
              <a:buClr>
                <a:schemeClr val="dk1"/>
              </a:buClr>
              <a:buSzPts val="1600"/>
              <a:buNone/>
              <a:defRPr sz="1599" b="1"/>
            </a:lvl5pPr>
            <a:lvl6pPr marL="2742969" lvl="5" indent="-228582" algn="l">
              <a:lnSpc>
                <a:spcPct val="90000"/>
              </a:lnSpc>
              <a:spcBef>
                <a:spcPts val="500"/>
              </a:spcBef>
              <a:spcAft>
                <a:spcPts val="0"/>
              </a:spcAft>
              <a:buClr>
                <a:schemeClr val="dk1"/>
              </a:buClr>
              <a:buSzPts val="1600"/>
              <a:buNone/>
              <a:defRPr sz="1599" b="1"/>
            </a:lvl6pPr>
            <a:lvl7pPr marL="3200132" lvl="6" indent="-228582" algn="l">
              <a:lnSpc>
                <a:spcPct val="90000"/>
              </a:lnSpc>
              <a:spcBef>
                <a:spcPts val="500"/>
              </a:spcBef>
              <a:spcAft>
                <a:spcPts val="0"/>
              </a:spcAft>
              <a:buClr>
                <a:schemeClr val="dk1"/>
              </a:buClr>
              <a:buSzPts val="1600"/>
              <a:buNone/>
              <a:defRPr sz="1599" b="1"/>
            </a:lvl7pPr>
            <a:lvl8pPr marL="3657294" lvl="7" indent="-228582" algn="l">
              <a:lnSpc>
                <a:spcPct val="90000"/>
              </a:lnSpc>
              <a:spcBef>
                <a:spcPts val="500"/>
              </a:spcBef>
              <a:spcAft>
                <a:spcPts val="0"/>
              </a:spcAft>
              <a:buClr>
                <a:schemeClr val="dk1"/>
              </a:buClr>
              <a:buSzPts val="1600"/>
              <a:buNone/>
              <a:defRPr sz="1599" b="1"/>
            </a:lvl8pPr>
            <a:lvl9pPr marL="4114454" lvl="8" indent="-228582" algn="l">
              <a:lnSpc>
                <a:spcPct val="90000"/>
              </a:lnSpc>
              <a:spcBef>
                <a:spcPts val="500"/>
              </a:spcBef>
              <a:spcAft>
                <a:spcPts val="0"/>
              </a:spcAft>
              <a:buClr>
                <a:schemeClr val="dk1"/>
              </a:buClr>
              <a:buSzPts val="1600"/>
              <a:buNone/>
              <a:defRPr sz="1599" b="1"/>
            </a:lvl9pPr>
          </a:lstStyle>
          <a:p>
            <a:endParaRPr/>
          </a:p>
        </p:txBody>
      </p:sp>
      <p:sp>
        <p:nvSpPr>
          <p:cNvPr id="39" name="Google Shape;39;p7"/>
          <p:cNvSpPr txBox="1">
            <a:spLocks noGrp="1"/>
          </p:cNvSpPr>
          <p:nvPr>
            <p:ph type="body" idx="2"/>
          </p:nvPr>
        </p:nvSpPr>
        <p:spPr>
          <a:xfrm>
            <a:off x="3401152" y="12024376"/>
            <a:ext cx="20889036" cy="17686021"/>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40" name="Google Shape;40;p7"/>
          <p:cNvSpPr txBox="1">
            <a:spLocks noGrp="1"/>
          </p:cNvSpPr>
          <p:nvPr>
            <p:ph type="body" idx="3"/>
          </p:nvPr>
        </p:nvSpPr>
        <p:spPr>
          <a:xfrm>
            <a:off x="24997418" y="8069592"/>
            <a:ext cx="20991914" cy="3954783"/>
          </a:xfrm>
          <a:prstGeom prst="rect">
            <a:avLst/>
          </a:prstGeom>
          <a:noFill/>
          <a:ln>
            <a:noFill/>
          </a:ln>
        </p:spPr>
        <p:txBody>
          <a:bodyPr spcFirstLastPara="1" wrap="square" lIns="91425" tIns="45700" rIns="91425" bIns="45700" anchor="b" anchorCtr="0">
            <a:normAutofit/>
          </a:bodyPr>
          <a:lstStyle>
            <a:lvl1pPr marL="457161" lvl="0" indent="-228582" algn="l">
              <a:lnSpc>
                <a:spcPct val="90000"/>
              </a:lnSpc>
              <a:spcBef>
                <a:spcPts val="1000"/>
              </a:spcBef>
              <a:spcAft>
                <a:spcPts val="0"/>
              </a:spcAft>
              <a:buClr>
                <a:schemeClr val="dk1"/>
              </a:buClr>
              <a:buSzPts val="2400"/>
              <a:buNone/>
              <a:defRPr sz="2400" b="1"/>
            </a:lvl1pPr>
            <a:lvl2pPr marL="914323" lvl="1" indent="-228582" algn="l">
              <a:lnSpc>
                <a:spcPct val="90000"/>
              </a:lnSpc>
              <a:spcBef>
                <a:spcPts val="500"/>
              </a:spcBef>
              <a:spcAft>
                <a:spcPts val="0"/>
              </a:spcAft>
              <a:buClr>
                <a:schemeClr val="dk1"/>
              </a:buClr>
              <a:buSzPts val="2000"/>
              <a:buNone/>
              <a:defRPr sz="2000" b="1"/>
            </a:lvl2pPr>
            <a:lvl3pPr marL="1371485" lvl="2" indent="-228582" algn="l">
              <a:lnSpc>
                <a:spcPct val="90000"/>
              </a:lnSpc>
              <a:spcBef>
                <a:spcPts val="500"/>
              </a:spcBef>
              <a:spcAft>
                <a:spcPts val="0"/>
              </a:spcAft>
              <a:buClr>
                <a:schemeClr val="dk1"/>
              </a:buClr>
              <a:buSzPts val="1800"/>
              <a:buNone/>
              <a:defRPr sz="1800" b="1"/>
            </a:lvl3pPr>
            <a:lvl4pPr marL="1828647" lvl="3" indent="-228582" algn="l">
              <a:lnSpc>
                <a:spcPct val="90000"/>
              </a:lnSpc>
              <a:spcBef>
                <a:spcPts val="500"/>
              </a:spcBef>
              <a:spcAft>
                <a:spcPts val="0"/>
              </a:spcAft>
              <a:buClr>
                <a:schemeClr val="dk1"/>
              </a:buClr>
              <a:buSzPts val="1600"/>
              <a:buNone/>
              <a:defRPr sz="1599" b="1"/>
            </a:lvl4pPr>
            <a:lvl5pPr marL="2285808" lvl="4" indent="-228582" algn="l">
              <a:lnSpc>
                <a:spcPct val="90000"/>
              </a:lnSpc>
              <a:spcBef>
                <a:spcPts val="500"/>
              </a:spcBef>
              <a:spcAft>
                <a:spcPts val="0"/>
              </a:spcAft>
              <a:buClr>
                <a:schemeClr val="dk1"/>
              </a:buClr>
              <a:buSzPts val="1600"/>
              <a:buNone/>
              <a:defRPr sz="1599" b="1"/>
            </a:lvl5pPr>
            <a:lvl6pPr marL="2742969" lvl="5" indent="-228582" algn="l">
              <a:lnSpc>
                <a:spcPct val="90000"/>
              </a:lnSpc>
              <a:spcBef>
                <a:spcPts val="500"/>
              </a:spcBef>
              <a:spcAft>
                <a:spcPts val="0"/>
              </a:spcAft>
              <a:buClr>
                <a:schemeClr val="dk1"/>
              </a:buClr>
              <a:buSzPts val="1600"/>
              <a:buNone/>
              <a:defRPr sz="1599" b="1"/>
            </a:lvl6pPr>
            <a:lvl7pPr marL="3200132" lvl="6" indent="-228582" algn="l">
              <a:lnSpc>
                <a:spcPct val="90000"/>
              </a:lnSpc>
              <a:spcBef>
                <a:spcPts val="500"/>
              </a:spcBef>
              <a:spcAft>
                <a:spcPts val="0"/>
              </a:spcAft>
              <a:buClr>
                <a:schemeClr val="dk1"/>
              </a:buClr>
              <a:buSzPts val="1600"/>
              <a:buNone/>
              <a:defRPr sz="1599" b="1"/>
            </a:lvl7pPr>
            <a:lvl8pPr marL="3657294" lvl="7" indent="-228582" algn="l">
              <a:lnSpc>
                <a:spcPct val="90000"/>
              </a:lnSpc>
              <a:spcBef>
                <a:spcPts val="500"/>
              </a:spcBef>
              <a:spcAft>
                <a:spcPts val="0"/>
              </a:spcAft>
              <a:buClr>
                <a:schemeClr val="dk1"/>
              </a:buClr>
              <a:buSzPts val="1600"/>
              <a:buNone/>
              <a:defRPr sz="1599" b="1"/>
            </a:lvl8pPr>
            <a:lvl9pPr marL="4114454" lvl="8" indent="-228582" algn="l">
              <a:lnSpc>
                <a:spcPct val="90000"/>
              </a:lnSpc>
              <a:spcBef>
                <a:spcPts val="500"/>
              </a:spcBef>
              <a:spcAft>
                <a:spcPts val="0"/>
              </a:spcAft>
              <a:buClr>
                <a:schemeClr val="dk1"/>
              </a:buClr>
              <a:buSzPts val="1600"/>
              <a:buNone/>
              <a:defRPr sz="1599" b="1"/>
            </a:lvl9pPr>
          </a:lstStyle>
          <a:p>
            <a:endParaRPr/>
          </a:p>
        </p:txBody>
      </p:sp>
      <p:sp>
        <p:nvSpPr>
          <p:cNvPr id="41" name="Google Shape;41;p7"/>
          <p:cNvSpPr txBox="1">
            <a:spLocks noGrp="1"/>
          </p:cNvSpPr>
          <p:nvPr>
            <p:ph type="body" idx="4"/>
          </p:nvPr>
        </p:nvSpPr>
        <p:spPr>
          <a:xfrm>
            <a:off x="24997418" y="12024376"/>
            <a:ext cx="20991914" cy="17686021"/>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42" name="Google Shape;42;p7"/>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3394710" y="1752613"/>
            <a:ext cx="4258818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9"/>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3401156" y="2194560"/>
            <a:ext cx="15925560" cy="7680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20991916" y="4739663"/>
            <a:ext cx="24997410" cy="23393399"/>
          </a:xfrm>
          <a:prstGeom prst="rect">
            <a:avLst/>
          </a:prstGeom>
          <a:noFill/>
          <a:ln>
            <a:noFill/>
          </a:ln>
        </p:spPr>
        <p:txBody>
          <a:bodyPr spcFirstLastPara="1" wrap="square" lIns="91425" tIns="45700" rIns="91425" bIns="45700" anchor="t" anchorCtr="0">
            <a:normAutofit/>
          </a:bodyPr>
          <a:lstStyle>
            <a:lvl1pPr marL="457161" lvl="0" indent="-431764" algn="l">
              <a:lnSpc>
                <a:spcPct val="90000"/>
              </a:lnSpc>
              <a:spcBef>
                <a:spcPts val="1000"/>
              </a:spcBef>
              <a:spcAft>
                <a:spcPts val="0"/>
              </a:spcAft>
              <a:buClr>
                <a:schemeClr val="dk1"/>
              </a:buClr>
              <a:buSzPts val="3200"/>
              <a:buChar char="•"/>
              <a:defRPr sz="3200"/>
            </a:lvl1pPr>
            <a:lvl2pPr marL="914323" lvl="1" indent="-406366" algn="l">
              <a:lnSpc>
                <a:spcPct val="90000"/>
              </a:lnSpc>
              <a:spcBef>
                <a:spcPts val="500"/>
              </a:spcBef>
              <a:spcAft>
                <a:spcPts val="0"/>
              </a:spcAft>
              <a:buClr>
                <a:schemeClr val="dk1"/>
              </a:buClr>
              <a:buSzPts val="2800"/>
              <a:buChar char="•"/>
              <a:defRPr sz="2800"/>
            </a:lvl2pPr>
            <a:lvl3pPr marL="1371485" lvl="2" indent="-380967" algn="l">
              <a:lnSpc>
                <a:spcPct val="90000"/>
              </a:lnSpc>
              <a:spcBef>
                <a:spcPts val="500"/>
              </a:spcBef>
              <a:spcAft>
                <a:spcPts val="0"/>
              </a:spcAft>
              <a:buClr>
                <a:schemeClr val="dk1"/>
              </a:buClr>
              <a:buSzPts val="2400"/>
              <a:buChar char="•"/>
              <a:defRPr sz="2400"/>
            </a:lvl3pPr>
            <a:lvl4pPr marL="1828647" lvl="3" indent="-355570" algn="l">
              <a:lnSpc>
                <a:spcPct val="90000"/>
              </a:lnSpc>
              <a:spcBef>
                <a:spcPts val="500"/>
              </a:spcBef>
              <a:spcAft>
                <a:spcPts val="0"/>
              </a:spcAft>
              <a:buClr>
                <a:schemeClr val="dk1"/>
              </a:buClr>
              <a:buSzPts val="2000"/>
              <a:buChar char="•"/>
              <a:defRPr sz="2000"/>
            </a:lvl4pPr>
            <a:lvl5pPr marL="2285808" lvl="4" indent="-355570" algn="l">
              <a:lnSpc>
                <a:spcPct val="90000"/>
              </a:lnSpc>
              <a:spcBef>
                <a:spcPts val="500"/>
              </a:spcBef>
              <a:spcAft>
                <a:spcPts val="0"/>
              </a:spcAft>
              <a:buClr>
                <a:schemeClr val="dk1"/>
              </a:buClr>
              <a:buSzPts val="2000"/>
              <a:buChar char="•"/>
              <a:defRPr sz="2000"/>
            </a:lvl5pPr>
            <a:lvl6pPr marL="2742969" lvl="5" indent="-355570" algn="l">
              <a:lnSpc>
                <a:spcPct val="90000"/>
              </a:lnSpc>
              <a:spcBef>
                <a:spcPts val="500"/>
              </a:spcBef>
              <a:spcAft>
                <a:spcPts val="0"/>
              </a:spcAft>
              <a:buClr>
                <a:schemeClr val="dk1"/>
              </a:buClr>
              <a:buSzPts val="2000"/>
              <a:buChar char="•"/>
              <a:defRPr sz="2000"/>
            </a:lvl6pPr>
            <a:lvl7pPr marL="3200132" lvl="6" indent="-355570" algn="l">
              <a:lnSpc>
                <a:spcPct val="90000"/>
              </a:lnSpc>
              <a:spcBef>
                <a:spcPts val="500"/>
              </a:spcBef>
              <a:spcAft>
                <a:spcPts val="0"/>
              </a:spcAft>
              <a:buClr>
                <a:schemeClr val="dk1"/>
              </a:buClr>
              <a:buSzPts val="2000"/>
              <a:buChar char="•"/>
              <a:defRPr sz="2000"/>
            </a:lvl7pPr>
            <a:lvl8pPr marL="3657294" lvl="7" indent="-355570" algn="l">
              <a:lnSpc>
                <a:spcPct val="90000"/>
              </a:lnSpc>
              <a:spcBef>
                <a:spcPts val="500"/>
              </a:spcBef>
              <a:spcAft>
                <a:spcPts val="0"/>
              </a:spcAft>
              <a:buClr>
                <a:schemeClr val="dk1"/>
              </a:buClr>
              <a:buSzPts val="2000"/>
              <a:buChar char="•"/>
              <a:defRPr sz="2000"/>
            </a:lvl8pPr>
            <a:lvl9pPr marL="4114454" lvl="8" indent="-355570" algn="l">
              <a:lnSpc>
                <a:spcPct val="90000"/>
              </a:lnSpc>
              <a:spcBef>
                <a:spcPts val="500"/>
              </a:spcBef>
              <a:spcAft>
                <a:spcPts val="0"/>
              </a:spcAft>
              <a:buClr>
                <a:schemeClr val="dk1"/>
              </a:buClr>
              <a:buSzPts val="2000"/>
              <a:buChar char="•"/>
              <a:defRPr sz="2000"/>
            </a:lvl9pPr>
          </a:lstStyle>
          <a:p>
            <a:endParaRPr/>
          </a:p>
        </p:txBody>
      </p:sp>
      <p:sp>
        <p:nvSpPr>
          <p:cNvPr id="57" name="Google Shape;57;p10"/>
          <p:cNvSpPr txBox="1">
            <a:spLocks noGrp="1"/>
          </p:cNvSpPr>
          <p:nvPr>
            <p:ph type="body" idx="2"/>
          </p:nvPr>
        </p:nvSpPr>
        <p:spPr>
          <a:xfrm>
            <a:off x="3401156" y="9875522"/>
            <a:ext cx="15925560" cy="18295622"/>
          </a:xfrm>
          <a:prstGeom prst="rect">
            <a:avLst/>
          </a:prstGeom>
          <a:noFill/>
          <a:ln>
            <a:noFill/>
          </a:ln>
        </p:spPr>
        <p:txBody>
          <a:bodyPr spcFirstLastPara="1" wrap="square" lIns="91425" tIns="45700" rIns="91425" bIns="45700" anchor="t" anchorCtr="0">
            <a:normAutofit/>
          </a:bodyPr>
          <a:lstStyle>
            <a:lvl1pPr marL="457161" lvl="0" indent="-228582" algn="l">
              <a:lnSpc>
                <a:spcPct val="90000"/>
              </a:lnSpc>
              <a:spcBef>
                <a:spcPts val="1000"/>
              </a:spcBef>
              <a:spcAft>
                <a:spcPts val="0"/>
              </a:spcAft>
              <a:buClr>
                <a:schemeClr val="dk1"/>
              </a:buClr>
              <a:buSzPts val="1600"/>
              <a:buNone/>
              <a:defRPr sz="1599"/>
            </a:lvl1pPr>
            <a:lvl2pPr marL="914323" lvl="1" indent="-228582" algn="l">
              <a:lnSpc>
                <a:spcPct val="90000"/>
              </a:lnSpc>
              <a:spcBef>
                <a:spcPts val="500"/>
              </a:spcBef>
              <a:spcAft>
                <a:spcPts val="0"/>
              </a:spcAft>
              <a:buClr>
                <a:schemeClr val="dk1"/>
              </a:buClr>
              <a:buSzPts val="1400"/>
              <a:buNone/>
              <a:defRPr sz="1400"/>
            </a:lvl2pPr>
            <a:lvl3pPr marL="1371485" lvl="2" indent="-228582" algn="l">
              <a:lnSpc>
                <a:spcPct val="90000"/>
              </a:lnSpc>
              <a:spcBef>
                <a:spcPts val="500"/>
              </a:spcBef>
              <a:spcAft>
                <a:spcPts val="0"/>
              </a:spcAft>
              <a:buClr>
                <a:schemeClr val="dk1"/>
              </a:buClr>
              <a:buSzPts val="1200"/>
              <a:buNone/>
              <a:defRPr sz="1200"/>
            </a:lvl3pPr>
            <a:lvl4pPr marL="1828647" lvl="3" indent="-228582" algn="l">
              <a:lnSpc>
                <a:spcPct val="90000"/>
              </a:lnSpc>
              <a:spcBef>
                <a:spcPts val="500"/>
              </a:spcBef>
              <a:spcAft>
                <a:spcPts val="0"/>
              </a:spcAft>
              <a:buClr>
                <a:schemeClr val="dk1"/>
              </a:buClr>
              <a:buSzPts val="1000"/>
              <a:buNone/>
              <a:defRPr sz="1000"/>
            </a:lvl4pPr>
            <a:lvl5pPr marL="2285808" lvl="4" indent="-228582" algn="l">
              <a:lnSpc>
                <a:spcPct val="90000"/>
              </a:lnSpc>
              <a:spcBef>
                <a:spcPts val="500"/>
              </a:spcBef>
              <a:spcAft>
                <a:spcPts val="0"/>
              </a:spcAft>
              <a:buClr>
                <a:schemeClr val="dk1"/>
              </a:buClr>
              <a:buSzPts val="1000"/>
              <a:buNone/>
              <a:defRPr sz="1000"/>
            </a:lvl5pPr>
            <a:lvl6pPr marL="2742969" lvl="5" indent="-228582" algn="l">
              <a:lnSpc>
                <a:spcPct val="90000"/>
              </a:lnSpc>
              <a:spcBef>
                <a:spcPts val="500"/>
              </a:spcBef>
              <a:spcAft>
                <a:spcPts val="0"/>
              </a:spcAft>
              <a:buClr>
                <a:schemeClr val="dk1"/>
              </a:buClr>
              <a:buSzPts val="1000"/>
              <a:buNone/>
              <a:defRPr sz="1000"/>
            </a:lvl6pPr>
            <a:lvl7pPr marL="3200132" lvl="6" indent="-228582" algn="l">
              <a:lnSpc>
                <a:spcPct val="90000"/>
              </a:lnSpc>
              <a:spcBef>
                <a:spcPts val="500"/>
              </a:spcBef>
              <a:spcAft>
                <a:spcPts val="0"/>
              </a:spcAft>
              <a:buClr>
                <a:schemeClr val="dk1"/>
              </a:buClr>
              <a:buSzPts val="1000"/>
              <a:buNone/>
              <a:defRPr sz="1000"/>
            </a:lvl7pPr>
            <a:lvl8pPr marL="3657294" lvl="7" indent="-228582" algn="l">
              <a:lnSpc>
                <a:spcPct val="90000"/>
              </a:lnSpc>
              <a:spcBef>
                <a:spcPts val="500"/>
              </a:spcBef>
              <a:spcAft>
                <a:spcPts val="0"/>
              </a:spcAft>
              <a:buClr>
                <a:schemeClr val="dk1"/>
              </a:buClr>
              <a:buSzPts val="1000"/>
              <a:buNone/>
              <a:defRPr sz="1000"/>
            </a:lvl8pPr>
            <a:lvl9pPr marL="4114454" lvl="8" indent="-228582" algn="l">
              <a:lnSpc>
                <a:spcPct val="90000"/>
              </a:lnSpc>
              <a:spcBef>
                <a:spcPts val="500"/>
              </a:spcBef>
              <a:spcAft>
                <a:spcPts val="0"/>
              </a:spcAft>
              <a:buClr>
                <a:schemeClr val="dk1"/>
              </a:buClr>
              <a:buSzPts val="1000"/>
              <a:buNone/>
              <a:defRPr sz="1000"/>
            </a:lvl9pPr>
          </a:lstStyle>
          <a:p>
            <a:endParaRPr/>
          </a:p>
        </p:txBody>
      </p:sp>
      <p:sp>
        <p:nvSpPr>
          <p:cNvPr id="58" name="Google Shape;58;p10"/>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3401156" y="2194560"/>
            <a:ext cx="15925560" cy="7680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a:spLocks noGrp="1"/>
          </p:cNvSpPr>
          <p:nvPr>
            <p:ph type="pic" idx="2"/>
          </p:nvPr>
        </p:nvSpPr>
        <p:spPr>
          <a:xfrm>
            <a:off x="20991916" y="4739663"/>
            <a:ext cx="24997410" cy="23393399"/>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1"/>
          <p:cNvSpPr txBox="1">
            <a:spLocks noGrp="1"/>
          </p:cNvSpPr>
          <p:nvPr>
            <p:ph type="body" idx="1"/>
          </p:nvPr>
        </p:nvSpPr>
        <p:spPr>
          <a:xfrm>
            <a:off x="3401156" y="9875522"/>
            <a:ext cx="15925560" cy="18295622"/>
          </a:xfrm>
          <a:prstGeom prst="rect">
            <a:avLst/>
          </a:prstGeom>
          <a:noFill/>
          <a:ln>
            <a:noFill/>
          </a:ln>
        </p:spPr>
        <p:txBody>
          <a:bodyPr spcFirstLastPara="1" wrap="square" lIns="91425" tIns="45700" rIns="91425" bIns="45700" anchor="t" anchorCtr="0">
            <a:normAutofit/>
          </a:bodyPr>
          <a:lstStyle>
            <a:lvl1pPr marL="457161" lvl="0" indent="-228582" algn="l">
              <a:lnSpc>
                <a:spcPct val="90000"/>
              </a:lnSpc>
              <a:spcBef>
                <a:spcPts val="1000"/>
              </a:spcBef>
              <a:spcAft>
                <a:spcPts val="0"/>
              </a:spcAft>
              <a:buClr>
                <a:schemeClr val="dk1"/>
              </a:buClr>
              <a:buSzPts val="1600"/>
              <a:buNone/>
              <a:defRPr sz="1599"/>
            </a:lvl1pPr>
            <a:lvl2pPr marL="914323" lvl="1" indent="-228582" algn="l">
              <a:lnSpc>
                <a:spcPct val="90000"/>
              </a:lnSpc>
              <a:spcBef>
                <a:spcPts val="500"/>
              </a:spcBef>
              <a:spcAft>
                <a:spcPts val="0"/>
              </a:spcAft>
              <a:buClr>
                <a:schemeClr val="dk1"/>
              </a:buClr>
              <a:buSzPts val="1400"/>
              <a:buNone/>
              <a:defRPr sz="1400"/>
            </a:lvl2pPr>
            <a:lvl3pPr marL="1371485" lvl="2" indent="-228582" algn="l">
              <a:lnSpc>
                <a:spcPct val="90000"/>
              </a:lnSpc>
              <a:spcBef>
                <a:spcPts val="500"/>
              </a:spcBef>
              <a:spcAft>
                <a:spcPts val="0"/>
              </a:spcAft>
              <a:buClr>
                <a:schemeClr val="dk1"/>
              </a:buClr>
              <a:buSzPts val="1200"/>
              <a:buNone/>
              <a:defRPr sz="1200"/>
            </a:lvl3pPr>
            <a:lvl4pPr marL="1828647" lvl="3" indent="-228582" algn="l">
              <a:lnSpc>
                <a:spcPct val="90000"/>
              </a:lnSpc>
              <a:spcBef>
                <a:spcPts val="500"/>
              </a:spcBef>
              <a:spcAft>
                <a:spcPts val="0"/>
              </a:spcAft>
              <a:buClr>
                <a:schemeClr val="dk1"/>
              </a:buClr>
              <a:buSzPts val="1000"/>
              <a:buNone/>
              <a:defRPr sz="1000"/>
            </a:lvl4pPr>
            <a:lvl5pPr marL="2285808" lvl="4" indent="-228582" algn="l">
              <a:lnSpc>
                <a:spcPct val="90000"/>
              </a:lnSpc>
              <a:spcBef>
                <a:spcPts val="500"/>
              </a:spcBef>
              <a:spcAft>
                <a:spcPts val="0"/>
              </a:spcAft>
              <a:buClr>
                <a:schemeClr val="dk1"/>
              </a:buClr>
              <a:buSzPts val="1000"/>
              <a:buNone/>
              <a:defRPr sz="1000"/>
            </a:lvl5pPr>
            <a:lvl6pPr marL="2742969" lvl="5" indent="-228582" algn="l">
              <a:lnSpc>
                <a:spcPct val="90000"/>
              </a:lnSpc>
              <a:spcBef>
                <a:spcPts val="500"/>
              </a:spcBef>
              <a:spcAft>
                <a:spcPts val="0"/>
              </a:spcAft>
              <a:buClr>
                <a:schemeClr val="dk1"/>
              </a:buClr>
              <a:buSzPts val="1000"/>
              <a:buNone/>
              <a:defRPr sz="1000"/>
            </a:lvl6pPr>
            <a:lvl7pPr marL="3200132" lvl="6" indent="-228582" algn="l">
              <a:lnSpc>
                <a:spcPct val="90000"/>
              </a:lnSpc>
              <a:spcBef>
                <a:spcPts val="500"/>
              </a:spcBef>
              <a:spcAft>
                <a:spcPts val="0"/>
              </a:spcAft>
              <a:buClr>
                <a:schemeClr val="dk1"/>
              </a:buClr>
              <a:buSzPts val="1000"/>
              <a:buNone/>
              <a:defRPr sz="1000"/>
            </a:lvl7pPr>
            <a:lvl8pPr marL="3657294" lvl="7" indent="-228582" algn="l">
              <a:lnSpc>
                <a:spcPct val="90000"/>
              </a:lnSpc>
              <a:spcBef>
                <a:spcPts val="500"/>
              </a:spcBef>
              <a:spcAft>
                <a:spcPts val="0"/>
              </a:spcAft>
              <a:buClr>
                <a:schemeClr val="dk1"/>
              </a:buClr>
              <a:buSzPts val="1000"/>
              <a:buNone/>
              <a:defRPr sz="1000"/>
            </a:lvl8pPr>
            <a:lvl9pPr marL="4114454" lvl="8" indent="-228582" algn="l">
              <a:lnSpc>
                <a:spcPct val="90000"/>
              </a:lnSpc>
              <a:spcBef>
                <a:spcPts val="500"/>
              </a:spcBef>
              <a:spcAft>
                <a:spcPts val="0"/>
              </a:spcAft>
              <a:buClr>
                <a:schemeClr val="dk1"/>
              </a:buClr>
              <a:buSzPts val="1000"/>
              <a:buNone/>
              <a:defRPr sz="1000"/>
            </a:lvl9pPr>
          </a:lstStyle>
          <a:p>
            <a:endParaRPr/>
          </a:p>
        </p:txBody>
      </p:sp>
      <p:sp>
        <p:nvSpPr>
          <p:cNvPr id="65" name="Google Shape;65;p11"/>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3394710" y="1752613"/>
            <a:ext cx="4258818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2"/>
          <p:cNvSpPr txBox="1">
            <a:spLocks noGrp="1"/>
          </p:cNvSpPr>
          <p:nvPr>
            <p:ph type="body" idx="1"/>
          </p:nvPr>
        </p:nvSpPr>
        <p:spPr>
          <a:xfrm rot="5400000">
            <a:off x="14245590" y="-2087877"/>
            <a:ext cx="20886422" cy="42588180"/>
          </a:xfrm>
          <a:prstGeom prst="rect">
            <a:avLst/>
          </a:prstGeom>
          <a:noFill/>
          <a:ln>
            <a:noFill/>
          </a:ln>
        </p:spPr>
        <p:txBody>
          <a:bodyPr spcFirstLastPara="1" wrap="square" lIns="91425" tIns="45700" rIns="91425" bIns="45700" anchor="t" anchorCtr="0">
            <a:normAutofit/>
          </a:bodyPr>
          <a:lstStyle>
            <a:lvl1pPr marL="457161" lvl="0" indent="-342870" algn="l">
              <a:lnSpc>
                <a:spcPct val="90000"/>
              </a:lnSpc>
              <a:spcBef>
                <a:spcPts val="1000"/>
              </a:spcBef>
              <a:spcAft>
                <a:spcPts val="0"/>
              </a:spcAft>
              <a:buClr>
                <a:schemeClr val="dk1"/>
              </a:buClr>
              <a:buSzPts val="1800"/>
              <a:buChar char="•"/>
              <a:defRPr/>
            </a:lvl1pPr>
            <a:lvl2pPr marL="914323" lvl="1" indent="-342870" algn="l">
              <a:lnSpc>
                <a:spcPct val="90000"/>
              </a:lnSpc>
              <a:spcBef>
                <a:spcPts val="500"/>
              </a:spcBef>
              <a:spcAft>
                <a:spcPts val="0"/>
              </a:spcAft>
              <a:buClr>
                <a:schemeClr val="dk1"/>
              </a:buClr>
              <a:buSzPts val="1800"/>
              <a:buChar char="•"/>
              <a:defRPr/>
            </a:lvl2pPr>
            <a:lvl3pPr marL="1371485" lvl="2" indent="-342870" algn="l">
              <a:lnSpc>
                <a:spcPct val="90000"/>
              </a:lnSpc>
              <a:spcBef>
                <a:spcPts val="500"/>
              </a:spcBef>
              <a:spcAft>
                <a:spcPts val="0"/>
              </a:spcAft>
              <a:buClr>
                <a:schemeClr val="dk1"/>
              </a:buClr>
              <a:buSzPts val="1800"/>
              <a:buChar char="•"/>
              <a:defRPr/>
            </a:lvl3pPr>
            <a:lvl4pPr marL="1828647" lvl="3" indent="-342870" algn="l">
              <a:lnSpc>
                <a:spcPct val="90000"/>
              </a:lnSpc>
              <a:spcBef>
                <a:spcPts val="500"/>
              </a:spcBef>
              <a:spcAft>
                <a:spcPts val="0"/>
              </a:spcAft>
              <a:buClr>
                <a:schemeClr val="dk1"/>
              </a:buClr>
              <a:buSzPts val="1800"/>
              <a:buChar char="•"/>
              <a:defRPr/>
            </a:lvl4pPr>
            <a:lvl5pPr marL="2285808" lvl="4" indent="-342870" algn="l">
              <a:lnSpc>
                <a:spcPct val="90000"/>
              </a:lnSpc>
              <a:spcBef>
                <a:spcPts val="500"/>
              </a:spcBef>
              <a:spcAft>
                <a:spcPts val="0"/>
              </a:spcAft>
              <a:buClr>
                <a:schemeClr val="dk1"/>
              </a:buClr>
              <a:buSzPts val="1800"/>
              <a:buChar char="•"/>
              <a:defRPr/>
            </a:lvl5pPr>
            <a:lvl6pPr marL="2742969" lvl="5" indent="-342870" algn="l">
              <a:lnSpc>
                <a:spcPct val="90000"/>
              </a:lnSpc>
              <a:spcBef>
                <a:spcPts val="500"/>
              </a:spcBef>
              <a:spcAft>
                <a:spcPts val="0"/>
              </a:spcAft>
              <a:buClr>
                <a:schemeClr val="dk1"/>
              </a:buClr>
              <a:buSzPts val="1800"/>
              <a:buChar char="•"/>
              <a:defRPr/>
            </a:lvl6pPr>
            <a:lvl7pPr marL="3200132" lvl="6" indent="-342870" algn="l">
              <a:lnSpc>
                <a:spcPct val="90000"/>
              </a:lnSpc>
              <a:spcBef>
                <a:spcPts val="500"/>
              </a:spcBef>
              <a:spcAft>
                <a:spcPts val="0"/>
              </a:spcAft>
              <a:buClr>
                <a:schemeClr val="dk1"/>
              </a:buClr>
              <a:buSzPts val="1800"/>
              <a:buChar char="•"/>
              <a:defRPr/>
            </a:lvl7pPr>
            <a:lvl8pPr marL="3657294" lvl="7" indent="-342870" algn="l">
              <a:lnSpc>
                <a:spcPct val="90000"/>
              </a:lnSpc>
              <a:spcBef>
                <a:spcPts val="500"/>
              </a:spcBef>
              <a:spcAft>
                <a:spcPts val="0"/>
              </a:spcAft>
              <a:buClr>
                <a:schemeClr val="dk1"/>
              </a:buClr>
              <a:buSzPts val="1800"/>
              <a:buChar char="•"/>
              <a:defRPr/>
            </a:lvl8pPr>
            <a:lvl9pPr marL="4114454" lvl="8" indent="-342870" algn="l">
              <a:lnSpc>
                <a:spcPct val="90000"/>
              </a:lnSpc>
              <a:spcBef>
                <a:spcPts val="500"/>
              </a:spcBef>
              <a:spcAft>
                <a:spcPts val="0"/>
              </a:spcAft>
              <a:buClr>
                <a:schemeClr val="dk1"/>
              </a:buClr>
              <a:buSzPts val="1800"/>
              <a:buChar char="•"/>
              <a:defRPr/>
            </a:lvl9pPr>
          </a:lstStyle>
          <a:p>
            <a:endParaRPr/>
          </a:p>
        </p:txBody>
      </p:sp>
      <p:sp>
        <p:nvSpPr>
          <p:cNvPr id="71" name="Google Shape;71;p12"/>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3394710" y="1752613"/>
            <a:ext cx="42588180" cy="636270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3394710" y="8763006"/>
            <a:ext cx="42588180" cy="20886422"/>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3394710" y="30510503"/>
            <a:ext cx="11109960" cy="1752601"/>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16356329" y="30510503"/>
            <a:ext cx="16664940" cy="1752601"/>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34872929" y="30510503"/>
            <a:ext cx="11109960" cy="1752601"/>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13" Type="http://schemas.openxmlformats.org/officeDocument/2006/relationships/image" Target="../media/image10.JPG"/><Relationship Id="rId18" Type="http://schemas.openxmlformats.org/officeDocument/2006/relationships/image" Target="../media/image15.JPG"/><Relationship Id="rId3" Type="http://schemas.openxmlformats.org/officeDocument/2006/relationships/image" Target="../media/image1.png"/><Relationship Id="rId21" Type="http://schemas.openxmlformats.org/officeDocument/2006/relationships/image" Target="../media/image18.JPG"/><Relationship Id="rId7" Type="http://schemas.openxmlformats.org/officeDocument/2006/relationships/image" Target="../media/image4.jpg"/><Relationship Id="rId12" Type="http://schemas.openxmlformats.org/officeDocument/2006/relationships/image" Target="../media/image9.JPG"/><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7.JPG"/><Relationship Id="rId1" Type="http://schemas.openxmlformats.org/officeDocument/2006/relationships/slideLayout" Target="../slideLayouts/slideLayout1.xml"/><Relationship Id="rId6" Type="http://schemas.openxmlformats.org/officeDocument/2006/relationships/image" Target="../media/image3.jpg"/><Relationship Id="rId11" Type="http://schemas.openxmlformats.org/officeDocument/2006/relationships/image" Target="../media/image8.jpg"/><Relationship Id="rId5" Type="http://schemas.microsoft.com/office/2007/relationships/hdphoto" Target="../media/hdphoto1.wdp"/><Relationship Id="rId15" Type="http://schemas.openxmlformats.org/officeDocument/2006/relationships/image" Target="../media/image12.png"/><Relationship Id="rId23" Type="http://schemas.openxmlformats.org/officeDocument/2006/relationships/image" Target="../media/image20.JPG"/><Relationship Id="rId10" Type="http://schemas.openxmlformats.org/officeDocument/2006/relationships/image" Target="../media/image7.PNG"/><Relationship Id="rId19" Type="http://schemas.openxmlformats.org/officeDocument/2006/relationships/image" Target="../media/image16.JPG"/><Relationship Id="rId4" Type="http://schemas.openxmlformats.org/officeDocument/2006/relationships/image" Target="../media/image2.png"/><Relationship Id="rId9" Type="http://schemas.openxmlformats.org/officeDocument/2006/relationships/image" Target="../media/image6.JPG"/><Relationship Id="rId14" Type="http://schemas.openxmlformats.org/officeDocument/2006/relationships/image" Target="../media/image11.jpg"/><Relationship Id="rId22"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9000">
              <a:schemeClr val="accent5">
                <a:lumMod val="40000"/>
                <a:lumOff val="60000"/>
              </a:schemeClr>
            </a:gs>
            <a:gs pos="58000">
              <a:schemeClr val="accent4">
                <a:lumMod val="40000"/>
                <a:lumOff val="60000"/>
              </a:schemeClr>
            </a:gs>
            <a:gs pos="82000">
              <a:schemeClr val="accent2">
                <a:lumMod val="40000"/>
                <a:lumOff val="60000"/>
              </a:schemeClr>
            </a:gs>
          </a:gsLst>
          <a:lin ang="16200000" scaled="1"/>
          <a:tileRect/>
        </a:gradFill>
        <a:effectLst/>
      </p:bgPr>
    </p:bg>
    <p:spTree>
      <p:nvGrpSpPr>
        <p:cNvPr id="1" name="Shape 83"/>
        <p:cNvGrpSpPr/>
        <p:nvPr/>
      </p:nvGrpSpPr>
      <p:grpSpPr>
        <a:xfrm>
          <a:off x="0" y="0"/>
          <a:ext cx="0" cy="0"/>
          <a:chOff x="0" y="0"/>
          <a:chExt cx="0" cy="0"/>
        </a:xfrm>
      </p:grpSpPr>
      <p:sp>
        <p:nvSpPr>
          <p:cNvPr id="146" name="Google Shape;125;p1">
            <a:extLst>
              <a:ext uri="{FF2B5EF4-FFF2-40B4-BE49-F238E27FC236}">
                <a16:creationId xmlns:a16="http://schemas.microsoft.com/office/drawing/2014/main" id="{0F45A025-D3DC-4791-B6F8-A731F6D7F899}"/>
              </a:ext>
            </a:extLst>
          </p:cNvPr>
          <p:cNvSpPr/>
          <p:nvPr/>
        </p:nvSpPr>
        <p:spPr>
          <a:xfrm>
            <a:off x="35674356" y="4218739"/>
            <a:ext cx="13258800" cy="11394205"/>
          </a:xfrm>
          <a:prstGeom prst="rect">
            <a:avLst/>
          </a:prstGeom>
          <a:solidFill>
            <a:schemeClr val="bg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dirty="0">
              <a:solidFill>
                <a:schemeClr val="lt1"/>
              </a:solidFill>
            </a:endParaRPr>
          </a:p>
        </p:txBody>
      </p:sp>
      <p:sp>
        <p:nvSpPr>
          <p:cNvPr id="126" name="Google Shape;126;p1"/>
          <p:cNvSpPr txBox="1">
            <a:spLocks noGrp="1"/>
          </p:cNvSpPr>
          <p:nvPr>
            <p:ph type="ctrTitle"/>
          </p:nvPr>
        </p:nvSpPr>
        <p:spPr>
          <a:xfrm>
            <a:off x="406862" y="379284"/>
            <a:ext cx="48547839" cy="3556103"/>
          </a:xfrm>
          <a:prstGeom prst="rect">
            <a:avLst/>
          </a:prstGeom>
          <a:solidFill>
            <a:schemeClr val="bg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buSzPts val="3200"/>
            </a:pPr>
            <a:r>
              <a:rPr lang="en-US" sz="7200" b="1" dirty="0">
                <a:latin typeface="Times New Roman" panose="02020603050405020304" pitchFamily="18" charset="0"/>
                <a:cs typeface="Times New Roman" panose="02020603050405020304" pitchFamily="18" charset="0"/>
              </a:rPr>
              <a:t>Morphology, Orientation, and Distribution of </a:t>
            </a:r>
            <a:r>
              <a:rPr lang="en-US" sz="7200" b="1">
                <a:latin typeface="Times New Roman" panose="02020603050405020304" pitchFamily="18" charset="0"/>
                <a:cs typeface="Times New Roman" panose="02020603050405020304" pitchFamily="18" charset="0"/>
              </a:rPr>
              <a:t>Explosive Craters </a:t>
            </a:r>
            <a:br>
              <a:rPr lang="en-US" sz="7200" b="1" dirty="0">
                <a:latin typeface="Times New Roman" panose="02020603050405020304" pitchFamily="18" charset="0"/>
                <a:cs typeface="Times New Roman" panose="02020603050405020304" pitchFamily="18" charset="0"/>
              </a:rPr>
            </a:br>
            <a:r>
              <a:rPr lang="en-US" sz="7200" b="1" dirty="0">
                <a:latin typeface="Times New Roman" panose="02020603050405020304" pitchFamily="18" charset="0"/>
                <a:cs typeface="Times New Roman" panose="02020603050405020304" pitchFamily="18" charset="0"/>
              </a:rPr>
              <a:t>in the </a:t>
            </a:r>
            <a:r>
              <a:rPr lang="en-US" sz="7200" b="1" dirty="0" err="1">
                <a:latin typeface="Times New Roman" panose="02020603050405020304" pitchFamily="18" charset="0"/>
                <a:cs typeface="Times New Roman" panose="02020603050405020304" pitchFamily="18" charset="0"/>
              </a:rPr>
              <a:t>Nyambeni</a:t>
            </a:r>
            <a:r>
              <a:rPr lang="en-US" sz="7200" b="1" dirty="0">
                <a:latin typeface="Times New Roman" panose="02020603050405020304" pitchFamily="18" charset="0"/>
                <a:cs typeface="Times New Roman" panose="02020603050405020304" pitchFamily="18" charset="0"/>
              </a:rPr>
              <a:t> Hills Volcanic Field</a:t>
            </a:r>
            <a:br>
              <a:rPr lang="en-US" sz="7199" b="1" dirty="0">
                <a:latin typeface="Times New Roman" panose="02020603050405020304" pitchFamily="18" charset="0"/>
                <a:cs typeface="Times New Roman" panose="02020603050405020304" pitchFamily="18" charset="0"/>
              </a:rPr>
            </a:br>
            <a:br>
              <a:rPr lang="en-US" sz="1500" b="1"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Sharissa Thompson* (Salem State University), Cora Van </a:t>
            </a:r>
            <a:r>
              <a:rPr lang="en-US" sz="3200" dirty="0" err="1">
                <a:latin typeface="Times New Roman" panose="02020603050405020304" pitchFamily="18" charset="0"/>
                <a:cs typeface="Times New Roman" panose="02020603050405020304" pitchFamily="18" charset="0"/>
              </a:rPr>
              <a:t>Hazinga</a:t>
            </a:r>
            <a:r>
              <a:rPr lang="en-US" sz="3200" dirty="0">
                <a:latin typeface="Times New Roman" panose="02020603050405020304" pitchFamily="18" charset="0"/>
                <a:cs typeface="Times New Roman" panose="02020603050405020304" pitchFamily="18" charset="0"/>
              </a:rPr>
              <a:t> (Salem State University), James </a:t>
            </a:r>
            <a:r>
              <a:rPr lang="en-US" sz="3200" dirty="0" err="1">
                <a:latin typeface="Times New Roman" panose="02020603050405020304" pitchFamily="18" charset="0"/>
                <a:cs typeface="Times New Roman" panose="02020603050405020304" pitchFamily="18" charset="0"/>
              </a:rPr>
              <a:t>Muirhead</a:t>
            </a:r>
            <a:r>
              <a:rPr lang="en-US" sz="3200" dirty="0">
                <a:latin typeface="Times New Roman" panose="02020603050405020304" pitchFamily="18" charset="0"/>
                <a:cs typeface="Times New Roman" panose="02020603050405020304" pitchFamily="18" charset="0"/>
              </a:rPr>
              <a:t> (University of Auckland), Sara Mana</a:t>
            </a:r>
            <a:r>
              <a:rPr lang="en-US" sz="3200" baseline="30000" dirty="0">
                <a:latin typeface="Times New Roman" panose="02020603050405020304" pitchFamily="18" charset="0"/>
                <a:cs typeface="Times New Roman" panose="02020603050405020304" pitchFamily="18" charset="0"/>
              </a:rPr>
              <a:t>†</a:t>
            </a:r>
            <a:r>
              <a:rPr lang="en-US" sz="3200" dirty="0">
                <a:latin typeface="Times New Roman" panose="02020603050405020304" pitchFamily="18" charset="0"/>
                <a:cs typeface="Times New Roman" panose="02020603050405020304" pitchFamily="18" charset="0"/>
              </a:rPr>
              <a:t> (Salem State University)</a:t>
            </a:r>
            <a:br>
              <a:rPr lang="en-US" sz="3200" dirty="0">
                <a:latin typeface="Times New Roman" panose="02020603050405020304" pitchFamily="18" charset="0"/>
                <a:cs typeface="Times New Roman" panose="02020603050405020304" pitchFamily="18" charset="0"/>
              </a:rPr>
            </a:br>
            <a:r>
              <a:rPr lang="en-US" sz="3200" dirty="0">
                <a:solidFill>
                  <a:srgbClr val="0432FF"/>
                </a:solidFill>
                <a:latin typeface="Times New Roman" panose="02020603050405020304" pitchFamily="18" charset="0"/>
                <a:cs typeface="Times New Roman" panose="02020603050405020304" pitchFamily="18" charset="0"/>
              </a:rPr>
              <a:t>*s_thompson10@salemstate.edu, </a:t>
            </a:r>
            <a:r>
              <a:rPr lang="en-US" sz="3200" baseline="30000" dirty="0">
                <a:solidFill>
                  <a:srgbClr val="0432FF"/>
                </a:solidFill>
                <a:latin typeface="Times New Roman" panose="02020603050405020304" pitchFamily="18" charset="0"/>
                <a:cs typeface="Times New Roman" panose="02020603050405020304" pitchFamily="18" charset="0"/>
              </a:rPr>
              <a:t>†</a:t>
            </a:r>
            <a:r>
              <a:rPr lang="en-US" sz="3200" dirty="0">
                <a:solidFill>
                  <a:srgbClr val="0432FF"/>
                </a:solidFill>
                <a:latin typeface="Times New Roman" panose="02020603050405020304" pitchFamily="18" charset="0"/>
                <a:cs typeface="Times New Roman" panose="02020603050405020304" pitchFamily="18" charset="0"/>
              </a:rPr>
              <a:t>smana@salemstate.edu</a:t>
            </a:r>
            <a:endParaRPr sz="3200" dirty="0">
              <a:solidFill>
                <a:srgbClr val="0432FF"/>
              </a:solidFill>
              <a:latin typeface="Times New Roman" panose="02020603050405020304" pitchFamily="18" charset="0"/>
              <a:cs typeface="Times New Roman" panose="02020603050405020304" pitchFamily="18" charset="0"/>
            </a:endParaRPr>
          </a:p>
        </p:txBody>
      </p:sp>
      <p:sp>
        <p:nvSpPr>
          <p:cNvPr id="125" name="Google Shape;125;p1"/>
          <p:cNvSpPr/>
          <p:nvPr/>
        </p:nvSpPr>
        <p:spPr>
          <a:xfrm>
            <a:off x="332813" y="4205881"/>
            <a:ext cx="13258800" cy="17578532"/>
          </a:xfrm>
          <a:prstGeom prst="rect">
            <a:avLst/>
          </a:prstGeom>
          <a:solidFill>
            <a:schemeClr val="bg1"/>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spcFirstLastPara="1" wrap="square" lIns="91425" tIns="45700" rIns="91425" bIns="45700" anchor="ctr" anchorCtr="0">
            <a:noAutofit/>
          </a:bodyPr>
          <a:lstStyle/>
          <a:p>
            <a:pPr algn="ctr"/>
            <a:endParaRPr sz="5646">
              <a:solidFill>
                <a:schemeClr val="lt1"/>
              </a:solidFill>
              <a:latin typeface="Calibri" panose="020F0502020204030204" pitchFamily="34" charset="0"/>
              <a:cs typeface="Calibri" panose="020F0502020204030204" pitchFamily="34" charset="0"/>
            </a:endParaRPr>
          </a:p>
        </p:txBody>
      </p:sp>
      <p:sp>
        <p:nvSpPr>
          <p:cNvPr id="127" name="Google Shape;127;p1"/>
          <p:cNvSpPr txBox="1"/>
          <p:nvPr/>
        </p:nvSpPr>
        <p:spPr>
          <a:xfrm>
            <a:off x="256861" y="4035032"/>
            <a:ext cx="13503711" cy="9633365"/>
          </a:xfrm>
          <a:prstGeom prst="rect">
            <a:avLst/>
          </a:prstGeom>
          <a:noFill/>
          <a:ln w="9525">
            <a:noFill/>
          </a:ln>
        </p:spPr>
        <p:txBody>
          <a:bodyPr spcFirstLastPara="1" wrap="square" lIns="457200" tIns="45700" rIns="457200" bIns="274299" anchor="t" anchorCtr="0">
            <a:spAutoFit/>
          </a:bodyPr>
          <a:lstStyle/>
          <a:p>
            <a:pPr algn="ctr">
              <a:spcBef>
                <a:spcPts val="1800"/>
              </a:spcBef>
            </a:pPr>
            <a:r>
              <a:rPr lang="en-US" sz="5000" b="1" dirty="0">
                <a:solidFill>
                  <a:schemeClr val="dk1"/>
                </a:solidFill>
                <a:latin typeface="Times New Roman" panose="02020603050405020304" pitchFamily="18" charset="0"/>
                <a:ea typeface="Calibri"/>
                <a:cs typeface="Times New Roman" panose="02020603050405020304" pitchFamily="18" charset="0"/>
                <a:sym typeface="Calibri"/>
              </a:rPr>
              <a:t>INTRODUCTION</a:t>
            </a:r>
            <a:endParaRPr sz="5000" b="1" dirty="0">
              <a:solidFill>
                <a:schemeClr val="dk1"/>
              </a:solidFill>
              <a:latin typeface="Times New Roman" panose="02020603050405020304" pitchFamily="18" charset="0"/>
              <a:ea typeface="Calibri"/>
              <a:cs typeface="Times New Roman" panose="02020603050405020304" pitchFamily="18" charset="0"/>
              <a:sym typeface="Calibri"/>
            </a:endParaRPr>
          </a:p>
          <a:p>
            <a:pPr algn="just"/>
            <a:r>
              <a:rPr lang="en-US" sz="3000" dirty="0">
                <a:ln w="1270">
                  <a:noFill/>
                </a:ln>
                <a:solidFill>
                  <a:schemeClr val="tx1"/>
                </a:solidFill>
                <a:latin typeface="Times New Roman" panose="02020603050405020304" pitchFamily="18" charset="0"/>
                <a:cs typeface="Times New Roman" panose="02020603050405020304" pitchFamily="18" charset="0"/>
              </a:rPr>
              <a:t>Volcanic fields composed of monogenetic explosive cones can be observed in the East African Rift system (EAR). </a:t>
            </a:r>
            <a:r>
              <a:rPr lang="en-US" sz="3000" dirty="0" err="1">
                <a:ln w="1270">
                  <a:noFill/>
                </a:ln>
                <a:solidFill>
                  <a:schemeClr val="tx1"/>
                </a:solidFill>
                <a:latin typeface="Times New Roman" panose="02020603050405020304" pitchFamily="18" charset="0"/>
                <a:cs typeface="Times New Roman" panose="02020603050405020304" pitchFamily="18" charset="0"/>
              </a:rPr>
              <a:t>Nyambeni</a:t>
            </a:r>
            <a:r>
              <a:rPr lang="en-US" sz="3000" dirty="0">
                <a:ln w="1270">
                  <a:noFill/>
                </a:ln>
                <a:solidFill>
                  <a:schemeClr val="tx1"/>
                </a:solidFill>
                <a:latin typeface="Times New Roman" panose="02020603050405020304" pitchFamily="18" charset="0"/>
                <a:cs typeface="Times New Roman" panose="02020603050405020304" pitchFamily="18" charset="0"/>
              </a:rPr>
              <a:t> Hills Volcanic Field is a shield volcano surrounded by scoria cones located in Kenya. Through close examination of the morphology and alignments of the volcanic features, magma paths can be inferred. Such magma paths are expected to develop perpendicular to the regional extensional stress direction (</a:t>
            </a:r>
            <a:r>
              <a:rPr lang="el-GR" sz="3000" dirty="0">
                <a:ln w="1270">
                  <a:noFill/>
                </a:ln>
                <a:solidFill>
                  <a:schemeClr val="tx1"/>
                </a:solidFill>
                <a:latin typeface="Times New Roman" panose="02020603050405020304" pitchFamily="18" charset="0"/>
                <a:cs typeface="Times New Roman" panose="02020603050405020304" pitchFamily="18" charset="0"/>
              </a:rPr>
              <a:t>σ3), </a:t>
            </a:r>
            <a:r>
              <a:rPr lang="en-US" sz="3000" dirty="0">
                <a:ln w="1270">
                  <a:noFill/>
                </a:ln>
                <a:solidFill>
                  <a:schemeClr val="tx1"/>
                </a:solidFill>
                <a:latin typeface="Times New Roman" panose="02020603050405020304" pitchFamily="18" charset="0"/>
                <a:cs typeface="Times New Roman" panose="02020603050405020304" pitchFamily="18" charset="0"/>
              </a:rPr>
              <a:t>and/or follow the trends of pre-existing fracture systems in the rift zone. Google Earth Pro (GE) is utilized to map outlines of explosive craters and cones. The morphometry of each cone is analyzed and the degree of confidence in the shape is reported while mapping to allow for a more informed data analysis. ArcGIS Pro is used to generate the minimum bounding geometry that encompasses the plane-view shape of the feature, which in turn provides the short- and long-axis lengths and orientations of each feature. The long axis/short axis ratio provides an estimate of the elongation of each volcanic feature, and the trend of the long axis is indicative of the elongation direction, which can be graphically expressed in rose diagrams. The bearings between closest neighbors also provides the near angle, which can be graphically expressed on a rose diagram to provide the orientation of the linear volcanic array representing all of the data collected.</a:t>
            </a:r>
            <a:endParaRPr sz="2800" dirty="0">
              <a:solidFill>
                <a:schemeClr val="dk1"/>
              </a:solidFill>
              <a:latin typeface="Calibri"/>
              <a:ea typeface="Calibri"/>
              <a:cs typeface="Calibri"/>
              <a:sym typeface="Calibri"/>
            </a:endParaRPr>
          </a:p>
        </p:txBody>
      </p:sp>
      <p:pic>
        <p:nvPicPr>
          <p:cNvPr id="133" name="Google Shape;133;p1"/>
          <p:cNvPicPr preferRelativeResize="0">
            <a:picLocks noChangeAspect="1"/>
          </p:cNvPicPr>
          <p:nvPr/>
        </p:nvPicPr>
        <p:blipFill rotWithShape="1">
          <a:blip r:embed="rId3">
            <a:alphaModFix/>
          </a:blip>
          <a:srcRect/>
          <a:stretch/>
        </p:blipFill>
        <p:spPr>
          <a:xfrm>
            <a:off x="41176394" y="1043408"/>
            <a:ext cx="6435090" cy="2046771"/>
          </a:xfrm>
          <a:prstGeom prst="rect">
            <a:avLst/>
          </a:prstGeom>
          <a:noFill/>
          <a:ln>
            <a:noFill/>
          </a:ln>
        </p:spPr>
      </p:pic>
      <p:sp>
        <p:nvSpPr>
          <p:cNvPr id="134" name="Google Shape;134;p1"/>
          <p:cNvSpPr/>
          <p:nvPr/>
        </p:nvSpPr>
        <p:spPr>
          <a:xfrm>
            <a:off x="332816" y="29389027"/>
            <a:ext cx="17628614" cy="3240625"/>
          </a:xfrm>
          <a:prstGeom prst="rect">
            <a:avLst/>
          </a:prstGeom>
          <a:solidFill>
            <a:schemeClr val="bg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dirty="0">
              <a:solidFill>
                <a:schemeClr val="lt1"/>
              </a:solidFill>
            </a:endParaRPr>
          </a:p>
        </p:txBody>
      </p:sp>
      <p:sp>
        <p:nvSpPr>
          <p:cNvPr id="136" name="Google Shape;136;p1"/>
          <p:cNvSpPr txBox="1"/>
          <p:nvPr/>
        </p:nvSpPr>
        <p:spPr>
          <a:xfrm>
            <a:off x="422899" y="29498484"/>
            <a:ext cx="13794777" cy="3192180"/>
          </a:xfrm>
          <a:prstGeom prst="rect">
            <a:avLst/>
          </a:prstGeom>
          <a:noFill/>
          <a:ln>
            <a:noFill/>
          </a:ln>
        </p:spPr>
        <p:txBody>
          <a:bodyPr spcFirstLastPara="1" wrap="square" lIns="91425" tIns="45700" rIns="91425" bIns="45700" anchor="t" anchorCtr="0">
            <a:spAutoFit/>
          </a:bodyPr>
          <a:lstStyle/>
          <a:p>
            <a:r>
              <a:rPr lang="en-US" sz="3000" b="1" dirty="0">
                <a:latin typeface="Times New Roman" panose="02020603050405020304" pitchFamily="18" charset="0"/>
                <a:cs typeface="Times New Roman" panose="02020603050405020304" pitchFamily="18" charset="0"/>
              </a:rPr>
              <a:t>References  </a:t>
            </a:r>
            <a:endParaRPr sz="3000" dirty="0">
              <a:latin typeface="Times New Roman" panose="02020603050405020304" pitchFamily="18" charset="0"/>
              <a:cs typeface="Times New Roman" panose="02020603050405020304" pitchFamily="18" charset="0"/>
            </a:endParaRPr>
          </a:p>
          <a:p>
            <a:pPr>
              <a:lnSpc>
                <a:spcPct val="107000"/>
              </a:lnSpc>
              <a:spcAft>
                <a:spcPts val="800"/>
              </a:spcAft>
            </a:pP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Allmendinger, R. W., Cardozo, N. C., and Fisher, D., 2013, Structural Geology Algorithms: Vectors &amp; Tensors: Cambridge, England, Cambridge University Press, 289 pp. ; Bemis, K.G. and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Ferencz</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M., 2017. Morphometric analysis of scoria cones: the potential for inferring process from shape.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Geological Society, London, Special Publications</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446</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 pp.61-100. ; Cardozo, N., and Allmendinger, R. W., 2013, Spherical projections with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OSXStereonet</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Computers &amp; Geosciences, v. 51, no. 0, p. 193 - 205,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doi</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10.1016/j.cageo.2012.07.021 ;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Chorowicz</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J., 2005. The east African rift system.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Journal of African Earth Sciences</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43</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(1-3), pp.379-410. ; Macgregor, D., 2015. History of the development of the East African Rift System: A series of interpreted maps through time.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Journal of African Earth Sciences</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101</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pp.232-252. ;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Mazzarini</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F., 2007. Vent distribution and crustal thickness in stretched continental crust: The case of the Afar Depression (Ethiopia).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Geosphere</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3</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(3), pp.152-162. ; Morley, C.K. and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Ngenoh</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D.K., 1999. AAPG Studies in Geology# 44, Chapter 1: Introduction to the East African Rift System. ;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Muirhead</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J.D.,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Kattenhorn</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S.A. and Le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Corvec</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N., 2015. Varying styles of magmatic strain accommodation across the East African Rift.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Geochemistry, Geophysics, Geosystems</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16</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(8), pp.2775-2795. ; Paulsen, T.S. and Wilson, T.J., 2010. New criteria for systematic mapping and reliability assessment of monogenetic volcanic vent alignments and elongate volcanic vents for crustal stress analyses.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Tectonophysics</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482</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(1-4), pp.16-28. ;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Tibaldi</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Bonali</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F.L. and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Corazzato</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 2014. The diverging volcanic rift system.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Tectonophysics</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611</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pp.94-113. ; Van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Hazinga</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 2020. Investigating the Relationship Between Linear Arrays of Explosive Volcanic Features and the Regional Stress Field of Mt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Marsabit</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Kenya.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Thesis. ; </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Van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Hazinga</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Muirhead</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J. and Mana, S., 2020. Using the Extrusive Volcanic Features of Mt. </a:t>
            </a:r>
            <a:r>
              <a:rPr lang="en-US"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Marsabit</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Kenya to Identify Regional Tectonic Stress. </a:t>
            </a:r>
            <a:r>
              <a:rPr lang="en-US"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Abstract.</a:t>
            </a:r>
            <a:endParaRPr lang="en-US" sz="12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24" name="Google Shape;124;p1"/>
          <p:cNvSpPr/>
          <p:nvPr/>
        </p:nvSpPr>
        <p:spPr>
          <a:xfrm>
            <a:off x="18166429" y="29375246"/>
            <a:ext cx="30878355" cy="3219903"/>
          </a:xfrm>
          <a:prstGeom prst="rect">
            <a:avLst/>
          </a:prstGeom>
          <a:solidFill>
            <a:schemeClr val="bg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dirty="0">
              <a:solidFill>
                <a:schemeClr val="lt1"/>
              </a:solidFill>
            </a:endParaRPr>
          </a:p>
        </p:txBody>
      </p:sp>
      <p:sp>
        <p:nvSpPr>
          <p:cNvPr id="138" name="Google Shape;138;p1"/>
          <p:cNvSpPr/>
          <p:nvPr/>
        </p:nvSpPr>
        <p:spPr>
          <a:xfrm>
            <a:off x="332813" y="22048524"/>
            <a:ext cx="13258800" cy="7099698"/>
          </a:xfrm>
          <a:prstGeom prst="rect">
            <a:avLst/>
          </a:prstGeom>
          <a:solidFill>
            <a:schemeClr val="bg1"/>
          </a:solidFill>
          <a:ln w="9525" cap="flat" cmpd="sng">
            <a:solidFill>
              <a:schemeClr val="tx1">
                <a:alpha val="90000"/>
              </a:schemeClr>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39" name="Google Shape;139;p1"/>
          <p:cNvSpPr txBox="1"/>
          <p:nvPr/>
        </p:nvSpPr>
        <p:spPr>
          <a:xfrm>
            <a:off x="52510" y="21882878"/>
            <a:ext cx="14000519" cy="8130389"/>
          </a:xfrm>
          <a:prstGeom prst="rect">
            <a:avLst/>
          </a:prstGeom>
          <a:noFill/>
          <a:ln>
            <a:noFill/>
          </a:ln>
        </p:spPr>
        <p:txBody>
          <a:bodyPr spcFirstLastPara="1" wrap="square" lIns="457200" tIns="45700" rIns="457200" bIns="274299" anchor="t" anchorCtr="0">
            <a:spAutoFit/>
          </a:bodyPr>
          <a:lstStyle/>
          <a:p>
            <a:pPr algn="ctr">
              <a:spcBef>
                <a:spcPts val="1800"/>
              </a:spcBef>
            </a:pPr>
            <a:r>
              <a:rPr lang="en-US" sz="5000" b="1" dirty="0">
                <a:solidFill>
                  <a:schemeClr val="dk1"/>
                </a:solidFill>
                <a:latin typeface="Times New Roman" panose="02020603050405020304" pitchFamily="18" charset="0"/>
                <a:ea typeface="Calibri"/>
                <a:cs typeface="Times New Roman" panose="02020603050405020304" pitchFamily="18" charset="0"/>
                <a:sym typeface="Calibri"/>
              </a:rPr>
              <a:t>METHODS</a:t>
            </a:r>
          </a:p>
          <a:p>
            <a:pPr marL="457200" lvl="0" indent="-457200">
              <a:spcAft>
                <a:spcPts val="400"/>
              </a:spcAft>
              <a:buFont typeface="Arial" panose="020B0604020202020204" pitchFamily="34" charset="0"/>
              <a:buChar char="•"/>
              <a:tabLst>
                <a:tab pos="457200" algn="l"/>
              </a:tabLst>
            </a:pPr>
            <a:r>
              <a:rPr lang="en-US" sz="3000" dirty="0">
                <a:latin typeface="Times New Roman" panose="02020603050405020304" pitchFamily="18" charset="0"/>
                <a:ea typeface="Calibri" panose="020F0502020204030204" pitchFamily="34" charset="0"/>
                <a:cs typeface="Times New Roman" panose="02020603050405020304" pitchFamily="18" charset="0"/>
              </a:rPr>
              <a:t>Mapped explosive features (cones, maar craters, etc.) with the polygon tool in GE (10m resolution). Used the Elevation and Tilt angle tools to verify morphometry.</a:t>
            </a:r>
          </a:p>
          <a:p>
            <a:pPr lvl="0">
              <a:spcAft>
                <a:spcPts val="400"/>
              </a:spcAft>
              <a:tabLst>
                <a:tab pos="457200" algn="l"/>
              </a:tabLst>
            </a:pPr>
            <a:r>
              <a:rPr lang="en-US" sz="3000" dirty="0">
                <a:latin typeface="Times New Roman" panose="02020603050405020304" pitchFamily="18" charset="0"/>
                <a:ea typeface="Calibri" panose="020F0502020204030204" pitchFamily="34" charset="0"/>
                <a:cs typeface="Times New Roman" panose="02020603050405020304" pitchFamily="18" charset="0"/>
              </a:rPr>
              <a:t>•	</a:t>
            </a:r>
            <a:r>
              <a:rPr lang="en-US" sz="3000" dirty="0" err="1">
                <a:latin typeface="Times New Roman" panose="02020603050405020304" pitchFamily="18" charset="0"/>
                <a:ea typeface="Calibri" panose="020F0502020204030204" pitchFamily="34" charset="0"/>
                <a:cs typeface="Times New Roman" panose="02020603050405020304" pitchFamily="18" charset="0"/>
              </a:rPr>
              <a:t>Hillshade</a:t>
            </a:r>
            <a:r>
              <a:rPr lang="en-US" sz="3000" dirty="0">
                <a:latin typeface="Times New Roman" panose="02020603050405020304" pitchFamily="18" charset="0"/>
                <a:ea typeface="Calibri" panose="020F0502020204030204" pitchFamily="34" charset="0"/>
                <a:cs typeface="Times New Roman" panose="02020603050405020304" pitchFamily="18" charset="0"/>
              </a:rPr>
              <a:t> relief provided by ESRI is used to confirm cone boundaries.</a:t>
            </a:r>
          </a:p>
          <a:p>
            <a:pPr lvl="0">
              <a:spcAft>
                <a:spcPts val="400"/>
              </a:spcAft>
              <a:tabLst>
                <a:tab pos="457200" algn="l"/>
              </a:tabLst>
            </a:pPr>
            <a:r>
              <a:rPr lang="en-US" sz="3000" dirty="0">
                <a:latin typeface="Times New Roman" panose="02020603050405020304" pitchFamily="18" charset="0"/>
                <a:ea typeface="Calibri" panose="020F0502020204030204" pitchFamily="34" charset="0"/>
                <a:cs typeface="Times New Roman" panose="02020603050405020304" pitchFamily="18" charset="0"/>
              </a:rPr>
              <a:t>•	Cone reliability is based on confidence levels (CL) (Figure 3)</a:t>
            </a:r>
          </a:p>
          <a:p>
            <a:pPr lvl="0">
              <a:spcAft>
                <a:spcPts val="400"/>
              </a:spcAft>
              <a:tabLst>
                <a:tab pos="457200" algn="l"/>
              </a:tabLst>
            </a:pPr>
            <a:r>
              <a:rPr lang="en-US" sz="3000" dirty="0">
                <a:latin typeface="Times New Roman" panose="02020603050405020304" pitchFamily="18" charset="0"/>
                <a:ea typeface="Calibri" panose="020F0502020204030204" pitchFamily="34" charset="0"/>
                <a:cs typeface="Times New Roman" panose="02020603050405020304" pitchFamily="18" charset="0"/>
              </a:rPr>
              <a:t>•	Minimum Bounding Geometry tool is utilized in ArcGIS to find the long and 	short axis measurements and orientations for high confidence features with a 	long/short axis ratio greater than 1.2 (Figure 4)</a:t>
            </a:r>
          </a:p>
          <a:p>
            <a:pPr lvl="0">
              <a:spcAft>
                <a:spcPts val="400"/>
              </a:spcAft>
              <a:tabLst>
                <a:tab pos="457200" algn="l"/>
              </a:tabLst>
            </a:pPr>
            <a:r>
              <a:rPr lang="en-US" sz="3000" dirty="0">
                <a:latin typeface="Times New Roman" panose="02020603050405020304" pitchFamily="18" charset="0"/>
                <a:ea typeface="Calibri" panose="020F0502020204030204" pitchFamily="34" charset="0"/>
                <a:cs typeface="Times New Roman" panose="02020603050405020304" pitchFamily="18" charset="0"/>
              </a:rPr>
              <a:t>•	Geoprocessing Near Angle tool is utilized in ArcGIS to identify possible 	lineaments for all features</a:t>
            </a:r>
          </a:p>
          <a:p>
            <a:pPr lvl="0">
              <a:spcAft>
                <a:spcPts val="400"/>
              </a:spcAft>
              <a:tabLst>
                <a:tab pos="457200" algn="l"/>
              </a:tabLst>
            </a:pPr>
            <a:r>
              <a:rPr lang="en-US" sz="3000" dirty="0">
                <a:latin typeface="Times New Roman" panose="02020603050405020304" pitchFamily="18" charset="0"/>
                <a:ea typeface="Calibri" panose="020F0502020204030204" pitchFamily="34" charset="0"/>
                <a:cs typeface="Times New Roman" panose="02020603050405020304" pitchFamily="18" charset="0"/>
              </a:rPr>
              <a:t>•	</a:t>
            </a:r>
            <a:r>
              <a:rPr lang="en-US" sz="3000" dirty="0" err="1">
                <a:latin typeface="Times New Roman" panose="02020603050405020304" pitchFamily="18" charset="0"/>
                <a:ea typeface="Calibri" panose="020F0502020204030204" pitchFamily="34" charset="0"/>
                <a:cs typeface="Times New Roman" panose="02020603050405020304" pitchFamily="18" charset="0"/>
              </a:rPr>
              <a:t>Stereonet</a:t>
            </a:r>
            <a:r>
              <a:rPr lang="en-US" sz="3000" dirty="0">
                <a:latin typeface="Times New Roman" panose="02020603050405020304" pitchFamily="18" charset="0"/>
                <a:ea typeface="Calibri" panose="020F0502020204030204" pitchFamily="34" charset="0"/>
                <a:cs typeface="Times New Roman" panose="02020603050405020304" pitchFamily="18" charset="0"/>
              </a:rPr>
              <a:t> 11 is used to create rose diagrams of Long Axis Orientations and 	Near Angle Orientations</a:t>
            </a:r>
          </a:p>
          <a:p>
            <a:pPr marL="457200" lvl="0" indent="-457200">
              <a:spcAft>
                <a:spcPts val="400"/>
              </a:spcAft>
              <a:buFont typeface="Arial" panose="020B0604020202020204" pitchFamily="34" charset="0"/>
              <a:buChar char="•"/>
              <a:tabLst>
                <a:tab pos="457200" algn="l"/>
              </a:tabLst>
            </a:pPr>
            <a:r>
              <a:rPr lang="en-US" sz="3000" dirty="0">
                <a:latin typeface="Times New Roman" panose="02020603050405020304" pitchFamily="18" charset="0"/>
                <a:cs typeface="Times New Roman" panose="02020603050405020304" pitchFamily="18" charset="0"/>
              </a:rPr>
              <a:t>Subgroups were created using the Near Neighbor Distance (</a:t>
            </a:r>
            <a:r>
              <a:rPr lang="en-US" sz="3000" dirty="0" err="1">
                <a:latin typeface="Times New Roman" panose="02020603050405020304" pitchFamily="18" charset="0"/>
                <a:cs typeface="Times New Roman" panose="02020603050405020304" pitchFamily="18" charset="0"/>
              </a:rPr>
              <a:t>NNd</a:t>
            </a:r>
            <a:r>
              <a:rPr lang="en-US" sz="3000" dirty="0">
                <a:latin typeface="Times New Roman" panose="02020603050405020304" pitchFamily="18" charset="0"/>
                <a:cs typeface="Times New Roman" panose="02020603050405020304" pitchFamily="18" charset="0"/>
              </a:rPr>
              <a:t>) of 3,000 meters in </a:t>
            </a:r>
            <a:r>
              <a:rPr lang="en-US" sz="3000" dirty="0" err="1">
                <a:latin typeface="Times New Roman" panose="02020603050405020304" pitchFamily="18" charset="0"/>
                <a:cs typeface="Times New Roman" panose="02020603050405020304" pitchFamily="18" charset="0"/>
              </a:rPr>
              <a:t>MatLab</a:t>
            </a:r>
            <a:r>
              <a:rPr lang="en-US" sz="3000" dirty="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a:p>
            <a:pPr marL="293688" indent="-293688">
              <a:spcBef>
                <a:spcPts val="1800"/>
              </a:spcBef>
              <a:buSzPct val="100000"/>
              <a:buFont typeface="Arial"/>
              <a:buChar char="•"/>
            </a:pPr>
            <a:endParaRPr lang="en-US" dirty="0"/>
          </a:p>
        </p:txBody>
      </p:sp>
      <p:sp>
        <p:nvSpPr>
          <p:cNvPr id="158" name="Google Shape;158;p1"/>
          <p:cNvSpPr/>
          <p:nvPr/>
        </p:nvSpPr>
        <p:spPr>
          <a:xfrm>
            <a:off x="13963985" y="4211723"/>
            <a:ext cx="21346632" cy="2519817"/>
          </a:xfrm>
          <a:prstGeom prst="rect">
            <a:avLst/>
          </a:prstGeom>
          <a:solidFill>
            <a:schemeClr val="bg1"/>
          </a:solidFill>
          <a:ln w="9525"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endParaRPr sz="5646" dirty="0">
              <a:solidFill>
                <a:schemeClr val="lt1"/>
              </a:solidFill>
            </a:endParaRPr>
          </a:p>
        </p:txBody>
      </p:sp>
      <p:sp>
        <p:nvSpPr>
          <p:cNvPr id="83" name="Google Shape;125;p1">
            <a:extLst>
              <a:ext uri="{FF2B5EF4-FFF2-40B4-BE49-F238E27FC236}">
                <a16:creationId xmlns:a16="http://schemas.microsoft.com/office/drawing/2014/main" id="{ADB7C3AE-09DA-49D1-B74D-C0709BAB13F6}"/>
              </a:ext>
            </a:extLst>
          </p:cNvPr>
          <p:cNvSpPr>
            <a:spLocks noChangeAspect="1"/>
          </p:cNvSpPr>
          <p:nvPr/>
        </p:nvSpPr>
        <p:spPr>
          <a:xfrm>
            <a:off x="13963984" y="6858417"/>
            <a:ext cx="21346633" cy="22289805"/>
          </a:xfrm>
          <a:prstGeom prst="rect">
            <a:avLst/>
          </a:prstGeom>
          <a:solidFill>
            <a:schemeClr val="bg1"/>
          </a:solidFill>
          <a:ln w="9525">
            <a:solidFill>
              <a:schemeClr val="tx1"/>
            </a:solidFill>
            <a:headEnd type="none" w="sm" len="sm"/>
            <a:tailEnd type="none" w="sm" len="sm"/>
          </a:ln>
        </p:spPr>
        <p:style>
          <a:lnRef idx="0">
            <a:schemeClr val="accent3"/>
          </a:lnRef>
          <a:fillRef idx="3">
            <a:schemeClr val="accent3"/>
          </a:fillRef>
          <a:effectRef idx="3">
            <a:schemeClr val="accent3"/>
          </a:effectRef>
          <a:fontRef idx="minor">
            <a:schemeClr val="lt1"/>
          </a:fontRef>
        </p:style>
        <p:txBody>
          <a:bodyPr spcFirstLastPara="1" wrap="square" lIns="91425" tIns="45700" rIns="91425" bIns="45700" anchor="ctr" anchorCtr="0">
            <a:noAutofit/>
          </a:bodyPr>
          <a:lstStyle/>
          <a:p>
            <a:pPr algn="ctr"/>
            <a:endParaRPr sz="5646">
              <a:solidFill>
                <a:schemeClr val="lt1"/>
              </a:solidFill>
            </a:endParaRPr>
          </a:p>
        </p:txBody>
      </p:sp>
      <p:sp>
        <p:nvSpPr>
          <p:cNvPr id="87" name="Google Shape;87;p1"/>
          <p:cNvSpPr txBox="1"/>
          <p:nvPr/>
        </p:nvSpPr>
        <p:spPr>
          <a:xfrm>
            <a:off x="14003690" y="27794088"/>
            <a:ext cx="21279561" cy="1354176"/>
          </a:xfrm>
          <a:prstGeom prst="rect">
            <a:avLst/>
          </a:prstGeom>
          <a:noFill/>
          <a:ln>
            <a:noFill/>
          </a:ln>
        </p:spPr>
        <p:txBody>
          <a:bodyPr spcFirstLastPara="1" wrap="square" lIns="91425" tIns="45700" rIns="91425" bIns="45700" anchor="t" anchorCtr="0">
            <a:spAutoFit/>
          </a:bodyPr>
          <a:lstStyle/>
          <a:p>
            <a:r>
              <a:rPr lang="en-US" sz="2600" b="1" dirty="0">
                <a:latin typeface="Times New Roman" panose="02020603050405020304" pitchFamily="18" charset="0"/>
                <a:cs typeface="Times New Roman" panose="02020603050405020304" pitchFamily="18" charset="0"/>
              </a:rPr>
              <a:t>Figure 2: </a:t>
            </a:r>
            <a:r>
              <a:rPr lang="en-US" sz="2600" dirty="0">
                <a:latin typeface="Times New Roman" panose="02020603050405020304" pitchFamily="18" charset="0"/>
                <a:cs typeface="Times New Roman" panose="02020603050405020304" pitchFamily="18" charset="0"/>
              </a:rPr>
              <a:t>An aerial map modified from Google Earth Pro of 341 mapped explosive cones/craters, outlined by white and colored polygons. Rose diagrams of the entire areas volcanic feature’s elongation for confident level 1 and 2 features, and near angle analysis for all mapped features. 6 smaller diagrams match the subgroups in the map that contain an error margin less than ± 30</a:t>
            </a:r>
            <a:r>
              <a:rPr lang="en-US" sz="2800" dirty="0">
                <a:latin typeface="Times New Roman" panose="02020603050405020304" pitchFamily="18" charset="0"/>
              </a:rPr>
              <a:t>°.</a:t>
            </a:r>
            <a:endParaRPr sz="2600" dirty="0">
              <a:latin typeface="Times New Roman" panose="02020603050405020304" pitchFamily="18" charset="0"/>
              <a:cs typeface="Times New Roman" panose="02020603050405020304" pitchFamily="18" charset="0"/>
            </a:endParaRPr>
          </a:p>
        </p:txBody>
      </p:sp>
      <p:sp>
        <p:nvSpPr>
          <p:cNvPr id="145" name="Google Shape;145;p1"/>
          <p:cNvSpPr txBox="1"/>
          <p:nvPr/>
        </p:nvSpPr>
        <p:spPr>
          <a:xfrm>
            <a:off x="14077623" y="6863536"/>
            <a:ext cx="21273466" cy="1785064"/>
          </a:xfrm>
          <a:prstGeom prst="rect">
            <a:avLst/>
          </a:prstGeom>
          <a:noFill/>
          <a:ln>
            <a:noFill/>
          </a:ln>
        </p:spPr>
        <p:txBody>
          <a:bodyPr spcFirstLastPara="1" wrap="square" lIns="91425" tIns="45700" rIns="91425" bIns="45700" anchor="t" anchorCtr="0">
            <a:spAutoFit/>
          </a:bodyPr>
          <a:lstStyle/>
          <a:p>
            <a:pPr algn="ctr"/>
            <a:r>
              <a:rPr lang="en-US" sz="5000" b="1" dirty="0">
                <a:solidFill>
                  <a:schemeClr val="dk1"/>
                </a:solidFill>
                <a:latin typeface="Times New Roman" panose="02020603050405020304" pitchFamily="18" charset="0"/>
                <a:ea typeface="Calibri"/>
                <a:cs typeface="Times New Roman" panose="02020603050405020304" pitchFamily="18" charset="0"/>
                <a:sym typeface="Calibri"/>
              </a:rPr>
              <a:t>RESULTS</a:t>
            </a:r>
          </a:p>
          <a:p>
            <a:r>
              <a:rPr lang="en-US" sz="3000" dirty="0">
                <a:latin typeface="Times New Roman" panose="02020603050405020304" pitchFamily="18" charset="0"/>
                <a:cs typeface="Times New Roman" panose="02020603050405020304" pitchFamily="18" charset="0"/>
              </a:rPr>
              <a:t>The long axis of 68 cones with a confidence level of 1 or 2 (Figure 3) and long/short axis ratio greater than 1.2 are good indicators of dike orientations. A near angle analysis was conducted on all of the mapped cones to analyze the general trend of the overall linear array.</a:t>
            </a:r>
            <a:endParaRPr sz="3000" dirty="0">
              <a:solidFill>
                <a:schemeClr val="tx1"/>
              </a:solidFill>
              <a:latin typeface="Times New Roman" panose="02020603050405020304" pitchFamily="18" charset="0"/>
              <a:cs typeface="Times New Roman" panose="02020603050405020304" pitchFamily="18" charset="0"/>
            </a:endParaRPr>
          </a:p>
        </p:txBody>
      </p:sp>
      <p:sp>
        <p:nvSpPr>
          <p:cNvPr id="105" name="Google Shape;127;p1">
            <a:extLst>
              <a:ext uri="{FF2B5EF4-FFF2-40B4-BE49-F238E27FC236}">
                <a16:creationId xmlns:a16="http://schemas.microsoft.com/office/drawing/2014/main" id="{8845AC97-E620-4C01-B5BD-FA14C34192F2}"/>
              </a:ext>
            </a:extLst>
          </p:cNvPr>
          <p:cNvSpPr txBox="1"/>
          <p:nvPr/>
        </p:nvSpPr>
        <p:spPr>
          <a:xfrm>
            <a:off x="14031055" y="4142487"/>
            <a:ext cx="21446610" cy="2477560"/>
          </a:xfrm>
          <a:prstGeom prst="rect">
            <a:avLst/>
          </a:prstGeom>
          <a:noFill/>
          <a:ln>
            <a:noFill/>
          </a:ln>
        </p:spPr>
        <p:txBody>
          <a:bodyPr spcFirstLastPara="1" wrap="square" lIns="457200" tIns="45700" rIns="457200" bIns="274299" anchor="t" anchorCtr="0">
            <a:spAutoFit/>
          </a:bodyPr>
          <a:lstStyle/>
          <a:p>
            <a:pPr algn="ctr"/>
            <a:r>
              <a:rPr lang="en-US" sz="5000" b="1" dirty="0">
                <a:solidFill>
                  <a:schemeClr val="dk1"/>
                </a:solidFill>
                <a:latin typeface="Times New Roman" panose="02020603050405020304" pitchFamily="18" charset="0"/>
                <a:ea typeface="Calibri"/>
                <a:cs typeface="Times New Roman" panose="02020603050405020304" pitchFamily="18" charset="0"/>
                <a:sym typeface="Calibri"/>
              </a:rPr>
              <a:t>PURPOSE</a:t>
            </a:r>
          </a:p>
          <a:p>
            <a:r>
              <a:rPr lang="en-US" sz="3000" dirty="0">
                <a:solidFill>
                  <a:schemeClr val="tx1"/>
                </a:solidFill>
                <a:latin typeface="Times New Roman" panose="02020603050405020304" pitchFamily="18" charset="0"/>
                <a:ea typeface="Cambria" panose="02040503050406030204" pitchFamily="18" charset="0"/>
                <a:cs typeface="Times New Roman" panose="02020603050405020304" pitchFamily="18" charset="0"/>
                <a:sym typeface="Calibri"/>
              </a:rPr>
              <a:t>Dike location and orientation can be inferred from mapping and analysis of possible linear arrays as well as the orientations of the long axes of extrusive volcanic features. These data provide a greater understanding of regional extensional stress (</a:t>
            </a:r>
            <a:r>
              <a:rPr lang="el-GR" sz="3000" dirty="0">
                <a:solidFill>
                  <a:schemeClr val="tx1"/>
                </a:solidFill>
                <a:latin typeface="Times New Roman" panose="02020603050405020304" pitchFamily="18" charset="0"/>
                <a:ea typeface="Cambria" panose="02040503050406030204" pitchFamily="18" charset="0"/>
                <a:cs typeface="Times New Roman" panose="02020603050405020304" pitchFamily="18" charset="0"/>
                <a:sym typeface="Calibri"/>
              </a:rPr>
              <a:t>σ3) </a:t>
            </a:r>
            <a:r>
              <a:rPr lang="en-US" sz="3000" dirty="0">
                <a:solidFill>
                  <a:schemeClr val="tx1"/>
                </a:solidFill>
                <a:latin typeface="Times New Roman" panose="02020603050405020304" pitchFamily="18" charset="0"/>
                <a:ea typeface="Cambria" panose="02040503050406030204" pitchFamily="18" charset="0"/>
                <a:cs typeface="Times New Roman" panose="02020603050405020304" pitchFamily="18" charset="0"/>
                <a:sym typeface="Calibri"/>
              </a:rPr>
              <a:t>and comprehension of the overall fault structure in the East African Rift system, informing future studies of rifting.</a:t>
            </a:r>
          </a:p>
        </p:txBody>
      </p:sp>
      <p:sp>
        <p:nvSpPr>
          <p:cNvPr id="128" name="Google Shape;125;p1">
            <a:extLst>
              <a:ext uri="{FF2B5EF4-FFF2-40B4-BE49-F238E27FC236}">
                <a16:creationId xmlns:a16="http://schemas.microsoft.com/office/drawing/2014/main" id="{4B3C8ECA-0765-45AD-ADDB-7984E2E72FB1}"/>
              </a:ext>
            </a:extLst>
          </p:cNvPr>
          <p:cNvSpPr/>
          <p:nvPr/>
        </p:nvSpPr>
        <p:spPr>
          <a:xfrm>
            <a:off x="35683236" y="15851038"/>
            <a:ext cx="13361550" cy="13297184"/>
          </a:xfrm>
          <a:prstGeom prst="rect">
            <a:avLst/>
          </a:prstGeom>
          <a:solidFill>
            <a:schemeClr val="bg1"/>
          </a:solidFill>
          <a:ln w="9525"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r>
              <a:rPr lang="en-US" sz="5646" dirty="0">
                <a:solidFill>
                  <a:schemeClr val="lt1"/>
                </a:solidFill>
              </a:rPr>
              <a:t>v</a:t>
            </a:r>
            <a:endParaRPr sz="5646" dirty="0">
              <a:solidFill>
                <a:schemeClr val="lt1"/>
              </a:solidFill>
            </a:endParaRPr>
          </a:p>
        </p:txBody>
      </p:sp>
      <p:sp>
        <p:nvSpPr>
          <p:cNvPr id="19" name="TextBox 18">
            <a:extLst>
              <a:ext uri="{FF2B5EF4-FFF2-40B4-BE49-F238E27FC236}">
                <a16:creationId xmlns:a16="http://schemas.microsoft.com/office/drawing/2014/main" id="{140359F8-6179-4AF3-A877-40E0A565ADE7}"/>
              </a:ext>
            </a:extLst>
          </p:cNvPr>
          <p:cNvSpPr txBox="1"/>
          <p:nvPr/>
        </p:nvSpPr>
        <p:spPr>
          <a:xfrm>
            <a:off x="18310892" y="29386316"/>
            <a:ext cx="30545993" cy="3170099"/>
          </a:xfrm>
          <a:prstGeom prst="rect">
            <a:avLst/>
          </a:prstGeom>
          <a:noFill/>
        </p:spPr>
        <p:txBody>
          <a:bodyPr wrap="square" rtlCol="0">
            <a:spAutoFit/>
          </a:bodyPr>
          <a:lstStyle/>
          <a:p>
            <a:pPr algn="ctr">
              <a:spcBef>
                <a:spcPts val="1800"/>
              </a:spcBef>
            </a:pPr>
            <a:r>
              <a:rPr lang="en-US" sz="5000" b="1" dirty="0">
                <a:solidFill>
                  <a:schemeClr val="dk1"/>
                </a:solidFill>
                <a:latin typeface="Times New Roman" panose="02020603050405020304" pitchFamily="18" charset="0"/>
                <a:ea typeface="Calibri"/>
                <a:cs typeface="Times New Roman" panose="02020603050405020304" pitchFamily="18" charset="0"/>
                <a:sym typeface="Calibri"/>
              </a:rPr>
              <a:t>CONCLUSIONS</a:t>
            </a:r>
          </a:p>
          <a:p>
            <a:pPr marL="457200" indent="-457200" algn="just" fontAlgn="base">
              <a:buFont typeface="Arial" panose="020B0604020202020204" pitchFamily="34" charset="0"/>
              <a:buChar char="•"/>
            </a:pPr>
            <a:r>
              <a:rPr lang="en-US" sz="3000" dirty="0">
                <a:latin typeface="Times New Roman" panose="02020603050405020304" pitchFamily="18" charset="0"/>
              </a:rPr>
              <a:t>Mean elongation trends indicate a dike propagation orientation of 012.5° ± 09.5°, which results into an extensional orientation of ~102°.</a:t>
            </a:r>
          </a:p>
          <a:p>
            <a:pPr marL="457200" indent="-457200" algn="just" fontAlgn="base">
              <a:buFont typeface="Arial" panose="020B0604020202020204" pitchFamily="34" charset="0"/>
              <a:buChar char="•"/>
            </a:pPr>
            <a:r>
              <a:rPr lang="en-US" sz="3000" dirty="0">
                <a:latin typeface="Times New Roman" panose="02020603050405020304" pitchFamily="18" charset="0"/>
              </a:rPr>
              <a:t>The subgroups contain consistent trend directions with the long axis and lineation rose diagrams of the entire area. </a:t>
            </a:r>
          </a:p>
          <a:p>
            <a:pPr marL="457200" indent="-457200" algn="just" fontAlgn="base">
              <a:buFont typeface="Arial" panose="020B0604020202020204" pitchFamily="34" charset="0"/>
              <a:buChar char="•"/>
            </a:pPr>
            <a:r>
              <a:rPr lang="en-US" sz="3000" dirty="0">
                <a:latin typeface="Times New Roman" panose="02020603050405020304" pitchFamily="18" charset="0"/>
              </a:rPr>
              <a:t>The near angle analyses provide insights on the possible existence of lineaments. Although a preferential orientation is not well defined, the obtained mean vector oriented at ~021.0° is consistent with the elongation direction and supports that data by indicating a NE-SW trend for the original data which suggests SE-NW extensional forces.</a:t>
            </a:r>
          </a:p>
          <a:p>
            <a:pPr marL="457200" indent="-457200" algn="just" fontAlgn="base">
              <a:buFont typeface="Arial" panose="020B0604020202020204" pitchFamily="34" charset="0"/>
              <a:buChar char="•"/>
            </a:pPr>
            <a:r>
              <a:rPr lang="en-US" sz="3000" dirty="0">
                <a:latin typeface="Times New Roman" panose="02020603050405020304" pitchFamily="18" charset="0"/>
              </a:rPr>
              <a:t>Trends from previous studies, such as Mega Volcanic Field, possesses similar values in orientation (~016°).</a:t>
            </a:r>
          </a:p>
        </p:txBody>
      </p:sp>
      <p:sp>
        <p:nvSpPr>
          <p:cNvPr id="147" name="Google Shape;147;p1"/>
          <p:cNvSpPr txBox="1"/>
          <p:nvPr/>
        </p:nvSpPr>
        <p:spPr>
          <a:xfrm>
            <a:off x="42738654" y="5080513"/>
            <a:ext cx="5810034" cy="10074512"/>
          </a:xfrm>
          <a:prstGeom prst="rect">
            <a:avLst/>
          </a:prstGeom>
          <a:noFill/>
          <a:ln>
            <a:noFill/>
          </a:ln>
        </p:spPr>
        <p:txBody>
          <a:bodyPr spcFirstLastPara="1" wrap="square" lIns="91425" tIns="45700" rIns="91425" bIns="45700" anchor="t" anchorCtr="0">
            <a:spAutoFit/>
          </a:bodyPr>
          <a:lstStyle/>
          <a:p>
            <a:pPr>
              <a:lnSpc>
                <a:spcPct val="107000"/>
              </a:lnSpc>
              <a:spcAft>
                <a:spcPts val="800"/>
              </a:spcAft>
            </a:pPr>
            <a:r>
              <a:rPr lang="en-US" sz="3000" dirty="0">
                <a:latin typeface="Times New Roman" panose="02020603050405020304" pitchFamily="18" charset="0"/>
                <a:ea typeface="Calibri" panose="020F0502020204030204" pitchFamily="34" charset="0"/>
                <a:cs typeface="Times New Roman" panose="02020603050405020304" pitchFamily="18" charset="0"/>
              </a:rPr>
              <a:t>Confidence levels are determined by the overall appearance of degradation of a feature, which may affect the features morphometry. Confidence levels (CL) determine the reliability of a polygons outline, dividing the ranking into 3 classes. The 1st class (CL 1) typically has prominent elevation relief with discolored sediments indicating where erosion is occurring which is often termed as erosion marks. The 2nd class (CL 2) is intermediate in terms of elevation, erosion marks and other distinguishing characteristics. The 3rd class (CL 3) typically contains cones that are barely distinguishable from either other cones or from their original morphometry. </a:t>
            </a:r>
            <a:endParaRPr sz="3000" b="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97FDB959-4EE9-4803-805C-E945C2AE76B9}"/>
              </a:ext>
            </a:extLst>
          </p:cNvPr>
          <p:cNvSpPr txBox="1"/>
          <p:nvPr/>
        </p:nvSpPr>
        <p:spPr>
          <a:xfrm>
            <a:off x="39379737" y="16034056"/>
            <a:ext cx="6448004" cy="861774"/>
          </a:xfrm>
          <a:prstGeom prst="rect">
            <a:avLst/>
          </a:prstGeom>
          <a:noFill/>
        </p:spPr>
        <p:txBody>
          <a:bodyPr wrap="square" rtlCol="0">
            <a:spAutoFit/>
          </a:bodyPr>
          <a:lstStyle/>
          <a:p>
            <a:r>
              <a:rPr lang="en-US" sz="5000" b="1" dirty="0">
                <a:solidFill>
                  <a:schemeClr val="dk1"/>
                </a:solidFill>
                <a:latin typeface="Times New Roman" panose="02020603050405020304" pitchFamily="18" charset="0"/>
                <a:cs typeface="Times New Roman" panose="02020603050405020304" pitchFamily="18" charset="0"/>
              </a:rPr>
              <a:t>SPATIAL ANALYSIS</a:t>
            </a:r>
          </a:p>
        </p:txBody>
      </p:sp>
      <p:sp>
        <p:nvSpPr>
          <p:cNvPr id="3" name="TextBox 2">
            <a:extLst>
              <a:ext uri="{FF2B5EF4-FFF2-40B4-BE49-F238E27FC236}">
                <a16:creationId xmlns:a16="http://schemas.microsoft.com/office/drawing/2014/main" id="{793D7098-DB61-4BD3-BEB4-ED08310C67AE}"/>
              </a:ext>
            </a:extLst>
          </p:cNvPr>
          <p:cNvSpPr txBox="1"/>
          <p:nvPr/>
        </p:nvSpPr>
        <p:spPr>
          <a:xfrm>
            <a:off x="14333334" y="30278966"/>
            <a:ext cx="3220357" cy="1631216"/>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Acknowledgements</a:t>
            </a:r>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We would like to thank Kym as DGL staff who granted me access</a:t>
            </a:r>
            <a:r>
              <a:rPr lang="en-US" sz="2400" dirty="0">
                <a:latin typeface="Calibri" panose="020F0502020204030204" pitchFamily="34" charset="0"/>
                <a:cs typeface="Calibri" panose="020F0502020204030204" pitchFamily="34" charset="0"/>
              </a:rPr>
              <a:t>.</a:t>
            </a:r>
          </a:p>
        </p:txBody>
      </p:sp>
      <p:sp>
        <p:nvSpPr>
          <p:cNvPr id="8" name="TextBox 7">
            <a:extLst>
              <a:ext uri="{FF2B5EF4-FFF2-40B4-BE49-F238E27FC236}">
                <a16:creationId xmlns:a16="http://schemas.microsoft.com/office/drawing/2014/main" id="{5E40BC2B-AF62-48F9-AE44-6D4128425DC9}"/>
              </a:ext>
            </a:extLst>
          </p:cNvPr>
          <p:cNvSpPr txBox="1"/>
          <p:nvPr/>
        </p:nvSpPr>
        <p:spPr>
          <a:xfrm>
            <a:off x="38975597" y="4351707"/>
            <a:ext cx="7540466" cy="861774"/>
          </a:xfrm>
          <a:prstGeom prst="rect">
            <a:avLst/>
          </a:prstGeom>
          <a:noFill/>
        </p:spPr>
        <p:txBody>
          <a:bodyPr wrap="square" rtlCol="0">
            <a:spAutoFit/>
          </a:bodyPr>
          <a:lstStyle/>
          <a:p>
            <a:r>
              <a:rPr lang="en-US" sz="5000" b="1" dirty="0">
                <a:solidFill>
                  <a:schemeClr val="dk1"/>
                </a:solidFill>
                <a:latin typeface="Times New Roman" panose="02020603050405020304" pitchFamily="18" charset="0"/>
                <a:cs typeface="Times New Roman" panose="02020603050405020304" pitchFamily="18" charset="0"/>
              </a:rPr>
              <a:t>CONFIDENCE</a:t>
            </a:r>
            <a:r>
              <a:rPr lang="en-US" sz="5000" dirty="0">
                <a:latin typeface="Times New Roman" panose="02020603050405020304" pitchFamily="18" charset="0"/>
                <a:cs typeface="Times New Roman" panose="02020603050405020304" pitchFamily="18" charset="0"/>
              </a:rPr>
              <a:t> </a:t>
            </a:r>
            <a:r>
              <a:rPr lang="en-US" sz="5000" b="1" dirty="0">
                <a:solidFill>
                  <a:schemeClr val="dk1"/>
                </a:solidFill>
                <a:latin typeface="Times New Roman" panose="02020603050405020304" pitchFamily="18" charset="0"/>
                <a:cs typeface="Times New Roman" panose="02020603050405020304" pitchFamily="18" charset="0"/>
              </a:rPr>
              <a:t>LEVELS</a:t>
            </a:r>
          </a:p>
        </p:txBody>
      </p:sp>
      <p:sp>
        <p:nvSpPr>
          <p:cNvPr id="150" name="Google Shape;150;p1"/>
          <p:cNvSpPr txBox="1"/>
          <p:nvPr/>
        </p:nvSpPr>
        <p:spPr>
          <a:xfrm>
            <a:off x="6933021" y="13323007"/>
            <a:ext cx="938240" cy="646290"/>
          </a:xfrm>
          <a:prstGeom prst="rect">
            <a:avLst/>
          </a:prstGeom>
          <a:noFill/>
          <a:ln>
            <a:noFill/>
          </a:ln>
        </p:spPr>
        <p:txBody>
          <a:bodyPr spcFirstLastPara="1" wrap="square" lIns="91425" tIns="45700" rIns="91425" bIns="45700" anchor="ctr" anchorCtr="0">
            <a:spAutoFit/>
          </a:bodyPr>
          <a:lstStyle/>
          <a:p>
            <a:pPr algn="ctr"/>
            <a:r>
              <a:rPr lang="en-US" sz="3600" b="1" dirty="0">
                <a:latin typeface="Calibri" panose="020F0502020204030204" pitchFamily="34" charset="0"/>
                <a:cs typeface="Calibri" panose="020F0502020204030204" pitchFamily="34" charset="0"/>
              </a:rPr>
              <a:t>B</a:t>
            </a:r>
            <a:endParaRPr b="1" dirty="0">
              <a:latin typeface="Calibri" panose="020F0502020204030204" pitchFamily="34" charset="0"/>
              <a:cs typeface="Calibri" panose="020F0502020204030204" pitchFamily="34" charset="0"/>
            </a:endParaRPr>
          </a:p>
        </p:txBody>
      </p:sp>
      <p:sp>
        <p:nvSpPr>
          <p:cNvPr id="137" name="Google Shape;150;p1">
            <a:extLst>
              <a:ext uri="{FF2B5EF4-FFF2-40B4-BE49-F238E27FC236}">
                <a16:creationId xmlns:a16="http://schemas.microsoft.com/office/drawing/2014/main" id="{CACBA843-0F8C-4A88-8B94-1A52ADDFA244}"/>
              </a:ext>
            </a:extLst>
          </p:cNvPr>
          <p:cNvSpPr txBox="1"/>
          <p:nvPr/>
        </p:nvSpPr>
        <p:spPr>
          <a:xfrm>
            <a:off x="601502" y="13323007"/>
            <a:ext cx="938240" cy="646290"/>
          </a:xfrm>
          <a:prstGeom prst="rect">
            <a:avLst/>
          </a:prstGeom>
          <a:noFill/>
          <a:ln>
            <a:noFill/>
          </a:ln>
        </p:spPr>
        <p:txBody>
          <a:bodyPr spcFirstLastPara="1" wrap="square" lIns="91425" tIns="45700" rIns="91425" bIns="45700" anchor="ctr" anchorCtr="0">
            <a:spAutoFit/>
          </a:bodyPr>
          <a:lstStyle/>
          <a:p>
            <a:pPr algn="ctr"/>
            <a:r>
              <a:rPr lang="en-US" sz="3600" b="1" dirty="0">
                <a:latin typeface="Calibri" panose="020F0502020204030204" pitchFamily="34" charset="0"/>
                <a:cs typeface="Calibri" panose="020F0502020204030204" pitchFamily="34" charset="0"/>
              </a:rPr>
              <a:t>A</a:t>
            </a:r>
            <a:endParaRPr b="1" dirty="0">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B5DFDDE2-B572-FF43-8002-0620495998E3}"/>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contrast="13000"/>
                    </a14:imgEffect>
                  </a14:imgLayer>
                </a14:imgProps>
              </a:ext>
            </a:extLst>
          </a:blip>
          <a:stretch>
            <a:fillRect/>
          </a:stretch>
        </p:blipFill>
        <p:spPr>
          <a:xfrm>
            <a:off x="836682" y="958004"/>
            <a:ext cx="6769406" cy="2464310"/>
          </a:xfrm>
          <a:prstGeom prst="rect">
            <a:avLst/>
          </a:prstGeom>
          <a:noFill/>
          <a:effectLst>
            <a:softEdge rad="127000"/>
          </a:effectLst>
        </p:spPr>
      </p:pic>
      <p:pic>
        <p:nvPicPr>
          <p:cNvPr id="17" name="Picture 16" descr="A picture containing ground, outdoor, dirt, fish&#10;&#10;Description automatically generated">
            <a:extLst>
              <a:ext uri="{FF2B5EF4-FFF2-40B4-BE49-F238E27FC236}">
                <a16:creationId xmlns:a16="http://schemas.microsoft.com/office/drawing/2014/main" id="{C7B5FCCA-A76F-4891-9C67-8154FC48328D}"/>
              </a:ext>
            </a:extLst>
          </p:cNvPr>
          <p:cNvPicPr>
            <a:picLocks noChangeAspect="1"/>
          </p:cNvPicPr>
          <p:nvPr/>
        </p:nvPicPr>
        <p:blipFill rotWithShape="1">
          <a:blip r:embed="rId6"/>
          <a:srcRect l="5177" t="9516" r="9474" b="12121"/>
          <a:stretch/>
        </p:blipFill>
        <p:spPr>
          <a:xfrm>
            <a:off x="36154177" y="5148738"/>
            <a:ext cx="6261210" cy="3145015"/>
          </a:xfrm>
          <a:prstGeom prst="rect">
            <a:avLst/>
          </a:prstGeom>
        </p:spPr>
      </p:pic>
      <p:pic>
        <p:nvPicPr>
          <p:cNvPr id="20" name="Picture 19" descr="A picture containing ground, outdoor, nature, dirt&#10;&#10;Description automatically generated">
            <a:extLst>
              <a:ext uri="{FF2B5EF4-FFF2-40B4-BE49-F238E27FC236}">
                <a16:creationId xmlns:a16="http://schemas.microsoft.com/office/drawing/2014/main" id="{B068B4AB-DF11-41E1-824D-5103884D7DC9}"/>
              </a:ext>
            </a:extLst>
          </p:cNvPr>
          <p:cNvPicPr>
            <a:picLocks noChangeAspect="1"/>
          </p:cNvPicPr>
          <p:nvPr/>
        </p:nvPicPr>
        <p:blipFill rotWithShape="1">
          <a:blip r:embed="rId7"/>
          <a:srcRect l="9052" t="12862" r="8001" b="13426"/>
          <a:stretch/>
        </p:blipFill>
        <p:spPr>
          <a:xfrm>
            <a:off x="36185520" y="8654944"/>
            <a:ext cx="6261209" cy="3044014"/>
          </a:xfrm>
          <a:prstGeom prst="rect">
            <a:avLst/>
          </a:prstGeom>
        </p:spPr>
      </p:pic>
      <p:pic>
        <p:nvPicPr>
          <p:cNvPr id="31" name="Picture 30" descr="Bubble chart&#10;&#10;Description automatically generated">
            <a:extLst>
              <a:ext uri="{FF2B5EF4-FFF2-40B4-BE49-F238E27FC236}">
                <a16:creationId xmlns:a16="http://schemas.microsoft.com/office/drawing/2014/main" id="{3777D9A2-357D-40C9-A7C2-A9D6D7307651}"/>
              </a:ext>
            </a:extLst>
          </p:cNvPr>
          <p:cNvPicPr>
            <a:picLocks noChangeAspect="1"/>
          </p:cNvPicPr>
          <p:nvPr/>
        </p:nvPicPr>
        <p:blipFill rotWithShape="1">
          <a:blip r:embed="rId8"/>
          <a:srcRect l="26027" t="16455" r="34601" b="9311"/>
          <a:stretch/>
        </p:blipFill>
        <p:spPr>
          <a:xfrm>
            <a:off x="40752876" y="17276270"/>
            <a:ext cx="3985909" cy="5587027"/>
          </a:xfrm>
          <a:prstGeom prst="rect">
            <a:avLst/>
          </a:prstGeom>
        </p:spPr>
      </p:pic>
      <p:pic>
        <p:nvPicPr>
          <p:cNvPr id="29" name="Picture 28" descr="Shape, polygon&#10;&#10;Description automatically generated">
            <a:extLst>
              <a:ext uri="{FF2B5EF4-FFF2-40B4-BE49-F238E27FC236}">
                <a16:creationId xmlns:a16="http://schemas.microsoft.com/office/drawing/2014/main" id="{96A803FC-4D4E-46B5-84FA-69908BCB3031}"/>
              </a:ext>
            </a:extLst>
          </p:cNvPr>
          <p:cNvPicPr>
            <a:picLocks noChangeAspect="1"/>
          </p:cNvPicPr>
          <p:nvPr/>
        </p:nvPicPr>
        <p:blipFill rotWithShape="1">
          <a:blip r:embed="rId9"/>
          <a:srcRect l="24710" t="12757" r="34444" b="13290"/>
          <a:stretch/>
        </p:blipFill>
        <p:spPr>
          <a:xfrm>
            <a:off x="44898831" y="17259411"/>
            <a:ext cx="3985909" cy="5587026"/>
          </a:xfrm>
          <a:prstGeom prst="rect">
            <a:avLst/>
          </a:prstGeom>
        </p:spPr>
      </p:pic>
      <p:pic>
        <p:nvPicPr>
          <p:cNvPr id="69" name="Picture 68" descr="Map&#10;&#10;Description automatically generated">
            <a:extLst>
              <a:ext uri="{FF2B5EF4-FFF2-40B4-BE49-F238E27FC236}">
                <a16:creationId xmlns:a16="http://schemas.microsoft.com/office/drawing/2014/main" id="{A24CF196-C27E-4596-96EE-90C074BAA8FF}"/>
              </a:ext>
            </a:extLst>
          </p:cNvPr>
          <p:cNvPicPr>
            <a:picLocks noChangeAspect="1"/>
          </p:cNvPicPr>
          <p:nvPr/>
        </p:nvPicPr>
        <p:blipFill>
          <a:blip r:embed="rId10"/>
          <a:stretch>
            <a:fillRect/>
          </a:stretch>
        </p:blipFill>
        <p:spPr>
          <a:xfrm>
            <a:off x="7911667" y="13599627"/>
            <a:ext cx="4470546" cy="7149976"/>
          </a:xfrm>
          <a:prstGeom prst="rect">
            <a:avLst/>
          </a:prstGeom>
        </p:spPr>
      </p:pic>
      <p:pic>
        <p:nvPicPr>
          <p:cNvPr id="22" name="Picture 21" descr="A picture containing ground&#10;&#10;Description automatically generated">
            <a:extLst>
              <a:ext uri="{FF2B5EF4-FFF2-40B4-BE49-F238E27FC236}">
                <a16:creationId xmlns:a16="http://schemas.microsoft.com/office/drawing/2014/main" id="{7253ED8E-227B-41E5-82A2-7C499970BF98}"/>
              </a:ext>
            </a:extLst>
          </p:cNvPr>
          <p:cNvPicPr>
            <a:picLocks noChangeAspect="1"/>
          </p:cNvPicPr>
          <p:nvPr/>
        </p:nvPicPr>
        <p:blipFill rotWithShape="1">
          <a:blip r:embed="rId11"/>
          <a:srcRect l="6980" t="20278" r="9683" b="14540"/>
          <a:stretch/>
        </p:blipFill>
        <p:spPr>
          <a:xfrm>
            <a:off x="36185520" y="11812855"/>
            <a:ext cx="6261209" cy="3065040"/>
          </a:xfrm>
          <a:prstGeom prst="rect">
            <a:avLst/>
          </a:prstGeom>
        </p:spPr>
      </p:pic>
      <p:grpSp>
        <p:nvGrpSpPr>
          <p:cNvPr id="14" name="Group 13">
            <a:extLst>
              <a:ext uri="{FF2B5EF4-FFF2-40B4-BE49-F238E27FC236}">
                <a16:creationId xmlns:a16="http://schemas.microsoft.com/office/drawing/2014/main" id="{CCAAFCE1-B5B0-44F0-8B73-F58958A4CC23}"/>
              </a:ext>
            </a:extLst>
          </p:cNvPr>
          <p:cNvGrpSpPr/>
          <p:nvPr/>
        </p:nvGrpSpPr>
        <p:grpSpPr>
          <a:xfrm>
            <a:off x="38305455" y="14442826"/>
            <a:ext cx="1790634" cy="222636"/>
            <a:chOff x="38212378" y="14487277"/>
            <a:chExt cx="1790634" cy="222636"/>
          </a:xfrm>
        </p:grpSpPr>
        <p:sp>
          <p:nvSpPr>
            <p:cNvPr id="13" name="Rectangle 12">
              <a:extLst>
                <a:ext uri="{FF2B5EF4-FFF2-40B4-BE49-F238E27FC236}">
                  <a16:creationId xmlns:a16="http://schemas.microsoft.com/office/drawing/2014/main" id="{0189114D-E47B-41CD-82C4-2EE78714EDB5}"/>
                </a:ext>
              </a:extLst>
            </p:cNvPr>
            <p:cNvSpPr/>
            <p:nvPr/>
          </p:nvSpPr>
          <p:spPr>
            <a:xfrm>
              <a:off x="38213969" y="14487277"/>
              <a:ext cx="1789043" cy="22263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078C740A-9EBB-4D47-AC06-B8A7B924C536}"/>
                </a:ext>
              </a:extLst>
            </p:cNvPr>
            <p:cNvSpPr/>
            <p:nvPr/>
          </p:nvSpPr>
          <p:spPr>
            <a:xfrm>
              <a:off x="38212378" y="14487277"/>
              <a:ext cx="896112" cy="222636"/>
            </a:xfrm>
            <a:prstGeom prst="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9413450E-38AB-4805-8757-0BB1E2BC1FE2}"/>
                </a:ext>
              </a:extLst>
            </p:cNvPr>
            <p:cNvSpPr/>
            <p:nvPr/>
          </p:nvSpPr>
          <p:spPr>
            <a:xfrm>
              <a:off x="38212378" y="14487277"/>
              <a:ext cx="448056" cy="222636"/>
            </a:xfrm>
            <a:prstGeom prst="rect">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F7850A24-D100-47E4-8D7D-9DDA811CEF71}"/>
              </a:ext>
            </a:extLst>
          </p:cNvPr>
          <p:cNvSpPr txBox="1"/>
          <p:nvPr/>
        </p:nvSpPr>
        <p:spPr>
          <a:xfrm>
            <a:off x="39484640" y="14384867"/>
            <a:ext cx="652743" cy="338554"/>
          </a:xfrm>
          <a:prstGeom prst="rect">
            <a:avLst/>
          </a:prstGeom>
          <a:noFill/>
        </p:spPr>
        <p:txBody>
          <a:bodyPr wrap="none" rtlCol="0">
            <a:spAutoFit/>
          </a:bodyPr>
          <a:lstStyle/>
          <a:p>
            <a:r>
              <a:rPr lang="en-US" sz="1600" dirty="0">
                <a:solidFill>
                  <a:schemeClr val="bg1"/>
                </a:solidFill>
                <a:latin typeface="Times New Roman" panose="02020603050405020304" pitchFamily="18" charset="0"/>
                <a:cs typeface="Times New Roman" panose="02020603050405020304" pitchFamily="18" charset="0"/>
              </a:rPr>
              <a:t>200m</a:t>
            </a:r>
          </a:p>
        </p:txBody>
      </p:sp>
      <p:grpSp>
        <p:nvGrpSpPr>
          <p:cNvPr id="59" name="Group 58">
            <a:extLst>
              <a:ext uri="{FF2B5EF4-FFF2-40B4-BE49-F238E27FC236}">
                <a16:creationId xmlns:a16="http://schemas.microsoft.com/office/drawing/2014/main" id="{9C971D2D-00FF-4856-8179-88F1784CCF5E}"/>
              </a:ext>
            </a:extLst>
          </p:cNvPr>
          <p:cNvGrpSpPr/>
          <p:nvPr/>
        </p:nvGrpSpPr>
        <p:grpSpPr>
          <a:xfrm>
            <a:off x="38389465" y="7882324"/>
            <a:ext cx="1790634" cy="222636"/>
            <a:chOff x="38212378" y="14487277"/>
            <a:chExt cx="1790634" cy="222636"/>
          </a:xfrm>
        </p:grpSpPr>
        <p:sp>
          <p:nvSpPr>
            <p:cNvPr id="60" name="Rectangle 59">
              <a:extLst>
                <a:ext uri="{FF2B5EF4-FFF2-40B4-BE49-F238E27FC236}">
                  <a16:creationId xmlns:a16="http://schemas.microsoft.com/office/drawing/2014/main" id="{99545E0F-80EC-431E-9642-FB10A79DFF32}"/>
                </a:ext>
              </a:extLst>
            </p:cNvPr>
            <p:cNvSpPr/>
            <p:nvPr/>
          </p:nvSpPr>
          <p:spPr>
            <a:xfrm>
              <a:off x="38213969" y="14487277"/>
              <a:ext cx="1789043" cy="22263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8CA83FA9-B054-4AA6-80EC-9ABE7FD5A6AF}"/>
                </a:ext>
              </a:extLst>
            </p:cNvPr>
            <p:cNvSpPr/>
            <p:nvPr/>
          </p:nvSpPr>
          <p:spPr>
            <a:xfrm>
              <a:off x="38212378" y="14487277"/>
              <a:ext cx="896112" cy="222636"/>
            </a:xfrm>
            <a:prstGeom prst="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C7AC666F-5693-4227-9889-7FAE92CC9F3C}"/>
                </a:ext>
              </a:extLst>
            </p:cNvPr>
            <p:cNvSpPr/>
            <p:nvPr/>
          </p:nvSpPr>
          <p:spPr>
            <a:xfrm>
              <a:off x="38212378" y="14487277"/>
              <a:ext cx="448056" cy="222636"/>
            </a:xfrm>
            <a:prstGeom prst="rect">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63" name="TextBox 62">
            <a:extLst>
              <a:ext uri="{FF2B5EF4-FFF2-40B4-BE49-F238E27FC236}">
                <a16:creationId xmlns:a16="http://schemas.microsoft.com/office/drawing/2014/main" id="{062BBCC9-CFDD-4193-9FFF-C47B6E0679F3}"/>
              </a:ext>
            </a:extLst>
          </p:cNvPr>
          <p:cNvSpPr txBox="1"/>
          <p:nvPr/>
        </p:nvSpPr>
        <p:spPr>
          <a:xfrm>
            <a:off x="39554777" y="7824365"/>
            <a:ext cx="652743" cy="338554"/>
          </a:xfrm>
          <a:prstGeom prst="rect">
            <a:avLst/>
          </a:prstGeom>
          <a:noFill/>
        </p:spPr>
        <p:txBody>
          <a:bodyPr wrap="none" rtlCol="0">
            <a:spAutoFit/>
          </a:bodyPr>
          <a:lstStyle/>
          <a:p>
            <a:r>
              <a:rPr lang="en-US" sz="1600" dirty="0">
                <a:solidFill>
                  <a:schemeClr val="bg1"/>
                </a:solidFill>
                <a:latin typeface="Times New Roman" panose="02020603050405020304" pitchFamily="18" charset="0"/>
                <a:cs typeface="Times New Roman" panose="02020603050405020304" pitchFamily="18" charset="0"/>
              </a:rPr>
              <a:t>200m</a:t>
            </a:r>
          </a:p>
        </p:txBody>
      </p:sp>
      <p:grpSp>
        <p:nvGrpSpPr>
          <p:cNvPr id="65" name="Group 64">
            <a:extLst>
              <a:ext uri="{FF2B5EF4-FFF2-40B4-BE49-F238E27FC236}">
                <a16:creationId xmlns:a16="http://schemas.microsoft.com/office/drawing/2014/main" id="{D971EC6B-1AA6-429E-9240-D748C0B664C8}"/>
              </a:ext>
            </a:extLst>
          </p:cNvPr>
          <p:cNvGrpSpPr/>
          <p:nvPr/>
        </p:nvGrpSpPr>
        <p:grpSpPr>
          <a:xfrm>
            <a:off x="37481955" y="11345492"/>
            <a:ext cx="2374620" cy="222636"/>
            <a:chOff x="38212378" y="14487277"/>
            <a:chExt cx="1790634" cy="222636"/>
          </a:xfrm>
        </p:grpSpPr>
        <p:sp>
          <p:nvSpPr>
            <p:cNvPr id="66" name="Rectangle 65">
              <a:extLst>
                <a:ext uri="{FF2B5EF4-FFF2-40B4-BE49-F238E27FC236}">
                  <a16:creationId xmlns:a16="http://schemas.microsoft.com/office/drawing/2014/main" id="{8E7A4498-DE59-4502-AEE4-417B683229AE}"/>
                </a:ext>
              </a:extLst>
            </p:cNvPr>
            <p:cNvSpPr/>
            <p:nvPr/>
          </p:nvSpPr>
          <p:spPr>
            <a:xfrm>
              <a:off x="38213969" y="14487277"/>
              <a:ext cx="1789043" cy="22263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9BDCC906-014B-42BE-B342-7F55DB5932C5}"/>
                </a:ext>
              </a:extLst>
            </p:cNvPr>
            <p:cNvSpPr/>
            <p:nvPr/>
          </p:nvSpPr>
          <p:spPr>
            <a:xfrm>
              <a:off x="38212378" y="14487277"/>
              <a:ext cx="896112" cy="222636"/>
            </a:xfrm>
            <a:prstGeom prst="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434A9387-B6DA-4A05-8D98-E695B32C3749}"/>
                </a:ext>
              </a:extLst>
            </p:cNvPr>
            <p:cNvSpPr/>
            <p:nvPr/>
          </p:nvSpPr>
          <p:spPr>
            <a:xfrm>
              <a:off x="38212378" y="14487277"/>
              <a:ext cx="448056" cy="222636"/>
            </a:xfrm>
            <a:prstGeom prst="rect">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64" name="TextBox 63">
            <a:extLst>
              <a:ext uri="{FF2B5EF4-FFF2-40B4-BE49-F238E27FC236}">
                <a16:creationId xmlns:a16="http://schemas.microsoft.com/office/drawing/2014/main" id="{AD9D9D30-814C-4914-A402-89821CEFE270}"/>
              </a:ext>
            </a:extLst>
          </p:cNvPr>
          <p:cNvSpPr txBox="1"/>
          <p:nvPr/>
        </p:nvSpPr>
        <p:spPr>
          <a:xfrm>
            <a:off x="39201567" y="11285411"/>
            <a:ext cx="652743" cy="338554"/>
          </a:xfrm>
          <a:prstGeom prst="rect">
            <a:avLst/>
          </a:prstGeom>
          <a:noFill/>
        </p:spPr>
        <p:txBody>
          <a:bodyPr wrap="none" rtlCol="0">
            <a:spAutoFit/>
          </a:bodyPr>
          <a:lstStyle/>
          <a:p>
            <a:r>
              <a:rPr lang="en-US" sz="1600" dirty="0">
                <a:solidFill>
                  <a:schemeClr val="bg1"/>
                </a:solidFill>
                <a:latin typeface="Times New Roman" panose="02020603050405020304" pitchFamily="18" charset="0"/>
                <a:cs typeface="Times New Roman" panose="02020603050405020304" pitchFamily="18" charset="0"/>
              </a:rPr>
              <a:t>200m</a:t>
            </a:r>
          </a:p>
        </p:txBody>
      </p:sp>
      <p:pic>
        <p:nvPicPr>
          <p:cNvPr id="24" name="Picture 23">
            <a:extLst>
              <a:ext uri="{FF2B5EF4-FFF2-40B4-BE49-F238E27FC236}">
                <a16:creationId xmlns:a16="http://schemas.microsoft.com/office/drawing/2014/main" id="{338754E4-4EA2-4BE0-838F-ED0F48B46233}"/>
              </a:ext>
            </a:extLst>
          </p:cNvPr>
          <p:cNvPicPr>
            <a:picLocks noChangeAspect="1"/>
          </p:cNvPicPr>
          <p:nvPr/>
        </p:nvPicPr>
        <p:blipFill rotWithShape="1">
          <a:blip r:embed="rId12"/>
          <a:srcRect l="4963" t="4927" r="7684" b="6201"/>
          <a:stretch/>
        </p:blipFill>
        <p:spPr>
          <a:xfrm>
            <a:off x="40787207" y="23059719"/>
            <a:ext cx="3954607" cy="5587027"/>
          </a:xfrm>
          <a:prstGeom prst="rect">
            <a:avLst/>
          </a:prstGeom>
        </p:spPr>
      </p:pic>
      <p:pic>
        <p:nvPicPr>
          <p:cNvPr id="35" name="Picture 34">
            <a:extLst>
              <a:ext uri="{FF2B5EF4-FFF2-40B4-BE49-F238E27FC236}">
                <a16:creationId xmlns:a16="http://schemas.microsoft.com/office/drawing/2014/main" id="{0B148597-C640-4070-82FB-F88A658A3A39}"/>
              </a:ext>
            </a:extLst>
          </p:cNvPr>
          <p:cNvPicPr>
            <a:picLocks noChangeAspect="1"/>
          </p:cNvPicPr>
          <p:nvPr/>
        </p:nvPicPr>
        <p:blipFill rotWithShape="1">
          <a:blip r:embed="rId13"/>
          <a:srcRect l="13755" t="5043" r="16452" b="7859"/>
          <a:stretch/>
        </p:blipFill>
        <p:spPr>
          <a:xfrm>
            <a:off x="44870976" y="23059719"/>
            <a:ext cx="3985909" cy="5587027"/>
          </a:xfrm>
          <a:prstGeom prst="rect">
            <a:avLst/>
          </a:prstGeom>
        </p:spPr>
      </p:pic>
      <p:sp>
        <p:nvSpPr>
          <p:cNvPr id="36" name="Rectangle: Rounded Corners 35">
            <a:extLst>
              <a:ext uri="{FF2B5EF4-FFF2-40B4-BE49-F238E27FC236}">
                <a16:creationId xmlns:a16="http://schemas.microsoft.com/office/drawing/2014/main" id="{C5A12655-FF42-4A59-AD63-91D2D023A4CC}"/>
              </a:ext>
            </a:extLst>
          </p:cNvPr>
          <p:cNvSpPr/>
          <p:nvPr/>
        </p:nvSpPr>
        <p:spPr>
          <a:xfrm>
            <a:off x="36154177" y="5142827"/>
            <a:ext cx="1327778" cy="657040"/>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3000" b="1" dirty="0"/>
              <a:t>CL 1</a:t>
            </a:r>
          </a:p>
        </p:txBody>
      </p:sp>
      <p:sp>
        <p:nvSpPr>
          <p:cNvPr id="85" name="Rectangle: Rounded Corners 84">
            <a:extLst>
              <a:ext uri="{FF2B5EF4-FFF2-40B4-BE49-F238E27FC236}">
                <a16:creationId xmlns:a16="http://schemas.microsoft.com/office/drawing/2014/main" id="{B1E2AA1B-C984-43B3-82EF-C7BC69D0DA93}"/>
              </a:ext>
            </a:extLst>
          </p:cNvPr>
          <p:cNvSpPr/>
          <p:nvPr/>
        </p:nvSpPr>
        <p:spPr>
          <a:xfrm>
            <a:off x="36201529" y="8663350"/>
            <a:ext cx="1188363" cy="657040"/>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3000" b="1" dirty="0"/>
              <a:t>CL 2</a:t>
            </a:r>
          </a:p>
        </p:txBody>
      </p:sp>
      <p:sp>
        <p:nvSpPr>
          <p:cNvPr id="86" name="Rectangle: Rounded Corners 85">
            <a:extLst>
              <a:ext uri="{FF2B5EF4-FFF2-40B4-BE49-F238E27FC236}">
                <a16:creationId xmlns:a16="http://schemas.microsoft.com/office/drawing/2014/main" id="{A0332DF2-9E87-435A-8238-4706B8CFACD3}"/>
              </a:ext>
            </a:extLst>
          </p:cNvPr>
          <p:cNvSpPr/>
          <p:nvPr/>
        </p:nvSpPr>
        <p:spPr>
          <a:xfrm>
            <a:off x="36201530" y="11807460"/>
            <a:ext cx="1188362" cy="657040"/>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3000" b="1" dirty="0"/>
              <a:t>CL 3</a:t>
            </a:r>
          </a:p>
        </p:txBody>
      </p:sp>
      <p:sp>
        <p:nvSpPr>
          <p:cNvPr id="37" name="TextBox 36">
            <a:extLst>
              <a:ext uri="{FF2B5EF4-FFF2-40B4-BE49-F238E27FC236}">
                <a16:creationId xmlns:a16="http://schemas.microsoft.com/office/drawing/2014/main" id="{41488779-3A8E-4AD8-9463-86A7CF5F2319}"/>
              </a:ext>
            </a:extLst>
          </p:cNvPr>
          <p:cNvSpPr txBox="1"/>
          <p:nvPr/>
        </p:nvSpPr>
        <p:spPr>
          <a:xfrm>
            <a:off x="36006728" y="18691387"/>
            <a:ext cx="4751266" cy="2492990"/>
          </a:xfrm>
          <a:prstGeom prst="rect">
            <a:avLst/>
          </a:prstGeom>
          <a:noFill/>
        </p:spPr>
        <p:txBody>
          <a:bodyPr wrap="square" rtlCol="0">
            <a:spAutoFit/>
          </a:bodyPr>
          <a:lstStyle/>
          <a:p>
            <a:r>
              <a:rPr lang="en-US" sz="2600" b="1" dirty="0">
                <a:latin typeface="Times New Roman" panose="02020603050405020304" pitchFamily="18" charset="0"/>
                <a:cs typeface="Times New Roman" panose="02020603050405020304" pitchFamily="18" charset="0"/>
              </a:rPr>
              <a:t>Figure 4a</a:t>
            </a:r>
          </a:p>
          <a:p>
            <a:r>
              <a:rPr lang="en-US" sz="2600" dirty="0">
                <a:latin typeface="Times New Roman" panose="02020603050405020304" pitchFamily="18" charset="0"/>
                <a:cs typeface="Times New Roman" panose="02020603050405020304" pitchFamily="18" charset="0"/>
              </a:rPr>
              <a:t>Minimum Bounding geometry places polygons into an enclosing rectangle to obtain the long axis and short axis lengths (meters) of each cone.</a:t>
            </a:r>
          </a:p>
        </p:txBody>
      </p:sp>
      <p:sp>
        <p:nvSpPr>
          <p:cNvPr id="88" name="TextBox 87">
            <a:extLst>
              <a:ext uri="{FF2B5EF4-FFF2-40B4-BE49-F238E27FC236}">
                <a16:creationId xmlns:a16="http://schemas.microsoft.com/office/drawing/2014/main" id="{3FB818CB-60D0-467E-9492-AB9226B76EAA}"/>
              </a:ext>
            </a:extLst>
          </p:cNvPr>
          <p:cNvSpPr txBox="1"/>
          <p:nvPr/>
        </p:nvSpPr>
        <p:spPr>
          <a:xfrm>
            <a:off x="36011846" y="24190295"/>
            <a:ext cx="4741030" cy="2492990"/>
          </a:xfrm>
          <a:prstGeom prst="rect">
            <a:avLst/>
          </a:prstGeom>
          <a:noFill/>
        </p:spPr>
        <p:txBody>
          <a:bodyPr wrap="square" rtlCol="0">
            <a:spAutoFit/>
          </a:bodyPr>
          <a:lstStyle/>
          <a:p>
            <a:r>
              <a:rPr lang="en-US" sz="2600" b="1" dirty="0">
                <a:latin typeface="Times New Roman" panose="02020603050405020304" pitchFamily="18" charset="0"/>
                <a:cs typeface="Times New Roman" panose="02020603050405020304" pitchFamily="18" charset="0"/>
              </a:rPr>
              <a:t>Figure 4b</a:t>
            </a:r>
            <a:endParaRPr lang="en-US" sz="2600" dirty="0">
              <a:latin typeface="Times New Roman" panose="02020603050405020304" pitchFamily="18" charset="0"/>
              <a:cs typeface="Times New Roman" panose="02020603050405020304" pitchFamily="18" charset="0"/>
            </a:endParaRPr>
          </a:p>
          <a:p>
            <a:r>
              <a:rPr lang="en-US" sz="2600" dirty="0">
                <a:latin typeface="Times New Roman" panose="02020603050405020304" pitchFamily="18" charset="0"/>
                <a:cs typeface="Times New Roman" panose="02020603050405020304" pitchFamily="18" charset="0"/>
              </a:rPr>
              <a:t>Near angles mark the shortest path to the nearest feature and orientation of that path. A python script was used to convert the near angle to azimuths. </a:t>
            </a:r>
            <a:endParaRPr lang="en-US" sz="2100" dirty="0"/>
          </a:p>
        </p:txBody>
      </p:sp>
      <p:sp>
        <p:nvSpPr>
          <p:cNvPr id="4" name="TextBox 3">
            <a:extLst>
              <a:ext uri="{FF2B5EF4-FFF2-40B4-BE49-F238E27FC236}">
                <a16:creationId xmlns:a16="http://schemas.microsoft.com/office/drawing/2014/main" id="{F2014813-E328-C341-A860-3064D6189271}"/>
              </a:ext>
            </a:extLst>
          </p:cNvPr>
          <p:cNvSpPr txBox="1"/>
          <p:nvPr/>
        </p:nvSpPr>
        <p:spPr>
          <a:xfrm>
            <a:off x="4221385" y="14223284"/>
            <a:ext cx="276446" cy="323165"/>
          </a:xfrm>
          <a:prstGeom prst="rect">
            <a:avLst/>
          </a:prstGeom>
          <a:solidFill>
            <a:schemeClr val="bg1"/>
          </a:solidFill>
        </p:spPr>
        <p:txBody>
          <a:bodyPr wrap="square" rtlCol="0">
            <a:spAutoFit/>
          </a:bodyPr>
          <a:lstStyle/>
          <a:p>
            <a:endParaRPr lang="en-US" sz="1500" b="1" dirty="0"/>
          </a:p>
        </p:txBody>
      </p:sp>
      <p:sp>
        <p:nvSpPr>
          <p:cNvPr id="18" name="TextBox 17">
            <a:extLst>
              <a:ext uri="{FF2B5EF4-FFF2-40B4-BE49-F238E27FC236}">
                <a16:creationId xmlns:a16="http://schemas.microsoft.com/office/drawing/2014/main" id="{1C0F4D2F-E56F-CD4E-957A-44700AB92511}"/>
              </a:ext>
            </a:extLst>
          </p:cNvPr>
          <p:cNvSpPr txBox="1"/>
          <p:nvPr/>
        </p:nvSpPr>
        <p:spPr>
          <a:xfrm>
            <a:off x="35991315" y="15056259"/>
            <a:ext cx="12691341" cy="492443"/>
          </a:xfrm>
          <a:prstGeom prst="rect">
            <a:avLst/>
          </a:prstGeom>
          <a:noFill/>
        </p:spPr>
        <p:txBody>
          <a:bodyPr wrap="square" rtlCol="0">
            <a:spAutoFit/>
          </a:bodyPr>
          <a:lstStyle/>
          <a:p>
            <a:r>
              <a:rPr lang="en-US" sz="2600" b="1" dirty="0">
                <a:latin typeface="Times New Roman" panose="02020603050405020304" pitchFamily="18" charset="0"/>
                <a:cs typeface="Times New Roman" panose="02020603050405020304" pitchFamily="18" charset="0"/>
              </a:rPr>
              <a:t>Figure 3. </a:t>
            </a:r>
            <a:r>
              <a:rPr lang="en-US" sz="2600" dirty="0">
                <a:latin typeface="Times New Roman" panose="02020603050405020304" pitchFamily="18" charset="0"/>
                <a:cs typeface="Times New Roman" panose="02020603050405020304" pitchFamily="18" charset="0"/>
              </a:rPr>
              <a:t>Examples of CL1, CL2 and CL3. The images were modified from Google Earth Pro</a:t>
            </a:r>
          </a:p>
        </p:txBody>
      </p:sp>
      <p:cxnSp>
        <p:nvCxnSpPr>
          <p:cNvPr id="23" name="Straight Arrow Connector 22">
            <a:extLst>
              <a:ext uri="{FF2B5EF4-FFF2-40B4-BE49-F238E27FC236}">
                <a16:creationId xmlns:a16="http://schemas.microsoft.com/office/drawing/2014/main" id="{C6BC31BB-B778-6349-B558-DDC8A23771CA}"/>
              </a:ext>
            </a:extLst>
          </p:cNvPr>
          <p:cNvCxnSpPr>
            <a:cxnSpLocks/>
          </p:cNvCxnSpPr>
          <p:nvPr/>
        </p:nvCxnSpPr>
        <p:spPr>
          <a:xfrm flipH="1">
            <a:off x="46484684" y="17754600"/>
            <a:ext cx="962516" cy="4583810"/>
          </a:xfrm>
          <a:prstGeom prst="straightConnector1">
            <a:avLst/>
          </a:prstGeom>
          <a:ln w="76200">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60237FF1-9492-D241-B07F-F5F571BED198}"/>
              </a:ext>
            </a:extLst>
          </p:cNvPr>
          <p:cNvCxnSpPr>
            <a:cxnSpLocks/>
          </p:cNvCxnSpPr>
          <p:nvPr/>
        </p:nvCxnSpPr>
        <p:spPr>
          <a:xfrm flipH="1" flipV="1">
            <a:off x="45413128" y="19585472"/>
            <a:ext cx="2957313" cy="766327"/>
          </a:xfrm>
          <a:prstGeom prst="straightConnector1">
            <a:avLst/>
          </a:prstGeom>
          <a:ln w="76200">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895C0A2E-666F-294F-9919-6B44261FCB79}"/>
              </a:ext>
            </a:extLst>
          </p:cNvPr>
          <p:cNvPicPr>
            <a:picLocks noChangeAspect="1"/>
          </p:cNvPicPr>
          <p:nvPr/>
        </p:nvPicPr>
        <p:blipFill rotWithShape="1">
          <a:blip r:embed="rId14"/>
          <a:srcRect l="25900" r="26044"/>
          <a:stretch/>
        </p:blipFill>
        <p:spPr>
          <a:xfrm>
            <a:off x="14080395" y="8607459"/>
            <a:ext cx="15267730" cy="19097899"/>
          </a:xfrm>
          <a:prstGeom prst="rect">
            <a:avLst/>
          </a:prstGeom>
        </p:spPr>
      </p:pic>
      <p:pic>
        <p:nvPicPr>
          <p:cNvPr id="47" name="Picture 46">
            <a:extLst>
              <a:ext uri="{FF2B5EF4-FFF2-40B4-BE49-F238E27FC236}">
                <a16:creationId xmlns:a16="http://schemas.microsoft.com/office/drawing/2014/main" id="{169DA2DB-F27A-3C4B-8910-222D12B7E6F0}"/>
              </a:ext>
            </a:extLst>
          </p:cNvPr>
          <p:cNvPicPr>
            <a:picLocks noChangeAspect="1"/>
          </p:cNvPicPr>
          <p:nvPr/>
        </p:nvPicPr>
        <p:blipFill>
          <a:blip r:embed="rId15"/>
          <a:stretch>
            <a:fillRect/>
          </a:stretch>
        </p:blipFill>
        <p:spPr>
          <a:xfrm>
            <a:off x="1516059" y="13470636"/>
            <a:ext cx="5312036" cy="7253420"/>
          </a:xfrm>
          <a:prstGeom prst="rect">
            <a:avLst/>
          </a:prstGeom>
        </p:spPr>
      </p:pic>
      <p:sp>
        <p:nvSpPr>
          <p:cNvPr id="135" name="Google Shape;135;p1"/>
          <p:cNvSpPr txBox="1"/>
          <p:nvPr/>
        </p:nvSpPr>
        <p:spPr>
          <a:xfrm>
            <a:off x="473739" y="20749603"/>
            <a:ext cx="13126506" cy="892512"/>
          </a:xfrm>
          <a:prstGeom prst="rect">
            <a:avLst/>
          </a:prstGeom>
          <a:noFill/>
          <a:ln>
            <a:noFill/>
          </a:ln>
        </p:spPr>
        <p:txBody>
          <a:bodyPr spcFirstLastPara="1" wrap="square" lIns="91425" tIns="45700" rIns="91425" bIns="45700" anchor="t" anchorCtr="0">
            <a:spAutoFit/>
          </a:bodyPr>
          <a:lstStyle/>
          <a:p>
            <a:r>
              <a:rPr lang="en-US" sz="2400" b="1" dirty="0">
                <a:latin typeface="Times New Roman" panose="02020603050405020304" pitchFamily="18" charset="0"/>
                <a:cs typeface="Times New Roman" panose="02020603050405020304" pitchFamily="18" charset="0"/>
              </a:rPr>
              <a:t>Figure 1: </a:t>
            </a:r>
            <a:r>
              <a:rPr lang="en-US" sz="2600" dirty="0">
                <a:latin typeface="Times New Roman" panose="02020603050405020304" pitchFamily="18" charset="0"/>
                <a:cs typeface="Times New Roman" panose="02020603050405020304" pitchFamily="18" charset="0"/>
              </a:rPr>
              <a:t>(A) Rifting along the EAR, modified from Macgregor (2015).  (B) Turkana basin and the </a:t>
            </a:r>
            <a:r>
              <a:rPr lang="en-US" sz="2600" dirty="0" err="1">
                <a:latin typeface="Times New Roman" panose="02020603050405020304" pitchFamily="18" charset="0"/>
                <a:cs typeface="Times New Roman" panose="02020603050405020304" pitchFamily="18" charset="0"/>
              </a:rPr>
              <a:t>Nyambeni</a:t>
            </a:r>
            <a:r>
              <a:rPr lang="en-US" sz="2600" dirty="0">
                <a:latin typeface="Times New Roman" panose="02020603050405020304" pitchFamily="18" charset="0"/>
                <a:cs typeface="Times New Roman" panose="02020603050405020304" pitchFamily="18" charset="0"/>
              </a:rPr>
              <a:t> Hills in the context of other locations of previous study.</a:t>
            </a:r>
          </a:p>
        </p:txBody>
      </p:sp>
      <p:pic>
        <p:nvPicPr>
          <p:cNvPr id="25" name="Picture 24">
            <a:extLst>
              <a:ext uri="{FF2B5EF4-FFF2-40B4-BE49-F238E27FC236}">
                <a16:creationId xmlns:a16="http://schemas.microsoft.com/office/drawing/2014/main" id="{A2FC94D1-8ABE-E14C-B7C8-48A1EE1AC651}"/>
              </a:ext>
            </a:extLst>
          </p:cNvPr>
          <p:cNvPicPr>
            <a:picLocks noChangeAspect="1"/>
          </p:cNvPicPr>
          <p:nvPr/>
        </p:nvPicPr>
        <p:blipFill>
          <a:blip r:embed="rId16"/>
          <a:stretch>
            <a:fillRect/>
          </a:stretch>
        </p:blipFill>
        <p:spPr>
          <a:xfrm>
            <a:off x="28796645" y="14758503"/>
            <a:ext cx="6493243" cy="6560069"/>
          </a:xfrm>
          <a:prstGeom prst="rect">
            <a:avLst/>
          </a:prstGeom>
        </p:spPr>
      </p:pic>
      <p:pic>
        <p:nvPicPr>
          <p:cNvPr id="11" name="Orange Stereonet" descr="Chart, radar chart&#10;&#10;Description automatically generated">
            <a:extLst>
              <a:ext uri="{FF2B5EF4-FFF2-40B4-BE49-F238E27FC236}">
                <a16:creationId xmlns:a16="http://schemas.microsoft.com/office/drawing/2014/main" id="{3133EBC7-A75A-40FF-86C0-1B24F236FD29}"/>
              </a:ext>
            </a:extLst>
          </p:cNvPr>
          <p:cNvPicPr>
            <a:picLocks noChangeAspect="1"/>
          </p:cNvPicPr>
          <p:nvPr/>
        </p:nvPicPr>
        <p:blipFill rotWithShape="1">
          <a:blip r:embed="rId17"/>
          <a:srcRect r="1141"/>
          <a:stretch/>
        </p:blipFill>
        <p:spPr>
          <a:xfrm>
            <a:off x="28775916" y="21288490"/>
            <a:ext cx="6466752" cy="6470331"/>
          </a:xfrm>
          <a:prstGeom prst="rect">
            <a:avLst/>
          </a:prstGeom>
        </p:spPr>
      </p:pic>
      <p:sp>
        <p:nvSpPr>
          <p:cNvPr id="10" name="Rectangle 9">
            <a:extLst>
              <a:ext uri="{FF2B5EF4-FFF2-40B4-BE49-F238E27FC236}">
                <a16:creationId xmlns:a16="http://schemas.microsoft.com/office/drawing/2014/main" id="{CAAA50A5-620A-284C-BC76-EF4B8F09EC2A}"/>
              </a:ext>
            </a:extLst>
          </p:cNvPr>
          <p:cNvSpPr/>
          <p:nvPr/>
        </p:nvSpPr>
        <p:spPr>
          <a:xfrm>
            <a:off x="28838091" y="21316138"/>
            <a:ext cx="1326004" cy="553998"/>
          </a:xfrm>
          <a:prstGeom prst="rect">
            <a:avLst/>
          </a:prstGeom>
          <a:solidFill>
            <a:schemeClr val="bg1"/>
          </a:solidFill>
        </p:spPr>
        <p:txBody>
          <a:bodyPr wrap="none">
            <a:spAutoFit/>
          </a:bodyPr>
          <a:lstStyle/>
          <a:p>
            <a:r>
              <a:rPr lang="en-US" sz="3000" b="1" dirty="0"/>
              <a:t>N=341</a:t>
            </a:r>
          </a:p>
        </p:txBody>
      </p:sp>
      <p:sp>
        <p:nvSpPr>
          <p:cNvPr id="5" name="TextBox 4">
            <a:extLst>
              <a:ext uri="{FF2B5EF4-FFF2-40B4-BE49-F238E27FC236}">
                <a16:creationId xmlns:a16="http://schemas.microsoft.com/office/drawing/2014/main" id="{7D1C13DC-71A6-5342-B406-BDFA45400EA7}"/>
              </a:ext>
            </a:extLst>
          </p:cNvPr>
          <p:cNvSpPr txBox="1"/>
          <p:nvPr/>
        </p:nvSpPr>
        <p:spPr>
          <a:xfrm>
            <a:off x="28838091" y="14779260"/>
            <a:ext cx="1190847" cy="553998"/>
          </a:xfrm>
          <a:prstGeom prst="rect">
            <a:avLst/>
          </a:prstGeom>
          <a:solidFill>
            <a:schemeClr val="bg1"/>
          </a:solidFill>
        </p:spPr>
        <p:txBody>
          <a:bodyPr wrap="square" rtlCol="0">
            <a:spAutoFit/>
          </a:bodyPr>
          <a:lstStyle/>
          <a:p>
            <a:r>
              <a:rPr lang="en-US" sz="3000" b="1" dirty="0"/>
              <a:t>N=68</a:t>
            </a:r>
          </a:p>
        </p:txBody>
      </p:sp>
      <p:grpSp>
        <p:nvGrpSpPr>
          <p:cNvPr id="6" name="Group 5">
            <a:extLst>
              <a:ext uri="{FF2B5EF4-FFF2-40B4-BE49-F238E27FC236}">
                <a16:creationId xmlns:a16="http://schemas.microsoft.com/office/drawing/2014/main" id="{21F34E66-9A04-41AF-8352-28DEC93F2639}"/>
              </a:ext>
            </a:extLst>
          </p:cNvPr>
          <p:cNvGrpSpPr/>
          <p:nvPr/>
        </p:nvGrpSpPr>
        <p:grpSpPr>
          <a:xfrm>
            <a:off x="30210994" y="11292225"/>
            <a:ext cx="5476036" cy="2725365"/>
            <a:chOff x="31098707" y="24274768"/>
            <a:chExt cx="5814161" cy="2725365"/>
          </a:xfrm>
        </p:grpSpPr>
        <p:sp>
          <p:nvSpPr>
            <p:cNvPr id="104" name="Google Shape;104;p1"/>
            <p:cNvSpPr/>
            <p:nvPr/>
          </p:nvSpPr>
          <p:spPr>
            <a:xfrm>
              <a:off x="31098707" y="24274768"/>
              <a:ext cx="4481056" cy="2725365"/>
            </a:xfrm>
            <a:prstGeom prst="rect">
              <a:avLst/>
            </a:prstGeom>
            <a:solidFill>
              <a:schemeClr val="bg1"/>
            </a:solidFill>
            <a:ln w="25400" cap="flat" cmpd="sng">
              <a:noFill/>
              <a:prstDash val="solid"/>
              <a:round/>
              <a:headEnd type="none" w="sm" len="sm"/>
              <a:tailEnd type="none" w="sm" len="sm"/>
            </a:ln>
          </p:spPr>
          <p:txBody>
            <a:bodyPr spcFirstLastPara="1" wrap="square" lIns="91425" tIns="45700" rIns="91425" bIns="45700" anchor="t" anchorCtr="0">
              <a:noAutofit/>
            </a:bodyPr>
            <a:lstStyle/>
            <a:p>
              <a:pPr algn="ctr"/>
              <a:endParaRPr sz="3000" dirty="0">
                <a:solidFill>
                  <a:schemeClr val="tx1"/>
                </a:solidFill>
              </a:endParaRPr>
            </a:p>
          </p:txBody>
        </p:sp>
        <p:grpSp>
          <p:nvGrpSpPr>
            <p:cNvPr id="140" name="Google Shape;140;p1"/>
            <p:cNvGrpSpPr/>
            <p:nvPr/>
          </p:nvGrpSpPr>
          <p:grpSpPr>
            <a:xfrm>
              <a:off x="31615757" y="24996275"/>
              <a:ext cx="5297111" cy="1725561"/>
              <a:chOff x="26095909" y="14281297"/>
              <a:chExt cx="5422834" cy="1725562"/>
            </a:xfrm>
          </p:grpSpPr>
          <p:sp>
            <p:nvSpPr>
              <p:cNvPr id="141" name="Google Shape;141;p1"/>
              <p:cNvSpPr txBox="1"/>
              <p:nvPr/>
            </p:nvSpPr>
            <p:spPr>
              <a:xfrm>
                <a:off x="27080274" y="14281297"/>
                <a:ext cx="2534257" cy="892513"/>
              </a:xfrm>
              <a:prstGeom prst="rect">
                <a:avLst/>
              </a:prstGeom>
              <a:noFill/>
              <a:ln>
                <a:noFill/>
              </a:ln>
            </p:spPr>
            <p:txBody>
              <a:bodyPr spcFirstLastPara="1" wrap="square" lIns="91425" tIns="45700" rIns="91425" bIns="45700" anchor="t" anchorCtr="0">
                <a:spAutoFit/>
              </a:bodyPr>
              <a:lstStyle/>
              <a:p>
                <a:r>
                  <a:rPr lang="en-US" sz="2600" dirty="0">
                    <a:latin typeface="Calibri" panose="020F0502020204030204" pitchFamily="34" charset="0"/>
                    <a:cs typeface="Calibri" panose="020F0502020204030204" pitchFamily="34" charset="0"/>
                  </a:rPr>
                  <a:t>Long axis </a:t>
                </a:r>
              </a:p>
              <a:p>
                <a:r>
                  <a:rPr lang="en-US" sz="2600" dirty="0">
                    <a:latin typeface="Calibri" panose="020F0502020204030204" pitchFamily="34" charset="0"/>
                    <a:cs typeface="Calibri" panose="020F0502020204030204" pitchFamily="34" charset="0"/>
                  </a:rPr>
                  <a:t>feature ellipses</a:t>
                </a:r>
                <a:endParaRPr sz="2600" dirty="0">
                  <a:latin typeface="Calibri" panose="020F0502020204030204" pitchFamily="34" charset="0"/>
                  <a:cs typeface="Calibri" panose="020F0502020204030204" pitchFamily="34" charset="0"/>
                </a:endParaRPr>
              </a:p>
            </p:txBody>
          </p:sp>
          <p:sp>
            <p:nvSpPr>
              <p:cNvPr id="142" name="Google Shape;142;p1"/>
              <p:cNvSpPr/>
              <p:nvPr/>
            </p:nvSpPr>
            <p:spPr>
              <a:xfrm>
                <a:off x="26095909" y="14344848"/>
                <a:ext cx="649182" cy="602454"/>
              </a:xfrm>
              <a:prstGeom prst="rect">
                <a:avLst/>
              </a:prstGeom>
              <a:solidFill>
                <a:srgbClr val="FF00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43" name="Google Shape;143;p1"/>
              <p:cNvSpPr/>
              <p:nvPr/>
            </p:nvSpPr>
            <p:spPr>
              <a:xfrm>
                <a:off x="26095909" y="15404405"/>
                <a:ext cx="649182" cy="602454"/>
              </a:xfrm>
              <a:prstGeom prst="rect">
                <a:avLst/>
              </a:prstGeom>
              <a:solidFill>
                <a:srgbClr val="FF6315"/>
              </a:solidFill>
              <a:ln w="9525"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algn="ctr"/>
                <a:endParaRPr sz="5646">
                  <a:solidFill>
                    <a:schemeClr val="lt1"/>
                  </a:solidFill>
                </a:endParaRPr>
              </a:p>
            </p:txBody>
          </p:sp>
          <p:sp>
            <p:nvSpPr>
              <p:cNvPr id="144" name="Google Shape;144;p1"/>
              <p:cNvSpPr txBox="1"/>
              <p:nvPr/>
            </p:nvSpPr>
            <p:spPr>
              <a:xfrm>
                <a:off x="27117463" y="15452918"/>
                <a:ext cx="4401280" cy="492402"/>
              </a:xfrm>
              <a:prstGeom prst="rect">
                <a:avLst/>
              </a:prstGeom>
              <a:noFill/>
              <a:ln>
                <a:noFill/>
              </a:ln>
            </p:spPr>
            <p:txBody>
              <a:bodyPr spcFirstLastPara="1" wrap="square" lIns="91425" tIns="45700" rIns="91425" bIns="45700" anchor="t" anchorCtr="0">
                <a:spAutoFit/>
              </a:bodyPr>
              <a:lstStyle/>
              <a:p>
                <a:r>
                  <a:rPr lang="en-US" sz="2600" dirty="0">
                    <a:latin typeface="Calibri" panose="020F0502020204030204" pitchFamily="34" charset="0"/>
                    <a:cs typeface="Calibri" panose="020F0502020204030204" pitchFamily="34" charset="0"/>
                  </a:rPr>
                  <a:t>Linear arrays</a:t>
                </a:r>
                <a:endParaRPr sz="2600" dirty="0">
                  <a:latin typeface="Calibri" panose="020F0502020204030204" pitchFamily="34" charset="0"/>
                  <a:cs typeface="Calibri" panose="020F0502020204030204" pitchFamily="34" charset="0"/>
                </a:endParaRPr>
              </a:p>
            </p:txBody>
          </p:sp>
        </p:grpSp>
      </p:grpSp>
      <p:sp>
        <p:nvSpPr>
          <p:cNvPr id="77" name="Google Shape;141;p1">
            <a:extLst>
              <a:ext uri="{FF2B5EF4-FFF2-40B4-BE49-F238E27FC236}">
                <a16:creationId xmlns:a16="http://schemas.microsoft.com/office/drawing/2014/main" id="{75F9750B-69CF-6441-B009-AAC00ED5032F}"/>
              </a:ext>
            </a:extLst>
          </p:cNvPr>
          <p:cNvSpPr txBox="1"/>
          <p:nvPr/>
        </p:nvSpPr>
        <p:spPr>
          <a:xfrm>
            <a:off x="30585109" y="11330064"/>
            <a:ext cx="3862638" cy="492402"/>
          </a:xfrm>
          <a:prstGeom prst="rect">
            <a:avLst/>
          </a:prstGeom>
          <a:noFill/>
          <a:ln>
            <a:noFill/>
          </a:ln>
        </p:spPr>
        <p:txBody>
          <a:bodyPr spcFirstLastPara="1" wrap="square" lIns="91425" tIns="45700" rIns="91425" bIns="45700" anchor="t" anchorCtr="0">
            <a:spAutoFit/>
          </a:bodyPr>
          <a:lstStyle/>
          <a:p>
            <a:r>
              <a:rPr lang="en-US" sz="2600" dirty="0">
                <a:latin typeface="Calibri" panose="020F0502020204030204" pitchFamily="34" charset="0"/>
                <a:cs typeface="Calibri" panose="020F0502020204030204" pitchFamily="34" charset="0"/>
              </a:rPr>
              <a:t>Data of All Mapped Cones</a:t>
            </a:r>
            <a:endParaRPr sz="2600" dirty="0">
              <a:latin typeface="Calibri" panose="020F0502020204030204" pitchFamily="34" charset="0"/>
              <a:cs typeface="Calibri" panose="020F0502020204030204" pitchFamily="34" charset="0"/>
            </a:endParaRPr>
          </a:p>
        </p:txBody>
      </p:sp>
      <p:pic>
        <p:nvPicPr>
          <p:cNvPr id="32" name="Picture 31">
            <a:extLst>
              <a:ext uri="{FF2B5EF4-FFF2-40B4-BE49-F238E27FC236}">
                <a16:creationId xmlns:a16="http://schemas.microsoft.com/office/drawing/2014/main" id="{2DA2AD2A-9300-CE4A-BF6E-6266D0788735}"/>
              </a:ext>
            </a:extLst>
          </p:cNvPr>
          <p:cNvPicPr>
            <a:picLocks noChangeAspect="1"/>
          </p:cNvPicPr>
          <p:nvPr/>
        </p:nvPicPr>
        <p:blipFill>
          <a:blip r:embed="rId18"/>
          <a:stretch>
            <a:fillRect/>
          </a:stretch>
        </p:blipFill>
        <p:spPr>
          <a:xfrm>
            <a:off x="14134213" y="8691379"/>
            <a:ext cx="3641487" cy="3657600"/>
          </a:xfrm>
          <a:prstGeom prst="rect">
            <a:avLst/>
          </a:prstGeom>
          <a:ln w="25400">
            <a:solidFill>
              <a:schemeClr val="tx1"/>
            </a:solidFill>
          </a:ln>
        </p:spPr>
      </p:pic>
      <p:pic>
        <p:nvPicPr>
          <p:cNvPr id="34" name="Picture 33">
            <a:extLst>
              <a:ext uri="{FF2B5EF4-FFF2-40B4-BE49-F238E27FC236}">
                <a16:creationId xmlns:a16="http://schemas.microsoft.com/office/drawing/2014/main" id="{DDE8CB1C-E6CE-A541-9FC3-E5D706665EB8}"/>
              </a:ext>
            </a:extLst>
          </p:cNvPr>
          <p:cNvPicPr>
            <a:picLocks noChangeAspect="1"/>
          </p:cNvPicPr>
          <p:nvPr/>
        </p:nvPicPr>
        <p:blipFill>
          <a:blip r:embed="rId19"/>
          <a:stretch>
            <a:fillRect/>
          </a:stretch>
        </p:blipFill>
        <p:spPr>
          <a:xfrm>
            <a:off x="14126973" y="12506901"/>
            <a:ext cx="3640315" cy="3566160"/>
          </a:xfrm>
          <a:prstGeom prst="rect">
            <a:avLst/>
          </a:prstGeom>
          <a:ln w="25400">
            <a:solidFill>
              <a:schemeClr val="tx1"/>
            </a:solidFill>
          </a:ln>
        </p:spPr>
      </p:pic>
      <p:pic>
        <p:nvPicPr>
          <p:cNvPr id="43" name="Picture 42">
            <a:extLst>
              <a:ext uri="{FF2B5EF4-FFF2-40B4-BE49-F238E27FC236}">
                <a16:creationId xmlns:a16="http://schemas.microsoft.com/office/drawing/2014/main" id="{8A604D86-7C46-D643-AB64-9312A4B7BD97}"/>
              </a:ext>
            </a:extLst>
          </p:cNvPr>
          <p:cNvPicPr>
            <a:picLocks noChangeAspect="1"/>
          </p:cNvPicPr>
          <p:nvPr/>
        </p:nvPicPr>
        <p:blipFill>
          <a:blip r:embed="rId20"/>
          <a:stretch>
            <a:fillRect/>
          </a:stretch>
        </p:blipFill>
        <p:spPr>
          <a:xfrm>
            <a:off x="14148757" y="16388905"/>
            <a:ext cx="3652213" cy="3657600"/>
          </a:xfrm>
          <a:prstGeom prst="rect">
            <a:avLst/>
          </a:prstGeom>
          <a:ln w="25400">
            <a:solidFill>
              <a:schemeClr val="tx1"/>
            </a:solidFill>
          </a:ln>
        </p:spPr>
      </p:pic>
      <p:pic>
        <p:nvPicPr>
          <p:cNvPr id="9" name="Picture 8">
            <a:extLst>
              <a:ext uri="{FF2B5EF4-FFF2-40B4-BE49-F238E27FC236}">
                <a16:creationId xmlns:a16="http://schemas.microsoft.com/office/drawing/2014/main" id="{A269BA95-1BFD-D948-A808-CC1FD06BCD9F}"/>
              </a:ext>
            </a:extLst>
          </p:cNvPr>
          <p:cNvPicPr>
            <a:picLocks noChangeAspect="1"/>
          </p:cNvPicPr>
          <p:nvPr/>
        </p:nvPicPr>
        <p:blipFill>
          <a:blip r:embed="rId21"/>
          <a:stretch>
            <a:fillRect/>
          </a:stretch>
        </p:blipFill>
        <p:spPr>
          <a:xfrm>
            <a:off x="24644740" y="18895256"/>
            <a:ext cx="3679052" cy="3657600"/>
          </a:xfrm>
          <a:prstGeom prst="rect">
            <a:avLst/>
          </a:prstGeom>
          <a:ln w="25400">
            <a:solidFill>
              <a:schemeClr val="tx1"/>
            </a:solidFill>
          </a:ln>
        </p:spPr>
      </p:pic>
      <p:pic>
        <p:nvPicPr>
          <p:cNvPr id="21" name="Picture 20">
            <a:extLst>
              <a:ext uri="{FF2B5EF4-FFF2-40B4-BE49-F238E27FC236}">
                <a16:creationId xmlns:a16="http://schemas.microsoft.com/office/drawing/2014/main" id="{BCA18358-AEC0-0745-B96F-7A8E9F879F96}"/>
              </a:ext>
            </a:extLst>
          </p:cNvPr>
          <p:cNvPicPr>
            <a:picLocks noChangeAspect="1"/>
          </p:cNvPicPr>
          <p:nvPr/>
        </p:nvPicPr>
        <p:blipFill>
          <a:blip r:embed="rId22"/>
          <a:stretch>
            <a:fillRect/>
          </a:stretch>
        </p:blipFill>
        <p:spPr>
          <a:xfrm>
            <a:off x="24629534" y="22779838"/>
            <a:ext cx="3657600" cy="3657600"/>
          </a:xfrm>
          <a:prstGeom prst="rect">
            <a:avLst/>
          </a:prstGeom>
          <a:ln w="25400">
            <a:solidFill>
              <a:schemeClr val="tx1"/>
            </a:solidFill>
          </a:ln>
        </p:spPr>
      </p:pic>
      <p:pic>
        <p:nvPicPr>
          <p:cNvPr id="30" name="Picture 29">
            <a:extLst>
              <a:ext uri="{FF2B5EF4-FFF2-40B4-BE49-F238E27FC236}">
                <a16:creationId xmlns:a16="http://schemas.microsoft.com/office/drawing/2014/main" id="{B6803BCB-F8D6-0948-B988-3B937B48C32F}"/>
              </a:ext>
            </a:extLst>
          </p:cNvPr>
          <p:cNvPicPr>
            <a:picLocks noChangeAspect="1"/>
          </p:cNvPicPr>
          <p:nvPr/>
        </p:nvPicPr>
        <p:blipFill>
          <a:blip r:embed="rId23"/>
          <a:stretch>
            <a:fillRect/>
          </a:stretch>
        </p:blipFill>
        <p:spPr>
          <a:xfrm>
            <a:off x="17972391" y="8709667"/>
            <a:ext cx="3660783" cy="3639312"/>
          </a:xfrm>
          <a:prstGeom prst="rect">
            <a:avLst/>
          </a:prstGeom>
          <a:ln w="25400">
            <a:solidFill>
              <a:schemeClr val="tx1"/>
            </a:solidFill>
          </a:ln>
        </p:spPr>
      </p:pic>
      <p:sp>
        <p:nvSpPr>
          <p:cNvPr id="91" name="TextBox 90">
            <a:extLst>
              <a:ext uri="{FF2B5EF4-FFF2-40B4-BE49-F238E27FC236}">
                <a16:creationId xmlns:a16="http://schemas.microsoft.com/office/drawing/2014/main" id="{05C41A07-536E-D347-860A-DCEB722C3A1E}"/>
              </a:ext>
            </a:extLst>
          </p:cNvPr>
          <p:cNvSpPr txBox="1"/>
          <p:nvPr/>
        </p:nvSpPr>
        <p:spPr>
          <a:xfrm>
            <a:off x="13867801" y="12514973"/>
            <a:ext cx="1033219" cy="553998"/>
          </a:xfrm>
          <a:prstGeom prst="rect">
            <a:avLst/>
          </a:prstGeom>
          <a:solidFill>
            <a:schemeClr val="bg1"/>
          </a:solidFill>
        </p:spPr>
        <p:txBody>
          <a:bodyPr wrap="square" rtlCol="0">
            <a:spAutoFit/>
          </a:bodyPr>
          <a:lstStyle/>
          <a:p>
            <a:r>
              <a:rPr lang="en-US" sz="3000" b="1" dirty="0"/>
              <a:t>N=2</a:t>
            </a:r>
          </a:p>
        </p:txBody>
      </p:sp>
      <p:sp>
        <p:nvSpPr>
          <p:cNvPr id="92" name="TextBox 91">
            <a:extLst>
              <a:ext uri="{FF2B5EF4-FFF2-40B4-BE49-F238E27FC236}">
                <a16:creationId xmlns:a16="http://schemas.microsoft.com/office/drawing/2014/main" id="{FBD7BE14-960C-7E41-9D4A-D6EF381541F6}"/>
              </a:ext>
            </a:extLst>
          </p:cNvPr>
          <p:cNvSpPr txBox="1"/>
          <p:nvPr/>
        </p:nvSpPr>
        <p:spPr>
          <a:xfrm>
            <a:off x="13811525" y="16355861"/>
            <a:ext cx="1190847" cy="553998"/>
          </a:xfrm>
          <a:prstGeom prst="rect">
            <a:avLst/>
          </a:prstGeom>
          <a:solidFill>
            <a:schemeClr val="bg1"/>
          </a:solidFill>
        </p:spPr>
        <p:txBody>
          <a:bodyPr wrap="square" rtlCol="0">
            <a:spAutoFit/>
          </a:bodyPr>
          <a:lstStyle/>
          <a:p>
            <a:r>
              <a:rPr lang="en-US" sz="3000" b="1" dirty="0"/>
              <a:t>N=25</a:t>
            </a:r>
          </a:p>
        </p:txBody>
      </p:sp>
      <p:sp>
        <p:nvSpPr>
          <p:cNvPr id="93" name="TextBox 92">
            <a:extLst>
              <a:ext uri="{FF2B5EF4-FFF2-40B4-BE49-F238E27FC236}">
                <a16:creationId xmlns:a16="http://schemas.microsoft.com/office/drawing/2014/main" id="{C41245D4-6FA0-F843-828F-93A44032F84D}"/>
              </a:ext>
            </a:extLst>
          </p:cNvPr>
          <p:cNvSpPr txBox="1"/>
          <p:nvPr/>
        </p:nvSpPr>
        <p:spPr>
          <a:xfrm>
            <a:off x="24158937" y="22764487"/>
            <a:ext cx="1190847" cy="553998"/>
          </a:xfrm>
          <a:prstGeom prst="rect">
            <a:avLst/>
          </a:prstGeom>
          <a:solidFill>
            <a:schemeClr val="bg1"/>
          </a:solidFill>
        </p:spPr>
        <p:txBody>
          <a:bodyPr wrap="square" rtlCol="0">
            <a:spAutoFit/>
          </a:bodyPr>
          <a:lstStyle/>
          <a:p>
            <a:r>
              <a:rPr lang="en-US" sz="3000" b="1" dirty="0"/>
              <a:t>N=25</a:t>
            </a:r>
          </a:p>
        </p:txBody>
      </p:sp>
      <p:sp>
        <p:nvSpPr>
          <p:cNvPr id="94" name="TextBox 93">
            <a:extLst>
              <a:ext uri="{FF2B5EF4-FFF2-40B4-BE49-F238E27FC236}">
                <a16:creationId xmlns:a16="http://schemas.microsoft.com/office/drawing/2014/main" id="{0BC976C6-476B-2545-B5A1-ACBBBB57BBCE}"/>
              </a:ext>
            </a:extLst>
          </p:cNvPr>
          <p:cNvSpPr txBox="1"/>
          <p:nvPr/>
        </p:nvSpPr>
        <p:spPr>
          <a:xfrm>
            <a:off x="24272121" y="18856522"/>
            <a:ext cx="944765" cy="553998"/>
          </a:xfrm>
          <a:prstGeom prst="rect">
            <a:avLst/>
          </a:prstGeom>
          <a:solidFill>
            <a:schemeClr val="bg1"/>
          </a:solidFill>
        </p:spPr>
        <p:txBody>
          <a:bodyPr wrap="square" rtlCol="0">
            <a:spAutoFit/>
          </a:bodyPr>
          <a:lstStyle/>
          <a:p>
            <a:r>
              <a:rPr lang="en-US" sz="3000" b="1" dirty="0"/>
              <a:t>N=9</a:t>
            </a:r>
          </a:p>
        </p:txBody>
      </p:sp>
      <p:sp>
        <p:nvSpPr>
          <p:cNvPr id="95" name="TextBox 94">
            <a:extLst>
              <a:ext uri="{FF2B5EF4-FFF2-40B4-BE49-F238E27FC236}">
                <a16:creationId xmlns:a16="http://schemas.microsoft.com/office/drawing/2014/main" id="{4864DEA9-13F9-5B4D-BD23-9B017F6029F5}"/>
              </a:ext>
            </a:extLst>
          </p:cNvPr>
          <p:cNvSpPr txBox="1"/>
          <p:nvPr/>
        </p:nvSpPr>
        <p:spPr>
          <a:xfrm>
            <a:off x="13817922" y="8666013"/>
            <a:ext cx="1132976" cy="553998"/>
          </a:xfrm>
          <a:prstGeom prst="rect">
            <a:avLst/>
          </a:prstGeom>
          <a:solidFill>
            <a:schemeClr val="bg1"/>
          </a:solidFill>
        </p:spPr>
        <p:txBody>
          <a:bodyPr wrap="square" rtlCol="0">
            <a:spAutoFit/>
          </a:bodyPr>
          <a:lstStyle/>
          <a:p>
            <a:r>
              <a:rPr lang="en-US" sz="3000" b="1" dirty="0"/>
              <a:t>N=13</a:t>
            </a:r>
          </a:p>
        </p:txBody>
      </p:sp>
      <p:sp>
        <p:nvSpPr>
          <p:cNvPr id="96" name="TextBox 95">
            <a:extLst>
              <a:ext uri="{FF2B5EF4-FFF2-40B4-BE49-F238E27FC236}">
                <a16:creationId xmlns:a16="http://schemas.microsoft.com/office/drawing/2014/main" id="{A7488B5D-EDD8-1345-8858-535697FC761D}"/>
              </a:ext>
            </a:extLst>
          </p:cNvPr>
          <p:cNvSpPr txBox="1"/>
          <p:nvPr/>
        </p:nvSpPr>
        <p:spPr>
          <a:xfrm>
            <a:off x="17640647" y="8676757"/>
            <a:ext cx="1132976" cy="553998"/>
          </a:xfrm>
          <a:prstGeom prst="rect">
            <a:avLst/>
          </a:prstGeom>
          <a:solidFill>
            <a:schemeClr val="bg1"/>
          </a:solidFill>
        </p:spPr>
        <p:txBody>
          <a:bodyPr wrap="square" rtlCol="0">
            <a:spAutoFit/>
          </a:bodyPr>
          <a:lstStyle/>
          <a:p>
            <a:r>
              <a:rPr lang="en-US" sz="3000" b="1" dirty="0"/>
              <a:t>N=6</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3599</TotalTime>
  <Words>1517</Words>
  <Application>Microsoft Macintosh PowerPoint</Application>
  <PresentationFormat>Custom</PresentationFormat>
  <Paragraphs>55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Morphology, Orientation, and Distribution of Explosive Craters  in the Nyambeni Hills Volcanic Field  Sharissa Thompson* (Salem State University), Cora Van Hazinga (Salem State University), James Muirhead (University of Auckland), Sara Mana† (Salem State University) *s_thompson10@salemstate.edu, †smana@salemstate.edu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the extrusive volcanic features of Mt Marsabit, Kenya  to identify regional tectonic stress Cora Van Hazinga* (Salem State University), James Muirhead (Syracuse University), Sara Mana (Salem State University) *coravh@gmail.com</dc:title>
  <dc:creator>Cornelia Van Hazinga</dc:creator>
  <cp:lastModifiedBy>Sharissa Thompson</cp:lastModifiedBy>
  <cp:revision>176</cp:revision>
  <dcterms:created xsi:type="dcterms:W3CDTF">2019-11-24T12:30:23Z</dcterms:created>
  <dcterms:modified xsi:type="dcterms:W3CDTF">2021-04-29T18:20:26Z</dcterms:modified>
</cp:coreProperties>
</file>