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719" r:id="rId1"/>
  </p:sldMasterIdLst>
  <p:notesMasterIdLst>
    <p:notesMasterId r:id="rId8"/>
  </p:notesMasterIdLst>
  <p:sldIdLst>
    <p:sldId id="256" r:id="rId2"/>
    <p:sldId id="295" r:id="rId3"/>
    <p:sldId id="296" r:id="rId4"/>
    <p:sldId id="257" r:id="rId5"/>
    <p:sldId id="297" r:id="rId6"/>
    <p:sldId id="258" r:id="rId7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9"/>
      <p:italic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84379CE-DF76-49EC-B630-198188EDF416}">
  <a:tblStyle styleId="{B84379CE-DF76-49EC-B630-198188EDF41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70C1D61-F382-416E-A118-38419C8BC46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473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577850"/>
            <a:ext cx="8086725" cy="25146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6600" spc="-9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3155157"/>
            <a:ext cx="6921151" cy="123444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5864319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1018753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521494"/>
            <a:ext cx="1971675" cy="3600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535782"/>
            <a:ext cx="5800725" cy="40505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7333290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930600" y="939700"/>
            <a:ext cx="7282800" cy="3264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5460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930600" y="886017"/>
            <a:ext cx="7282800" cy="364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930600" y="1415684"/>
            <a:ext cx="7282800" cy="278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▪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213401" y="4248586"/>
            <a:ext cx="465300" cy="47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503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9792347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575564"/>
            <a:ext cx="8085582" cy="2516886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3153157"/>
            <a:ext cx="6919722" cy="12344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9410916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498601"/>
            <a:ext cx="3497580" cy="282549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498" y="1498601"/>
            <a:ext cx="3497580" cy="282549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134237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1530350"/>
            <a:ext cx="3497580" cy="542550"/>
          </a:xfrm>
        </p:spPr>
        <p:txBody>
          <a:bodyPr anchor="ctr">
            <a:normAutofit/>
          </a:bodyPr>
          <a:lstStyle>
            <a:lvl1pPr marL="0" indent="0">
              <a:buNone/>
              <a:defRPr sz="165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064813"/>
            <a:ext cx="3497580" cy="24003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5706" y="1528826"/>
            <a:ext cx="3497580" cy="541782"/>
          </a:xfrm>
        </p:spPr>
        <p:txBody>
          <a:bodyPr anchor="ctr">
            <a:normAutofit/>
          </a:bodyPr>
          <a:lstStyle>
            <a:lvl1pPr marL="0" indent="0">
              <a:buNone/>
              <a:defRPr sz="165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05706" y="2063243"/>
            <a:ext cx="3497580" cy="24003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7172559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0923441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45950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406712"/>
            <a:ext cx="2537460" cy="144018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571500"/>
            <a:ext cx="4572000" cy="34290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1883860"/>
            <a:ext cx="2548890" cy="2345240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50">
                <a:solidFill>
                  <a:srgbClr val="262626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964442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4064001"/>
            <a:ext cx="8085582" cy="459962"/>
          </a:xfrm>
        </p:spPr>
        <p:txBody>
          <a:bodyPr anchor="b">
            <a:normAutofit/>
          </a:bodyPr>
          <a:lstStyle>
            <a:lvl1pPr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998214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600"/>
              </a:spcBef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4432301"/>
            <a:ext cx="6922008" cy="40005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050">
                <a:solidFill>
                  <a:srgbClr val="262626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46291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374650"/>
            <a:ext cx="8079581" cy="12436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1508760"/>
            <a:ext cx="8065294" cy="2824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4809335"/>
            <a:ext cx="3086100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13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4916023"/>
            <a:ext cx="3771900" cy="171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13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945" y="4407310"/>
            <a:ext cx="2194560" cy="10477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7725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53766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</p:sldLayoutIdLst>
  <p:transition>
    <p:fade thruBlk="1"/>
  </p:transition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4050" kern="1200" spc="-9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85000"/>
        </a:lnSpc>
        <a:spcBef>
          <a:spcPts val="975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60604" indent="-257175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411480" indent="-41148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5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17220" indent="-61722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22960" indent="-82296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0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05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20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350000" indent="-171450" algn="l" defTabSz="685800" rtl="0" eaLnBrk="1" latinLnBrk="0" hangingPunct="1">
        <a:lnSpc>
          <a:spcPct val="85000"/>
        </a:lnSpc>
        <a:spcBef>
          <a:spcPts val="450"/>
        </a:spcBef>
        <a:buFont typeface="Arial" pitchFamily="34" charset="0"/>
        <a:buChar char=" 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1E24A02E-5FD2-428E-A1E4-FDF96B0B6C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808B93E-0C39-407B-943D-71F2BAFB4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Google Shape;51;p12"/>
          <p:cNvSpPr txBox="1">
            <a:spLocks noGrp="1"/>
          </p:cNvSpPr>
          <p:nvPr>
            <p:ph type="ctrTitle"/>
          </p:nvPr>
        </p:nvSpPr>
        <p:spPr>
          <a:xfrm>
            <a:off x="452626" y="577849"/>
            <a:ext cx="7761605" cy="3092450"/>
          </a:xfrm>
          <a:prstGeom prst="rect">
            <a:avLst/>
          </a:prstGeom>
        </p:spPr>
        <p:txBody>
          <a:bodyPr spcFirstLastPara="1" lIns="0" tIns="0" rIns="0" bIns="0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Moving the Interprofessional Education (IPE) Needle Forward to Collaborative Education and Practice </a:t>
            </a:r>
            <a:br>
              <a:rPr lang="en-US" sz="2900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29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Carol Gawrys and Jeramie Silveira</a:t>
            </a:r>
            <a:br>
              <a:rPr lang="en-US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College of Health and Human Services Interprofessional Education Event</a:t>
            </a:r>
            <a:br>
              <a:rPr lang="en-US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May 2022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C7E1896-2992-48D4-85AC-95AB8AB14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911599"/>
            <a:ext cx="9144000" cy="12319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1CCD5EF-766D-43B9-A25D-19122E5FB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600" y="482600"/>
            <a:ext cx="8178799" cy="1492261"/>
          </a:xfrm>
          <a:prstGeom prst="rect">
            <a:avLst/>
          </a:prstGeom>
          <a:solidFill>
            <a:schemeClr val="accent1"/>
          </a:solidFill>
          <a:ln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9699C9-77F1-4E33-A750-CB78C7EA2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4646" y="604653"/>
            <a:ext cx="7934706" cy="1248156"/>
          </a:xfrm>
          <a:prstGeom prst="rect">
            <a:avLst/>
          </a:prstGeom>
          <a:noFill/>
          <a:ln cap="sq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39E754-44C8-4312-9CE2-2CBAB446C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884" y="794802"/>
            <a:ext cx="7530175" cy="9210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Bef>
                <a:spcPct val="0"/>
              </a:spcBef>
            </a:pPr>
            <a:r>
              <a:rPr lang="en-US" sz="3000" b="1" spc="-120">
                <a:solidFill>
                  <a:srgbClr val="FFFFFF"/>
                </a:solidFill>
              </a:rPr>
              <a:t>Interprofessional Education</a:t>
            </a:r>
            <a:br>
              <a:rPr lang="en-US" sz="3000" b="1" spc="-120">
                <a:solidFill>
                  <a:srgbClr val="FFFFFF"/>
                </a:solidFill>
              </a:rPr>
            </a:br>
            <a:endParaRPr lang="en-US" sz="3000" spc="-120">
              <a:solidFill>
                <a:srgbClr val="FFFFFF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ED699B-F9D8-4774-BCA6-E6AC4B21E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262" y="2229984"/>
            <a:ext cx="8596852" cy="2756954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buFont typeface="Arial" pitchFamily="34" charset="0"/>
              <a:buChar char=" "/>
            </a:pPr>
            <a:r>
              <a:rPr lang="en-US" sz="2000" dirty="0"/>
              <a:t>Occurs when there is </a:t>
            </a:r>
          </a:p>
          <a:p>
            <a:pPr defTabSz="914400"/>
            <a:r>
              <a:rPr lang="en-US" sz="2000" dirty="0"/>
              <a:t>Interaction between students and faculty of different professions AND</a:t>
            </a:r>
          </a:p>
          <a:p>
            <a:pPr defTabSz="914400"/>
            <a:r>
              <a:rPr lang="en-US" sz="2000" dirty="0"/>
              <a:t>Goals and learning experiences lead to achieving</a:t>
            </a:r>
          </a:p>
          <a:p>
            <a:pPr lvl="1" defTabSz="914400">
              <a:buFont typeface="Arial" pitchFamily="34" charset="0"/>
              <a:buChar char=" "/>
            </a:pPr>
            <a:r>
              <a:rPr lang="en-US" sz="2000" dirty="0"/>
              <a:t>Performance of skills required for collaborative patient/client-centered teamwork </a:t>
            </a:r>
          </a:p>
          <a:p>
            <a:pPr lvl="1" defTabSz="914400">
              <a:buFont typeface="Arial" pitchFamily="34" charset="0"/>
              <a:buChar char=" "/>
            </a:pPr>
            <a:r>
              <a:rPr lang="en-US" sz="2000" dirty="0"/>
              <a:t>Understanding of and respect for the role and unique contributions of the health professions </a:t>
            </a:r>
          </a:p>
          <a:p>
            <a:pPr marL="533400" lvl="1" indent="0" defTabSz="914400">
              <a:buFont typeface="Arial" pitchFamily="34" charset="0"/>
              <a:buChar char=" "/>
            </a:pPr>
            <a:r>
              <a:rPr lang="en-US" sz="2000" i="1" dirty="0"/>
              <a:t> </a:t>
            </a:r>
            <a:r>
              <a:rPr lang="en-US" sz="1200" i="1" dirty="0"/>
              <a:t>Institute of Medicine, </a:t>
            </a:r>
            <a:r>
              <a:rPr lang="en-US" sz="1200" i="1" u="sng" dirty="0"/>
              <a:t>Health Professions Education: A Bridge to Quality</a:t>
            </a:r>
            <a:r>
              <a:rPr lang="en-US" sz="1200" i="1" dirty="0"/>
              <a:t> </a:t>
            </a:r>
            <a:r>
              <a:rPr lang="en-US" sz="1200" dirty="0"/>
              <a:t>(2018)</a:t>
            </a:r>
          </a:p>
          <a:p>
            <a:pPr lvl="1" defTabSz="914400">
              <a:buFont typeface="Arial" pitchFamily="34" charset="0"/>
              <a:buChar char=" "/>
            </a:pPr>
            <a:endParaRPr lang="en-US" sz="2000" dirty="0"/>
          </a:p>
          <a:p>
            <a:pPr defTabSz="914400">
              <a:buFont typeface="Arial" pitchFamily="34" charset="0"/>
              <a:buChar char=" "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7043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04431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C5DAF-2CD7-4C94-9BD2-0CBD55E6B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8" y="702533"/>
            <a:ext cx="2241198" cy="373843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Bef>
                <a:spcPct val="0"/>
              </a:spcBef>
            </a:pPr>
            <a:r>
              <a:rPr lang="en-US" sz="3300" spc="-120">
                <a:solidFill>
                  <a:srgbClr val="FFFFFF"/>
                </a:solidFill>
              </a:rPr>
              <a:t>The Increasing Need for IPE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3D122-4830-4C2D-B4A8-373CFC57062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572944" y="4407309"/>
            <a:ext cx="2194560" cy="10477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6400" b="0" kern="1200" dirty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ea typeface="+mn-ea"/>
                <a:cs typeface="+mn-cs"/>
              </a:rPr>
              <a:pPr lvl="0" indent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6400" b="0" kern="1200" dirty="0">
              <a:ln>
                <a:noFill/>
              </a:ln>
              <a:solidFill>
                <a:schemeClr val="accent1">
                  <a:alpha val="25000"/>
                </a:schemeClr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25F75-6AA5-481E-90A2-175F204E4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60791" y="702533"/>
            <a:ext cx="5111994" cy="373843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buFont typeface="Arial" pitchFamily="34" charset="0"/>
              <a:buChar char=" "/>
            </a:pPr>
            <a:r>
              <a:rPr lang="en-US">
                <a:effectLst/>
              </a:rPr>
              <a:t>In order to provide quality and cost-effective care, health professionals must be better prepared to lead and collaborate in interprofessional teams.</a:t>
            </a:r>
          </a:p>
          <a:p>
            <a:pPr defTabSz="914400">
              <a:buFont typeface="Arial" pitchFamily="34" charset="0"/>
              <a:buChar char=" "/>
            </a:pPr>
            <a:r>
              <a:rPr lang="en-US"/>
              <a:t>I</a:t>
            </a:r>
            <a:r>
              <a:rPr lang="en-US">
                <a:effectLst/>
              </a:rPr>
              <a:t>nterest in IPE continues to grow as a means to prepare students for collaborative practice in new models of care with the goal of improving Quadruple Aim outcomes* by simultaneously addressing population health, patient experience, per capita cost, and provider work-life balance.</a:t>
            </a:r>
          </a:p>
          <a:p>
            <a:pPr marL="76200" indent="0" defTabSz="914400">
              <a:buFont typeface="Arial" pitchFamily="34" charset="0"/>
              <a:buChar char=" "/>
            </a:pPr>
            <a:r>
              <a:rPr lang="en-US"/>
              <a:t>                                                                                                     *</a:t>
            </a:r>
            <a:r>
              <a:rPr lang="en-US">
                <a:effectLst/>
              </a:rPr>
              <a:t>National Center for Interprofessional Practice and Education (2018)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98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>
            <a:extLst>
              <a:ext uri="{FF2B5EF4-FFF2-40B4-BE49-F238E27FC236}">
                <a16:creationId xmlns:a16="http://schemas.microsoft.com/office/drawing/2014/main" id="{3C8E3E93-2C21-416B-A10D-752B1C256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6994" y="0"/>
            <a:ext cx="3477006" cy="5143500"/>
          </a:xfrm>
          <a:prstGeom prst="rect">
            <a:avLst/>
          </a:prstGeom>
          <a:solidFill>
            <a:srgbClr val="633570"/>
          </a:solidFill>
          <a:ln>
            <a:solidFill>
              <a:srgbClr val="63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/>
          </p:nvPr>
        </p:nvSpPr>
        <p:spPr>
          <a:xfrm>
            <a:off x="6041204" y="374649"/>
            <a:ext cx="2726300" cy="1440180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 defTabSz="914400">
              <a:spcAft>
                <a:spcPts val="0"/>
              </a:spcAft>
            </a:pPr>
            <a:r>
              <a:rPr lang="en-US" sz="2300" spc="-120" dirty="0">
                <a:solidFill>
                  <a:srgbClr val="FFFFFF"/>
                </a:solidFill>
              </a:rPr>
              <a:t>Interprofessional Education in the College of Health and Human Services (CHHS)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800F0F-502B-4BBB-B897-DFBEE855579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" r="21753" b="4"/>
          <a:stretch/>
        </p:blipFill>
        <p:spPr>
          <a:xfrm>
            <a:off x="362461" y="363473"/>
            <a:ext cx="2659951" cy="2631486"/>
          </a:xfrm>
          <a:prstGeom prst="rect">
            <a:avLst/>
          </a:prstGeom>
        </p:spPr>
      </p:pic>
      <p:sp>
        <p:nvSpPr>
          <p:cNvPr id="95" name="Rectangle 94">
            <a:extLst>
              <a:ext uri="{FF2B5EF4-FFF2-40B4-BE49-F238E27FC236}">
                <a16:creationId xmlns:a16="http://schemas.microsoft.com/office/drawing/2014/main" id="{4AC33E4E-95EC-41FE-A342-95290DBBA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32981" y="363473"/>
            <a:ext cx="2157517" cy="1642733"/>
          </a:xfrm>
          <a:prstGeom prst="rect">
            <a:avLst/>
          </a:prstGeom>
          <a:solidFill>
            <a:srgbClr val="63357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ouple of women sitting at a table with food on it&#10;&#10;Description automatically generated with low confidence">
            <a:extLst>
              <a:ext uri="{FF2B5EF4-FFF2-40B4-BE49-F238E27FC236}">
                <a16:creationId xmlns:a16="http://schemas.microsoft.com/office/drawing/2014/main" id="{990A8C53-8543-48BC-B58D-04D720171D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" b="4399"/>
          <a:stretch/>
        </p:blipFill>
        <p:spPr>
          <a:xfrm>
            <a:off x="360652" y="3101648"/>
            <a:ext cx="2659951" cy="1678378"/>
          </a:xfrm>
          <a:prstGeom prst="rect">
            <a:avLst/>
          </a:prstGeom>
        </p:spPr>
      </p:pic>
      <p:pic>
        <p:nvPicPr>
          <p:cNvPr id="7" name="Picture 6" descr="A group of people in clothing&#10;&#10;Description automatically generated with medium confidence">
            <a:extLst>
              <a:ext uri="{FF2B5EF4-FFF2-40B4-BE49-F238E27FC236}">
                <a16:creationId xmlns:a16="http://schemas.microsoft.com/office/drawing/2014/main" id="{4E190D9F-86F7-4706-918E-A6F40EBA4F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795" r="1" b="1"/>
          <a:stretch/>
        </p:blipFill>
        <p:spPr>
          <a:xfrm>
            <a:off x="3132980" y="2126857"/>
            <a:ext cx="2157517" cy="2653168"/>
          </a:xfrm>
          <a:prstGeom prst="rect">
            <a:avLst/>
          </a:prstGeom>
        </p:spPr>
      </p:pic>
      <p:sp>
        <p:nvSpPr>
          <p:cNvPr id="59" name="Google Shape;59;p13"/>
          <p:cNvSpPr txBox="1">
            <a:spLocks noGrp="1"/>
          </p:cNvSpPr>
          <p:nvPr>
            <p:ph type="body" idx="4294967295"/>
          </p:nvPr>
        </p:nvSpPr>
        <p:spPr>
          <a:xfrm>
            <a:off x="6041204" y="1814829"/>
            <a:ext cx="2726300" cy="2592479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rmAutofit fontScale="92500" lnSpcReduction="20000"/>
          </a:bodyPr>
          <a:lstStyle/>
          <a:p>
            <a:pPr marL="0" lvl="0" indent="0" defTabSz="91440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</a:pPr>
            <a:endParaRPr lang="en-US" sz="1400" dirty="0">
              <a:solidFill>
                <a:srgbClr val="FFFFFF"/>
              </a:solidFill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</a:rPr>
              <a:t>Each program within the CHHS has accreditation standards related to interprofessional education they must meet</a:t>
            </a:r>
          </a:p>
          <a:p>
            <a:pPr defTabSz="914400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</a:rPr>
              <a:t>Many innovative IPE assignments, case studies, clinical and fieldwork-based experiences have been developed and implemented 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sz="quarter" idx="12"/>
          </p:nvPr>
        </p:nvSpPr>
        <p:spPr>
          <a:xfrm>
            <a:off x="6572944" y="4407309"/>
            <a:ext cx="2194560" cy="1047779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6400">
                <a:solidFill>
                  <a:srgbClr val="FFFFFF">
                    <a:alpha val="25000"/>
                  </a:srgbClr>
                </a:solidFill>
              </a:rPr>
              <a:pPr lvl="0" indent="0" defTabSz="91440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4</a:t>
            </a:fld>
            <a:endParaRPr lang="en-US" sz="6400">
              <a:solidFill>
                <a:srgbClr val="FFFFFF">
                  <a:alpha val="25000"/>
                </a:srgb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1950" cy="51435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545CA2-B2C3-42D0-8B28-1BA9524C2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3899" y="514266"/>
            <a:ext cx="5856106" cy="2824639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 defTabSz="914400">
              <a:spcBef>
                <a:spcPts val="0"/>
              </a:spcBef>
              <a:buFont typeface="Arial" pitchFamily="34" charset="0"/>
              <a:buChar char=" "/>
            </a:pPr>
            <a:r>
              <a:rPr lang="en-US"/>
              <a:t>For these learning experiences to be an integrated and sustainable part of the collaborative education of our students there is a need to:</a:t>
            </a:r>
          </a:p>
          <a:p>
            <a:pPr marL="457200" lvl="1" indent="0" defTabSz="914400">
              <a:buFont typeface="Arial" pitchFamily="34" charset="0"/>
              <a:buChar char=" "/>
            </a:pPr>
            <a:r>
              <a:rPr lang="en-US">
                <a:effectLst/>
              </a:rPr>
              <a:t>1. Encourage institutional leaders to develop a systematic approach to foster IPE </a:t>
            </a:r>
            <a:r>
              <a:rPr lang="en-US"/>
              <a:t>at the University </a:t>
            </a:r>
            <a:r>
              <a:rPr lang="en-US">
                <a:effectLst/>
              </a:rPr>
              <a:t>and, where appropriate, with collaborating academic institutions, health systems, and community partners</a:t>
            </a:r>
          </a:p>
          <a:p>
            <a:pPr marL="457200" lvl="1" indent="0" defTabSz="914400">
              <a:buFont typeface="Arial" pitchFamily="34" charset="0"/>
              <a:buChar char=" "/>
            </a:pPr>
            <a:r>
              <a:rPr lang="en-US">
                <a:effectLst/>
              </a:rPr>
              <a:t>2. Provide a framework (rationale, goals, deliberate design, funding and assessment and evaluation) for program leaders and faculty to develop a plan for an Interprofessional Education Center</a:t>
            </a:r>
            <a:endParaRPr lang="en-US"/>
          </a:p>
          <a:p>
            <a:pPr defTabSz="914400">
              <a:buFont typeface="Arial" pitchFamily="34" charset="0"/>
              <a:buChar char=" "/>
            </a:pP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B8405E-9EEB-4E1B-A347-922B5BA41CDE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4171948" y="3500898"/>
            <a:ext cx="4326397" cy="195419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12500" b="0" kern="1200">
                <a:ln>
                  <a:noFill/>
                </a:ln>
                <a:solidFill>
                  <a:schemeClr val="accent1">
                    <a:alpha val="15000"/>
                  </a:schemeClr>
                </a:solidFill>
                <a:latin typeface="+mj-lt"/>
                <a:ea typeface="+mn-ea"/>
                <a:cs typeface="+mn-cs"/>
              </a:rPr>
              <a:pPr lvl="0" indent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12500" b="0" kern="1200">
              <a:ln>
                <a:noFill/>
              </a:ln>
              <a:solidFill>
                <a:schemeClr val="accent1">
                  <a:alpha val="15000"/>
                </a:schemeClr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6D9F7C-3DF1-477B-8B49-BF7411F57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2198" y="3445592"/>
            <a:ext cx="6100301" cy="136374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 defTabSz="914400">
              <a:spcBef>
                <a:spcPct val="0"/>
              </a:spcBef>
            </a:pPr>
            <a:r>
              <a:rPr lang="en-US" sz="3100" spc="-120"/>
              <a:t>The Goal of Developing Collaborative Education and Practice </a:t>
            </a:r>
          </a:p>
        </p:txBody>
      </p:sp>
    </p:spTree>
    <p:extLst>
      <p:ext uri="{BB962C8B-B14F-4D97-AF65-F5344CB8AC3E}">
        <p14:creationId xmlns:p14="http://schemas.microsoft.com/office/powerpoint/2010/main" val="1539405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" name="Rectangle 77">
            <a:extLst>
              <a:ext uri="{FF2B5EF4-FFF2-40B4-BE49-F238E27FC236}">
                <a16:creationId xmlns:a16="http://schemas.microsoft.com/office/drawing/2014/main" id="{262ABC4B-37D8-4218-BDD8-6DF6A00C0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group of people sitting in chairs&#10;&#10;Description automatically generated with medium confidence">
            <a:extLst>
              <a:ext uri="{FF2B5EF4-FFF2-40B4-BE49-F238E27FC236}">
                <a16:creationId xmlns:a16="http://schemas.microsoft.com/office/drawing/2014/main" id="{BABF7AE8-5F33-44FF-B5F8-9E51BCFFBF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31" r="-4" b="8562"/>
          <a:stretch/>
        </p:blipFill>
        <p:spPr>
          <a:xfrm>
            <a:off x="241297" y="241299"/>
            <a:ext cx="4256173" cy="2263053"/>
          </a:xfrm>
          <a:prstGeom prst="rect">
            <a:avLst/>
          </a:prstGeom>
        </p:spPr>
      </p:pic>
      <p:pic>
        <p:nvPicPr>
          <p:cNvPr id="7" name="Picture 6" descr="A group of people sitting around a table&#10;&#10;Description automatically generated with medium confidence">
            <a:extLst>
              <a:ext uri="{FF2B5EF4-FFF2-40B4-BE49-F238E27FC236}">
                <a16:creationId xmlns:a16="http://schemas.microsoft.com/office/drawing/2014/main" id="{D4AD237E-8FFD-40BE-85E8-EDBBFC9A27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314" r="-4" b="7891"/>
          <a:stretch/>
        </p:blipFill>
        <p:spPr>
          <a:xfrm>
            <a:off x="241297" y="2633139"/>
            <a:ext cx="4256173" cy="2092466"/>
          </a:xfrm>
          <a:prstGeom prst="rect">
            <a:avLst/>
          </a:prstGeom>
        </p:spPr>
      </p:pic>
      <p:pic>
        <p:nvPicPr>
          <p:cNvPr id="3" name="Picture 2" descr="A group of people sitting in a living room&#10;&#10;Description automatically generated">
            <a:extLst>
              <a:ext uri="{FF2B5EF4-FFF2-40B4-BE49-F238E27FC236}">
                <a16:creationId xmlns:a16="http://schemas.microsoft.com/office/drawing/2014/main" id="{CC94A4C1-AF70-4E75-B4E2-400109B16E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155" r="7814" b="2"/>
          <a:stretch/>
        </p:blipFill>
        <p:spPr>
          <a:xfrm>
            <a:off x="4646529" y="241299"/>
            <a:ext cx="4256173" cy="4484306"/>
          </a:xfrm>
          <a:prstGeom prst="rect">
            <a:avLst/>
          </a:prstGeom>
        </p:spPr>
      </p:pic>
      <p:sp>
        <p:nvSpPr>
          <p:cNvPr id="68" name="Google Shape;68;p14"/>
          <p:cNvSpPr txBox="1">
            <a:spLocks noGrp="1"/>
          </p:cNvSpPr>
          <p:nvPr>
            <p:ph type="sldNum" sz="quarter" idx="12"/>
          </p:nvPr>
        </p:nvSpPr>
        <p:spPr>
          <a:xfrm>
            <a:off x="6457950" y="4767262"/>
            <a:ext cx="2057400" cy="273844"/>
          </a:xfrm>
          <a:prstGeom prst="rect">
            <a:avLst/>
          </a:prstGeom>
        </p:spPr>
        <p:txBody>
          <a:bodyPr spcFirstLastPara="1" lIns="0" tIns="0" rIns="0" bIns="0" anchorCtr="0">
            <a:normAutofit fontScale="92500" lnSpcReduction="20000"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" sz="1900" smtClean="0"/>
              <a:pPr marL="0" lvl="0" indent="0" rtl="0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" sz="19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86</TotalTime>
  <Words>330</Words>
  <Application>Microsoft Macintosh PowerPoint</Application>
  <PresentationFormat>On-screen Show (16:9)</PresentationFormat>
  <Paragraphs>24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 Light</vt:lpstr>
      <vt:lpstr>Arial</vt:lpstr>
      <vt:lpstr>Metropolitan</vt:lpstr>
      <vt:lpstr>Moving the Interprofessional Education (IPE) Needle Forward to Collaborative Education and Practice   Carol Gawrys and Jeramie Silveira College of Health and Human Services Interprofessional Education Event May 2022</vt:lpstr>
      <vt:lpstr>Interprofessional Education </vt:lpstr>
      <vt:lpstr>The Increasing Need for IPE</vt:lpstr>
      <vt:lpstr>Interprofessional Education in the College of Health and Human Services (CHHS)</vt:lpstr>
      <vt:lpstr>The Goal of Developing Collaborative Education and Practice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the Interprofessional Education (IPE)Needle Forward to  Collaborative Education and Practice</dc:title>
  <dc:creator>Jeramie Silveira</dc:creator>
  <cp:lastModifiedBy>Justin Snow</cp:lastModifiedBy>
  <cp:revision>10</cp:revision>
  <dcterms:modified xsi:type="dcterms:W3CDTF">2022-06-03T14:05:04Z</dcterms:modified>
</cp:coreProperties>
</file>