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3"/>
  </p:notesMasterIdLst>
  <p:handoutMasterIdLst>
    <p:handoutMasterId r:id="rId14"/>
  </p:handoutMasterIdLst>
  <p:sldIdLst>
    <p:sldId id="257" r:id="rId10"/>
    <p:sldId id="256" r:id="rId11"/>
    <p:sldId id="258" r:id="rId12"/>
  </p:sldIdLst>
  <p:sldSz cx="43891200" cy="32918400"/>
  <p:notesSz cx="6950075" cy="9236075"/>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5336" autoAdjust="0"/>
  </p:normalViewPr>
  <p:slideViewPr>
    <p:cSldViewPr snapToGrid="0" snapToObjects="1" showGuides="1">
      <p:cViewPr>
        <p:scale>
          <a:sx n="30" d="100"/>
          <a:sy n="30" d="100"/>
        </p:scale>
        <p:origin x="984" y="-328"/>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5" Type="http://schemas.openxmlformats.org/officeDocument/2006/relationships/slideMaster" Target="slideMasters/slideMaster5.xml"/><Relationship Id="rId15" Type="http://schemas.openxmlformats.org/officeDocument/2006/relationships/commentAuthors" Target="commentAuthors.xml"/><Relationship Id="rId10" Type="http://schemas.openxmlformats.org/officeDocument/2006/relationships/slide" Target="slides/slide1.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3.png"/><Relationship Id="rId4"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0158C5BC-9A70-462C-B28D-9600239EAC64}" type="datetimeFigureOut">
              <a:rPr lang="en-US" smtClean="0"/>
              <a:pPr/>
              <a:t>8/19/21</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E6CC2317-6751-4CD4-9995-8782DD78E936}" type="datetimeFigureOut">
              <a:rPr lang="en-US" smtClean="0"/>
              <a:pPr/>
              <a:t>8/19/21</a:t>
            </a:fld>
            <a:endParaRPr lang="en-US" dirty="0"/>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190658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2</a:t>
            </a:fld>
            <a:endParaRPr lang="en-US" dirty="0"/>
          </a:p>
        </p:txBody>
      </p:sp>
    </p:spTree>
    <p:extLst>
      <p:ext uri="{BB962C8B-B14F-4D97-AF65-F5344CB8AC3E}">
        <p14:creationId xmlns:p14="http://schemas.microsoft.com/office/powerpoint/2010/main" val="2410307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3</a:t>
            </a:fld>
            <a:endParaRPr lang="en-US" dirty="0"/>
          </a:p>
        </p:txBody>
      </p:sp>
    </p:spTree>
    <p:extLst>
      <p:ext uri="{BB962C8B-B14F-4D97-AF65-F5344CB8AC3E}">
        <p14:creationId xmlns:p14="http://schemas.microsoft.com/office/powerpoint/2010/main" val="2499158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png"/><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png"/><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png"/><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png"/><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png"/><Relationship Id="rId4" Type="http://schemas.openxmlformats.org/officeDocument/2006/relationships/vmlDrawing" Target="../drawings/vmlDrawing2.vml"/><Relationship Id="rId9" Type="http://schemas.openxmlformats.org/officeDocument/2006/relationships/image" Target="../media/image4.png"/><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png"/><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png"/><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png"/><Relationship Id="rId4" Type="http://schemas.openxmlformats.org/officeDocument/2006/relationships/vmlDrawing" Target="../drawings/vmlDrawing3.vml"/><Relationship Id="rId9" Type="http://schemas.openxmlformats.org/officeDocument/2006/relationships/image" Target="../media/image4.png"/><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4.vml"/><Relationship Id="rId21" Type="http://schemas.openxmlformats.org/officeDocument/2006/relationships/oleObject" Target="../embeddings/oleObject18.bin"/><Relationship Id="rId7" Type="http://schemas.openxmlformats.org/officeDocument/2006/relationships/oleObject" Target="../embeddings/oleObject14.bin"/><Relationship Id="rId12" Type="http://schemas.openxmlformats.org/officeDocument/2006/relationships/image" Target="../media/image6.png"/><Relationship Id="rId17" Type="http://schemas.openxmlformats.org/officeDocument/2006/relationships/oleObject" Target="../embeddings/oleObject16.bin"/><Relationship Id="rId2" Type="http://schemas.openxmlformats.org/officeDocument/2006/relationships/theme" Target="../theme/theme4.xml"/><Relationship Id="rId16" Type="http://schemas.openxmlformats.org/officeDocument/2006/relationships/image" Target="../media/image1.png"/><Relationship Id="rId20"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15.bin"/><Relationship Id="rId23" Type="http://schemas.openxmlformats.org/officeDocument/2006/relationships/oleObject" Target="../embeddings/oleObject2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1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19.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png"/><Relationship Id="rId20" Type="http://schemas.openxmlformats.org/officeDocument/2006/relationships/oleObject" Target="../embeddings/oleObject25.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png"/><Relationship Id="rId20" Type="http://schemas.openxmlformats.org/officeDocument/2006/relationships/oleObject" Target="../embeddings/oleObject33.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png"/><Relationship Id="rId20" Type="http://schemas.openxmlformats.org/officeDocument/2006/relationships/oleObject" Target="../embeddings/oleObject41.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png"/><Relationship Id="rId20" Type="http://schemas.openxmlformats.org/officeDocument/2006/relationships/oleObject" Target="../embeddings/oleObject49.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2.png"/><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png"/><Relationship Id="rId20" Type="http://schemas.openxmlformats.org/officeDocument/2006/relationships/oleObject" Target="../embeddings/oleObject57.bin"/><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cstate="print"/>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cstate="print"/>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cstate="print"/>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cstate="print"/>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cstate="print"/>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61" name="Image" r:id="rId9" imgW="1828571" imgH="1117460" progId="">
                      <p:embed/>
                    </p:oleObj>
                  </mc:Choice>
                  <mc:Fallback>
                    <p:oleObj name="Image" r:id="rId9" imgW="1828571" imgH="1117460" progId="">
                      <p:embed/>
                      <p:pic>
                        <p:nvPicPr>
                          <p:cNvPr id="0" name="Picture 48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62" name="Image" r:id="rId11" imgW="1828571" imgH="1117460" progId="">
                      <p:embed/>
                    </p:oleObj>
                  </mc:Choice>
                  <mc:Fallback>
                    <p:oleObj name="Image" r:id="rId11" imgW="1828571" imgH="1117460" progId="">
                      <p:embed/>
                      <p:pic>
                        <p:nvPicPr>
                          <p:cNvPr id="0" name="Picture 48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63" name="Image" r:id="rId13" imgW="4571429" imgH="1688889" progId="">
                    <p:embed/>
                  </p:oleObj>
                </mc:Choice>
                <mc:Fallback>
                  <p:oleObj name="Image" r:id="rId13" imgW="4571429" imgH="1688889" progId="">
                    <p:embed/>
                    <p:pic>
                      <p:nvPicPr>
                        <p:cNvPr id="0" name="Picture 48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7" name="Picture 56"/>
            <p:cNvPicPr>
              <a:picLocks noChangeAspect="1"/>
            </p:cNvPicPr>
            <p:nvPr userDrawn="1"/>
          </p:nvPicPr>
          <p:blipFill>
            <a:blip r:embed="rId15" cstate="print"/>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64" name="Image" r:id="rId16" imgW="1574603" imgH="1053968" progId="">
                    <p:embed/>
                  </p:oleObj>
                </mc:Choice>
                <mc:Fallback>
                  <p:oleObj name="Image" r:id="rId16" imgW="1574603" imgH="1053968" progId="">
                    <p:embed/>
                    <p:pic>
                      <p:nvPicPr>
                        <p:cNvPr id="0" name="Picture 48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585" name="Image" r:id="rId5" imgW="4571429" imgH="1688889" progId="">
                    <p:embed/>
                  </p:oleObj>
                </mc:Choice>
                <mc:Fallback>
                  <p:oleObj name="Image" r:id="rId5" imgW="4571429" imgH="1688889" progId="">
                    <p:embed/>
                    <p:pic>
                      <p:nvPicPr>
                        <p:cNvPr id="0" name="Picture 4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7"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586" name="Image" r:id="rId8" imgW="1574603" imgH="1053968" progId="">
                    <p:embed/>
                  </p:oleObj>
                </mc:Choice>
                <mc:Fallback>
                  <p:oleObj name="Image" r:id="rId8" imgW="1574603" imgH="1053968" progId="">
                    <p:embed/>
                    <p:pic>
                      <p:nvPicPr>
                        <p:cNvPr id="0" name="Picture 48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cstate="print"/>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cstate="print"/>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cstate="print"/>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587" name="Image" r:id="rId16" imgW="1828571" imgH="1117460" progId="">
                      <p:embed/>
                    </p:oleObj>
                  </mc:Choice>
                  <mc:Fallback>
                    <p:oleObj name="Image" r:id="rId16" imgW="1828571" imgH="1117460" progId="">
                      <p:embed/>
                      <p:pic>
                        <p:nvPicPr>
                          <p:cNvPr id="0" name="Picture 48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588" name="Image" r:id="rId18" imgW="1828571" imgH="1117460" progId="">
                      <p:embed/>
                    </p:oleObj>
                  </mc:Choice>
                  <mc:Fallback>
                    <p:oleObj name="Image" r:id="rId18" imgW="1828571" imgH="1117460" progId="">
                      <p:embed/>
                      <p:pic>
                        <p:nvPicPr>
                          <p:cNvPr id="0" name="Picture 48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609" name="Image" r:id="rId5" imgW="4571429" imgH="1688889" progId="">
                    <p:embed/>
                  </p:oleObj>
                </mc:Choice>
                <mc:Fallback>
                  <p:oleObj name="Image" r:id="rId5" imgW="4571429" imgH="1688889" progId="">
                    <p:embed/>
                    <p:pic>
                      <p:nvPicPr>
                        <p:cNvPr id="0" name="Picture 4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6" name="Picture 45"/>
            <p:cNvPicPr>
              <a:picLocks noChangeAspect="1"/>
            </p:cNvPicPr>
            <p:nvPr userDrawn="1"/>
          </p:nvPicPr>
          <p:blipFill>
            <a:blip r:embed="rId7" cstate="print"/>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610" name="Image" r:id="rId8" imgW="1574603" imgH="1053968" progId="">
                    <p:embed/>
                  </p:oleObj>
                </mc:Choice>
                <mc:Fallback>
                  <p:oleObj name="Image" r:id="rId8" imgW="1574603" imgH="1053968" progId="">
                    <p:embed/>
                    <p:pic>
                      <p:nvPicPr>
                        <p:cNvPr id="0" name="Picture 48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cstate="print"/>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cstate="print"/>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cstate="print"/>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cstate="print"/>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cstate="print"/>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611" name="Image" r:id="rId16" imgW="1828571" imgH="1117460" progId="">
                      <p:embed/>
                    </p:oleObj>
                  </mc:Choice>
                  <mc:Fallback>
                    <p:oleObj name="Image" r:id="rId16" imgW="1828571" imgH="1117460" progId="">
                      <p:embed/>
                      <p:pic>
                        <p:nvPicPr>
                          <p:cNvPr id="0" name="Picture 48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612" name="Image" r:id="rId18" imgW="1828571" imgH="1117460" progId="">
                      <p:embed/>
                    </p:oleObj>
                  </mc:Choice>
                  <mc:Fallback>
                    <p:oleObj name="Image" r:id="rId18" imgW="1828571" imgH="1117460" progId="">
                      <p:embed/>
                      <p:pic>
                        <p:nvPicPr>
                          <p:cNvPr id="0" name="Picture 48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362"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363"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364"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365"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366"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367"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368"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369"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386"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387"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388"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389"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390"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391"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392"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393"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410"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411"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412"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413"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414"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415"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416"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417"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434"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435"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436"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437"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438"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439"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440"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441"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458"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459"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460"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461"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462"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463"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464"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465"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482" name="Image" r:id="rId4" imgW="4571429" imgH="1688889" progId="">
                    <p:embed/>
                  </p:oleObj>
                </mc:Choice>
                <mc:Fallback>
                  <p:oleObj name="Image" r:id="rId4" imgW="4571429" imgH="1688889" progId="">
                    <p:embed/>
                    <p:pic>
                      <p:nvPicPr>
                        <p:cNvPr id="0" name="Picture 8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7" name="Picture 46"/>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483" name="Image" r:id="rId7" imgW="1574603" imgH="1053968" progId="">
                    <p:embed/>
                  </p:oleObj>
                </mc:Choice>
                <mc:Fallback>
                  <p:oleObj name="Image" r:id="rId7" imgW="1574603" imgH="1053968" progId="">
                    <p:embed/>
                    <p:pic>
                      <p:nvPicPr>
                        <p:cNvPr id="0" name="Picture 89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484" name="Image" r:id="rId15" imgW="1828571" imgH="1117460" progId="">
                      <p:embed/>
                    </p:oleObj>
                  </mc:Choice>
                  <mc:Fallback>
                    <p:oleObj name="Image" r:id="rId15" imgW="1828571" imgH="1117460" progId="">
                      <p:embed/>
                      <p:pic>
                        <p:nvPicPr>
                          <p:cNvPr id="0" name="Picture 90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485" name="Image" r:id="rId17" imgW="1828571" imgH="1117460" progId="">
                      <p:embed/>
                    </p:oleObj>
                  </mc:Choice>
                  <mc:Fallback>
                    <p:oleObj name="Image" r:id="rId17" imgW="1828571" imgH="1117460" progId="">
                      <p:embed/>
                      <p:pic>
                        <p:nvPicPr>
                          <p:cNvPr id="0" name="Picture 9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486" name="Image" r:id="rId20" imgW="4571429" imgH="1688889" progId="">
                    <p:embed/>
                  </p:oleObj>
                </mc:Choice>
                <mc:Fallback>
                  <p:oleObj name="Image" r:id="rId20" imgW="4571429" imgH="1688889" progId="">
                    <p:embed/>
                    <p:pic>
                      <p:nvPicPr>
                        <p:cNvPr id="0" name="Picture 9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4" name="Picture 73"/>
            <p:cNvPicPr>
              <a:picLocks noChangeAspect="1"/>
            </p:cNvPicPr>
            <p:nvPr userDrawn="1"/>
          </p:nvPicPr>
          <p:blipFill>
            <a:blip r:embed="rId6" cstate="print"/>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487" name="Image" r:id="rId21" imgW="1574603" imgH="1053968" progId="">
                    <p:embed/>
                  </p:oleObj>
                </mc:Choice>
                <mc:Fallback>
                  <p:oleObj name="Image" r:id="rId21" imgW="1574603" imgH="1053968" progId="">
                    <p:embed/>
                    <p:pic>
                      <p:nvPicPr>
                        <p:cNvPr id="0" name="Picture 90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a:t>
                </a:r>
                <a:r>
                  <a:rPr lang="en-US" sz="2400" baseline="0" dirty="0" err="1">
                    <a:solidFill>
                      <a:schemeClr val="tx2"/>
                    </a:solidFill>
                    <a:latin typeface="Trebuchet MS" pitchFamily="34" charset="0"/>
                  </a:rPr>
                  <a:t>Facebook</a:t>
                </a:r>
                <a:r>
                  <a:rPr lang="en-US" sz="2400" baseline="0" dirty="0">
                    <a:solidFill>
                      <a:schemeClr val="tx2"/>
                    </a:solidFill>
                    <a:latin typeface="Trebuchet MS" pitchFamily="34" charset="0"/>
                  </a:rPr>
                  <a:t>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cstate="print"/>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cstate="print"/>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cstate="print"/>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cstate="print"/>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cstate="print"/>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488" name="Image" r:id="rId22" imgW="1828571" imgH="1117460" progId="">
                      <p:embed/>
                    </p:oleObj>
                  </mc:Choice>
                  <mc:Fallback>
                    <p:oleObj name="Image" r:id="rId22" imgW="1828571" imgH="1117460" progId="">
                      <p:embed/>
                      <p:pic>
                        <p:nvPicPr>
                          <p:cNvPr id="0" name="Picture 9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489" name="Image" r:id="rId23" imgW="1828571" imgH="1117460" progId="">
                      <p:embed/>
                    </p:oleObj>
                  </mc:Choice>
                  <mc:Fallback>
                    <p:oleObj name="Image" r:id="rId23" imgW="1828571" imgH="1117460" progId="">
                      <p:embed/>
                      <p:pic>
                        <p:nvPicPr>
                          <p:cNvPr id="0" name="Picture 90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jpe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44684" y="6426625"/>
            <a:ext cx="9992916" cy="11272546"/>
          </a:xfrm>
        </p:spPr>
        <p:txBody>
          <a:bodyPr/>
          <a:lstStyle/>
          <a:p>
            <a:r>
              <a:rPr lang="en-US" sz="4000" b="1" u="sng" dirty="0">
                <a:solidFill>
                  <a:srgbClr val="19245F"/>
                </a:solidFill>
                <a:latin typeface="Arial Narrow" pitchFamily="34" charset="0"/>
              </a:rPr>
              <a:t>About Bridgewell:</a:t>
            </a:r>
          </a:p>
          <a:p>
            <a:pPr marL="571500" indent="-571500">
              <a:buFont typeface="Wingdings" pitchFamily="2" charset="2"/>
              <a:buChar char="v"/>
            </a:pPr>
            <a:r>
              <a:rPr lang="en-US" sz="4000" i="1" dirty="0">
                <a:solidFill>
                  <a:srgbClr val="19245F"/>
                </a:solidFill>
                <a:latin typeface="Arial Narrow" pitchFamily="34" charset="0"/>
              </a:rPr>
              <a:t>Bridgewell is a non-profit organization that takes a person-centered approach; by providing community housing, day programs, outpatient treatment, recovery services, education and employment training for people with </a:t>
            </a:r>
            <a:r>
              <a:rPr lang="en-US" sz="4000" b="1" i="1" u="sng" dirty="0">
                <a:solidFill>
                  <a:srgbClr val="19245F"/>
                </a:solidFill>
                <a:latin typeface="Arial Narrow" pitchFamily="34" charset="0"/>
              </a:rPr>
              <a:t>disabilities</a:t>
            </a:r>
            <a:r>
              <a:rPr lang="en-US" sz="4000" i="1" dirty="0">
                <a:solidFill>
                  <a:srgbClr val="19245F"/>
                </a:solidFill>
                <a:latin typeface="Arial Narrow" pitchFamily="34" charset="0"/>
              </a:rPr>
              <a:t> in the Eastern area of Massachusetts.</a:t>
            </a:r>
          </a:p>
          <a:p>
            <a:pPr marL="571500" indent="-571500">
              <a:buFont typeface="Wingdings" pitchFamily="2" charset="2"/>
              <a:buChar char="v"/>
            </a:pPr>
            <a:r>
              <a:rPr lang="en-US" sz="4000" i="1" dirty="0">
                <a:solidFill>
                  <a:srgbClr val="19245F"/>
                </a:solidFill>
                <a:latin typeface="Arial Narrow" pitchFamily="34" charset="0"/>
              </a:rPr>
              <a:t> </a:t>
            </a:r>
            <a:r>
              <a:rPr lang="en-US" sz="4000" dirty="0">
                <a:solidFill>
                  <a:srgbClr val="19245F"/>
                </a:solidFill>
                <a:latin typeface="Arial Narrow" pitchFamily="34" charset="0"/>
              </a:rPr>
              <a:t>Bridgewell’s focus is to deliver services to people in need, including individuals experiencing </a:t>
            </a:r>
            <a:r>
              <a:rPr lang="en-US" sz="4000" u="sng" dirty="0">
                <a:solidFill>
                  <a:srgbClr val="19245F"/>
                </a:solidFill>
                <a:latin typeface="Arial Narrow" pitchFamily="34" charset="0"/>
              </a:rPr>
              <a:t>autism, physical disabilities, substance use disorder, and homeless</a:t>
            </a:r>
            <a:r>
              <a:rPr lang="en-US" sz="4000" dirty="0">
                <a:solidFill>
                  <a:srgbClr val="19245F"/>
                </a:solidFill>
                <a:latin typeface="Arial Narrow" pitchFamily="34" charset="0"/>
              </a:rPr>
              <a:t>.</a:t>
            </a:r>
          </a:p>
          <a:p>
            <a:pPr marL="571500" indent="-571500">
              <a:buFont typeface="Wingdings" pitchFamily="2" charset="2"/>
              <a:buChar char="v"/>
            </a:pPr>
            <a:r>
              <a:rPr lang="en-US" sz="4000" dirty="0">
                <a:solidFill>
                  <a:srgbClr val="19245F"/>
                </a:solidFill>
                <a:latin typeface="Arial Narrow" pitchFamily="34" charset="0"/>
              </a:rPr>
              <a:t>Bridgewell’s aim is to empower people to have a safety life and to achieve their fullest potential. </a:t>
            </a:r>
          </a:p>
          <a:p>
            <a:pPr marL="571500" indent="-571500">
              <a:buFont typeface="Wingdings" pitchFamily="2" charset="2"/>
              <a:buChar char="v"/>
            </a:pPr>
            <a:r>
              <a:rPr lang="en-US" sz="4000" dirty="0">
                <a:solidFill>
                  <a:srgbClr val="19245F"/>
                </a:solidFill>
                <a:latin typeface="Arial Narrow" pitchFamily="34" charset="0"/>
              </a:rPr>
              <a:t>Bridgewell provides over 100 programs in 23 communities.</a:t>
            </a:r>
          </a:p>
          <a:p>
            <a:pPr marL="571500" indent="-571500">
              <a:buFont typeface="Wingdings" pitchFamily="2" charset="2"/>
              <a:buChar char="v"/>
            </a:pPr>
            <a:r>
              <a:rPr lang="en-US" sz="4000" dirty="0">
                <a:solidFill>
                  <a:srgbClr val="19245F"/>
                </a:solidFill>
                <a:latin typeface="Arial Narrow" pitchFamily="34" charset="0"/>
              </a:rPr>
              <a:t>Bridgewell’s values </a:t>
            </a:r>
            <a:r>
              <a:rPr lang="en-US" sz="4000" b="1" dirty="0">
                <a:solidFill>
                  <a:srgbClr val="19245F"/>
                </a:solidFill>
                <a:latin typeface="Arial Narrow" pitchFamily="34" charset="0"/>
              </a:rPr>
              <a:t>care, dignity, integrity, respect, safety, and wellness.</a:t>
            </a:r>
            <a:endParaRPr lang="en-US" sz="4000" dirty="0">
              <a:latin typeface="Arial Narrow" pitchFamily="34" charset="0"/>
            </a:endParaRPr>
          </a:p>
        </p:txBody>
      </p:sp>
      <p:sp>
        <p:nvSpPr>
          <p:cNvPr id="5" name="Text Placeholder 4"/>
          <p:cNvSpPr>
            <a:spLocks noGrp="1"/>
          </p:cNvSpPr>
          <p:nvPr>
            <p:ph type="body" sz="quarter" idx="11"/>
          </p:nvPr>
        </p:nvSpPr>
        <p:spPr>
          <a:xfrm>
            <a:off x="904198" y="5913483"/>
            <a:ext cx="10048877" cy="800150"/>
          </a:xfrm>
        </p:spPr>
        <p:txBody>
          <a:bodyPr/>
          <a:lstStyle/>
          <a:p>
            <a:r>
              <a:rPr lang="en-US" sz="4000" dirty="0">
                <a:latin typeface="Javanese Text" panose="02000000000000000000" pitchFamily="2" charset="0"/>
                <a:cs typeface="Gill Sans"/>
              </a:rPr>
              <a:t>INTRODUCTION</a:t>
            </a:r>
          </a:p>
        </p:txBody>
      </p:sp>
      <p:sp>
        <p:nvSpPr>
          <p:cNvPr id="7" name="Text Placeholder 6"/>
          <p:cNvSpPr>
            <a:spLocks noGrp="1"/>
          </p:cNvSpPr>
          <p:nvPr>
            <p:ph type="body" sz="quarter" idx="20"/>
          </p:nvPr>
        </p:nvSpPr>
        <p:spPr>
          <a:xfrm>
            <a:off x="914400" y="18116168"/>
            <a:ext cx="10106703" cy="815221"/>
          </a:xfrm>
        </p:spPr>
        <p:txBody>
          <a:bodyPr/>
          <a:lstStyle/>
          <a:p>
            <a:r>
              <a:rPr lang="en-US" sz="4000" dirty="0">
                <a:solidFill>
                  <a:srgbClr val="19245F"/>
                </a:solidFill>
                <a:latin typeface="Javanese Text" panose="02000000000000000000" pitchFamily="2" charset="0"/>
                <a:cs typeface="Gill Sans"/>
              </a:rPr>
              <a:t>INTERNSHIP ROLE </a:t>
            </a:r>
          </a:p>
        </p:txBody>
      </p:sp>
      <p:sp>
        <p:nvSpPr>
          <p:cNvPr id="8" name="Text Placeholder 7"/>
          <p:cNvSpPr>
            <a:spLocks noGrp="1"/>
          </p:cNvSpPr>
          <p:nvPr>
            <p:ph type="body" sz="quarter" idx="21"/>
          </p:nvPr>
        </p:nvSpPr>
        <p:spPr>
          <a:xfrm>
            <a:off x="1002515" y="26717037"/>
            <a:ext cx="10048872" cy="2308151"/>
          </a:xfrm>
        </p:spPr>
        <p:txBody>
          <a:bodyPr/>
          <a:lstStyle/>
          <a:p>
            <a:r>
              <a:rPr lang="en-US" sz="4000" b="1" i="1" dirty="0">
                <a:solidFill>
                  <a:schemeClr val="bg2">
                    <a:lumMod val="25000"/>
                  </a:schemeClr>
                </a:solidFill>
                <a:latin typeface="Arial Narrow" pitchFamily="34" charset="0"/>
                <a:cs typeface="Arial" panose="020B0604020202020204" pitchFamily="34" charset="0"/>
              </a:rPr>
              <a:t>Create a hardcopy/digital) manual in eHana to ensure accurate documentation and a more effective way to find client files. </a:t>
            </a:r>
          </a:p>
        </p:txBody>
      </p:sp>
      <p:sp>
        <p:nvSpPr>
          <p:cNvPr id="9" name="Text Placeholder 8"/>
          <p:cNvSpPr>
            <a:spLocks noGrp="1"/>
          </p:cNvSpPr>
          <p:nvPr>
            <p:ph type="body" sz="quarter" idx="22"/>
          </p:nvPr>
        </p:nvSpPr>
        <p:spPr>
          <a:xfrm>
            <a:off x="914400" y="26080683"/>
            <a:ext cx="10008610" cy="762463"/>
          </a:xfrm>
        </p:spPr>
        <p:txBody>
          <a:bodyPr/>
          <a:lstStyle/>
          <a:p>
            <a:r>
              <a:rPr lang="en-US" sz="4000" dirty="0">
                <a:solidFill>
                  <a:srgbClr val="19245F"/>
                </a:solidFill>
                <a:latin typeface="Javanese Text" panose="02000000000000000000" pitchFamily="2" charset="0"/>
                <a:cs typeface="Gill Sans"/>
              </a:rPr>
              <a:t>INTERNSHIP PROJECT OBJECTIVE </a:t>
            </a:r>
          </a:p>
        </p:txBody>
      </p:sp>
      <p:sp>
        <p:nvSpPr>
          <p:cNvPr id="10" name="Text Placeholder 9"/>
          <p:cNvSpPr>
            <a:spLocks noGrp="1"/>
          </p:cNvSpPr>
          <p:nvPr>
            <p:ph type="body" sz="quarter" idx="23"/>
          </p:nvPr>
        </p:nvSpPr>
        <p:spPr>
          <a:xfrm>
            <a:off x="11695606" y="7351828"/>
            <a:ext cx="10006905" cy="7601907"/>
          </a:xfrm>
        </p:spPr>
        <p:txBody>
          <a:bodyPr/>
          <a:lstStyle/>
          <a:p>
            <a:r>
              <a:rPr lang="en-US" sz="4000" b="1" u="sng" dirty="0">
                <a:solidFill>
                  <a:srgbClr val="19245F"/>
                </a:solidFill>
                <a:latin typeface="Arial Narrow" pitchFamily="34" charset="0"/>
              </a:rPr>
              <a:t>About eHana:</a:t>
            </a:r>
          </a:p>
          <a:p>
            <a:pPr marL="571500" indent="-571500">
              <a:buFont typeface="Wingdings" panose="05000000000000000000" pitchFamily="2" charset="2"/>
              <a:buChar char="§"/>
            </a:pPr>
            <a:r>
              <a:rPr lang="en-US" sz="4000" dirty="0">
                <a:solidFill>
                  <a:srgbClr val="19245F"/>
                </a:solidFill>
                <a:latin typeface="Arial Narrow" pitchFamily="34" charset="0"/>
              </a:rPr>
              <a:t>eHana is a Cloud-based electronic health records for behavioral health and human services that stores client information and documents.</a:t>
            </a:r>
          </a:p>
          <a:p>
            <a:pPr marL="571500" indent="-571500">
              <a:buFont typeface="Wingdings" panose="05000000000000000000" pitchFamily="2" charset="2"/>
              <a:buChar char="§"/>
            </a:pPr>
            <a:r>
              <a:rPr lang="en-US" sz="4000" dirty="0">
                <a:solidFill>
                  <a:srgbClr val="19245F"/>
                </a:solidFill>
                <a:latin typeface="Arial Narrow" pitchFamily="34" charset="0"/>
              </a:rPr>
              <a:t>eHana has many features such as clinical records, billing &amp; finance, staff tracking, operational tools, compliance, and document management.</a:t>
            </a:r>
          </a:p>
          <a:p>
            <a:pPr marL="571500" indent="-571500">
              <a:buFont typeface="Wingdings" panose="05000000000000000000" pitchFamily="2" charset="2"/>
              <a:buChar char="§"/>
            </a:pPr>
            <a:r>
              <a:rPr lang="en-US" sz="4000" dirty="0">
                <a:solidFill>
                  <a:srgbClr val="19245F"/>
                </a:solidFill>
                <a:latin typeface="Arial Narrow" pitchFamily="34" charset="0"/>
              </a:rPr>
              <a:t>Bridgewell switched from using TIER to eHana database.</a:t>
            </a:r>
          </a:p>
        </p:txBody>
      </p:sp>
      <p:sp>
        <p:nvSpPr>
          <p:cNvPr id="11" name="Text Placeholder 10"/>
          <p:cNvSpPr>
            <a:spLocks noGrp="1"/>
          </p:cNvSpPr>
          <p:nvPr>
            <p:ph type="body" sz="quarter" idx="24"/>
          </p:nvPr>
        </p:nvSpPr>
        <p:spPr>
          <a:xfrm>
            <a:off x="11656435" y="5959511"/>
            <a:ext cx="10027908" cy="735203"/>
          </a:xfrm>
        </p:spPr>
        <p:txBody>
          <a:bodyPr>
            <a:noAutofit/>
          </a:bodyPr>
          <a:lstStyle/>
          <a:p>
            <a:r>
              <a:rPr lang="en-US" sz="4000" dirty="0">
                <a:solidFill>
                  <a:srgbClr val="19245F"/>
                </a:solidFill>
                <a:latin typeface="Javanese Text" panose="02000000000000000000" pitchFamily="2" charset="0"/>
                <a:cs typeface="Gill Sans"/>
              </a:rPr>
              <a:t>EHANA DATABASE </a:t>
            </a:r>
          </a:p>
        </p:txBody>
      </p:sp>
      <p:sp>
        <p:nvSpPr>
          <p:cNvPr id="12" name="Text Placeholder 11"/>
          <p:cNvSpPr>
            <a:spLocks noGrp="1"/>
          </p:cNvSpPr>
          <p:nvPr>
            <p:ph type="body" sz="quarter" idx="25"/>
          </p:nvPr>
        </p:nvSpPr>
        <p:spPr>
          <a:xfrm>
            <a:off x="11695606" y="14989864"/>
            <a:ext cx="9977094" cy="743119"/>
          </a:xfrm>
        </p:spPr>
        <p:txBody>
          <a:bodyPr/>
          <a:lstStyle/>
          <a:p>
            <a:r>
              <a:rPr lang="en-US" sz="4000" dirty="0">
                <a:solidFill>
                  <a:srgbClr val="19245F"/>
                </a:solidFill>
                <a:latin typeface="Javanese Text" panose="02000000000000000000" pitchFamily="2" charset="0"/>
                <a:cs typeface="Gill Sans"/>
              </a:rPr>
              <a:t>RELATED LITERATURE</a:t>
            </a:r>
          </a:p>
        </p:txBody>
      </p:sp>
      <p:sp>
        <p:nvSpPr>
          <p:cNvPr id="13" name="Text Placeholder 12"/>
          <p:cNvSpPr>
            <a:spLocks noGrp="1"/>
          </p:cNvSpPr>
          <p:nvPr>
            <p:ph type="body" sz="quarter" idx="26"/>
          </p:nvPr>
        </p:nvSpPr>
        <p:spPr>
          <a:xfrm>
            <a:off x="11598025" y="15744133"/>
            <a:ext cx="10047019" cy="7407015"/>
          </a:xfrm>
        </p:spPr>
        <p:txBody>
          <a:bodyPr/>
          <a:lstStyle/>
          <a:p>
            <a:r>
              <a:rPr lang="en-US" sz="4400" dirty="0">
                <a:solidFill>
                  <a:srgbClr val="19245F"/>
                </a:solidFill>
                <a:latin typeface="Arial Narrow" pitchFamily="34" charset="0"/>
              </a:rPr>
              <a:t>“</a:t>
            </a:r>
            <a:r>
              <a:rPr lang="en-US" sz="4000" dirty="0">
                <a:solidFill>
                  <a:srgbClr val="19245F"/>
                </a:solidFill>
                <a:latin typeface="Arial Narrow" pitchFamily="34" charset="0"/>
              </a:rPr>
              <a:t>Clinical record keeping is an integral component in good professional practice and the delivery of quality healthcare. good clinical record keeping should enable continuity of care and should enhance communication between different healthcare professionals. clinical records should be updated, where appropriate. Clinical records are also valuable documents to audit the quality of healthcare services offered and can also be used for investigating serious incidents, patient complaints and compensation cases.”(NIH.gov , 2016)</a:t>
            </a:r>
          </a:p>
        </p:txBody>
      </p:sp>
      <p:sp>
        <p:nvSpPr>
          <p:cNvPr id="15" name="Text Placeholder 14"/>
          <p:cNvSpPr>
            <a:spLocks noGrp="1"/>
          </p:cNvSpPr>
          <p:nvPr>
            <p:ph type="body" sz="quarter" idx="28"/>
          </p:nvPr>
        </p:nvSpPr>
        <p:spPr>
          <a:xfrm>
            <a:off x="22282335" y="14647288"/>
            <a:ext cx="10087943" cy="3169925"/>
          </a:xfrm>
        </p:spPr>
        <p:txBody>
          <a:bodyPr/>
          <a:lstStyle/>
          <a:p>
            <a:pPr marL="571500" indent="-571500">
              <a:buFont typeface="Wingdings" panose="05000000000000000000" pitchFamily="2" charset="2"/>
              <a:buChar char="§"/>
            </a:pPr>
            <a:r>
              <a:rPr lang="en-US" sz="4000" dirty="0">
                <a:solidFill>
                  <a:srgbClr val="19245F"/>
                </a:solidFill>
                <a:latin typeface="Arial Narrow" pitchFamily="34" charset="0"/>
              </a:rPr>
              <a:t>Total number of residential  director/manager  ask to participate: 25</a:t>
            </a:r>
          </a:p>
          <a:p>
            <a:pPr marL="571500" indent="-571500">
              <a:buFont typeface="Wingdings" panose="05000000000000000000" pitchFamily="2" charset="2"/>
              <a:buChar char="§"/>
            </a:pPr>
            <a:r>
              <a:rPr lang="en-US" sz="4000" dirty="0">
                <a:solidFill>
                  <a:srgbClr val="19245F"/>
                </a:solidFill>
                <a:latin typeface="Arial Narrow" pitchFamily="34" charset="0"/>
              </a:rPr>
              <a:t>Total number of responses: 16</a:t>
            </a:r>
          </a:p>
          <a:p>
            <a:pPr marL="571500" indent="-571500">
              <a:buFont typeface="Wingdings" panose="05000000000000000000" pitchFamily="2" charset="2"/>
              <a:buChar char="§"/>
            </a:pPr>
            <a:r>
              <a:rPr lang="en-US" sz="4000" dirty="0">
                <a:solidFill>
                  <a:srgbClr val="19245F"/>
                </a:solidFill>
                <a:latin typeface="Arial Narrow" pitchFamily="34" charset="0"/>
              </a:rPr>
              <a:t>Written feedback from  employees : 2</a:t>
            </a:r>
          </a:p>
        </p:txBody>
      </p:sp>
      <p:sp>
        <p:nvSpPr>
          <p:cNvPr id="16" name="Text Placeholder 15"/>
          <p:cNvSpPr>
            <a:spLocks noGrp="1"/>
          </p:cNvSpPr>
          <p:nvPr>
            <p:ph type="body" sz="quarter" idx="29"/>
          </p:nvPr>
        </p:nvSpPr>
        <p:spPr>
          <a:xfrm>
            <a:off x="11644508" y="26461915"/>
            <a:ext cx="10028192" cy="800150"/>
          </a:xfrm>
        </p:spPr>
        <p:txBody>
          <a:bodyPr/>
          <a:lstStyle/>
          <a:p>
            <a:r>
              <a:rPr lang="en-US" sz="4000" dirty="0">
                <a:solidFill>
                  <a:srgbClr val="19245F"/>
                </a:solidFill>
                <a:latin typeface="Javanese Text" panose="02000000000000000000" pitchFamily="2" charset="0"/>
                <a:cs typeface="Gill Sans"/>
              </a:rPr>
              <a:t>MATERIALS /METHODS</a:t>
            </a:r>
          </a:p>
        </p:txBody>
      </p:sp>
      <p:sp>
        <p:nvSpPr>
          <p:cNvPr id="17" name="Text Placeholder 16"/>
          <p:cNvSpPr>
            <a:spLocks noGrp="1"/>
          </p:cNvSpPr>
          <p:nvPr>
            <p:ph type="body" sz="quarter" idx="30"/>
          </p:nvPr>
        </p:nvSpPr>
        <p:spPr>
          <a:xfrm>
            <a:off x="11586056" y="27262065"/>
            <a:ext cx="9953889" cy="4524142"/>
          </a:xfrm>
        </p:spPr>
        <p:txBody>
          <a:bodyPr/>
          <a:lstStyle/>
          <a:p>
            <a:pPr marL="571500" indent="-571500">
              <a:buFont typeface="Wingdings" panose="05000000000000000000" pitchFamily="2" charset="2"/>
              <a:buChar char="§"/>
            </a:pPr>
            <a:r>
              <a:rPr lang="en-US" sz="4000" dirty="0">
                <a:solidFill>
                  <a:srgbClr val="19245F"/>
                </a:solidFill>
                <a:latin typeface="Arial Narrow" panose="020B0606020202030204" pitchFamily="34" charset="0"/>
              </a:rPr>
              <a:t>Created a binder for hardcopy manual (using word document) in alphabetical order.</a:t>
            </a:r>
          </a:p>
          <a:p>
            <a:pPr marL="571500" indent="-571500">
              <a:buFont typeface="Wingdings" panose="05000000000000000000" pitchFamily="2" charset="2"/>
              <a:buChar char="§"/>
            </a:pPr>
            <a:r>
              <a:rPr lang="en-US" sz="4000" dirty="0">
                <a:solidFill>
                  <a:srgbClr val="19245F"/>
                </a:solidFill>
                <a:latin typeface="Arial Narrow" panose="020B0606020202030204" pitchFamily="34" charset="0"/>
              </a:rPr>
              <a:t>Created digital manual using flipsnack.com</a:t>
            </a:r>
          </a:p>
          <a:p>
            <a:pPr marL="571500" indent="-571500">
              <a:buFont typeface="Wingdings" panose="05000000000000000000" pitchFamily="2" charset="2"/>
              <a:buChar char="§"/>
            </a:pPr>
            <a:r>
              <a:rPr lang="en-US" sz="4000" dirty="0">
                <a:solidFill>
                  <a:srgbClr val="19245F"/>
                </a:solidFill>
                <a:latin typeface="Arial Narrow" panose="020B0606020202030204" pitchFamily="34" charset="0"/>
              </a:rPr>
              <a:t>Categorize over 100 file types.</a:t>
            </a:r>
          </a:p>
          <a:p>
            <a:pPr marL="571500" indent="-571500">
              <a:buFont typeface="Wingdings" panose="05000000000000000000" pitchFamily="2" charset="2"/>
              <a:buChar char="§"/>
            </a:pPr>
            <a:r>
              <a:rPr lang="en-US" sz="4000" dirty="0">
                <a:solidFill>
                  <a:srgbClr val="19245F"/>
                </a:solidFill>
                <a:latin typeface="Arial Narrow" panose="020B0606020202030204" pitchFamily="34" charset="0"/>
              </a:rPr>
              <a:t>Create shortcut on eHana database by inserting a client file type tab.</a:t>
            </a:r>
          </a:p>
        </p:txBody>
      </p:sp>
      <p:sp>
        <p:nvSpPr>
          <p:cNvPr id="18" name="Text Placeholder 17"/>
          <p:cNvSpPr>
            <a:spLocks noGrp="1"/>
          </p:cNvSpPr>
          <p:nvPr>
            <p:ph type="body" sz="quarter" idx="96"/>
          </p:nvPr>
        </p:nvSpPr>
        <p:spPr>
          <a:xfrm>
            <a:off x="944684" y="18674368"/>
            <a:ext cx="10056811" cy="6986354"/>
          </a:xfrm>
        </p:spPr>
        <p:txBody>
          <a:bodyPr/>
          <a:lstStyle/>
          <a:p>
            <a:pPr marL="571500" indent="-571500">
              <a:buFont typeface="Wingdings" pitchFamily="2" charset="2"/>
              <a:buChar char="v"/>
            </a:pPr>
            <a:r>
              <a:rPr lang="en-US" sz="4000" dirty="0">
                <a:solidFill>
                  <a:srgbClr val="19245F"/>
                </a:solidFill>
                <a:latin typeface="Arial Narrow" pitchFamily="34" charset="0"/>
                <a:cs typeface="Arial Hebrew"/>
              </a:rPr>
              <a:t>Scanning and entering data into Bridgewell’s eHana electronic health record system. </a:t>
            </a:r>
          </a:p>
          <a:p>
            <a:pPr marL="571500" indent="-571500">
              <a:buFont typeface="Wingdings" pitchFamily="2" charset="2"/>
              <a:buChar char="v"/>
            </a:pPr>
            <a:r>
              <a:rPr lang="en-US" sz="4000" dirty="0">
                <a:solidFill>
                  <a:srgbClr val="19245F"/>
                </a:solidFill>
                <a:latin typeface="Arial Narrow" pitchFamily="34" charset="0"/>
                <a:cs typeface="Arial Hebrew"/>
              </a:rPr>
              <a:t>Identifying and categorizing medical, program, and legal records in Bridgewell’s electronic health record system database </a:t>
            </a:r>
          </a:p>
          <a:p>
            <a:pPr marL="571500" indent="-571500">
              <a:buFont typeface="Wingdings" pitchFamily="2" charset="2"/>
              <a:buChar char="v"/>
            </a:pPr>
            <a:r>
              <a:rPr lang="en-US" sz="4000" dirty="0">
                <a:solidFill>
                  <a:srgbClr val="19245F"/>
                </a:solidFill>
                <a:latin typeface="Arial Narrow" pitchFamily="34" charset="0"/>
                <a:cs typeface="Arial Hebrew"/>
              </a:rPr>
              <a:t>Comparing eHana and TIER databases to gather information about residential programs and individuals.</a:t>
            </a:r>
          </a:p>
          <a:p>
            <a:pPr marL="571500" indent="-571500">
              <a:buFont typeface="Wingdings" pitchFamily="2" charset="2"/>
              <a:buChar char="v"/>
            </a:pPr>
            <a:r>
              <a:rPr lang="en-US" sz="4000" dirty="0">
                <a:solidFill>
                  <a:srgbClr val="19245F"/>
                </a:solidFill>
                <a:latin typeface="Arial Narrow" pitchFamily="34" charset="0"/>
                <a:cs typeface="Arial Hebrew"/>
              </a:rPr>
              <a:t>Transferring data pertaining to SNAP benefits (food stamps) recipients to Excel spreadsheet.</a:t>
            </a:r>
          </a:p>
        </p:txBody>
      </p:sp>
      <p:sp>
        <p:nvSpPr>
          <p:cNvPr id="2" name="Text Placeholder 1"/>
          <p:cNvSpPr>
            <a:spLocks noGrp="1"/>
          </p:cNvSpPr>
          <p:nvPr>
            <p:ph type="body" sz="quarter" idx="150"/>
          </p:nvPr>
        </p:nvSpPr>
        <p:spPr>
          <a:xfrm>
            <a:off x="5967751" y="3997033"/>
            <a:ext cx="31186623" cy="1117470"/>
          </a:xfrm>
        </p:spPr>
        <p:txBody>
          <a:bodyPr/>
          <a:lstStyle/>
          <a:p>
            <a:r>
              <a:rPr lang="en-US" b="1" dirty="0">
                <a:latin typeface="Javanese Text" panose="02000000000000000000" pitchFamily="2" charset="0"/>
                <a:cs typeface="Verdana"/>
              </a:rPr>
              <a:t>Maria Rosario Morel, Healthcare Studies </a:t>
            </a:r>
          </a:p>
          <a:p>
            <a:endParaRPr lang="en-US" b="1" dirty="0">
              <a:latin typeface="Verdana"/>
              <a:cs typeface="Verdana"/>
            </a:endParaRPr>
          </a:p>
        </p:txBody>
      </p:sp>
      <p:sp>
        <p:nvSpPr>
          <p:cNvPr id="3" name="Text Placeholder 2"/>
          <p:cNvSpPr>
            <a:spLocks noGrp="1"/>
          </p:cNvSpPr>
          <p:nvPr>
            <p:ph type="body" sz="quarter" idx="151"/>
          </p:nvPr>
        </p:nvSpPr>
        <p:spPr>
          <a:xfrm>
            <a:off x="5673215" y="2451281"/>
            <a:ext cx="31998970" cy="1280160"/>
          </a:xfrm>
        </p:spPr>
        <p:txBody>
          <a:bodyPr>
            <a:normAutofit fontScale="70000" lnSpcReduction="20000"/>
          </a:bodyPr>
          <a:lstStyle/>
          <a:p>
            <a:r>
              <a:rPr lang="en-US" b="1" dirty="0">
                <a:latin typeface="verdana (Headings)"/>
                <a:cs typeface="verdana (Headings)"/>
              </a:rPr>
              <a:t>To Ensure proper Client File documentation and the effectiveness of File Types </a:t>
            </a:r>
          </a:p>
          <a:p>
            <a:endParaRPr lang="en-US" b="1" dirty="0">
              <a:latin typeface="Verdana"/>
              <a:cs typeface="Verdana"/>
            </a:endParaRPr>
          </a:p>
        </p:txBody>
      </p:sp>
      <p:sp>
        <p:nvSpPr>
          <p:cNvPr id="4" name="Text Placeholder 3"/>
          <p:cNvSpPr>
            <a:spLocks noGrp="1"/>
          </p:cNvSpPr>
          <p:nvPr>
            <p:ph type="body" sz="quarter" idx="153"/>
          </p:nvPr>
        </p:nvSpPr>
        <p:spPr/>
        <p:txBody>
          <a:bodyPr>
            <a:normAutofit fontScale="62500" lnSpcReduction="20000"/>
          </a:bodyPr>
          <a:lstStyle/>
          <a:p>
            <a:r>
              <a:rPr lang="en-US" b="1" dirty="0">
                <a:latin typeface="verdana (Headings)"/>
                <a:cs typeface="verdana (Headings)"/>
              </a:rPr>
              <a:t>eHana Database: Classifying Client File Types Manual (Digital/Hardcopy)</a:t>
            </a:r>
          </a:p>
          <a:p>
            <a:endParaRPr lang="en-US" b="1" dirty="0">
              <a:latin typeface="Verdana"/>
              <a:cs typeface="Verdana"/>
            </a:endParaRPr>
          </a:p>
        </p:txBody>
      </p:sp>
      <p:pic>
        <p:nvPicPr>
          <p:cNvPr id="20" name="Picture 6" descr="Image result for bridgewe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4399" y="29326367"/>
            <a:ext cx="7665104" cy="2071657"/>
          </a:xfrm>
          <a:prstGeom prst="rect">
            <a:avLst/>
          </a:prstGeom>
          <a:noFill/>
        </p:spPr>
      </p:pic>
      <p:pic>
        <p:nvPicPr>
          <p:cNvPr id="21" name="Picture 2" descr="See the source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30444" y="6694714"/>
            <a:ext cx="3537092" cy="166970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2306749" y="8736897"/>
            <a:ext cx="10028192" cy="707886"/>
          </a:xfrm>
          <a:prstGeom prst="rect">
            <a:avLst/>
          </a:prstGeom>
          <a:noFill/>
        </p:spPr>
        <p:txBody>
          <a:bodyPr wrap="square" rtlCol="0">
            <a:spAutoFit/>
          </a:bodyPr>
          <a:lstStyle/>
          <a:p>
            <a:pPr algn="ctr"/>
            <a:r>
              <a:rPr lang="en-US" sz="4000" b="1" u="sng" dirty="0">
                <a:solidFill>
                  <a:srgbClr val="19245F"/>
                </a:solidFill>
                <a:latin typeface="Javanese Text" panose="02000000000000000000" pitchFamily="2" charset="0"/>
                <a:cs typeface="Gill Sans"/>
              </a:rPr>
              <a:t>SURVEY</a:t>
            </a:r>
            <a:r>
              <a:rPr lang="en-US" sz="4000" dirty="0">
                <a:latin typeface="Javanese Text" panose="02000000000000000000" pitchFamily="2" charset="0"/>
                <a:cs typeface="Gill Sans"/>
              </a:rPr>
              <a:t> </a:t>
            </a:r>
          </a:p>
        </p:txBody>
      </p:sp>
      <p:sp>
        <p:nvSpPr>
          <p:cNvPr id="26" name="TextBox 25"/>
          <p:cNvSpPr txBox="1"/>
          <p:nvPr/>
        </p:nvSpPr>
        <p:spPr>
          <a:xfrm>
            <a:off x="22212847" y="9425691"/>
            <a:ext cx="10122093" cy="4401205"/>
          </a:xfrm>
          <a:prstGeom prst="rect">
            <a:avLst/>
          </a:prstGeom>
          <a:noFill/>
        </p:spPr>
        <p:txBody>
          <a:bodyPr wrap="square" rtlCol="0">
            <a:spAutoFit/>
          </a:bodyPr>
          <a:lstStyle/>
          <a:p>
            <a:pPr marL="571500" indent="-571500">
              <a:buFont typeface="Wingdings" panose="05000000000000000000" pitchFamily="2" charset="2"/>
              <a:buChar char="§"/>
            </a:pPr>
            <a:r>
              <a:rPr lang="en-US" sz="4000" b="1" dirty="0">
                <a:solidFill>
                  <a:srgbClr val="19245F"/>
                </a:solidFill>
                <a:latin typeface="Arial Narrow" pitchFamily="34" charset="0"/>
              </a:rPr>
              <a:t>Survey questions included;</a:t>
            </a:r>
          </a:p>
          <a:p>
            <a:pPr marL="571500" indent="-571500">
              <a:buFont typeface="Wingdings" panose="05000000000000000000" pitchFamily="2" charset="2"/>
              <a:buChar char="§"/>
            </a:pPr>
            <a:r>
              <a:rPr lang="en-US" sz="4000" dirty="0">
                <a:solidFill>
                  <a:srgbClr val="19245F"/>
                </a:solidFill>
                <a:latin typeface="Arial Narrow" pitchFamily="34" charset="0"/>
              </a:rPr>
              <a:t>The most and least used features in eHana.</a:t>
            </a:r>
          </a:p>
          <a:p>
            <a:pPr marL="571500" indent="-571500">
              <a:buFont typeface="Wingdings" panose="05000000000000000000" pitchFamily="2" charset="2"/>
              <a:buChar char="§"/>
            </a:pPr>
            <a:r>
              <a:rPr lang="en-US" sz="4000" dirty="0">
                <a:solidFill>
                  <a:srgbClr val="19245F"/>
                </a:solidFill>
                <a:latin typeface="Arial Narrow" pitchFamily="34" charset="0"/>
              </a:rPr>
              <a:t>Approximate times employees search for client files on a day.</a:t>
            </a:r>
          </a:p>
          <a:p>
            <a:pPr marL="571500" indent="-571500">
              <a:buFont typeface="Wingdings" panose="05000000000000000000" pitchFamily="2" charset="2"/>
              <a:buChar char="§"/>
            </a:pPr>
            <a:r>
              <a:rPr lang="en-US" sz="4000" dirty="0">
                <a:solidFill>
                  <a:srgbClr val="19245F"/>
                </a:solidFill>
                <a:latin typeface="Arial Narrow" pitchFamily="34" charset="0"/>
              </a:rPr>
              <a:t>Training employees for eHana. </a:t>
            </a:r>
          </a:p>
          <a:p>
            <a:pPr marL="571500" indent="-571500">
              <a:buFont typeface="Wingdings" panose="05000000000000000000" pitchFamily="2" charset="2"/>
              <a:buChar char="§"/>
            </a:pPr>
            <a:r>
              <a:rPr lang="en-US" sz="4000" dirty="0">
                <a:solidFill>
                  <a:srgbClr val="19245F"/>
                </a:solidFill>
                <a:latin typeface="Arial Narrow" pitchFamily="34" charset="0"/>
              </a:rPr>
              <a:t>How beneficial would it be to have a manual for eHana file types? </a:t>
            </a:r>
          </a:p>
        </p:txBody>
      </p:sp>
      <p:sp>
        <p:nvSpPr>
          <p:cNvPr id="27" name="TextBox 26"/>
          <p:cNvSpPr txBox="1"/>
          <p:nvPr/>
        </p:nvSpPr>
        <p:spPr>
          <a:xfrm>
            <a:off x="22306749" y="14086823"/>
            <a:ext cx="10052050" cy="707886"/>
          </a:xfrm>
          <a:prstGeom prst="rect">
            <a:avLst/>
          </a:prstGeom>
          <a:noFill/>
        </p:spPr>
        <p:txBody>
          <a:bodyPr wrap="square" rtlCol="0">
            <a:spAutoFit/>
          </a:bodyPr>
          <a:lstStyle/>
          <a:p>
            <a:pPr algn="ctr"/>
            <a:r>
              <a:rPr lang="en-US" sz="4000" b="1" u="sng" dirty="0">
                <a:solidFill>
                  <a:srgbClr val="19245F"/>
                </a:solidFill>
                <a:latin typeface="Javanese Text" pitchFamily="2" charset="0"/>
              </a:rPr>
              <a:t>RESULTS</a:t>
            </a:r>
            <a:r>
              <a:rPr lang="en-US" sz="4000" dirty="0">
                <a:solidFill>
                  <a:srgbClr val="19245F"/>
                </a:solidFill>
                <a:latin typeface="Arial Hebrew"/>
              </a:rPr>
              <a:t> </a:t>
            </a:r>
          </a:p>
        </p:txBody>
      </p:sp>
      <p:sp>
        <p:nvSpPr>
          <p:cNvPr id="31" name="TextBox 30"/>
          <p:cNvSpPr txBox="1"/>
          <p:nvPr/>
        </p:nvSpPr>
        <p:spPr>
          <a:xfrm>
            <a:off x="33177582" y="5810133"/>
            <a:ext cx="10097955" cy="705023"/>
          </a:xfrm>
          <a:prstGeom prst="rect">
            <a:avLst/>
          </a:prstGeom>
          <a:noFill/>
        </p:spPr>
        <p:txBody>
          <a:bodyPr wrap="square" rtlCol="0">
            <a:spAutoFit/>
          </a:bodyPr>
          <a:lstStyle/>
          <a:p>
            <a:pPr algn="ctr"/>
            <a:r>
              <a:rPr lang="en-US" sz="4000" b="1" u="sng" dirty="0">
                <a:solidFill>
                  <a:srgbClr val="19245F"/>
                </a:solidFill>
                <a:latin typeface="Javanese Text" pitchFamily="2" charset="0"/>
              </a:rPr>
              <a:t>REFLECTION </a:t>
            </a:r>
          </a:p>
        </p:txBody>
      </p:sp>
      <p:sp>
        <p:nvSpPr>
          <p:cNvPr id="32" name="TextBox 31"/>
          <p:cNvSpPr txBox="1"/>
          <p:nvPr/>
        </p:nvSpPr>
        <p:spPr>
          <a:xfrm>
            <a:off x="32963037" y="6579001"/>
            <a:ext cx="10188894" cy="14250055"/>
          </a:xfrm>
          <a:prstGeom prst="rect">
            <a:avLst/>
          </a:prstGeom>
          <a:noFill/>
        </p:spPr>
        <p:txBody>
          <a:bodyPr wrap="square" rtlCol="0">
            <a:spAutoFit/>
          </a:bodyPr>
          <a:lstStyle/>
          <a:p>
            <a:pPr>
              <a:buFont typeface="Wingdings" pitchFamily="2" charset="2"/>
              <a:buChar char="Ø"/>
            </a:pPr>
            <a:r>
              <a:rPr lang="en-US" sz="4000" dirty="0">
                <a:solidFill>
                  <a:srgbClr val="19245F"/>
                </a:solidFill>
                <a:latin typeface="Arial Narrow" panose="020B0606020202030204" pitchFamily="34" charset="0"/>
              </a:rPr>
              <a:t>Based on the data  collected from the survey, the following conclusions could be made:</a:t>
            </a:r>
          </a:p>
          <a:p>
            <a:pPr>
              <a:buFont typeface="Wingdings" pitchFamily="2" charset="2"/>
              <a:buChar char="Ø"/>
            </a:pPr>
            <a:r>
              <a:rPr lang="en-US" sz="4000" dirty="0">
                <a:solidFill>
                  <a:srgbClr val="19245F"/>
                </a:solidFill>
                <a:latin typeface="Arial Narrow" panose="020B0606020202030204" pitchFamily="34" charset="0"/>
              </a:rPr>
              <a:t>More training would be beneficial for employees to leverage their skills on eHana for proper documentation .</a:t>
            </a:r>
          </a:p>
          <a:p>
            <a:pPr>
              <a:buFont typeface="Wingdings" pitchFamily="2" charset="2"/>
              <a:buChar char="Ø"/>
            </a:pPr>
            <a:r>
              <a:rPr lang="en-US" sz="4000" dirty="0">
                <a:solidFill>
                  <a:srgbClr val="19245F"/>
                </a:solidFill>
                <a:latin typeface="Arial Narrow" panose="020B0606020202030204" pitchFamily="34" charset="0"/>
              </a:rPr>
              <a:t>According to data 37.5% of the participants in the in the survey use the client task tab to upload patient’s documents.</a:t>
            </a:r>
          </a:p>
          <a:p>
            <a:pPr>
              <a:buFont typeface="Wingdings" pitchFamily="2" charset="2"/>
              <a:buChar char="Ø"/>
            </a:pPr>
            <a:r>
              <a:rPr lang="en-US" sz="4000" dirty="0">
                <a:solidFill>
                  <a:srgbClr val="19245F"/>
                </a:solidFill>
                <a:latin typeface="Arial Narrow" panose="020B0606020202030204" pitchFamily="34" charset="0"/>
              </a:rPr>
              <a:t>37.5% of the residential directors/managers agreed that having a manual would benefit client documentation, other 62.5% said maybe.</a:t>
            </a:r>
          </a:p>
          <a:p>
            <a:pPr>
              <a:buFont typeface="Wingdings" pitchFamily="2" charset="2"/>
              <a:buChar char="Ø"/>
            </a:pPr>
            <a:r>
              <a:rPr lang="en-US" sz="4000" dirty="0">
                <a:solidFill>
                  <a:srgbClr val="19245F"/>
                </a:solidFill>
                <a:latin typeface="Arial Narrow" panose="020B0606020202030204" pitchFamily="34" charset="0"/>
              </a:rPr>
              <a:t>Written feedback: </a:t>
            </a:r>
          </a:p>
          <a:p>
            <a:pPr>
              <a:buFont typeface="Wingdings" pitchFamily="2" charset="2"/>
              <a:buChar char="Ø"/>
            </a:pPr>
            <a:r>
              <a:rPr lang="en-US" sz="4000" dirty="0">
                <a:solidFill>
                  <a:srgbClr val="19245F"/>
                </a:solidFill>
                <a:latin typeface="Arial Narrow" panose="020B0606020202030204" pitchFamily="34" charset="0"/>
              </a:rPr>
              <a:t>One of the residential manager wrote me an email stating that files are “find it fairly easy to find what I’m looking for as long as it’s within a year or two”. But because of the database transferred she now had to relabel and re-categorized hundred of documents, and it takes a long time”</a:t>
            </a:r>
          </a:p>
          <a:p>
            <a:pPr>
              <a:buFont typeface="Wingdings" pitchFamily="2" charset="2"/>
              <a:buChar char="Ø"/>
            </a:pPr>
            <a:r>
              <a:rPr lang="en-US" sz="4000" dirty="0">
                <a:solidFill>
                  <a:srgbClr val="19245F"/>
                </a:solidFill>
                <a:latin typeface="Arial Narrow" panose="020B0606020202030204" pitchFamily="34" charset="0"/>
              </a:rPr>
              <a:t>With proper documentation Bridgwell will be able is protect the organization itself, the clients, and the providers.</a:t>
            </a:r>
          </a:p>
          <a:p>
            <a:pPr>
              <a:buFont typeface="Wingdings" pitchFamily="2" charset="2"/>
              <a:buChar char="Ø"/>
            </a:pPr>
            <a:r>
              <a:rPr lang="en-US" sz="4000" dirty="0">
                <a:solidFill>
                  <a:srgbClr val="19245F"/>
                </a:solidFill>
                <a:latin typeface="Arial Narrow" panose="020B0606020202030204" pitchFamily="34" charset="0"/>
              </a:rPr>
              <a:t>The manual will increase Good documentation by promoting patient safety and quality of care. </a:t>
            </a:r>
          </a:p>
        </p:txBody>
      </p:sp>
      <p:sp>
        <p:nvSpPr>
          <p:cNvPr id="34" name="TextBox 33"/>
          <p:cNvSpPr txBox="1"/>
          <p:nvPr/>
        </p:nvSpPr>
        <p:spPr>
          <a:xfrm>
            <a:off x="33063170" y="25907019"/>
            <a:ext cx="10097956" cy="707886"/>
          </a:xfrm>
          <a:prstGeom prst="rect">
            <a:avLst/>
          </a:prstGeom>
          <a:noFill/>
        </p:spPr>
        <p:txBody>
          <a:bodyPr wrap="square" rtlCol="0">
            <a:spAutoFit/>
          </a:bodyPr>
          <a:lstStyle/>
          <a:p>
            <a:pPr algn="ctr"/>
            <a:r>
              <a:rPr lang="en-US" sz="4000" b="1" u="sng" dirty="0">
                <a:solidFill>
                  <a:srgbClr val="19245F"/>
                </a:solidFill>
                <a:latin typeface="Javanese Text" panose="02000000000000000000" pitchFamily="2" charset="0"/>
                <a:cs typeface="Gill Sans"/>
              </a:rPr>
              <a:t>REFERENCES </a:t>
            </a:r>
            <a:endParaRPr lang="en-US" sz="4000" b="1" u="sng" dirty="0">
              <a:solidFill>
                <a:srgbClr val="19245F"/>
              </a:solidFill>
            </a:endParaRPr>
          </a:p>
        </p:txBody>
      </p:sp>
      <p:sp>
        <p:nvSpPr>
          <p:cNvPr id="36" name="TextBox 35"/>
          <p:cNvSpPr txBox="1"/>
          <p:nvPr/>
        </p:nvSpPr>
        <p:spPr>
          <a:xfrm>
            <a:off x="32814280" y="21960931"/>
            <a:ext cx="10097955" cy="707886"/>
          </a:xfrm>
          <a:prstGeom prst="rect">
            <a:avLst/>
          </a:prstGeom>
          <a:noFill/>
        </p:spPr>
        <p:txBody>
          <a:bodyPr wrap="square" rtlCol="0">
            <a:spAutoFit/>
          </a:bodyPr>
          <a:lstStyle/>
          <a:p>
            <a:pPr algn="ctr"/>
            <a:r>
              <a:rPr lang="en-US" sz="4000" b="1" u="sng" dirty="0">
                <a:solidFill>
                  <a:srgbClr val="19245F"/>
                </a:solidFill>
                <a:latin typeface="Javanese Text" pitchFamily="2" charset="0"/>
                <a:cs typeface="Gill Sans"/>
              </a:rPr>
              <a:t>ACKNOWLEDGEMENTS</a:t>
            </a:r>
          </a:p>
        </p:txBody>
      </p:sp>
      <p:sp>
        <p:nvSpPr>
          <p:cNvPr id="37" name="TextBox 36"/>
          <p:cNvSpPr txBox="1"/>
          <p:nvPr/>
        </p:nvSpPr>
        <p:spPr>
          <a:xfrm>
            <a:off x="32848561" y="22762516"/>
            <a:ext cx="10097955" cy="2650621"/>
          </a:xfrm>
          <a:prstGeom prst="rect">
            <a:avLst/>
          </a:prstGeom>
          <a:noFill/>
        </p:spPr>
        <p:txBody>
          <a:bodyPr wrap="square" rtlCol="0">
            <a:spAutoFit/>
          </a:bodyPr>
          <a:lstStyle/>
          <a:p>
            <a:pPr algn="ctr"/>
            <a:r>
              <a:rPr lang="en-US" sz="4000" dirty="0">
                <a:solidFill>
                  <a:srgbClr val="19245F"/>
                </a:solidFill>
                <a:latin typeface="Arial Narrow" pitchFamily="34" charset="0"/>
                <a:cs typeface="Gill Sans" panose="020B0502020104020203"/>
              </a:rPr>
              <a:t>With special thanks to Melissa; Program Support Specialist  and Kelly; Vice President of Residential Living  for giving me the opportunity to learn from them.</a:t>
            </a:r>
          </a:p>
        </p:txBody>
      </p:sp>
      <p:sp>
        <p:nvSpPr>
          <p:cNvPr id="38" name="TextBox 37"/>
          <p:cNvSpPr txBox="1"/>
          <p:nvPr/>
        </p:nvSpPr>
        <p:spPr>
          <a:xfrm>
            <a:off x="33063170" y="26861990"/>
            <a:ext cx="9513580" cy="5016758"/>
          </a:xfrm>
          <a:prstGeom prst="rect">
            <a:avLst/>
          </a:prstGeom>
          <a:noFill/>
        </p:spPr>
        <p:txBody>
          <a:bodyPr wrap="square" rtlCol="0">
            <a:spAutoFit/>
          </a:bodyPr>
          <a:lstStyle/>
          <a:p>
            <a:pPr marL="571500" indent="-571500"/>
            <a:r>
              <a:rPr lang="en-US" sz="3200" b="1" dirty="0">
                <a:solidFill>
                  <a:srgbClr val="19245F"/>
                </a:solidFill>
                <a:latin typeface="Arial Narrow" panose="020B0606020202030204" pitchFamily="34" charset="0"/>
                <a:cs typeface="Gill Sans" panose="020B0502020104020203" pitchFamily="34" charset="-79"/>
              </a:rPr>
              <a:t>“About Bridgewell: Massachusetts Disability &amp; Recovery Services.” Bridgewell, 29 Apr. 2021, bridgewell.org/about/.</a:t>
            </a:r>
          </a:p>
          <a:p>
            <a:pPr marL="571500" indent="-571500"/>
            <a:r>
              <a:rPr lang="en-US" sz="3200" b="1" dirty="0">
                <a:solidFill>
                  <a:srgbClr val="19245F"/>
                </a:solidFill>
                <a:latin typeface="Arial Narrow" pitchFamily="34" charset="0"/>
              </a:rPr>
              <a:t>“EHR Features &amp; Technology.” </a:t>
            </a:r>
            <a:r>
              <a:rPr lang="en-US" sz="3200" b="1" i="1" dirty="0">
                <a:solidFill>
                  <a:srgbClr val="19245F"/>
                </a:solidFill>
                <a:latin typeface="Arial Narrow" pitchFamily="34" charset="0"/>
              </a:rPr>
              <a:t>EHana</a:t>
            </a:r>
            <a:r>
              <a:rPr lang="en-US" sz="3200" b="1" dirty="0">
                <a:solidFill>
                  <a:srgbClr val="19245F"/>
                </a:solidFill>
                <a:latin typeface="Arial Narrow" pitchFamily="34" charset="0"/>
              </a:rPr>
              <a:t>, ehana.com/</a:t>
            </a:r>
            <a:r>
              <a:rPr lang="en-US" sz="3200" b="1" dirty="0" err="1">
                <a:solidFill>
                  <a:srgbClr val="19245F"/>
                </a:solidFill>
                <a:latin typeface="Arial Narrow" pitchFamily="34" charset="0"/>
              </a:rPr>
              <a:t>ehana-ehr</a:t>
            </a:r>
            <a:r>
              <a:rPr lang="en-US" sz="3200" b="1" dirty="0">
                <a:solidFill>
                  <a:srgbClr val="19245F"/>
                </a:solidFill>
                <a:latin typeface="Arial Narrow" pitchFamily="34" charset="0"/>
              </a:rPr>
              <a:t>. </a:t>
            </a:r>
          </a:p>
          <a:p>
            <a:pPr marL="571500" indent="-571500"/>
            <a:r>
              <a:rPr lang="en-US" sz="3200" b="1" dirty="0">
                <a:solidFill>
                  <a:srgbClr val="19245F"/>
                </a:solidFill>
                <a:latin typeface="Arial Narrow" pitchFamily="34" charset="0"/>
              </a:rPr>
              <a:t>“</a:t>
            </a:r>
            <a:r>
              <a:rPr lang="en-US" sz="3200" b="1" dirty="0" err="1">
                <a:solidFill>
                  <a:srgbClr val="19245F"/>
                </a:solidFill>
                <a:latin typeface="Arial Narrow" pitchFamily="34" charset="0"/>
              </a:rPr>
              <a:t>Mathioudakis</a:t>
            </a:r>
            <a:r>
              <a:rPr lang="en-US" sz="3200" b="1" dirty="0">
                <a:solidFill>
                  <a:srgbClr val="19245F"/>
                </a:solidFill>
                <a:latin typeface="Arial Narrow" pitchFamily="34" charset="0"/>
              </a:rPr>
              <a:t>, A., Rousalova, I., Gagnat, A. A., Saad, N., &amp; </a:t>
            </a:r>
            <a:r>
              <a:rPr lang="en-US" sz="3200" b="1" dirty="0" err="1">
                <a:solidFill>
                  <a:srgbClr val="19245F"/>
                </a:solidFill>
                <a:latin typeface="Arial Narrow" pitchFamily="34" charset="0"/>
              </a:rPr>
              <a:t>Hardavella</a:t>
            </a:r>
            <a:r>
              <a:rPr lang="en-US" sz="3200" b="1" dirty="0">
                <a:solidFill>
                  <a:srgbClr val="19245F"/>
                </a:solidFill>
                <a:latin typeface="Arial Narrow" pitchFamily="34" charset="0"/>
              </a:rPr>
              <a:t>, G. (2016,December). </a:t>
            </a:r>
            <a:r>
              <a:rPr lang="en-US" sz="3200" b="1" i="1" dirty="0">
                <a:solidFill>
                  <a:srgbClr val="19245F"/>
                </a:solidFill>
                <a:latin typeface="Arial Narrow" pitchFamily="34" charset="0"/>
              </a:rPr>
              <a:t>How to keep good clinical records</a:t>
            </a:r>
            <a:r>
              <a:rPr lang="en-US" sz="3200" b="1" dirty="0">
                <a:solidFill>
                  <a:srgbClr val="19245F"/>
                </a:solidFill>
                <a:latin typeface="Arial Narrow" pitchFamily="34" charset="0"/>
              </a:rPr>
              <a:t>. Breathe(Sheffield, England).</a:t>
            </a:r>
          </a:p>
          <a:p>
            <a:pPr marL="571500" indent="-571500"/>
            <a:r>
              <a:rPr lang="en-US" sz="3200" b="1" dirty="0">
                <a:solidFill>
                  <a:srgbClr val="19245F"/>
                </a:solidFill>
                <a:latin typeface="Arial Narrow" pitchFamily="34" charset="0"/>
              </a:rPr>
              <a:t>	https://</a:t>
            </a:r>
            <a:r>
              <a:rPr lang="en-US" sz="3200" b="1" dirty="0" err="1">
                <a:solidFill>
                  <a:srgbClr val="19245F"/>
                </a:solidFill>
                <a:latin typeface="Arial Narrow" pitchFamily="34" charset="0"/>
              </a:rPr>
              <a:t>www.ncbi.nlm.nih.gov</a:t>
            </a:r>
            <a:r>
              <a:rPr lang="en-US" sz="3200" b="1" dirty="0">
                <a:solidFill>
                  <a:srgbClr val="19245F"/>
                </a:solidFill>
                <a:latin typeface="Arial Narrow" pitchFamily="34" charset="0"/>
              </a:rPr>
              <a:t>/</a:t>
            </a:r>
            <a:r>
              <a:rPr lang="en-US" sz="3200" b="1" dirty="0" err="1">
                <a:solidFill>
                  <a:srgbClr val="19245F"/>
                </a:solidFill>
                <a:latin typeface="Arial Narrow" pitchFamily="34" charset="0"/>
              </a:rPr>
              <a:t>pmc</a:t>
            </a:r>
            <a:r>
              <a:rPr lang="en-US" sz="3200" b="1" dirty="0">
                <a:solidFill>
                  <a:srgbClr val="19245F"/>
                </a:solidFill>
                <a:latin typeface="Arial Narrow" pitchFamily="34" charset="0"/>
              </a:rPr>
              <a:t>/articles/PMC5297955/. </a:t>
            </a:r>
          </a:p>
        </p:txBody>
      </p:sp>
      <p:sp>
        <p:nvSpPr>
          <p:cNvPr id="19" name="AutoShape 2" descr="data:image/png;base64,iVBORw0KGgoAAAANSUhEUgAAA5AAAAI0CAYAAABrtsZoAAAAAXNSR0IArs4c6QAAIABJREFUeF7snQfcVcWZ/5+X3jtSRJAq2EDBCoiKgIpoYgM1irJJNCYmUZNdk83G1d1NzCYxMYkpu4lib2nWWFEjKqIGu1hARQWkSJMiUv6f37Dz/p93OOfMnHvPvefe9/7m8+GDcs85M/Od+pt55pm6devWbRcGEiABEiABEiABEiABEiABEiABEvAQqKOAZB0hARIgARIgARIgARIgARIgARIIIUABGUKJz5AACZAACZAACZAACZAACZAACQgFJCsBCZAACZAACZAACZAACZAACZBAEAEKyCBMfIgESIAESIAESIAESIAESIAESIACknWABEiABEiABEiABEiABEiABEggiAAFZBAmPkQCJEACJEACJEACJEACJEACJEAByTpAAiRAAiRAAiRAAiRAAiRAAiQQRIACMggTHyIBEiABEiABEiABEiABEiABEqCAZB0gARIgARIgARIgARIgARIgARIIIkABGYSJD5EACZAACZAACZAACZAACZAACVBAsg6QAAmQAAmQAAmQAAmQAAmQAAkEEaCADMLEh0iABEiABEiABEiABEiABEiABCggWQdIgARIgARIgARIgARIgARIgASCCFBABmHiQyRAAiRAAiRAAiRAAiRAAiRAAhSQrAMkQAIkQAIkQAIkQAIkQAIkQAJBBCgggzDxIRIgARIgARIgARIgARIgARIgAQpI1gESIAESIAESIAESIAESIAESIIEgAhSQQZj4EAmQAAmQAAmQAAmQAAmQAAmQAAUk6wAJkAAJkAAJkAAJkAAJkAAJkEAQAQrIIEx8iARIgARIgARIgARIgARIgARIgAKSdYAESIAESIAESIAESIAESIAESCCIAAVkECY+RAIkQAIkQAIkQAIkQAIkQAIkQAHJOkACJEACJEACJEACJEACJEACJBBEgAIyCBMfIgESIAESIAESIAESIAESIAESoIBkHSABEiABEiABEiABEiABEiABEggiQAEZhIkPkQAJkAAJkAAJkAAJkAAJkAAJUECyDpAACZAACZAACZAACZAACZAACQQRoIAMwsSHSIAESIAESIAESIAESIAESIAEKCBZB0iABEiABEiABEiABEiABEiABIIIUEAGYeJDJEACJEACJEACJEACJEACJEACVSkgN27cKDfccIMsXbrUlOBuu+0mp59+urRs2ZIlWkYCf//73+Wxxx4zMZ5yyikybNiwMsZe/VG9/vrrcscdd5iMHH744XLYYYeVPVMsw7IjZ4SBBD799FO5+eab5f3335eOHTvKjBkzpH379oFv87EQAuvWrZNrrrlG1qxZw348BBifqUgCeYxj27dvl1deeUUef/xxWbVqleD/Efbaay856aSTKpJTtSaqEuZK1cqulOmuSgG5aNEiuemmm+Szzz4zbCAcv/CFL8iuu+5aSlb8tkMgj067XIXwwQcfyBtvvCHjx48vWZSV0Ck25jIsWcHxw5kSiGtrFJCZYo78GAVk6RkzhtITyGMcQ5wQj1Y42lxiIRgLwgzpCGA+P3v2bBk6dKj06tWrwcuVMFdKl5sdT2OzC5ssY8eOlXbt2hXyiYp+pyoFpO4sLN28dnAqunRLnLg8Ou0SZ8ksSjzxxBPy5JNPyp577lnSlcRK6BQbYxmWuo7w+9kQ8LU1CshsOCd9hQKy9IwZQ+kJlHscW7ZsmVx//fWyYcOGnTJ3/PHHy4gRI0qf6UYUw5IlS+TPf/6zfPLJJ5GbQZUwV0qL+6233pK77rpLmjVr1mitZ6pOQOpJRefOnWXLli2CQZBmrGmrd/HPl7vTLj7F/i/ojqrUpiiV0Ck2xjL0lzKfqAQCvrZGAVn6UqKALD1jxlB6AuUex1599VX505/+ZDIG8/qTTz6ZFnAFFrPu5+OsCSthrpQme7pfbczHL6pOQOqVH0zwsYr95ptv0ow1Te3ms7EEfJPaLNFVQqdY7oE3S378VnUTKGdbq25SpUs9BWTp2PLL5SNQ7nFMx3fwwQfLxIkTy5fZRhZTiICstixTQFZoic2dO1fuv/9+k7qjjz7a/G3/n2asFVpoVZSsck5qKSCrqGIwqZkTKGdbyzzxjeSDFJCNpCBrPBt5Ckg4zMFmBkNhBCggC+NWCW9V1Q7ktm3b5Pbbbzc7jrArhufV5s2by4033iiohP3795dp06aZf2MggUIIlHNSSwFZSAnxncZCoJxtrbEwyzofFJBZE+X38iCQp4CkB/riSpwCsjh+eb5dVQLy448/lpkzZ5qDtt26dZPp06dL06ZNjYBcvHixtG7dWs4880zp2bNnnkwZdxUTKOeklgKyiisKk140gXK2taIT20g/QAHZSAu2xrJFAVm9BU4BWb1lV1UC8sUXXzRejeA2ee+995YTTzzRkH/wwQdlzpw55r8nTJgghxxySGKJ2M5GH9h955135JFHHhF4g0Lo0KGDHHjggTJq1KjYHU09AbKrUB999JE89NBD8t5778nWrVuN616YN8C8Nu6eSj2I41nkC/mBS+NNmzYJnAUdeuihss8++zRIC85/4jD3s88+Kzgbiviw+9qjRw/z/B577CF1dXU7sUAaIbrXr19vfof9/kEHHRTJbN68eXLPPfcY5riD7ayzzpKuXbuaZ5M67Sg2uGvs0UcfFfyGtLdq1UqGDBkiRxxxhDmIbgN4wPUxnkP+kae+ffvKUUcdZfKWFCwT1BXkE+8jIJ+dOnUyd1WCTZs2bRp8Jsqzr34gzjx68+bN8vzzzws4rVy50nBCvnClDNx5w7lTXIgTkC+88IKp5whIL0xkmjRpEvudDz/8sH4XHjxPPfXUxOf1h6LKcPny5cYTLa4xAU8s0mBR5sgjjzS7/L5QSL2EM6xbb71VFi5caNrJGWecIX369ImMCt7acP8WAtI0ZsyYyOc0xzSe8fKqu6g7YI5042oL6+EPdRf9yKBBg2T06NHSpUuXnfKrB2HrUKxFixamf3jqqadMW8D3k/ojfb8u2hzKAO0uKdiysBYhu+++u696NOg3oh62bc3nRCeqHw/tf1HHZ82aZepbUl8UlT70s6gjTz/9dKp+V38Lcb788svyzDPPCBZG8U3bRw0fPtz0x1nda+y2Zyy07rvvvmZMQv+V5h5I3MmJfL/77rumb80qzfge7vxEP9C7d2/jiRH9aFxYu3atXHvtteb+SvRNWDhGvlzGhYyP+IYek30O+tI8m9Q4bPu37RV1xLZ9XG2Afi7kHtQs6ifSWehYinej+iO0NRw3Ai/kY+TIkZH13NbXt99+u76OYc6x//77m3eiLMxKMY65ZaXH2bhyjJsnFNpuiuEYlcao72Fu8dxzz5k5J8om7XiPeFBmOF6GMl69enX91SZow7iSA3OuAQMGNJiPuotXbnq185k0i+3oT+FFH15QsdkU2oayGEN9dSSqLwEHzPXnz59v0ot+IGQe7x1oy/BAVQlIO1lBhcCkGtcsIKCjweQTJq4hZqx64oFJEip91H0++DY6LojDXXbZZaficCea6LjvvPNOMxlwQ9u2beVzn/ucDBw4cKffdENCnhCXmx4IHog3mw4IRlxCD9ESFyBiIEYhQN0AkYuJgM0jdnPde2pQmeGqesWKFZFCM42ARJmBDRppFJupU6cawYCJ82233WbErRswoTrhhBPMPUFRAe/+5S9/MZf6JoWo7xQiIBHfH//4R8FkJiogz1gQOO644wSTeTfEdYraURQ60XPOOccsaMQF91wwFj5Cg843PMlhQoaJdVQdRn6woIIFBwwyUaGYeqkXguIEnxY5iB/tBemOCra/wCCGCaZ7t1QcI7ddl6Puos4ivRiAkgK4QzS7i2Tu4Id2j8kaBGlUQH9k25z+HYtF//jHP8w/+c6Uo41ed911pn+wFiH4ri+EtrU0AhL9OCZpcXUX6TvttNNMXwhRgQUae4+wTi/aGRZgIGKiAsoJ/e7SpUtjs9mvXz/T78ZN9kPaSNJ44eOrf0cfn8QEfRP6TLR7hDhzPAhN1A2wc++9s/FBwOF7WPRKG3RdCrnXWY/5EBaIV4cQxknjYxpRmObZOC74Bto/Fp7jAiaVkyZNMkIqLmRRP/HtYsZSvO/2R1iwQH+kxxUIFxw5wsIYAn57+OGHjRCJq2Nox+i37CK25ZD1OBbF1ycOovrMYttNIRyT2l7UOPHXv/41st755i+IB30oNl6wiRFXZjY92NDA/M0uDGUtIBE/+jtsUkTNX5COpDaUxRjqqyOugMRY+8ADD0SORZabbzxJ29dm+XzVCEi94ohBHmLKrsTrwSfEjFULyP32289U/rgKB9iIBxMUV4jpiSZWWLALhQluXEDa0GG6u1KuxyZ0Ou53sHqDd7HSnySy3Ljj0o5VohtuuKFebEVNFnWnjMk3GOidu1ABidX0l156KZENhDV2GCEekba4gAEEZe+KXZgw33TTTYlx6G+iLJAfO1EMndTab2CyikWLpPK2z2LwnDJlyk6iK05A6t04d5B1uehnQ+q++77ON4Q5Vu2S2gIGFYg77JK4odh6CbGDM84YCKImhYjPvX8rbvdBC824Z+LqmC6XctRdTN5hEZC0GKTTChH5+c9/vn4BzZ2wYWKMPhL5SAqYhGGnR+/+64m57nOivqOfRT+KOh4SQttaGgGJ+ghLgKS6i90LWHHccsstkQtZNu3oiyAi3Z0OTM7Rx2CF2xcw6GOi6+6ipSlrt4/yxen+jl36uAVN+2z37t3Nqrftx6IEJHYaIZphpeMLqJuYJMJCKG3QixdwkJe0EGafRf+IsoLlhQ3F9kP4ThpRmObZKCao5xj3sAvrC1Ft376TRf3Et4odS93+CAsp6NNRz3TQi05ot3fffbeZJ/hC1Bwgy3EsLn6fOMB7eh6VRbvRfWAIRx87/b3QcSJu/oING7RDWMyEBtyPicUetNusBSTqQNxGkE5fXB9VCBt3DPXVES0gX3vtNbN4lzRm2XTDsgfjSVZWKaHl5XuuagQkHOdgcolKG2Wmh84HAg7BZ8ZqOxtMhvEH38TOHgY+CCU0fJgWYVvZFi4mHvhdmxLqiSb+Hd/BxG3y5MlmVQ3vokPEbp/deYvbwtZmRMgDdlaOPfZYU2HwDXwfkySkDaY+GCQRMMmBeMVEF5MVdNJIO8wRbNrjJkR4Drs+6NwhjrFLAzNPBExmsftoTRrcCSueCRWQlg2YYAUVjQ4iGY0d6bRb9pgwYaEAZQCG+BsrXFhVsmURJWDAHXcy2QkzmGGXBrt/VvDiu1go0Fyi3G+HnMtyJ4Fgh/iwwgaBjzLAKir4WjMkmOm6ppZJZhmhbsL1uWCfqVVUZxA1mcd3jjnmGGMuDLZIJ1bJ7K5w1C5/FvVS5wW70RD4boepRSby4+7M2zzCFB0LJEhXnBiN6xyj2nWp6i7SgBVcmNwgYHBDvTzggAPqd51hyoqdH+wk2X7E7QP14If2hjaFuqj7BnwHK/ww77arxe5EXS/UYZHm7LPPjjSZRVrtjrFrEeIbdOzvvrYWKiBtP448oY9EW0Takd/77rtPMFAjoC6hv0Q9RnliJx19kcslynzXneSjr0KbhlBCv4t6BsGG1W8rxvRkyeYZfRnGAwSMFRirkBakDYtB7niRRphr7u4CIcY3LPzYPhV1QNcn+26UgEQ/jT8IYK3ZIc1ok8iTtcTA7ikWJnzHDdx6gnJCP45yTDLF14tDroVGFv0Q0pVGFKZ5Nqpt6LmNO3ZhDF+wYIGpx5ZvVP+bVf3MaizVbdfmGX06rLAwXmLxCX00jnkgoN7DKgDxo45hzjJ+/HhThzBXwJEKmPbafgum/PjdhqzGsdC+K+TMZRbtJi1HX/qjxgm8g34TC/gYTzH3w3iPMkLAeIL5n+tpdtGiRWZBzVpyYMERZYK+BuMY+gYstONbWPhFiBpTQs5A+kxYtRiz9QfjgO2DcLQB/R3aEupQ1OJcVmOo239E3QMJZtiAsItyLjvMIZFeO1ZHLZT5yrocv1eNgPStTurBx2fG6nY2OOcDde+eodAruFG7O7pSo7Cw2wczKde8Qu9WRVUEdyUGHS08zEadAdHnQJEmrL5itdsNOu1xHQAmTugA7LlPmMVhQoNw7733mhV9BAgjmAm6ZouhAhLfQAPB5EQLArcR4bm4lXu9QOAKApiTQSxgYuFbAdcTuKgdFt+kFmnU+Y5LL56DORIWPZAuV6Dj96ROUXfOScJQ1wd3UA3pQNy2gIUSrBC6uy/YmUReMKGJEm1Z1EtMFLA7BG5x4gVnY5FmGzBYoA2gjupQ6PlHt1xKXXcxUMAMFIM28jJu3Lj6SZVbfnqi6ZqMuhONuHZgzeztGVJ3oq4nkEnCEBN167zMtQgJqXcuZ0xOcCxBh1ABad9Bv4CFJ33uW/O1z0WtqLt9kSusIeCxWgw+cVYd+D7KEXUYiyGuKaa2FoC4x5gTdaRBnzvHgt6MGTN2srjwMdb9XFx6seOFnS99rMAVkMgHFhIhXsAVE378cc/Wu7tfUQuuvjTruJJM93Xf6J4Rz6IfcieAvoW5YgWkntug/mKn3A2YaGLCac/ruib5WdRPxJnVWOr2R6jHSHPUcRrdlyANcTteScdushrHfHXU/u4TkFm1mzQcQ9Lufi+uTbs7wlFzaj0nS5oH6T44yqKqWAGp308aQyEcUW74g/92+6isxlC3/4gSkNqSCiIXbcP1y4EywBEpewwF6YWQr6RQFQJSm6jG7TjoBusz5dONH4M8xFqUsxNMFmACBGcHCO4E3d2pwAovOr+ooON0Bz1XQMaZ77iTHN9Oq+5w41Z09cBjneTYDh0NKsmMKlRAJjnk0Of3klZZ9M6TK/z0N3yLB9rEIGpi4BOQevU7ZKVd7y655/qSBKSOJ67Oo54V4sRE109dhsgPzsJCnLjBXZ3TZ1eyrJd2VytqoNETcEyKwQh/MKGF6ZAOdlKWxC6uI9blUuq6q81AsfAUdRbZpjPpcmJ38EtyvqQdlkS1AS2+43Zvi3HcZPPja2tpBGSSiNUT9KSxAVYOWPVF0PnW10dBmGPBYvDgwbHjuBYx2sohZKKEj+oJl8+hVFQi3Lbqmnjqd/QYgX93BaQWor6+VYsc3+51VLo15yTTfd1n6T41y34ojShM82xUvrHrinE4ir993s2bvnswq/qJuLIaS93+KMkKRPeBcUdUkDY9x3PrRxbjWJqJuU9AZtVu0nAMSb/7vaTNCm3F4I6Dek4esjuWVMdD+sWkuZIez+Ks7SwbvVjh9lFZjqFJYzXS4puH2vTqReM4q6yQci/VM1UhIHUFiRvEdCcKWEniSjd+n9dKHTdWWbDDaB2i6ErtO2elzfPcVWVd2ZK8GepvhKz6u8/DGYs+7wROGJiws4StfQRMeLCabFc99K6kWwlDBWQSG80wyRFHUoPDSg0cIcFkFPUDQj8u6O9ErQz5JrW6PvjqjttRuCtIPrMMPfGNciqjJ5q++hfHI01biBsEsqyX2pLAPZeL/MLUGwMbTLZRZ+HAxS0HLb59uwdRXELbdRZ1FyuhMEeHeTXaPso5Luh+wt3dcge/JK+zMMGGB0vsKvlWR+PqlZ4gpfFwq/Pma2tpBGRSW9R1POlcZ1x6dP0OaWfaDFiPGXqHHRzQt6KOu7v9GMvg2AJiFfUcK9RR3rTj6ole3fY5N3LP7GgBqcfUpLPPNh3uGFzIBetawEQdMdBCyp0AZtkPpRGFaZ6NKjPsbNtFalhSwMwz6qwTFjfQ3+FsKPo1axGUVf1E2rIaS9P0R9qqxGdFoz1w6/Ehi3EszSQ7ae6TZbtJwzEk/Wm/px3buR7PMQ5jsRELR2jrSY7+9NzBHdeLFZAhzvc0G32ETVsvpWHjG0N9AlIfsUFbR5t3rajsogk2sbBgiSMRru+PkDIv5TNVISD1Lk6SZ0C9cp60Wqobv++wvp60upMtPeHwnbPSkwd38qcrGxphlNBDJdArdSHixTWZwk5rlJt9vXKsK1uUk42ohoh/c1euNZuktOrnXIGu4wpdsXEbCzoF8IVjAJhhQmjaM0qFCEg9wfF5qURakiYXPgGpV5/0tTU2jz5PhCEdh24LUTt5IeWdZb3Uk1+33kBo2TMXqG8w9QMjd0FGf8PXLn0CMs+6i/Zr6y4WLpBX/D9CkoD07Vr5Bjc9SY/yiKn7lUJ2eC3zLAVklNiw8eg6nmQGFJceXb+jTG2j+hycU8fRBbeP0WOZLUc4r8JZRzi1iPNuHNKW7TPaWiPJSzGed70a635c7zKE7ij6BKAvH9qEMmrxR7dtdzEgy34ojShM82xU/vWONX5HHbATRuQRC0tJIcv6mRRPmrHUFQVJ1zLBTA8Lhz6HcUgbFtrwLM6Io2+2bLIYx3x1M2QsxDNZtps0HEPSr78X0nfrviSk70MasCgKBmirGLNxPYW9Rgq/Zykg3eu/cPYa/WhSiJt3pWHtG0N9v7tm20gvzLtxFhVjVJSpd0j5lvuZiheQIasTFpoeXJJMlWxnE3J3WVL8uiKGrMLH7eD4KpvNnxbIvsm+fUevbsa5aHdNdfEuVpxxFg4Tm7gQugOZ1PH4JpE27lABiVUx3GmEyba9lzEu/YUISPcMXpoGm7QAESVG9U5G1E5CkifC0HTpMky6UxHfiyvvLOulbm9unm08djJr765yBRPMwdDWSuXcxbLNuu7iTDLyiPTbe13jyjFJQPquLQnpb5IW2XQ/6zNrDB3Iiz0DmbSYo/OS9Fxcedr6FNqm9HNuOSV5YYVwgGiyk+NCxWSa9ujuGuoxIsSplcukkAmn/oZvgqsFqmtllCbfvvExjShM82xUHUKe47ywog/DDjTqBNpI1HVQWdZPnb5ixtLQeZt+ztdvJbW/LMaxNO07ae6TZbsJ5Riadv29EGuKkHkXdq0x38JCCM4n27u349KUpYBEfrCobJ1KhnKwz+lxJ01d9I2hvt8Rf5IXVugXLJBgYTStM7K0DIp5vuIFpM8tblLm48xYbeMPuW8qaYVDTzjixJlOnzZJ1M+HDkChEyEdZ+huK1aI4BTDetoMMf0LFZBJYjerSXia+4gsn0IEpF4ESNvw0gpI7dDEXexI8kSYJl2+sxxxdUnX36zrpW0nbvu0/27PAsCE1Xpt1As49rnQXROXl66T5ai79v4qeO2LupswqjyTBGRUvdbfCBnctKMSdxdWT9RDduHj6qOv7acxYU0ylwytn3Hp0e+naVt4NmqMCbmjEO/BnA9mrmmFZGh+bV7iFjZDJo8uD/2O7xqYOJZx58a12I3imjbfiD9ufAwdk/GNNM/G5Rnf8N0DiXoAMzbMa7SQzLp+ZjGW+tqu5RD6nK/dZTGO+eIIGQvxTJbtJis+UbxD5nh6sTDq+dD7QjW7LAWk6z8kTRni2TgBWewYGjLGIv6QeyBhCQiv+OhPKy1UvIDUZ23SwotbHU8jIBGnHWDdQSutgIzr5EIHoGIHyKTJnuv2PcprqMs/VEAWsuqfNDFxO7KkO6Qw6MIsGJ52MRHG/2NXFh1zpQtIMNCTdX0+JMkTYZp2ksXAm3W91CvqVhjqlUZrhhhlqqqfCxkgo1j5TIvtOz4BZJ/zTSjAL+r+Kuw+oO7CJAfOAeAeHffxYWe61AJSL1Do89Z6USPJwVBIHfTx802eQutuaP0sl4AEG/RZiA+Oe5YvXx57CXfUVSA+tqH5LbWALLT96XPm2hmUdqKC+3thrqY9lafNtysg9TgVOiZnJSDxHSwk4YgF6gT697iL2d074bIUkFmNpb62SwHZsBXHjRGhHH19QqECMqkdJN2FDfNY3DGLOTjO9mF8gykrAgVkw9KC5RGuqMEOrt3Accsz6f7X0LIvxXMVLSD17l8hmY8zY00jIBvTDmSSma3rjQ+8kxzouINv0hnIUgtIfcUEJt04S4mtf/ztOiMo1olOiMe80LoaIlTiVgD1pCHEfDouTaGT8KTyLnbi5qY/ShhqsyB7blmLHHt+FgshuHYAnXLSubikMgopF7zvE0AhAtLd+YdIxEIBBKPr1jvUiU6xq6c23XYnV5sCa7PqEBOoUM7FmrAmWYCE1s8QAVnMjmscC5h8oQ/DmV5MyvTF0oWI9ND8llpAhpzTj2Kiz5Dp6zy0g62otp02326fpvuhPASkZoF5B8QkFhBhaaEtE1yHRoXkO64uZjWWhgqf0Od8Y2oW45gvDv17Uny+BcOoeOK8WmfFp1ABGTf/cJ0vYq4NM2ss7sJDuuv0q1ROdEJ3+kLKNg1rX7y+3+PSAweWcKiFe1Hx33oRKWrRLCRfpXymogWkrrxJ90JpQK5TgCgz1jQCMulMRtodSNuI3MPioYOV3o0KnRyHnIHUnZe9hBwV13dNRSXsQLoXH4MLyjzOa2GxAtLnGTVNYw0RKtqhiT30jg4ad4JhghFyED4pTVkMvFnXS72LaIUhVuSRZ9RP7QzK1m/rfArli3aGEHU/ZEj5hJRLVgJSm+thwg1TTNcrp01zuQWkduJknRFl4bjJ5scnwH0DemjdDZ1gx6WnWMcwIXXOPgPxiMkDPAsi/wihfb39RtqzgCHelUMXC4o9A2nzYO+Y02OlPvOtrxGKyncos7jxUbc1n/t8n5lfmvKPehZjMdod7mbGAg6CFudZ1c8sx1Jf240SNCFHiuAM77777jPXpcGxnF1kC+0LEG+aZ+PKLukbab3iIo64dhPKMbSO6e+FWAjEmaRrCyhc/wYnSVj8jAulEpCFOCyKS2Ma1j6B6Ps9pLywCP7www+bnUn0ASE+W0K+m+UzFS0g9UCYZjVTu/WNMmPVjd/naly763W9PYaelUKB6Umxe1g8VECm9TLnen6N8oTmXlaKgRcr4mCPkHQhdCUIyLQdiO6oCzFhjbsrLq5RYhIO841Ro0YJzLG0yVWoUHHra69evWTmzJnmvrhCzxnZ9KYZTOOeLUW9dM8xYvcBbuxdL8V28mQnmhDVc+bMMe6uzz77bLMamjaElotPANlIKTEyAAAgAElEQVR441akQ70k2++4rr+1x7ksBz8bn95ttJNo1GXwDfGY6OPu4+fLU2jdLVZAJt1BG5VHeBJF/YV3Ve16Pc2VLc8//7wRDK5Y8DHF77o9+rywasZ4t1gvrLp/DHX0FpUnvduI7+A6kxtuuMFcdB93NUmW/VCaCaD1Dg2WIZNyN78wYUY/hjhxUXjUFR54BzuRcLaDfkML+qzqZ5Zjqa/tagZpvLDqPkOPfaF9QTkEZFqOSFNcu0nDMaRv0N9L8vhvv6WPk2gP1mkWLdzri7I0YdXfDh2TsACBuZN7HU4a1r7+wfc70o12i6vnxowZY8aKqID5Oa7Zg2UAQjHWZiH1I+0zFSsgXe9wvus2dMb1QBK1Q6M7G5+bf70K707W4zqzuEkFBkDskLoDYKiATHvPVcgOrjZZsWedULltWrEbgtVeCHE3VIKATLNSjPTrHZ9CBKSuWyGr8nYlHXGnvQfS8tZnglBfUQ+t85hiTeqyGHhLUS/t4hEGhalTp5pVOEwq3ateNBuYfmJlFGaAxQjrcgnItIO5dvdf6jOQqHu6D0Y/inLAiqi9ngLXDSXd/eUbjKpFQOp+NGRhQp/b1/VV9x0+oaEXHZKuN4pirNsjHDBMnz499v4w/awrINPeZ6cXRAr1gGzzo9OFtoxJFsQT2kzUlUZ4L8t+yDcB1Nz1QrevXN3yChmj7Ts6TXoxO6v6meVYmmYyrj2b+8YzvTmgd5mzGMd8/ZX+PSm+LNtNGo4h6dffCxFcev6i5+BpNmH02WWkMUsBie9pqzCf5YG+Oxt9VNw9kMUeA/H1HzrNvjqvWfs85YfUgSyfqVgBqStdiGmDhqIrCf7dFZ+6QJKcxbi7c645rJ4A+dKozxjiaowpU6bUJzlUQGpzxqiG6FYMHWfUDq67+qwrMla/sQqOgPNYaGiuaV2lCUjfiprrKKgQAal3ZXxXneAaEZzHQ/lGXcQdKlS0WTYmKFiAwHkpX50L6SiyGHizrpdIt95tw1lc3FWK3Qd3wUff0woTGqz+4o9vIEliE1ouPgFk4whxkOC7u9Ftq+UQkEi/nRyj/qJ/wD1sYB43iQ+pc/YZHz/f5Cm07ha7A+myTzobDrMjuJVH/UXQjq+0wPGdbUx7t5/mrtujr49yndS5Z0n17z5xpO8TDhHaSXVFT8LRT2MnF7vfScI0y35I97lJbdM1+/QxcvOs44kaI/TzcaayWdVPPQ8pdiz1tV2dL70ICOsaWEq557/xvDv5h/UYdtgRQvuCtM/G1VFffFm1mzQcQ/pet64kWZjp+YvrT0Tn32dpoJ8thYDU1gowpz3rrLMEC2dRAfMmiDdYg2jncHg2DWufQPT9rhedfGcb425vCCnvUj9TsQJSVwof4ChIcIn9yiuvmJ/c3Qi3QsOeHoLOdZeOsyhYgYGQdCsbvqsnQPh/rBRjlV6bKeLf33vvPbMNjcEiauIQKiDxLb0LgUYNYYd43YC833nnnSbtcQOTbkzuSrXuPLBSBdMaOLrQoRIEpDsAx91dCbNc8IDZgA2FCEi8q8U1ygA7tJg46ADuiM/WwaidgFChgu/aTgT1By7cIZIKaRduPfENhKHlnWW9RJy6XGGGiv/HH9eEI8rRVsjKalLHGlouPgFk44gTkK6VRZwwQV3CyjvuvbSH6sslIPWkFbseMOlHQDng0uNigo+fb0APrbvFCkjkEaZGKAPwxzhxwgknGBHtBogc/EFwJ11uXY078+r2HWmsb2x6dHtEueHcMBaedIjyougKSL2Qi3EEk0X8cc+Yw+EDhDOeR9DeUwutI9ZMDmd/MKZCQESNw/r7WfVDbtuM84arx1mkI62A1H07/htWLRBQ8D+QVLfchbQs6meWY6mv7eq8uZeqjx071ixWuXVMty13PA3tCxBvmmfj6q7vG1m1mzQcQ9qZKyDj+jIsxmDOAYcuUe1ZC6Ak0Q/Pq5gH2fPc+FbWO5DoF7BQv2LFCpPWuHk4+ihY1mEjAcHdyEnD2icQfb/rcRX1/Nhjj5WRI0fuVIQ6zcX6uwipH2mfqVgBqbfOC9lN0ALUBe8KSEAbNGiQTJo0yaxcoENDhwy7dCvAxo0bZwZOHVwBid+wC4LJFRqVdYiAnUDbgKLEahoBibTdfPPN9RenQlAceuih5owIBlmsgOOMEtJvPbe5br+RTt3oUIEnTpxovqGD3sGM6iQqQUC6AzAm1tjmx8oaeIA7VvNxfg6NUTsJihKQerKPiRfEoXs4XItrxO/Gid8feOABEy8C+B5xxBHGDCuu/vjMGLQptf1GIe3C7SB8A6F+PunZrOqljk87uLCco87xarMmPOdbPfd1kuUSkEiHPkuCwRxlinaIHRwIDkzyYTaKHS3UI/zB5LZcAtLd1UGai91dsvx9bc03oIfW3SwEpLuz6JYV+lP0MdbhAfIYJTpwpgj1GmWIgMXNo446qv6yaEyCUN7oOyBWfSvqcXXZbY9oE5ikwJoEARND9O8QDTpEebPVE3fUP4yVGC8wVmKMw6Icjgagf0WAcEY7xQJXMQEWB/Yohf2OzxdClv2Q3kVCvrFggrLCfALljTEWYy3K0rbLQgSke9c1xhssGuBbqGewekEdxoIv6kTUsZKs6qfe7ShmLPW1XbdeYLH+rrvuqmeJM2FgDQsx5A1ty+Y/ar4S2hcg3jTPxtXfkG9k0W7ScvS1N1dA4nnUMcxN7BzSnb9ELZJrARTVj0FAP/nkk/X9IeZdts+LmutoJztIC+bbekPHNybrzRCkR7ch/D/OD+Pso3VCFdVHpWHtE4iuqfDkyZPNeGAXRcACwtoK9KixH/4cMI+0/SquQzn55JNT3wvsqxPF/F6RAlIfQi50N8E92xFnv40VP7jSj7tzCXDjVjR0pcadN4hTu2B3CwY7KRhY0SnqkEZA4j14IsOOpm0MSRUgLk7dAcatIGmTz7Sdtq/B2zT7diGiJpvuIO1ehRDHAwMvJj6Y5MHxgevMCO+59cZ+yz2/6K48J5VBSP3xCUhtOou4Cm0XbjpDBkL7ju/ZLOqlTp9e5cS/u06s7LPaiYQdzCD8sXNRSChn3XVXT+PSa01IMalG+kp5fiOpjmTB137f19Z8A7qvPkbV22KuFEq69yy0r0+6Z8/9RtzCU2idDkkvdiWx2wUrGYQoARllvRGXhqTd2dB02+eiJrshu7FZ9UPYbb/xxhsFE+qkdolFH7DGmFKIgMS3UZej7oKNijduNzSkvO334uYFWY2lvrbr5itNu4gaT0P7Assa5y7j6ntIPQ2JL4t2k5ajL+36e1ggwGKIFShR76IPito8wbPaEispXvjPgEUCBByCO5fCv7mLwPg3PT/zjclp6k9cntKw9glI14LB8tFzGNdqI4lhVotyvvqR9veKFJD6/Efo9R1uxt0CjPPYdeKJJ5rOX5uH6W9B9cNcyTVLxTO6UqORwbQQK2VRIhJCFeatyI8b0gpIvI8VIFwqnjS4YRUG5wQgbnXwnc3Tz+qO0j0vWik7kEhvlKmEzgfSDjNceJO05s3uJNw+H9UxRjmygHDBqqm7iq/jxYo56g86ADf4OkX9vFuf4zwRpu0AQgZC+82QZ4upl27a3ZX5OMc47mqoT4z7GIWWSxaLH0iLb8KLugPTbAzCugz0gfosBz+Xjz6jhN9CJvE+xiFtDYt6sLawTntmzJhhduTS1Ec8m8UOpI0TZYXV8qRJF/p6CDF3odB+I2RiCSEGqwWYNcddSRTCGE6lME5EXVAN4YgxCTtp2BlFiLtPE47VsDuF5+IWWzEhPeaYY8wVC1kFPbFMY8KVVT8EUQjnPVH89K4knkE9LVRARpmpuwwRH8zc4Ish7qqfLOpnFmNpmv7I5jOEQdx8LGRsSttvJNXh0PiKbTeFcExKt/s9zA8h7LAw6Qb0QRhj0AdFBV8/hvqKuyHHjx9v5qtYjEH8UXOpqIULPT8LGZNRf2C9AaueuD4qqV9Nw9onIMFLO6i0/NxNC9/Yj/dgPYKdR8xdKy1UpIDUg4bPZCUJqDYP04NPVOPHjhJWpezEALty2EpHhxU3gEdVaky2rMkZ0oZJBExMseoScr9bmgEIDQZpgKkNGij+Hw0EwhGNHhNO91wn0qQFki8+d4dEn9OqJAGJfGHF+NFHHxWYe6JzQ7nBzAorxJq/PicT5YUXZntYUIB5EjoKhLjdL3Q6cCwCExwIc2tihMaOcofoSVN/kuqz3pHLwomJO7lOuow9zbOF1ks37+6drnEmu/q5LHZmQwYrpDUrAYlvoR6h/8EEHW0OdQYDB85pwLTIuvbX929pQZ314KfLwnUooq8PKXZAS2pr6C8rTUAiv0gzygntPk2/q1mhn8ACFL4BkYJvosxhHgwTUTjfKeQKmqjycOsWuGJsgEDFgmbcPZBR34Ip9RNPPCEY52wfi3qK8/Ho76KcnxRTR/TihW+scuPJqh9y+WFMxSIBJtfYXdFtL20a3TRDhGI8t3zxO5j27dtXcDYQ8xJfyKJ+FjuWpumP3Py4dczyRpuIm4+FCro041gS5zTx4TuFtptiOMb1BW6firEF8ybMYayfDnBGfXM3H9xvoh/D3Bl9gp3/QCShD9Pv63OucQtBEJEwq4c1hN2EsYukoWMy0odrcZ566iljtoqxFAH96uDBgxP71TSsQwQk4oVjMZj3o/zBKmrTImoOiTqP/h/WBlg0wuZUJYaKFJClBpW28celJ02lLnWe+P3GT8CeyUEnpD3QNf6cM4d5EtDeD4udIOeZD8ZdfQT02e9iLQuqL/dMMQlkSyCNSMo2Zn6tMRKggDzlFLMaW0iggCyEGt8phID24FioWXch8fIdEtBHCjiJZ30oJwHr1CWLK4vKmW7GRQKVSIACshJLpXrTRAFJAVm9tbeGUq7P+WVlvlpD+JjVIghwEl8EPL5aMAHtTI873wVj5IskUE+AApKVIUsCFJAUkFnWJ36rRASs+SrO+OHuT5wNZiCBUhPQ5qs47wXvtnFnuUudFn6/tgho81U4jolz5lFbVJhbEiicAAVk4ez45s4EKCApINkuKpAADqbDARCcNWAiZb294m41ODGJ8gpcgdlgkqqMAAQjvDDizjs444CHPtypi3O3uN8W/85AAqUgAOcZ8FoJBxxwOvHHP/7RXPoNJz1nnXVWZk6FSpF2fpMEqoEABWQ1lFL1pJECkgKyemprDaVUexC22cYkHtc5wDMnAwmUgoA2G9Tfj7srthRp4Ddrk4A+a6sJaM/ftUmGuSaBbAhQQGbDkV/ZQYACkgKSbaECCWgHTTZ5uF9typQpkVezVGAWmKQqJBB1eTvuoYTpKs6hMZBAqQi4974inqhL40sVP79LAo2dAAVkYy/h8uaPApICsrw1jrEFEYApF+5DnTdvnjFXxR2I+MPzZ0H4+FARBBYuXGjuioX54K677iqTJ0+WHj16FPFFvkoCfgK4+w33t82ePds8jAWzo446qv4OVP8X+AQJkEASAQpI1o8sCdSkgMwSIL9FAiRAAiRAAiRAAiRAAiRAArVCgAKyVkqa+SQBEiABEiABEiABEiABEiCBIglQQBYJkK+TAAmQAAmQAAmQAAmQAAmQQK0QqHgBqQ/Wt2zZ0lxhgHM5DCQQSmD79u2CazEef/xxWbVqleD/Efbaay/Zc8895Y477jD/f/jhh8thhx1W/9l169bJNddcI2vWrDEORE4//fSqPY/TmPKiy/1Pf/qTvPrqq+afTkl5nlk7KkJdOOmkk0KrVE089/e//10ee+yxgtjWAqBqHZtwDuqZZ56RF1980ZxzRX+Is9V9+vSRQw89VAYMGGCubWEgARIgARIggTgCFJCsGxVLYOPGjWYCO3bsWGnXrl3B6cREGOLRCkf7IYhFOAehgCwYbe4vUkCWrggoIJPZVqOAxKLJPffcI+hb48KQIUPkhBNOEHjfZSABEiABEiCBKAIUkKwXFUngrbfekrvuukuaNWsmM2bMkPbt2xeUzmXLlsn1118vGzZs2Ol9XIyOXW0KyILQVsRLFJClKwYKyMYlIGGFceeddwq8nfoCr8/wEeLvJEACJFDbBCgga7v8KzL32tyyY8eORQlImDdCZCDgWyeffHIDE2htxkgT1oqsDomJooAsXZlRQDYeAQkz/BtvvFFWrlxpMtWhQweZMGGC7LHHHmaRDv+Oa4PefvvtekuNkSNHmitcGEiABEiABEjAJUAByTpRcQSyFJB6Eox7FCdOnBic38Z6bjAYQBU8SAFZBYXUSJNYTSasTz/9tDz00EOmJLp06SJnnHGGdO7cuUHJwMQf/SX+4L9hwnrmmWdKz549G2kJMlskQAIkQAKFEqCALJQc3ysZgVIJSDhJgbOU0EABGUoqv+coIPNjX+sxV4uA1JeHwzkOTPeHDx8eWXz6WTzgWmXUepkz/yRAAiRAAjsIUECyJlQcgVIJyLReOikgK65q7JQgCsjKL6PGmsJqEZAff/yxzJw5Uz755BPp2rWrTJ8+PdEp2QsvvGDOnyPASzXM/hlIgARIgARIQBOggGR9qDgCFJAVVyQVmyAKyIotmkafsGoRkO+++67cfPPNsmXLFoGH1VNPPVWaNGkSWz46X9V+fVGjr4TMIAmQAAnkRKAiBOT7779vrll47733jIc4eNzEebVRo0YJvGji8D9Ma3z3QH722WfmTrhnn33WvIdv4X4rXNWA+63gMCD0fqvly5fLE088YZwKbNq0ybyH1dv9999f4FwA39VBm/74HL/4nrXn9nR+P/roI3OGxTLCtRYwx4SJEZ6zAemeNWuWLFy4UMCjVatWZtJwxBFHGCcyvrBkyRKTb0w6bL47depkTJ4OOuig2HsQdZ7spKNFixamPJ566ilB+nGuJi7dSJeeuESlM3Qy4/sOvm1Ns7JyooNV/ieffFLgPRYr/agvyOvQoUNlzJgxQV5kbZ1D2VmvsSg/3HuKK0eQ/0KDbzc1rs6hXS5YsMDUJdT5vn37ylFHHWXaVBYBbRRlgDNahbTZcglI8MPdeShflLX1ZAkm3bt3N/3VsGHDpGnTpjth0eztfZPg+fzzz8tzzz1n7iZFgGOTAw880PR7bv/ifhRt6Y033hDsFn3wwQf19cXWu0GDBsno0aPNebdCQ5ITHd1u7M4+HLXgnfnz55trIsAC5+eOPPJI6d+/f6HJaPBeOfKtI8xqbCq0/ujdQNQvmOGHir8QsRhVKBSQmVRVfoQESIAEGjWBXAUkJmHw/IZJlHtHH6hj0nHIIYcYL5o+AYnJJ65jsF7mokoNE/ETTzxxJ+cB+lmk6eGHH5a5c+dGpgnPduvWTaZOnWoEpQ0+Uajj8D2rJ/NwdoBJDERhlPt1pOW0004zeYJYg+kRJqduwOQUK8+9e/eOrNB4BwIVk9qossBLbdu2lc997nMycODAnb7hCkhwvv/++80kNyrgW2CIy6tt8Am/ShSQYAXx8+ijj8a6x4cYmDRpkll8iAooV5T57NmzY9lDGEB8HHfccQJhnjakEZC+Ooe0YEECwriYAOGENrt06dLYz+A6AdSluGtcSi0gbflCSEe1K51wiCXUaXehxhWQEOC33XZbbL51m44CA25//vOfzYJLUoCAg3hDH1pISCMgUSdwRQT6ATfgNyxAwaNnlMAOTVu58o30ZDU2FVt/9DVEqFfnnHOOWWiICxi30O8iHH300WZBIm1Iu2OZ9vt8ngRIgARIoPoJ5Cog4y54dydlmDgkCUiswGNCtn79em+JxHmgs5OGu+++W1566SXvdzDJO+uss+rPkvhEof6g71ktIDHxgqhLursLO6L77LOP3HLLLZETOBs3hB9EpLu7gW+H5hue+aZNm7bTbpjOE4Q6JjnYpUgKEOBf+MIX6ifc1SggQ+owGGDijMu59957752QQDhCgMYJd/3CiBEjjIhM2oWIYp5GQO63335mFz+pziE/n//8580ZqUIC2vRNN91kdvN8IelOulILyDRlg3zsvvvuRkRqqwDNHjuDMCXEJD0pRH0Hz7vXMfjYFVNOoQIS1h3z5s1LvJy+2EWHcuYbTEPaNRYMfGNTsfUHdeXWW281FiVo8+h7UYeign62GA+qWEjEohhCWs/VvvrI30mABEiABBoHgdwEpCsWMChilwaiAuZ7GMDmzJnTYBIbZcIKM0uc74CIRIA4woQG5pYw/4M5IUzP9LfihBSEI3bwtm3bZkwQ8dz48eONud7mzZuNaSfMMe1EHyZi+B3BJwp1dfE9ayduSAP+ID4ISewmwCwSfO677z557bXXzGfBBfmGgAZHXFVhOWI39cUXXzTfwDPYXYIZog56kmN3C8aOHWt2NSEisAOKSQXMWxFc4efmHxMdxIf7xXRZIN06PXgvapW8nGcgizFhBf+//OUvhpGtLygja94Js13sHMME1LrFB3+9C4z6ed1115mdc3wDCwFgj4UO/D/+/YEHHjCm1AiFTgxDBaSuc7ouIY9oH7AYsLtMAwYMMBNalHOagPex4GNFFPKEHU2Ia7RZtGlceg5RDVNIhDjhXEoBCXF7/fXXy9q1a00adtllF9NHYScceQYT7BA98sgjZoKPgH8//fTTjZC0QbO3bQP5xE4kyhvvIC7sHNlyjhMLiAum0ggQh5jgH3DAAfW7UmhjsERAvbPlVKgpY6iARFrRZ/bq1cvsMuJvBOTl3nvvreeHRTc4cIH1QdpQznxnNTZlVX9CryLSznJCrTXcckBfD8GKdhc3XqQtOz5PAiRAAiTQ+AjkJiCx44VVa4S4HQYIHzyHyQlClIDEMxB9doKOHTZ8zw2YkMLECpM+THiwe6KvdMCkFWctFy9ebF7dd999ZcqUKTuZXOnVWe3RzicKdXp8z+oJA96D6SMmZvr8phYe9ttRaYbZHSYE77zzjnnMFWyrV6+WG264waykJ+2S4Tv33HOPvPzyy+Y7rnt31/173LfAH+WA8kCImtxWg4B0XeOPGzfOnFN0g3u3GgQDdiLtDiIm2Sgf1PHBgwebHWLXzA+iALt1VsBDpKY1Hw0VkEl1Cb/pRRYsZpx99tmpz9lB4EB4I89JFgEQz9hVx8Q47vyzFpDFdM/2bKL+RsjdeXje18Y0ezwft4vvLoa5uz/uYkNcnUMcb775ptx+++2GcaHCLVRAJvXhECRY4EN7iRLXIWVW7nxnNTZlVX8WLVpk2j/qWZIw1GOhXtwMYYxnXKsA+AyAB9ZizI5D4+ZzJEACJEAC1UUgFwGJFf1rr73WmGMl7ahAbPzxj3+sP0fnTiLdiduECRMSz/to8ecKFz2Rd81TdZHqVWW9S+AThYUKSJiCwlQ2yhkGBN0//vEP8+kkjthhxI4EAsQoTCBt0E4aYAoLoRoXdN5hvoVLphEvgisgkxw+6DM2UROiahCQOg9xO9qWo16ccEWX3gGNEjH2G3oyWohr/TQCMqnOYWcCCw44t+hzahVVjyBoIGwgcDAxhWCGcI4LelIcZU5XKgGpzQGRNl/fosWWu7jiCsikyb1uj2590H2U7zqGLNpQqIBM2qnS5Q2Oaa/SwTvlzHdWY1OW9Ue3uTZt2pjxALvhbsC5WCzMFSLUEQesAiBWEeA4Df07rFAYSIAESIAESMAlkIuA1BMCnxkczAQxScROjjth1SY7SZNem2n3eTgksA4vHnvsMXPuBcG3emsHajxrJ4ulEpBJ5md6gpfEMU6k6Mld6KTD5h0meJhgWHM1V0DismqYHUYFLBxgAQGTtSiPtVlMfm28SZNgPFOoCStMOWEWjZCUVzcd2EWGaMLqPgKcDEFQoX6DBX6zTDU7eN+F+S8WACDOwT9NSCMgfSaPWNSx5tNpBYFug+4iRFR+9IQelgVwGKWdCJVKQCIt2PnFhBy7rscee2ysAyo8q+uZK/w0e187gyk+dpvQntzFFdQR/I7zqfgO6l1c0HEWIvTdPLnlrNuNrxx131rIxfTlzHdWY1OW9Qff0ouFUf2N3qX1lYdbZ7DABfGIPgYhyRIlTZ/DZ0mABEiABBovgVwEpN4Rg9kfJhVxQU843YmQHux9k158X68KuxM5Oyn2OSrAdzCBwwQaZ48QL75VKgGZ5MRAT1phGgmz3KgQJyBxZhLn71asWBEp5KK+FSfIdP5RTjjrpz2s6m/5BKLv9zTNsRQCUtej0Ml5nFB1z0lBYOJaCFzlgCtAsGOZRUgjIH1tsphzh7rNJu242jz72lUxaQnd/Y3iD3EJE1ucl8O1FfjbOh1KEpBY6NILV+63C71CAXUSZQwTfOyOY4cX/48QWkfdtITuQPp2xJN2Z4ut21nnO6uxyZevNPUH39ImyTgrDM/EOuh25VqZJKUFi4gQp9j5RijW2ZEv3/ydBEiABEigcRDIRUDq3Rvca6XPIrpYk0zmtLmXb9Jrv4uzV/Ycn11V15NUd2cttJh9E139Hd+zoROu0OfiJsp6JzA0n/o5vZuQhqFPIPp+T5PWUghI5BW7RNZxU5r04FlXYCR5asT1FZgwYrECZmWFhjQC0nfGshjRhvOPeL+QECWEiklLqIDEDhhM+3DdEHZpsNuTFJIEJMpwxowZsQsDoQISAgT9H3ja+zPj0lRqAZm0eIU0hfZTIXWi1PnOamzSeSm2/uBbeic+6kyr3aHEAiisGLCwGRJcR2BJ52pDvsdnSIAESIAEaoNALgIyzaTP3dnCtQ+4JqLQiYmezFiHMj5BF1IV0nzD96xOY5LADp2YxU2Ufddm+PIdJyCjzFL1t3wC0fe7L13691IISPdMW5r0RAnI0HsgYdoKBzzYoUwb0ghIn1lqmvbrptN1EJUmH3kIyNC7B3U+kgSkzzumT0CmuVfQpqnUAtJnlhraTyXVhXLlO03dThqbbF6yqD/4FnYKkTb05a71jF5kDbkr0qbN9SHgO8udpq3yWRIgARIggcZNoKYFZCHnF+Oqg08U6vd8z/pEj/1W6MSMAvIxgyxKGBVyBh4v+G8AACAASURBVDJrAWnLE+asuKIBuwL2Cga3vsFpkXsVSEgXRQG5MyXfDmTSXZWwVIBjK1zXgfOsMDG012uUUkDG3U8I00OYx2JxDUIATlbuuOMOs3PVGARkufKdpYDMqv7YmqstbvQ5fe2lNcl5mdsC9GJFodcDhfQ9fIYESIAESKDxEahpAWmdEfgEXUixp/mG79k8BKRvZ8THwJcn/b5vh9H3uy8t+ncfy2IFpG+3NU1a7bPYbVm+fLm55gZi0p5ls7+nmSTadypRQPp2rkLYpZnwu9/zCUjcYfj888+b1+BpFKaaMCWGCaF7tUGoEx1fO0vagcS9orhqCGeXESASISQgGOGdM66NVbuALGe+09Qn3w5kVvXHlitMlXEvKcx4dT3SdS/EoZf9njYnD/EhENIe+QwJkAAJkEBtEMhFQKY5Z5I0SOsV2SRnM7oofWcgQyZbcFRx3333mbsicT4NkzedTp+jDJ/zGp/osfkpdgdST0jSeu5zm0ctCUhdfoXehZime3EvmS8kzkoRkHPnzpX777/fZD+0zSaxSjPhTyMgtXMjiEecK4NQiwvlEJCPPPJI/S4nJvwwb0faokI5vbD6FgJC+6k4tuXMd1ZjU5b1x3LRJqf2Og/sguMe2YULF5pxKO6Kjyi2ulyyaItp+jQ+SwIkQAIkUN0EchGQehLpc36TNBFK64V18+bN5mJyOMJwPYWm8cKqdy7s9Rk4x4YLs3Fxtk+E+q6xKJeAhDOQa665RlavXh00+cAEBtd4wHzvoIMOkh49ehivfQi1JCB1PQrx2gs+WHAA7wMPPNDsHtgdrNCrIvAc7l/EbozvKgifoIjaBQutc/h2MaJNX1viu8IHceG+STgIgUdaXAvjeqUtJi1JO5Bp+xa9MFUKE9YkD9JR5b1kyRJTX3BFg68/ChHFSdd4lFJAljvfeY1NSfVHl497Ph7nomfOnGn6lpD2FPctXxlW9zSHqScBEiABEsiaQC4CUl/C3r9/f5k2bVrsSrp+tth7IPWOm+tsIM1dZXqV2q7c+syZdMHpPEWZQIZO5kNX9uMmyu5l1z7zJ0zmMSmF04akeyB9Zp0+E1Xf72kagY9lISasiF/fy+Zbvdd3tOl7IDV//Dt2lHAlQlywYsm9SzKER6XsQOo2GLKT+vTTT8tDDz1ksui7B9Ln/MfllCQg9W++RS6INJiWwjIBoRQCMo2FA9Lw4osvyl133RV5f25IfcEzodd4+MRHaD8Vla5y5zursSnL+hM3duC6DohGe0+yrxxcvoWavobWHz5HAiRAAiTQeAnkIiD1hBomWBCQEJJR4e677zZnwRBcAel6kfMNoJiIYkKK4J750BMHrOrCUYl7rgjvuWLATvrhJQ8XwsOZBkKS91RtkpWngHQniUn5xrOaX+/evQUece2F9rW0AwkWOJtoJ264agOmY127do2sw6i/EJw42wjzZjwL0zMEvRiRdLaxkLsndWIqRUDqeoL0HXLIITJhwoRIbth1xXUp2E1D0I5D7Aul2oHUAsB3zyHOkmEHCX0AQqkFpO+eVZdxNe9AprlfNot8ZzU2ZVl/dOPQHldhSYDzuOhfCi3jxju1Yc5IgARIgARKSSAXAYkMaRGFC+dPO+00gSc4HV555RW588476y/ojhok9Uo73sdZJexUuEF/Czs42G0bPnx4/WPuLsLYsWMFgtSaaNoHH3/8ccEfBAiG6dOn15vVaTEA74xTp041A7sOMHHFmRVMBBDyFpCugwqc65wyZcpOTkKQbpjoWu+gmPRj8m9DrQlITDTh0GLFihUGAeocytsKassFnhixawszYYT99tvP8LVBm0omnbXT/KPugfN1EpUiIJHOZ555xghnCGqY8uJqEpwldoNua3FeIkslIPWCUtICAXYdsXAEb6c2lEJAugtUccIbpvRgizsrwRehUHFRCTuQeeQ7i7Epy/rjtgtr/YD+okWLFsapkrug5+sP+DsJkAAJkAAJFEMgNwHpTqzhURCiDrtg2FnETuFTTz1l/tuGqIkQhB+Ejb3UHYPqoYceas7oYTKPXYw5c+aYSav9Vpy4e+mll4zZFyYtEI44d3XUUUdJ586dzXdmzZplVnsxMcPvEydONPHYgN1HTCbtTsSgQYMEd01itwnpfPnll803cIYO7+O5vAUk0q53FvH/MItCvnHGERNScMEzVjxCOGP3EWkvhYDUYhRnDCdPnmzOv7liPqTil8qEFXHrnUX8P+owyhs7AwgLFiwwZx+tuIi6giNq1+TII480Hj9Rf/E7djsffvjh+kWHpF27OCaVJCDdnUWISJgBoy3BrBXiHO0Ei0NWBKH8jzvuOEF90KFUAlI7SnLLFulFmUKk2X4F6SrlDiTSoM/nucywQ41FBtQT7Niirdg+ppoFZB75zmJsyrL+uG3aHWfwu8+MPqSv5DMkQAIkQAIkEEogNwGJBLo7jFGJxu4kJkc4fxc3EYraBYgDADEH81SIQjdALMFkFoLJF6J2nDDZv+222wSrz0kBu3wQkfPnz68IAQlxi3TDuZAvxO0YZbkD6e462DR16tRJZsyYsZMjlaQ0l1JApqkvmMyPGzdOcJ7ODe6udFJ+osS7r8zweyUJSKQnTZ6T2mypBCTSqHdKkxhjRxgWC1gsQDtwz2r62OtvJ13j4e56x6UJdQ3WE+gzYUpZyJlZfLsSdiCRjnLnO6uxKav645YzFi+uvfZagTM2hFBHXu53dNtxd81D+hQ+QwIkQAIkULsEchWQwI5dOZjk6J1GWxyYmJ144onyt7/9zevdFM45cHH2ypUrY0sTO0Q4m9i9e/fYZ6JMwNyHcXE4zO5cc0U8h9VreHq1po3uuzjrCWcfuCMMZ6cqYQcSaYSIxO4rvGTaXR837RDwML+McvSSpYBEvG+99ZbZzUV52OA67glptqUUkIgf6cOuD3aH4rhBdB9xxBHG5DduFxWLCTDXtru8UXnDVSuoO1GLHz4WPhHj46S/X4xo09/Bwg++hTYTF3x5LiYtvnsgfX0ByhJnqWE5gf7LTurdhQ4fe533JAGJ53yLZdjlxk4tztPqMsWu9pgxY3zVpMHvlSIgy51vC6HYsSmr+uMWmrvAVohJO75JAZmqOfBhEiABEiABRSB3AYm0YCX10UcfNQ5oIGQwCcIuHVbREUKvx8CAjUkhzF8hKPH/mLxDOGLyjkmVewF4XG2AGdgTTzxhdhORJryHySwceUBAJplTYjIJ8zaICmu+iJ0j7FLgrBfetYN3pQhIywE7Q+Bn8420wvELVqhhGhzlWAjvZi0g8c133nnHnJVFWVizYZxxBf/Q4BNGhXphdeNfvny5MbmG2Sp2TBBgjjl48GBTZ6zTnKR0Q2jA3Bomq6g3yDNMsrHgARO1NPXXjccnYnyc9PeKEW1uutBWsJDy7LPPFtRmi0mLT0DatKIewqQWO3roU1Amffv2NbvJ1lwZk3qkBd90d4R87NMISNvW4DUa3FDXbBvF+VqYAdtz14sWLTJOiMA47RUPiKeSBGQ5863LI4uxqdj6E9Vn6DuQMaZgoTVtoIBMS4zPkwAJkAAJWAIVISBZHCRAAiRAAiRAAmEE7PU2Idf/hH2RT5EACZAACZBAOAEKyHBWfJIESIAESIAEciWgr/Rx7zPONWGMnARIgARIoGYIUEDWTFEzoyRAAiRAAtVOAMczcIUQvBkXar5a7QyYfhIgARIggXwJUEDmy5+xkwAJkAAJkEAwAWu+irO2OBMOR04MJEACJEACJFBOAhSQ5aTNuEiABEiABEggBQFcdwUnbHDiBkdz8Ja9ceNG6d27t7mPN8obeIrP81ESIAESIAESSE2AAjI1Mr5AAiRAAiRAAuUhAG/e999/f4PI4DwH17XA8y4DCZAACZAACZSbAAVkuYkzPhIgARIgARIIJKCvm7Gv4Jor3Mkbei1VYFR8jARIgARIgASCCFBABmHiQyRAAiRAAiRQfgKbN2+WBx98UObNm2fMVXEnLP7gPlIGEiABEiABEsiDAAVkHtQZJwmQAAmQAAmQAAmQAAmQAAlUIQEKyCosNCaZBEiABEiABEiABEiABEiABPIgQAGZB3XGSQIkQAIkQAIkQAIkQAIkQAJVSIACsgoLjUkmARIgARIgARIgARIgARIggTwIUEDmQZ1xkgAJkAAJkAAJkAAJkAAJkEAVEqCArMJCY5JJgARIgARIgARIgARIgARIIA8CFJB5UGecJEACJEACJEACJEACJEACJFCFBCggq7DQmGQSIAESIAESIAESIAESIAESyIMABWQe1BknCZAACZAACZAACZAACZAACVQhAQrIKiw0JpkESIAESIAESIAESIAESIAE8iBAAZkHdcZJAiRAAiRAAiRAAiRAAiRAAlVIgAKyCguNSSYBEiABEiABEiABEiABEiCBPAhQQOZBnXGSAAmQAAmQAAmQAAmQAAmQQBUSoICswkJjkkmABEiABEiABEiABEiABEggDwIUkHlQZ5wkQAIkQAIkQAIkQAIkQAIkUIUEKCCrsNCYZBIgARIgARIgARIgARIgARLIgwAFZB7UGScJkAAJkAAJkAAJkAAJkAAJVCEBCsgqLDQmmQRIgARIgARIgARIgARIgATyIEABmQd1xkkCJEACJEACJEACJEACJEACVUiAArIKC41JJgESIAESIAESIAESIAESIIE8CFBA5kGdcZIACZAACZAACZAACZAACZBAFRKggKzCQmOSSYAESIAESIAESIAESIAESCAPAhSQeVBnnCRAAiRAAiRAAiRAAiRAAiRQhQQoIKuw0JhkEiABEiABEiABEiABEiABEsiDAAVkHtQZJwmQAAmQAAmQAAmQAAmQAAlUIQEKyCosNCaZBEiABEiABEiABEiABEiABPIgQAGZB3XGSQIkQAIkQAIkQAIkQAIkQAJVSIACsgoLjUkmARIgARIgARIgARIgARIggTwIUEDmQZ1xkgAJkAAJkAAJkAAJkAAJkEAVEqCArMJCY5JJgARIgARIgARIgARIgARIIA8CFJB5UGecJEACJEACJEACJEACJEACJFCFBCggq7DQmGQSIAESIAESIAESIAESIAESyIMABWQe1BknCZAACZAACZAACZAACZAACVQhAQrIKiw0JpkESIAESIAESIAESIAESIAE8iBAAZkHdcZJAiRAAiRAAiRAAiRAAiRAAlVIgAKyCguNSSYBEiABEiABEiABEiABEiCBPAhQQOZBnXGSAAmQAAmQAAmQAAmQAAmQQBUSoICswkJjkkmABEiABEiABEiABEiABEggDwIUkHlQZ5wkQAIkQAIkQAIkQAIkQAIkUIUEKCCrsNCYZBIgARIgARIgARIgARIgARLIgwAFZB7UGScJkAAJkAAJkAAJkAAJkAAJVCEBCsgqLDQmmQRIgARIgARIgARIgARIgATyIEABmQd1xkkCJEACJEACJEACJEACJEACVUiAArIKC41JJgESIAESIAESIAESIAESIIE8CFBA5kGdcZIACZAACZAACZAACZAACZBAFRKggKzCQmOSSYAESIAESIAESIAESIAESCAPAhSQeVBnnCRAAiRAAiRAAiRAAiRAAiRQhQQoIKuw0JhkEiABEiABEiABEiABEiABEsiDAAVkHtQZJwmQAAmQAAmQAAmQAAmQAAlUIQEKyCosNCaZBEiABEiABEiABEiABEiABPIgQAGZB3XGSQIkQAIkQAIkQAIkQAIkQAJVSIACsgoLjUkmARIgARIgARIgARIgARIggTwIUEDmQZ1xkgAJkAAJkAAJkAAJkAAJkEAVEqCArMJCY5JJgARIgARIgARIgARIgARIIA8CFJB5UGecJEACJEACJEACJEACJEACJFCFBCggq7DQmGQSIAESIAESIAESIAESIAESyIMABWQe1BknCZAACZAACZAACZAACZAACVQhAQrIKiw0JpkESIAESIAESIAESIAESIAE8iBAAZkHdcZJAiRAAiRAAiRAAiRAAiRAAlVIgAKyCguNSSYBEiABEiABEiABEiABEiCBPAhQQOZBnXGSAAmQAAmQAAmQAAmQAAmQQBUSoICswkJjkkmABEiABEiABEiABEiABEggDwIUkHlQZ5wkQAIkQAIkQAIkQAIkQAIkUIUEKCCrsNCYZBIgARIgARIgARIgARIgARLIgwAFZB7UGScJkAAJkEDFE9i2fZuI1EmTurqKTysTSAIkQAIkQALlIkABWS7SjIcESIAESKBkBLZsFdm8VeQz/Nnyf39vE8G/49+2bKsz/71lm8hW+/c2kU+3iGzbLrJ9+46/t237v7+3i/x88fSd0tuqaQtpWtdMmjdpKs2bNJcWTZtJiyYtpGXTFoLfWjVtKW2atZLWzVpJ22atd/xp3kbaN2sj7Vu0lfbN20nHFu2kY/N20qFFu5Lx4IdJgARIgARIoFQEKCBLRZbfJQESIAESKJgAhN6mz0Q+xZ8t9u8689+b8f//9zf+G8IRAjDrECUgs4yjSV0T6dSivXRu2VG6tOwoXfGnVSfp2rKTdG/VWbq37iLdW3UxvzGQAAmQAAmQQKUQoICslJJgOkiABEigRghgJ3D9ZpGN+PMZ/q4zYvGTT3f8G/67EkKpBWRoHls0aS49WneVnm26Sc/W3aVXm+7Su0132bVtD9m1zS5mt5OBBEiABEiABMpFgAKyXKQZDwmQAAnUIIG1G0XMn0115u91m0Q2bK4OEJUiIH20urXqLLu17Sm7teslfdv2kn7tekm/9r3N7iUDCZAACZAACWRNgAIya6L8HgmQAAnUIAHsKq7ZaP/UyYp11SMU44qrWgRkXPrbN28r/dv3MX8GdugjA9rvJgM79DVnNRlIgARIgARIoFACFJCFkuN7JEACJFCjBLZuE1m9wf6pM8IRO4uNLVS7gIwrj93b7yqDO/STwR37yZCOu8seHXc3zn8YSIAESIAESCCEAAVkCCU+QwIkQAI1TACmp6s2iKxaX2eEIwRjLYTGKiCjym5Qh74ytNMAGdZpgOzZaaBAZDKQAAmQAAmQQBQBCkjWCxIgARIggXoCMEX9eD3+1Mkq/L1hx1UYtRhqSUC65dumWWsZ0XUP2bvzYPNnny5DarEKMM8kQAIkQAIRBCggWS1IgARIoIYJwOPpyk92CEYIR+wwMuwgUMsC0q0DuPNy3y5DZHiXPWR416HmvxlIgARIgARqkwAFZG2WO3NNAiRQowQgGFd8AtFYJ4tX77hTkSGaAAVkfM3Amcn9ug6T/boNk5Fd95QBHXZjNSIBEiABEqgRAhSQNVLQzCYJkEBtEvhsqxiPqCs+qZNla3fctcgQRoACMowTnurZupuM7LaXjOq+txzQfW9p26x1+Mt8kgRIgARIoKoIUEBWVXExsSRAAiTgJwAzVIjFj9buMEtlKIwABWRh3PDWyG57yoHd95WDdtlX+rXrXfiH+CYJkAAJkEDFEaCArLgiYYJIgARIID2B5etElq6pk4/WiqznLmN6gBFvUEBmglEGtO8jB+8yQg7tMUL26jwom4/yKyRAAiRAArkRoIDMDT0jJgESIIHiCEAsLlldJ0vXiHzKs4zFwaSAzJxf1Adh6jq65/4ypsf+MqLr0LLEyUhIgARIgASyJUABmS1Pfo0ESIAESkoApqmLV9fJkjV0gFNS0PTCWmq8skvrLjK25yg5rOcoenUtOW1GQAIkQALZEaCAzI4lv0QCJEACJSGAc4yLV9XJh6tF4EWVoTwEaMJaHs6IpU/bHjKu14FyRK8DZGCHvuWLmDGRAAmQAAmkJkABmRoZXyABEiCB0hPYsFnkg49FPlxdJ2s3lj4+xrAzAQrIfGrFsE4D5MjeB8v43gdL55Yd8kkEYyUBEiABEoglQAHJykECJEACFUQAovH9VTuu3GDIlwAFZL78EfthvUbJhN6Hypie++efGKaABEiABEjAEKCAZEUgARIggZwJrNkgsujjOrPjuHlrzolh9PUEKCArpzLgvOTEXUfLxD6jZbe2PSsnYUwJCZAACdQgAQrIGix0ZpkESKAyCLz/sciilXWy4pPKSA9T0ZAABWRl1ohDdhkuR+821jjfYSABEiABEig/AQrI8jNnjCRAAjVMAHc0vreyThat5NUblV4NKCAru4R6tekux+52mEzebRzPSlZ2UTF1JEACjYwABWQjK1BmhwRIoDIJLF+3Qzh+uKoy08dU7UyAArJ6agWE5HF9Dxc44GEgARIgARIoLYFcBeTHH38s119/vdx5552yfv16Oeqoo+Tcc8+Vfv36FZTrN954Q/7rv/5LLrvsMunfv/9O39i0aZPcfvvtcvPNN8uyZctk7Nixct5558mwYcMKio8vkQAJkICPAMxU311RJ7iKg6G6CFBAVld5IbWjuu8tx/c9Qsb2HFl9iWeKSYAESKBKCOQmIFesWCHf//735ZFHHmmAavjw4fLDH/5QBg4cmAqh/d6HH34oP//5z3cSkBCPP/7xj+XGG29s8F0IzZ/+9Key1157pYqPD5MACZBAHIFt20XeWS7yzoo6gckqQ3USoICsznJDqvu37yMn7n6U2ZVkIAESIAESyJZALgJy69at8otf/EJuuOEG+eY3vymnnnqqydVdd90lV1xxhUyfPl2+9rWvSdOmTYNyu2bNGvnJT35idheHDh0aKSCffvpp+epXvyqTJ0+WCy+8UDp27CgPPvig/Pd//7ccdthh8p3vfEdatWoVFB8fIgESIIEoAvCgunDZDuG4eQsZVTsBCshqL0EReG/9/O4TjJhs0aR59WeIOSABEiCBCiCQi4B85513jHAcMWJEA+G2efNms0u4cOFCsyvYqVOnRETbt2+X1157Ta688kqZPXu2eTZKQEKwXnXVVTJnzhzzbJ8+fcyzeH/mzJlyyy23yC9/+UvZY489KqBImAQSIIFqI7DpM5GFy+tkwTIR7D4yNA4CFJCNoxyRi7bNWsspA46WU/pPlDbNWjeejDEnJEACJJADgVwE5KxZs+QrX/mKXHPNNTJ69OiCs7169Wq5+OKLZd68eXLmmWfKhg0bZO7cuTvtQK5du1a+/e1vG4H4jW98o8HO5quvvmrOXX73u9+VY489tuC08EUSIIHaIwDhuGBZnby9rPbyXgs5poBsfKXcumlLOWXAJDml/9HSrnmbxpdB5ogESIAEykAgFwH5u9/9Th544AH52c9+VrDDHLCBMPzDH/4gxxxzjBGHv/nNb8x33TOQdsfztNNOk2nTpjXAunjxYrnooouMGev5559fBuSMggRIoNoJwDz1rWV1suAjEW44VntpxqefArLxli2E5KkDjpGpA48R/DcDCZAACZBAOIGyC8jPPvvMnFd8++235Uc/+pE888wzct1118m7774rkyZNMiKuV69e4TlQT/7617+OFJAvvPCCzJgxw3hnnTJlSoNv213MQYMGybe+9S1p3pxnJAqCz5dIoAYIbN0m8tZHO3Yc8d8MjZsABWTjLl/krn3ztjJtwDEybeBkaVJX1/gzzBySAAmQQAYEyi4g4Q0VXlYhJPfdd1/jxAZXeNhQqBdWvB8nIP/xj38Idh+jTGatgMS5SDrSyaBG8RMk0EgJ4Hzjmx/ROU4jLd7IbFFA1k5pd2/VRU4fOFk+t/v42sk0c0oCJEACBRLITUBi57FZs2bGfHTcuHECBzq4n/Hqq6+WqVOnGk+pLVq0SJUtn4CEs5z999+/wTcpIFMh5sMkUHMEcI/jm0vr5BNex1FzZU8BWXNFbq7/+MKgKXJk74NqL/PMMQmQAAkEEshNQN56663yH//xH3LKKadI3f+ZjVgvrC+//LLxltq7d+/AbOx4zCcguQOZCicfJoGaJrB83Q7huOKTmsZQ05mngKzd4h/ZbU85c/AJMrwLvbPXbi1gzkmABOII5CYgcS9j1NUZd999t1x66aXG3BR3NeK6j/nz59enP+6exxABibOXPAPJxkACJJBEYMOnIvOX1gl2HhlqmwAFZG2XP3J/dJ+xcvaQz0mP1l0JgwRIgARI4P8IlF1A4u7FX/3qV/Lwww/v5C0VaYKAhDMbmJt27tw5EwFJL6ys7yRAAiEE3lgqMn8JHWmEsKqFZygga6GU/XlsWtdEzh7yeWPaykACJEACJCBSdgEJ6DBfhYjEdR577bVXg3L461//ary0Rv3mK7A4E9aPP/7Y3Bc5ZMiQnTyt8h5IH1X+TgKNn8CS1SKvL6mTdZsaf16Zw3ACFJDhrGrhyd3b7Soz9jhRxvYcWQvZZR5JgARIIJZALgLSirbTTz9dzj33XGnatKlJ4CeffGLORS5btsx4Z+3evXuqoosTkPbqkHnz5pmzlfC4ioDd0JkzZ5rdzihz2lSR82ESIIGqI7Bhs8hri+vkw1VVl3QmuAwEKCDLALkKo4CDnS/ucbL0apNujlKFWWWSSYAESCCSQC4CcuPGjXL55ZebOxsvueQSOf74442Y+/3vf292JvFvZ599dr1zndCyixOQeH/27Nny9a9/XSZPnmz+7tKlizz++ONGsB522GG8wiMUMp8jgUZCANdyQDxu295IMsRsZE6AAjJzpI3mg03rmsqXh54ipw44utHkiRkhARIggVACuQhIJG7BggVGtL344osN0jp+/HgjLrt16xaah/rnkgQk7p/E7uN1113X4Lvw9Irdx7333jt1fHyBBEig+gisWi/y6uI6WUnvqtVXeGVOMQVkmYFXYXT7dBki5w49VfbqPKgKU88kkwAJkEBhBHITkEjuhx9+KL/97W/NTmTbtm3lhBNOkLPOOsvsDhYSkgQkvgcRefvtt5v7JmEmO3bsWDnvvPNk2LBhhUTHd0iABKqMABzkwFEOAwmEEKCADKHEZ0AADnb+aY+TCIMESIAEaoJArgKyJggzkyRAArkTwG7jKx/WyeoNuSeFCagiAhSQVVRYFZDUwR37zFjGEAAAIABJREFUyfnDTpMRXYdWQGqYBBIgARIoHQEKyNKx5ZdJgAQqgAB3HSugEKo0CRSQVVpwOSebu5E5FwCjJwESKDkBCsiSI2YEJEACeRBYs1Hk5Q941jEP9o0lTgrIxlKS5c8HzkResNcZskfH/uWPnDGSAAmQQIkJUECWGDA/TwIkUH4CC5fvEI9xYfu2rVLXZMf1QQwkEEeAApJ1o1gCXxk2jZ5ai4XI90mABCqOAAVkxRUJE0QCJFAogc1bRF58v04Wr47+wqcr35RPV7wuWzaulCbNWkmLTgOkde9RUtekWaFR8r1GTIACshEXbhmzNrbnSPnm3mdJl5YdyxgroyIBEiCB0hGggCwdW36ZBEigjASWrhF56f062fhZdKSblr0kGxY/t9OPzdr2kA6DJ5cxpYyqWghQQFZLSVV+Oru27CQX7jNdRvfYr/ITyxSSAAmQgIdA2QXk5s2bWSgkQAIkkCmBN5fWyZsfJXxy+zZZ+/rtsn3blsiH2u42Rlp2HZJpmvix6idAAVn9ZVhpOThz8PEyY8iJlZYspocESIAEUhEou4C86qqrzP2PDCRAAiRQLgJt2rSRfv36xUbXsvMgadvvsHIlh/FUCQEKyCopqCpL5sG7DJdv7XuOYFeSgQRIgASqkQAFZI6l1qJFixxjZ9S1SKBWLQC8ArLLYGnbd2wtVgnmOYEABSSrR6kIdG/VRf553xkyqvvepYqC3yUBEiCBkhEou4AsWU74YRIggZohsGCZyCsfxntZjQKx6pWbZPuWTyMZtes3Tlp0Hlgz/JjRMAIUkGGc+FThBL665+lycv+JhX+Ab5IACZBADgQoIHOAzihJgAQKJwAvq++uSP/+pyvmy/oPntrpxeYd+kj7AZzApSfa+N+ggGz8ZVwJOTy+3xFy4d7TKyEpTAMJkAAJBBGggAzCxIdIgATyJgDvqv94r05WrCs8JZvXvCcQkls2LJcmzdtKi067S+ue9IpYONHG/SYFZOMu30rK3chue8l3R3yZV31UUqEwLSRAArEEKCBZOUiABCqewMpPdojHDXTiXPFl1ZgSSAHZmEqz8vPSq013+d6I82RPmtNXfmExhSRQ4wRyFZDvvPOOPPfcc7J+/XpTDB07dpSDDz5YevXq1aBY3nrrLXnyySdl+/btOxVXly5d5Oijj5aWLVsmFuWKFStk9uzZsnr1aqmrq5MePXrI6NGjpX379g3eW7NmjTz66KPmOaRn7Nix0q1btwbPrFq1Su6//34ZOnSo7Lcfdy9qvA0x+yUm8MEqkeffTXfescRJ4udrhAAFZI0UdAVls2ldE/nefufJ4b0OrKBUMSkkQAIk0JBAbgLyhRdeEPxxRWHz5s3l8MMPlz59+tSn9Nlnn5VXXnklsuxCBOSSJUvkkUcekc8+a3jDeIcOHWTSpEnSrl078+1PP/1UHnjgAVm5cmV9XPjtmGOOqX8GPzzzzDPy3nvvmX93BSgrGAmQQHYE3l4m8mpKZznZxc4v1ToBCsharwH55Z/OdfJjz5hJgAT8BHIRkHYHb+vWrXLQQQfJwIEDZcuWLTJ37lx5++23pWvXrmZXEWIS4eGHHxbsIE6ePDm1YEMcDz30kCxdulQGDx4sBx54oBGKf//73+Wjjz6SPffc06QBAaLw8ccfr38OwnX+/Ply6KGHypAhOy4ZX7dunfztb3+TXXfd1exgMpAACZSGAIQjBCQDCeRFgAIyL/KMFwROHzhZvjT0FMIgARIggYojkIuAxG4ixNm+++4rI0eOrIeCHUKYhsKMdPz48caUFffW4d+wUxliquoS/vjjj8372CnUotQKwaZNm8qxxx4rrVu3NmIR6TryyCONQEQ67rvvPhkwYEC9yHz11VflpZdekokTJxqhy0ACJJA9AZx3fP/j7L/LL5JAGgIUkGlo8dlSEJi82zj51r7nlOLT/CYJkAAJFEwgFwE5Z84cwblGK9R06mEe+vrrr5vdPewYQuhBxHXu3NmItrTBnp8cNWqU7L13wwt7cdbxww8/rBeriBvnMu1OJ+K+9957pX///kZAbtq0yew+durUSY444oi0SeHzJEACHgLbtos8+06dLF1DVCSQPwEKyPzLgCkQOaznKLls5NeIggRIgAQqhkAuAjIp9664tOcXsSMIc1QIPoQ4JzjutyEK33jjDRk3bpz069evwc/z5s0z5zAhVmGi+uabb5rzjXE7kDCvRfrwrd12261iCpEJIYHGQGDzFpG579QJPK4ykEAlEKCArIRSYBpAYFS3veTyUV+X1k2THQaSFgmQAAmUg0BFCUi7w4czijArhZObJA+sbdu2lQkTJpjdybiA85MQoVG7nRCM8O46YsQI400V4nTWrFkyaNAgc1YS4vLll182ZyBxThNnKREQJ0xfGUiABLIhgDse5y6sk9Ubsvkev0ICWRCggMyCIr+RFYG9Og+S/xr1DenYoqH3+Ky+z++QAAmQQCiBihKQEGvPP/+82Sm0JqLWA2ubNm3ksMMOM+ci4YTnqaeekmXLlpmdQDwbJ+gefPBB44AH5x/hsVUHKyCtIx2cwcTz+K4NuMoD78IzKxzs4JoRCEwGEiCBbAhs+FRkzsI6Wbcpm+/xKySQFQEKyKxI8jtZERjScXcjIru1il84zyoufocESIAE4ghUjID84IMP5LHHHjOeV3HW0e4qQszBg2rPnj1ll112qc/Hhg0bjHMc7FpGiUP7IAQhHOlEeXB1BSTeibsHEucl165da+KCYx+kFaISwha7lbvvvjtrGQmQQEoC6yEeF9TJJ5+mfJGPk0AZCFBAlgEyo0hNYGCH3eQHoy6UXVo3XBRP/SG+QAIkQAIFEqgIAYkdRZiHbty40YixYcOGBWVn9uzZsmDBAhk7dqzxlBoV0uxAxkUKoYjvwGsszkq6u5QQvdZrbFDC+RAJkIBQPLISVDoBCshKL6HaTd+A9rvJFQdeKN1bUUTWbi1gzkkgPwK5C0grHrGjCFNSCMjQAIc3r732Wr0TnDgBifseQ85AxsWLc5I4H3nMMceY3Ux9V6Q9Jwmz1jFjxoQmnc+RQE0T2LBZ5GnsPNJstabrQaVnngKy0kuottM3qENf+dGBF0uXlh1rGwRzTwIkUHYCuQrIYsQjSIUIyDReWKPo2/si4UQHd1bG3RWJeyYnTZpkTHAZSIAE4gls+myHeFy7kZRIoLIJUEBWdvkwdSJDOw2Q/z7wYmnfvC1xkAAJkEDZCOQmIHF20Z5PxH2PcE7jOsLBWUOcc8TupPXKqsm49zhGUYPge/rpp+s9raZ9H1d94Bs4+4hzmXF3RbZu3do807IlXWyXrfYyoqoj8NlWkaffrpNV9LZadWVXiwmmgKzFUq++PA/vsof8+KBvS/Mmzaov8UwxCZBAVRLIRUDiPkc4oVm0aJH07dtXDj/88FgvqhCJeO6ggw6SoUOH1kO25xJbtWplTEvxd1SAEx6cr8SVIBB4dofQ7ixCtEKcQgC6wV4r0qlTp3qvsHF3RXIHsirrPxNdZgJPvV0ny9eVOVJGRwIFEqCALBAcXys7gYN3GS4/PODCssfLCEmABGqTQC4C8v333xcIQyvq4sQfisQ+C+GHXcr+/fsb76cQoBCBw4cPN3c4xgWIVex04hykvd9xy5Yt8sQTT8jixYvNuUuI06jw9ttvy9y5c42DnB49ephH3Lsicc0Idih5BrI2GxBzHU5g7jt1smR1+PN8kgTyJkABmXcJMP40BI7a9RD51xHnpnmFz5IACZSQwLZt24xeuf766401JDTL1KlTZcqUKdKiRYugmD/99FO54oor5Oabb458/pZbbpH9998/6FtZPpSLgIR4fPfddxPzMXr0aOPxFAIQTmwWLlwo27dvb/BO9+7dZcKECfVmo1bc4T0tCpcsWSKzZs0y12/o0K5dO7N7ib/dgDshYT4L4Yo4rHlt1F2RqAR4Rl8zkmUh8VskUO0EXlhUJ++trPZcMP21RoACstZKvPrze1L/CfK1Pc+o/owwByRQ5QSgWW666Sa58sorZf369Q1yM336dLnoootirSf1w7hC8Nvf/rYRolGhZgQklDSEGbyZJgUrIPEMFPzrr78uL730krn3EaKuX79+RiRqBR8nIPGNFStWCK79WL16tdTV1ZkdRcQB09OogJ1PeFs95JBDBA50dMDOJ76FXU3eA1nlLZzJLzmB15fUyZtLSx4NIyCBzAlQQGaOlB8sA4Ev7nGynDHouDLExChIgATiCLz11lvyjW98Q3bbbTf57ne/a47sQYv84he/kHvvvVeuvvpqozF84b333pMLL7xQzjnnHLNzWSkhlx3ISsk800ECJFBaAu+uEHnx/brSRsKvk0CJCFBAlggsP1tyApcM/6JM6sOrxUoOmhGQQAyBu+++W370ox/Jr3/9a3OPvA1vvPGGXHDBBXLSSSfJuef6Tc5xXeCMGTPk97//fS6mqnEFTAHJqk8CJFASAh+tFZmzgOKxJHD50bIQoIAsC2ZGUiICVx78L7Jf12El+jo/SwIkUAgBWEJefPHF5mrA888/3/uJ++67T373u9/Jz3/+c+MHplICBWSllATTQQKNiMC6TSJPvFknuLaDgQSqlQAFZLWWHNMNAt1adZZfHvqv0rN1NwIhARKoEAKvvfaafPOb35Qvf/nLcvLJJ3tTBfE4Z84c43znr3/9q3FCCtPX8847zxzlw7G8PAIFZB7UGScJNGIC8HX19zfrZHUjuOtx7arl8vv//pr848l75ftXPyxD9jk4dcmtX7darvnJBbL3qCPl8OPOru/sP/vsU3nhqfvl0XtmypsvPy3NmjWXvUYeLuM/9yUZNnyM1DVp0iCuzZs2yPW/+Gd57J6ZsWlIk0Yc8J//4pNy/x1Xy6vPPyrtOnSR0ROnyaSTz5cOnXaecG7dukXmPvZXueuGH8vGDevkmFO/JkdMOUdatNz5CqQFrz8nv7z0LPmnb/9S9jlg/E7pXbTgFfnDjy+Qs7/5U+k/tPze40ILkQIylBSfq1QCuCPy54d8p1KTx3SRQM0QgD8XiMef/exn5n77n/zkJ7Lrrrsm5j/JA2vbtm3lsssuk+OOOy4XEUkBWTNVlxklgfIQeP69Ovkg2UdWeRJSZCwQWBBrEDoIacSZjvrJh26TR/76v/KVf/uDdO/Zz/z06ab1cstvvicP/+V/d0plqzbtZNp5/ylHHn+ONGnStP73tatXyK8vP0deee7RogUk8vb0I3fINT/5umza8EmD740cc5zM+PYvpGPnXRr8+9OP/FH+8OOvNXj+tK/8pxwz9YIG6dy2bav8+dofygfvvCZf+pdfS9v2nXZKL8TzHf9zmWzauF6+cMEVkSK0yOLL5HUKyEww8iM5Eziu7+Fy8T5n55wKRk8CtUvAnmOEN9YRI0bI5ZdfLnvssYcXiPXAiisDL7nkEjn++OONI1FcCfLjH//YvJ+XaSsFpLf4+AAJkEAogbc+EnltcT7mFKFpDH1u+dL35Df/8U/y5stzChaQq5Yvlt/85xdlv0OPkaNP/ZpZJdTCFLtzp37pUtl9yAiBqHr28Tvljt9fbuL7xuU3NtidW7zoTfnl98+UwXsfXLToWrLoLfnlv58lGz5ZI2dfeKUMP2iirFm1TP522y/l3luvkuPP/LacNONfpWnTZiYt69asNPmAoJ3xraukTduOcuOvLpH3F74qX7v0Wunea/d6rMuXvCu/uuwcOWLK2XL45OmxuH27lKHlVMrnKCBLSZffLicBXO2BKz4YSIAEyk8A1xHCEY4NuLfxBz/4gfdMI64fxK4ldixhrmqvFMR3cBvE17/+dfnnf/5nmTZtWtkzRQFZduSMkAQaJ4HG5DQHu2j33Pwzuf1//r2+sArZgXzs3uvkvlt/IV+//Ebp03+HM4vVK5fKb//rS4Idxa9dOlN69/v/q5AQl089dJsRa5+bfomceM536nf3YG76nxdMkpP/6Xvmt0ID4rj/9l/JTVd/R77yvd/LoROm1pu/WHPb9xe+1iDN77wxT356ySkmPUce/08m6leemyVXXHS8XHLlXcY8F8F+e95TfzPf7ty9d2wysQt73c8uNr9Pv/Cn0rJV20KzVLL3KCBLhpYfzoHAzw6+REZ0HZpDzIySBGqbAIRgs2bNBCap8M56xRVXyKRJk+T73/++tG698zGQEFrLli0zznj23HNP+da3vmV2JssZKCDLSZtxkUAjJbDpM5HH36gT/N0YAs7o/erfp0vPPoPMWcTnn7g7tQkrxNj//uh86brLrjLtK/8pzZu3NGjefnWuXHHx8TLxxPPk5C/+WwPzT/y+YukiufryGcb0EyLMmoDOvv9m+e0Pviznffd/ZMzRpxeMecP6tfL7H51vdhXP/7drpHO3Xg2+BZNb7LzC5Hb0hKnmN+zCXv7Vo+R7v3xAhg4fbf7N7oged8ZF9c9ZcYwdTbvjmpTQZ/9+l1z3s4vkwh/cKgOHjSo4T6V6kQKyVGT53TwI9GnbQ3475t+lbbPCJqx5pJlxkkBjI7B161ZzF+SsWbPkqquuMgu4cKozf/78+qwOHTrUa5pqvbn26dNHvvOd70irVq3KiooCsqy4GRkJNE4Czyysk6VrGkfe7Pm8WXdfI+f/2x/khacflFl3/SG1gHz1+cfkZ/86Tc797v/IAYcdXw9nzqw/GXEKU1C7m6fJfbL2Y/n15TtMXc7//jXGuQ129v4y84fy52t/0EDEFULcZwprdxsPGX+yTD33cmnWvEW9gNS7sNYMduJJ59WbqkIQ3vG/lzXYvUxKozV3hSmv3m0tJF+leIcCshRU+c08CYzvfbB8b7/z8kwC4yaBmieAXUjsGt5yyy3SuXNnCsiarxEEQAI1SKAxnXtE8cFUFAJv/9GT5dQvXyq3/89lqQWkdSSDncsLLr9BevcdElwz7A5k6zbt6gWk9cC64LVnZeq5lwnEKcTapg3r5IBxn5Pjz/xWvYMeX0R2NzHOFPajDxea/Hfv1U+++C+/ljZtOwTtQFrz16677CanfPnS+h3XpPTYfK1Y+p6c96//K5269vQlv6y/U0CWFTcjKxOBC/Y6Q07cnechy4Sb0dQgAes99f333zfObiASdYCAvPTSS+Waa64xTnXignW+A2+rU6ZMafDYBx98IBdddJGMHz9ezj333LJT5g5k2ZEzQhJoPARWfiIy+63G4TQHpbJx/Tq57qqLZf4Ls40Tm137D5Mbf3lJagEJMYVzjAjaDDWk5CEMr/re6XLU578kZ3z1h9K8RStzXjLJA+vAPQ+Qc7/z2wbnKePisiaqaXZAYdL7i387Q46d9vXYM5AQtTDZveCy61OZo951408Efy756V0yaK8DQxCV7RkKyLKhZkRlJvC7MZfJkI47vEIzkAAJZE9g5syZxlQVf8aMGVMfwaZNm+SHP/yhvPHGG3LllVdK797xvgIWL15sRCI8tmozVVgl3XHHHeYs5dVXX23uhSx3+H/snQd4VVXWhr/0HkghIZCEEhJ66L1KR1TsFQuoqFjQUSyjYx+7Y0NHUXHE8jvizIiiFJEmvSf0llACJIT03v9nHT0x5Sa35JZz7/n28/jw/2aXtd51cPhYe69FAWlv4jyPBFyIwNpDbsgrcR2Hdm5Yqgi/SVfdo1QhraqssEhAqoJLqq+q10BNoaQKWHnvOPfFr2uvvqrXRU8d24thE67BNXc8rVQ+zcvOwPeLXlXagQwcfRlmPfKuwR6Odc829Max7s/VK7QlxYW49+mFCG8bC/U9p2QMb33oH0qLj7pVWFuHR+Gbfz6lCHBzC+JIj81/PHFdk1d6TeFmqzkUkLYiy30dTaBXSDzeG/6ko83g+STgsgSOHj2KuXPnIioqShGBUuymoKAAn3/+OebPn485c+bgvvvuq1dZtSEMeS8pc2XNvffeixtvvBHe3t5YuXIlXnvtNSQmJuKFF15AcHCw3TlSQNodOQ8kAdcgsO+MG46fdw1fxIv8nEx88tp9uJBxCvc/uwhRsfEoLyuxSECqFUqvnf0sLpvxiEmQ6rb3GHLRFZj1yHu1BXTUa6c9+o1uVN20KdHZ1KGmCsjc7IxaDrKXoT6QNz/wmiK2Txzejfefn4kb5vwd0kcy63wa/rPw79i29n9KhdYrbn0cHeITDZpkrKiQSfBsNIkC0kZgua0mCNwcfxlmJVypCVtoBAm4GgH53/SlS5cqV1Wl/2PdMWXKFPztb39DeHi4UbflGuyzzz6rtO2oOzp16qS0ApGWII4YFJCOoM4zScDJCZzPBzYfd52rq3XFm1wbVSuIWiog1YqpdSuZGgv5wT0b8NFLs5VpDXtAyr+rrChHZWUFfP0at7tQs3giVg1Vdq17tqUCsqqqEtvWfo8fvngdJcUFuOTGv2DMtJuVXpH//exlpKUewJ2PfQCZt/CNB7Bj/Q+1x8oVW7nK2zY6rhEGNbvaudsA3PLAa/D29TeGym4/p4C0G2oe5CAC7wz7KxJDTX+j7SAzeSwJOCWB6upqbNmyBQsWLMDmzZuVvo+SRbzmmmvMat+RnZ2NRYsWYcmSJYoYnTBhAm677TYkJDju9y4FpFN+kjSaBBxLYPVBNxSUOtYGa56emX5SaV0hQ0Rfm7a/vw2yVEB+//kr+O7TF/GXl/+tFOMxNlTxKNdH5RrqsPHX1PZmNLZWfq5WVpUs320PvQVf/8Aml5kqIOteYW3OBrWS6kWX3qZUY1X3v+uvH2HEpOtxYNd6pe/ltOvnGmztYahokCk+22MOBaQ9KPMMRxLo1roT/jniGUeawLNJgASckAAFpBMGjSaTgCMJ7D/rhmMZjrTAumdLxdSlX7+Fbxc8i9vnvYexl9xWK95aKiDrtr1oymppm/Gvt/6C3yusPq8UqpGsnjlDzeK1Do2srdza1HpLiug0tZdkblf+55/Yuua/ivAOCYvCvz96GieOJtX2mCwtLsS/3npIEeNqVde6+xlqW2KO77acSwFpS7rcWysEZiZcgVvip2vFHNpBAiTgBAQoIJ0gSDSRBLRCILsI+O2I61xdFa6qgEnetsokzKZcS1UzkMYEZF3xeOXMv+KSGx+Ct4/5Tb5VASlXRA2JtLqOSZuSF++fDGNtPNp37GY0m5mbla5kF/sMmaRkFyvKS5U3oyLK1euoag9Leeuo9rWkgDTpU+MkErAbgU9GvYC44Bi7nceDSIAEnJsABaRzx4/Wk4BdCUjLDmnd4UrDlgKyuSusZ08exkcv361kHidfPUfpOenj2/h9o7BWBenj//hBKUrTcIgQffPxazBw9KW1rT+aipFaIbZH/7GYcf8rjQSrutew8VcbrSArLUcWf/wcHnj+S0R36l575VfOrru32C+FgAwJSF5hdaXfTfTFWQkMiUjEK4P+4qzm024SIAE7E6CAtDNwHkcCzkogJRPYm+Za2UdjsbD0CquxIjp5Oeex8PUHIG1DpN/jDfe82KR4FBvVa6dSIGf6zY82eh+59qfP8cmr95rUCqMgL0tpVSLZwjl/W4iQ8Kh6GIy9kVQnS2uPhW/cj9ZhbXH9PS/Cy8unVkCak4FkER1jXyF/TgKWE+hRHI1OZREIqvRDllchjvmeQ6qv4fLZj/e5A5Oj/+xXZ/mpXEkCJODqBCggXT3C9I8ErECgvBJYdcANFVVW2MyJtrBUQDbXxkOqlEqLC6lmKi0vZs17V+mr2NxISz2Id5+eAXnjKNVMQ9r82Xg4J/OsIgil7YaaCWxuLxF3UjVVsoKy1/CJ19UKUlUUnk45YHSv/TvX4uNX5+D+5xYhrvtA5UjZ+7tPXsDR/VsbvYGUnxsq8MM2Hk70G4KmOhWBkfnd0Lk0spHNuwNSsTfgVKN/H+EXii/HvgYvd/PeYDsVFBpLAiRgFQIUkFbByE1IwLUJJKe5ITXTtX005J2lAlK9Jtpr0LhGV0pVMSh7G2rXYciOuqJz2IRrIP0lwyNjkXEmBd98+DelZYZkJy+96WGTCvCIffOfvVXJGN4y9w30GToJUuxGign9+NWbuOzmebhq1pNN7lVRUYZv/vkUpAflrQ+9WS97Ktda33nqRqWa7KipN+Fw0qZmq7BuWf0fxZZZj7yDcZf9XglXK4NFdLQSCdphLoGo8hBMzDXce1X2+jZ8E0rdKxpte2PcNNzZ7Rpzj+N8EiABnRGggNRZwOkuCZhLILcYWHdYX1dXVUaWCkjJ5ElWUIZk+QKCWtdiX/btfHw1/3GjYYjt0hv3P7sIUbHxyly59rro7Yexdc3/Gq0dOfkG3Hjvywhu/WdT4rq2Nyz8I4VtNv+6WOnXKMKx7jAlK5p6aBfeeXoGbrrvFQwafVm99fm5Fxr1gUzoPbRee5S6C3748g3IP4++/j1knpYGBaSWokFbzCHQv7ATehXHNrkkLS0NBQUF5myp6bm+vr6ato/GOZ5AaakL9R5rgLN9+/aYO3euXSFTQNoVNw8jAecjsDXFDel5zme3NSy2VECKQFvyxWuQt5APvPAVYuN6KebIu8Ov3n8Cq/73sVHzGgpIWVBWWoS1Sz/Hb8u+UlplxPUYhFFTbsKoKTc0ekPZnICUvcRGqci6fPH72L9zDQKDQ5W+jVLQp64QbWioegU2LfUA7nzsg3riWJ2bdT5Nuaa7be3/lKI/kjFtF9u44bHa4kOqud795MfKe0otDQpILUWDtphDYEBhZ/Qsbrqq6pkzZ5Cfn2/OlpxLAiSgUQIUkBoNDM0iAb0SyMgHthzXZ/axpTGXqqOvzbscMx9+ByMmXtfS7VxyvVpAp/+Iabhy5hNwd/fQlJ8UkJoKB40xg0BMWRguyvv9L64Mje9DtqLIvazJn78y6GH0CulixomcSgIk4EgC9s7CMwPpyGjzbBLQOAHp+Si9HznMJyDXWKXITHDrNgbbZZi/o+utkIqv//fBk3jopW9qC/FoyUsKSC1Fg7aYS2Bcbi9El4c1WrbJzxqKAAAgAElEQVTf/zR2BqY0u93gNr3x6uCHzT2S80mABHRCgAJSJ4GmmyRgLoEzOcCOE8w+msut7nxpr/HzN+8arWjakjOcda1cx/38rd//gNqwEI9WfKKA1EokaIelBOQqq1Ri9av2Rp5HMY76ncMB/zSTtnt50EMYGtHHpLmcRAIkoC8CFJD6ije9JQGTCUjhHCmgw2E5AXnb9+Hf70SfIZMw5dr7GvVvtHxn5195/OAOvPfMLbh93nvoPWi8Jh2igNRkWGiUBQS8ajxR4VZp1sq+Yd3w1lDjBb/M2pSTSYAEXIIABaRLhJFOkIB1CTD7aD2eck1z3dLPG/VvtN4JzreT2pYkO/MMbp37JvwCgjTpBAWkJsNCo+xI4O8DH8TwyL52PJFHkYBtCRQXF2Pz5s2QQlLV1dXw9/dHv379EB//e8VzGfKz1atXo7Ky6b908fPzw7Rp0xAU1PT/fh09ehQbN25UitY1HKGhoZgyZQp8fHyUH507dw6//fYbxL7IyEiMHDmy0d6nT5/GunXrMGzYMMTFxdkWlJHdKSAdip+Hk4A2Caw/4oYcvn20SnDkLeTCN+5XqpGOveQ2ZiEBSB/KT1+/H7c9+CY6detvFc622IQC0hZUuaczEegf3gNvDnnUmUymrSTQJIHCwkKsWLGiUQViNzc39OrVCwMHDjRZQIrwvPjii5sVkNu3b8e+ffsM2lNXQObl5Sl2FRX9+QeviIgITJo0CV5eXsr6qqoqrFmzBiUlJYrwVP+9o8JNAeko8jyXBDRKQFp2SOsODhLQOwEKSL1/AfRfCLwxZB4GhPckDBJwegKSDTxy5AjatWuHUaNGQSqXHj9+HFu3boWHh4cizEJCQpr1c+3atTh58iQGDRqEHj16NDt31apVuHDhgtFMpYjMnTt3KgI2ISFByTJKRnLcuHGQFh0yMjIyIPv17dsXPXs6/vcjBaTT/3agAyRgXQKbjrkh03X6S1sXDnfTFQG9C8iaimrk7jqHzF9SkL/vPHzbBSF8TAeEj+8Ez0Bvs7+FqqJynPh4N4J7R6DNuE6A+vdUNUDxqTycX3YMuTvOKvu2HtgOkRd3gV9sq3rnZG04hdT5242e7d+hFTrPHaLYbGwUHLyAw8+ta3JamwmdEXNLIty9/2gzUwMUHMjEmcUHUJqWD/l55CXxBpmUnS9CyrvbEH5Rx/o+/3Fayak8nFiwC7Gz+iKgc/N/cDXmh61+PrJtf7ww4AFbbc99ScAuBMrKyrB8+XLIr1OnTq2XOdywYQOOHTuGESNG1LvK2tAwEY4i7tq0aaNkB0V0NjXKy8uV8+T6at2rqobmb9myBSdOnKgVmuoV2iFDhiiCUoaIXxGRspdkPx09KCAdHQGeTwIaIiAtO6R1BwcJkACgZwFZXVaJM9/sR8ayY40+BRF3He7sD69Wv7/dMXWI+BMx2um+wfBp88cfgGqA7M2ncWrhHlQWltfbyjvcH53mDERQjza1/94WAjJr/UmkfrCjSTcaCsjCw1lIeW8byi/8WWUsYnIcom/q/afI/GO3C2tOIPPXVHR+YDB8IgIanSEiPe3f+1BdWlVfpJoK1U7zPh71PLoEx9rpNB5DAvYlIFlJEWgiIFXB1tCCiooKrFy5Ejk5OZg4caLyTrG5UVBQgJ9//lnJaIrYbG7IvurVVHkT2VBAypkiRsW2AQMG2BdOE6dRQGoiDDSCBLRBYNdJN5zO1oYttIIEHE1AtwKyBshYfgynP09C6IgYtL+upyL4SjOKlH+XtzsdMTcnIvLi+D+ziEaCVZ5dgtT3t6N1/6h668oyi5E6fxvKs0oUARYyqB3g5oacbWeQ9tVeeIf51ReczZwjolfWnF+ZgvbX9kTb6V3h5mHkL8RqgLP/OYCz3x1Et+fGIrBr476JdY+sLq/C6UXJKDqahU73DoJvVBDSfzysnNnlkWEI6BJaO13JuH64E74xrdDu6u5wczdsS9GxbBx/eys6zu6P4MTm/1DqqN8Tl3UYh4d63eKo43kuCdiUwPr165UM4EUXXYSYmBiDZ0mGUkRmbGysMs/YkCuov/76q3IFVd4viiiUIcJThGrd4jtyhTY1NbXJDKRcbxWRa8oVW2N2WevnFJDWIsl9SMDJCZRWACv2Mfvo5GGk+VYkoFcBqV67dPfxUESSd6hfLVW5cnn8na3wkezgfYPgGWRaFlIycelLjyDuoaHwiw6u3S9zVQpOfrIbMbf2QeSULvWutWb8fBSnv0hWzgkbaTz7JddfRaT6dw5pZHdTn0V1WRVOfZ6E4uPZJl15layjXEkN6hGOdtf2VEShwuQfW5RrrJKtVIeI4DP/3o+4uUMaXcWtJ0rLKpUMrAy5yuru42nFr9g6W3m4ueP7ifMR6OX4q3PW8Yi7kAAg10x37dqFw4cPIzw8vF7Rmrp8zM0+ytrmKrAGBAQoWUz1vaWIQ6kMq76BFKEqFVflDWRYWBiWLVsGKaojwlMrgwJSK5GgHSTgYAJH0oGD5yggHRwGHq8hAnoVkOo10Y53DVDe7tUXO78LrsIDmYj7y9BmhZG6Ts3EeYX5I+am3nDzcld+VF1RhbQvkpGffN7gXurbxPbX9kDUld2b/TIq88tw4qOdyttEEb1yzdaUIevkOqqMzvcPhmdw84K49GwBUt7Zishp8Qgb3UFZp+4R1D281k7JhooodPfzqudzUzaJ2JT5DbOYpvhgrzn3dL8e13aeYq/jeA4J2JSAFKQRkSZDKqJOmDABIuwMDZknFVBFxInwa+7to7percAq7xVHjx6NqKgo5frrpk2bcP78eSXTKZlM2Uuqw4pIlF/V0bZtW0XQHjp0CHv27FHsM3Zt1qbAGmxOAWlP2jyLBDRMYNUBNxSVadhAmkYCdiagRwFZU12Ds9/uR86WMyYLRGNhkQI8x9/cjI73DETI4N8rCpoy8veex5G//wZTBKQqekXUxc7sAw+/30vfGxsiCOX6qFw9jb21DyTr2tyoFZCXJtRmRSsLypEyfxsCOoWg3bU9lKxk7bXUuwcguFeEMTOgZn3lCmtz112NbmTDCZ2CorFw9Is2PIFbk4B9CMiVUnl3mJ6eXnugZCBFHEpl1oZDMoKSUZTKq6ZWQBWRKPuLEBThqQ7p8yjvGUtLS5UrqSJeZRjqAym2yFzpOSliMysrC3LdVoRmq1atlEqyYrcjBgWkI6jzTBLQGIGMPGALW3doLCo0x9EE9Cggq4orlEye/GpKRs5YjBRB+t1Bpbpq3IOmVUWVPWuqanB28QGc+/6Q0SusaoZThKo52Uc5R81ytr0sQamCmrkqVak4K4IycmoXRfCqGVOZb0oGUi2MU36hBB3v7AePAOMVa9WrtOWZRYoPXq0b/yHWGGt7/Fx6QkpvSA4ScHYCcn3V29tbEWW//fabkh2UIjUNr4lKcRsphiPXWKXvY3Dwn1fwLWUgVV+lfYgIwM6d/7z23nA/qfoqcyWDKdddG2YpJWM6efJkRUzae1BA2ps4zyMBDRLYccINZ3I0aBhNIgEHEtCjgFSvY4qAkfd4ZelFOLfkMPKT0uEV4oc2EzujzbiOJr/TE3GX8kfbjc73DTJJTMmazDUncO4/B5UrsvWqthr4HtQMp2T6Ot49wKQz1G2MVWCNvrEXIqcl1BbjqcgpVa68BiaENvkGsiQtH8ff2qIUHzIn43ru+8NIX3IICX8dhYD4P4vxOPC3QKOjp0SPwmN9bteSSbSFBFpMQESkZCQl0yctPqQSqjrUiqiSSZQMpTWGFM05cOBAs1VfJUv6yy+/KMJVMpXyTrNur0jJikrhHcmK9urVyxpmmbUHBaRZuDiZBFyPQEUV8HMy3z66XmTpUUsJ6FFAqhk2ycBJMZq0L5NRVVJZD2XI0GjEzuxrUhsPtcBMq/5REDHm5vn7+0dDQxWvcnVVRkBcCGJv69usmJJs32mpvLr8GAy92TT2DZz770Gc+fYApGWIIviGtIebhzvykzOUAj4VOSVKy5LQ4b9XZlTPKzyYqfx7/w6t61dhjQuFFP/J25NudiYxd+c5HHt9Ezrc0a9eMR5jPtjz517uXlg6+QN4u5t2RdietvEsErCUgNojUrKN06ZNq1chdffu3cobRGsKNVMEpPR8lCqugwcPRpcuXdBUr8jo6GiTqsJayqapdRSQ1ibK/UjAyQicuAAknaaAdLKw0Vw7ENCzgKyuqFausUr1U6ku6tXKF6UZhTjz1V7kbD+LqMu7od01PYy2yah9x3h9L0Rd3rXZqKnitfhknjJPso+yJmRIdJPnqG8HayqqTKqiWtcAtSWHVIIVMdhmXKd6bUlEREomsWFm01AfSGEUfV0vlOeWKm1JRGRLVdnKonJkLD0KOcM3Ohjtr+nxe19LA//JLTqajSMv/QbpKalWeLXDZ272EY/3uQOTo0eavY4LSMCRBNS2GlKIpmEmURWQ8i5RrqnWbbGxYsUKZGZmYvz48UohHFOGXI+Vt4vy3tHQtVcpyCOZzeb2XLt2rXKtVjKi8hayqV6R4o+xPpOm2GzuHApIc4lxPgm4GIFNx9yQWeBiTtEdErACAT0LSBFxbcZ3+r25fZ22EqXphUidvx2mCjb1iqgprThqKquVqEnvxqLUXJz5Zr/Sb7HDHX9kAA2ILrV4TsSULiZVO230WdQAVaWVcPf2aCRS1fegJSfz6hcUqoFS7fXM4gMoTctHm0lxaHtpAjz8PCHtSjJ/TUXnBwYr7xiVvpQrjtceK5lOeVtqqN+kKqD940wr6GOFT9yiLYZF9MVLgx60aC0XkYCjCBQVFSlvGSsrKxXBJe0x1KFeU5V3hvKm0Mvr9wy7CEt5d6i+f2yqSqshn0Qknjp1CkOGDEG3bt1qp6jXZUUUquKw4XoRjiJA5U3mgAEDlB831SuSGUhHfVE8lwR0TIC9H3UcfLpulIDeBWTCk6MQ3LtBBdEa4Nz/DuHMt/vRZd5wtB7Q/N/Iq1dETZnbMCBqz0npQ2mosIwIzrSv9ylXRqWliDnvDY0GXybUAGf/c0ApAmSQRYNN1GI+vjGtlEqqklE8+soGRVy2vbQrSs8VKH0qA7u3MSh21R6T7n6e6HzfYHgGGS++Y5IfNpgkPSFbeQfaYGduSQK2IyDvBqXnolRFHTlypJJplMykFKqR66sNq6zm5eUpolPm1RWWpliotv4QMTp06FB06tRJKdgjmcWCggL06dMH/fr1M7iVvHWUIjsiMNVsaMNekevWrVPakFjzaq0pfqlzmIE0hxbnkoCLEUi9ACTz+qqLRZXuWIuAngWkMOw813DVVDXrJ9nJyIvjm8WtCshuz401mHVrbrEqEC+sSTVYWEYtaCPCrSlbW/otqPabkkGVSrNpX+5FpwcGKxVdRdhmrkypzV6qLVIKDlxQMpSSjaw71HYgCnuNC8h5ibNwcczoluLlehKwKwG5oipXQUXI1R1ubm5KX8axY8fW6/GoZiaNXRNV50nGUDKOMqQIjgjWlJQU1NTU1DuvTZs2yjXausV61AkiLiXr2b59+3oVYQ31igwMDFREpvxq70EBaW/iPI8ENERgy3E3ZORryCCaQgIaIqBHAamKmMrcUqMC0pT+jC0RkPIpNCfgilNycPS1TUqWNHZWP+UKqbWHqRnU6rJKnFq4B+5+XrXZRVkrbULqtkORK70ZPx01yNaZBOSIyH54ceBca+PmfiRgcwIiIqUgjVwvFZEnV0kTExPRvXt3uLvXL/JlSBgaMrCpedXV1Th48CCSk5OVvo+SjezQoYMiMqWFiKGxf/9+JCUlYcKECfX6R8rcCxcuKC1HJDPKPpA2/1R4AAmQgCEC8tzopyQWz+HXQQJNEdCjgFT7ERYeyKz/7q8OJDUD2WnOQISN7tDsB9ScAFPf/Pm0DVQqqHr4N67sqa6XDGPosOh6Z6nvK9ubUKDHkJHq+VKsx5AANZYBrbtn0bFsHH97q9JGRIruqOK34HBWvWyisMv48YhBAelMV1g93NyxbMpHkKqsHCRAAvojwAyk/mJOj0lAIXA2F9ieSgHJz4EEKCDrE5Crl6cXJRt8V6hew5Sehaa8C2yuiE5lQZlSkKeiiWynmtXLS8pA/KPDlbYitaPO+0RL3lfKPsbOF7vkzWJNVY2SRfQK8TX4qUhrj7R/70N5RlG9PpTmZiCdpYiOCuHFgQ9gRGR//geEBEhAhwQoIHUYdLpMAkJgzyk3nKz/DIBgSIAE6hDQYwZS3Jds2rE3NsO/U2slMyjVRNVReqYAKe9uhWewj0l9Dptr46GI0e8OKtdUY27to7S9qNveomB/JlLe24bA+NB6wkxsUTOlebvONRaXJn7Fdc9v1MajBshcnYqTH+9C1JXdlaI4bu6G/8KtJC1fafeh9JEc3L72dGndIS08pMCPZDlV8V14JNugIHWWNh6qg9M7jMODvW4xkTankQAJuBIBCkhXiiZ9IQEzCKzc54aSCjMWcCoJ6IyAXgWkmlET8RM6IkYRRj5t/FGaUYTTnychb3e6QcFn6PNQKqn+YwuCEyMQfXMi3L086k1TK62KIFQE2JD2cPNwR8H+80oLDOnzKOIudHhMvXW1bzULyhH3wGDINVhLRsPzQ4dGKwUvsjeeVs73DvND5weGwLd9kOHta6AUy8nbk95IUKtCPHxsR0Rd0RVlGUXNVmHN3pyGlHe2osMd/dBmQmdL3LHrmuiAtvhi7Ct2PZOHkQAJaIMABaQ24kArSMCuBApLgV8P8vqqXaHzMKcjoFcBKYGqyCvDqc/2IGdLWqO4RUzqjOibetfrD9lUcKVCasr87cqPO983CB4BDQpH1ADZm08rBWgqC8vrbSNFceR9o4gp6Q1Zd5SlF+L4u9uUVhemVCxV323KXkpvS+8/hGwz50uVVJkbMqh9vcxoPTsyi5E6f5uSeVQq0tYxs7q8ymAfSMlISpXWhkOuBacvOYT4x0eaXbHWUb+5vrzoNbT3b9DqxVHG8FwSIAG7EaCAtBtqHkQC2iFw4gKQxPYd2gkILdEkAT0LSAmIvEHMWn8KF9adVK61BnQJRcTEzggZFv2nADMWuT/6RspbSPUqZ6MlNUDxqTycX3YM0gpDRuuB7dBmQicExIUaFG/GCuA0PKNJASkT5fwTuUhfegT5SRm150dM7QL/2FZNikeZeGHNCWT+mqq05fCJCGjkmohiyeTKdVbf6GBE39gLgfFhjfasKpEqrruV96CGel4aw+yonz+aOAtT2c7DUfh5Lgk4jAAFpMPQ82AScByBXSfdcDrbcefzZBJwBgJ6F5DWilHh4SwcfWUDYm/vh7CRsdba1qX2UQVxqwHtmn1vqTWnp0SPwmN9bteaWbSHBEjAxgQoIG0MmNuTgBYJrDrghqIyLVpGm0hAOwQoIK0TC7nGeuLDnfBs5Vv/+qh1tneJXSRDmvblXnR5ZJiS6XWWERPQFov4DtJZwkU7ScBqBCggrYaSG5GAcxAorQBW7OP7R+eIFq10JAEKSOvRl6ueckU07qGh8IsOtt7GLrCT2q5EXImd1dekt6Vacvu/E95FiA9jqqWY0BYSsDUBCkhbE+b+JKAxAul5wNYUCkiNhYXmaJAABaT1gqL2VGzVt22jYjPWO8U5d5L3pcff3oqOs/sjODHS6Zx4edBDGBrRx+nspsEkQAKWE6CAtJwdV5KAUxI4dM4Nh9Od0nQaTQJ2JUABaV3cck1TMpFSJMY71M+6mzvpbjVVNTi7+ADKs0sQO7MPPPy8nM6TmQlX4Jb46U5nNw0mARKwnAAFpOXsuJIEnJKAZB8lC8lBAiTQPAEKSOt+IcpbyI93I7h3BNqM69RsdVPrnqzd3aQP5YkFu5Srq4Zae2jX8j8tG9V2AJ4fcL8zmEobSYAErESAAtJKILkNCTgLgV/2u6G4frs1ZzGddpKAXQlQQNoVNw9zUgLtAyLx5dhXndR6mk0CJGAJAQpIS6hxDQk4KYHKKuCnZL5/dNLw0Ww7E6CAtDNwHue0BJZN+Qi+Hj5Oaz8NJwESMI8ABaR5vDibBJyaQG4xsO4wBaRTB5HG240ABaTdUPMgJyfw0chnkdCqo5N7QfNJgARMJUABaSopziMBFyCQlgPsPEEB6QKhpAt2IEABaQfIPMIlCPyt390Y126oS/hCJ0iABIwToIA0zogzSMBlCEj1VanCykECJGCcAAWkcUacQQJCYFbClbg5/jLCIAES0AkBCkidBJpukoAQ2H3KDaeyyIIESMAUAhSQplDiHBIApsaMxqOJs4iCBEhAJwQoIHUSaLpJAkJg4zE3XCggCxIgAVMIUECaQolzSAAYEN4TbwyZRxQkQAI6IUABqZNA000SEAK/HnBDYRlZkAAJmEKAAtIUSpxDAkBsYBQ+H/MyUZAACeiEAAWkTgJNN0lACEgLD2nlwUECJGCcAAWkcUacQQJCIMDTD0sn/5MwSIAEdEKAAlIngaabJFBVDSxNYgEdfgkkYCoBCkhTSXEeCQDLpyyAj4c3UZAACeiAAAWkDoJMF0lACJSUAyv3U0DyayABUwlQQJpKivNIAPj3uDcR4RdGFCRAAjogQAGpgyDTRRIQAnklwNpDFJD8GkjAVAIUkKaS4jwSAD4Z9TzigmOJggRIQAcEKCB1EGS6SAJC4EIhsPEoBSS/BhIwlQAFpKmkOI8EgLeHPYE+oV2JggRIQAcEKCB1EGS6SAJCICMP2JJCAcmvgQRMJUABaSopziMB4KVBD2FYRB+iIAES0AEBCkgdBJkukoAQOJML7EilgOTXQAKmEqCANJUU55EA8Ez/ORgbNZgoSIAEdECAAlIHQaaLJCAETmcDu05SQPJrIAFTCVBAmkqK80gAeKLPnZgUPYIoSIAEdECAAlIHQaaLJCAETmYBe05RQPJrIAFTCVBAmkqK80gAmJc4CxfHjCYKEiABHRCggNRBkOkiCVBA8hsgAfMJUECaz4wr9Evg4d634ZLYsfoFQM9JQEcEKCB1FGy6qm8CRXv3w31vEuDNRs/6/hLovakEToR5YE7xElOncx4J6JrArLgrcXO3y3TNgM6TgF4IUEDqJdL0U/cECnftgsehQ7rnQAAkYA6BiuAAfBpwHD8UJ5uzjHNJQHcErm43Aff2m6E7v+kwCeiRAAWkHqNOn3VJIGfLFvimpOjSdzpNAi0lkNTOE08U/dzSbbieBFyWwKSQIXhi+D0u6x8dIwES+JMABSS/BhLQCYHz69cjKC1NJ97STRKwPoHCsCC84bkT20pPWH9z7kgCTk5giE9PvDJhnpN7QfNJgARMIUABaQolziEBFyBw5pdfEJqZ6QKe0AUScCABd3esiyrHq4WrHWgEjyYB7RHoVhmNf05/UXuG0SISIAGrE6CAtDpSbkgC2iRw4uefEZmbq03jaBUJOBmBC5GBeLxyNc5W8veUk4WO5tqIQNfyaHx4BQWkjfByWxLQFAEKSE2Fg8aQgO0IpCxfjqjsbNsdwJ1JQGcEavx88b/QTHxSuFlnntNdEmhMoGd5LOZf8TzRkAAJ6IAABaQOgkwXSUAIHFuxAu2zsgiDBEjAygRORPmx3YeVmXI75yOQWNYR71z5rPMZTotJgATMJkABaTYyLiAB5yRw5JdfEMM3kM4ZPFqteQJs96H5ENFAGxPoXxqHN6/6m41P4fYkQAJaIEABqYUo0AYSsAOBQ6tWocOFC0B1tR1O4xEkoE8CbPehz7jr3WtfDx/0LorFa1c9qXcU9J8EdEGAAlIXYaaTJACIgIzJy4N7WRlxkAAJ2JAA233YEC631iSBtn7hiMkJoYDUZHRoFAlYnwAFpPWZckcS0CQBEZDtCgvhVVysSftoFAm4FAG2+3CpcNKZ5gnEB3ZA6wveFJD8UEhAJwQoIHUSaLpJAiIgw3JzEVheThgkQAJ2IsB2H3YCzWMcSqBPUAK8M2soIB0aBR5OAvYjQAFpP9Y8iQQcSkAEpG96OiLd3R1qBw8nAb0RYLsPvUVcf/4ODOgOt6xKCkj9hZ4e65QABaROA0+39UdABGT54cOIDwnRn/P0mAQ0QIDtPjQQBJpgEwL9PRPgUcgMpE3gclMS0CABCkgNBoUmkYAtCIiAzNi0CYO7dLHF9tyTBEjABAJs92ECJE5xOgIdC8MR4RmCV1mF1eliR4NJwBICFJCWUOMaEnBCAiIgU9aswUU9ezqh9TSZBFyLANt9uFY89e6N57EyDIxNxMtXPKF3FPSfBHRBgAJSF2GmkyTwexuPw6tWYcKAAXCvqCASEiABBxNguw8HB4DHW4VAhG8ojmzaj4t7j8PfL3/MKntyExIgAW0ToIDUdnxoHQlYjYAqIEcNHAg/VmK1GlduRAItIsB2Hy3Cx8WOJ9AjqDM2rduISxIn4IXp8xxvEC0gARKwOQEKSJsj5gEkoA0CqoDs17s32ri5acMoWkECJKAQYLsPfgjOSqCff1es2bAW0/tOwrOXPuysbtBuEiABMwhQQJoBi1NJwJkJqAKyY2wsElq3dmZXaDsJuCQBtvtwybC6vFM9azpi4+7NuKLfFDx9yUMu7y8dJAESACgg+RWQgE4IqALS19sbo7t104nXdJMEnI8A2304X8z0bHF4ui+OnU3FVf0vxlPT5uoZBX0nAd0QoIDUTajpqN4JqAJSOEwcOBBufAep90+C/muYANt9aDg4NK2WQKRfOA5v3Kv8/9cMvAR/nXo/6ZAACeiAAAWkDoJMF0lACNQVkCMGDUJAWRnBkAAJaJwA231oPEA6N69HQGds+m2jQuH6QZfhsSn36pwI3ScBfRCggNRHnOklCdQTkF27dEEHf39SIQEScAICbPfhBEHSqYlda6Kxdfd2xfsbB1+OeZPv0SkJuk0C+iJAAamveNNbHROom4EM9PXF8IQEHdOg6yTgZATY7sPJAqYPc1une+HE2VOKszOGXImHJ92lD8fpJQnonAAFpM4/ALqvHwJ1BaR4PWHAALhXVOgHAJisttUAACAASURBVD0lARcgwHYfLhBEF3EhzKc1jm8+WOvNLcOuxkMT7nQR7+gGCZBAcwQoIPl9kIBOCDQUkEMHDEAwBaROok83XYkA2324UjSd15de/nHYsGFDrQO3Db8Wc8ff7rwO0XISIAGTCVBAmoyKE0nAuQk0FJCdOnRAfKtWzu0UrScBHRNguw8dB18DrnetisbWpN/fP8q4fcT1uG/cTA1YRhNIgARsTYAC0taEuT8JaIRAQwHp5eGBi3r21Ih1NIMESMASAmz3YQk1rrEGAfejJcguyK3d6s5RN2LO2FutsTX3IAES0DgBCkiNB4jmkYC1CDQUkLLvmCFD4FNSYq0juA8JkICDCLDdh4PA6/TYOP9o7NzwZ/ZRMNw1egbuHnOzTonQbRLQFwEKSH3Fm97qmMDx337Dvp9+qkegd2IionTMhK6TgCsRYLsPV4qmtn1JqInGtj/ad6iW3j9uJmaNuF7bhtM6EiABqxCggLQKRm5CAtoncGrnTuxevLieoYGBgRjeubP2jaeFJEACphFguw/TOHFWiwj4nKhERnZmvT0emXQ3bhpyRYv25WISIAHnIEAB6RxxopUk0GIC6QcOYOuiRY32GTtkCLx5jbXFfLkBCWiJANt9aCkarmWLoeur4uFT0+biqv4Xu5az9IYESMAgAQpIfhgkoBMCWSdOYMOHHzbytkePHoj29NQJBbpJAvohwHYf+om1PT3t6d4RG3dsbnTkC9Pn4ZLECfY0hWeRAAk4iAAFpIPA81gSsDeBgowMrH7rrUbHshqrvSPB80jAvgTY7sO+vF39NN/UaqTnZDRy8/Wrn8KE7qNc3X36RwIkAIACkp8BCeiEQGlBAVb8/e8GvR05eDD8S0t1QoJukoD+CLDdh/5ibguPE/w6YNvGLQa3fvf65zEqfogtjuWeJEACGiNAAamxgNAcErAVgerKSvz41FMGt+/UqRPig4JsdTT3JQES0AgBtvvQSCCc1IyYolDsPbzfoPUf3fwqBnfs66Se0WwSIAFzCFBAmkOLc0nAyQksffppVJWXG/RiwqBBcC8rc3IPaT4JkIAxAmz3YYwQf26IQJh3axzfcrBJON/dvQBxbToQHgmQgA4IUEDqIMh0kQRUAitffhkleXkGgQwcOBChTYhLEiQBEnAxAmz34WIBtb078e7R2L5je5MHrZ/3HwT5BtreEJ5AAiTgcAIUkA4PAQ0gAfsRWPPOO8g/d87gga3DwjC4fXv7GcOTSIAEHE6A7T4cHgKnMcAjpQxZudkG7fXz9sWmx5Y4jS80lARIoGUEKCBbxo+rScCpCGxcsAAXUlKatHnsqFHwbiJD6VSO0lgSIAGTCbDdh8modDsxwTcW2zZtbdL/DmHR+H7Op7rlQ8dJQG8EKCD1FnH6q2sCyUuWIHVz4/5dKpS4Hj0Qx56Quv5G6Lx+CbDdh35jb8zziOwAHDlxrMlpUjxHiuhwkAAJ6IMABaQ+4kwvSUAhIOJRRGRzY9yIEfAsKCAxEiABHRJguw8dBt2Iyx19o7Bn065mZ12SOAEvTJ9HeCRAAjohQAGpk0DTTRIQAnJ9Va6xNje69uyJDh4eBEYCJKBjAmz3oePgN3A9pjgUew8Zbt2hTp014nrcP24moZEACeiEAAWkTgJNN0lACJQVFWH5Cy8YhTF+6FB4FBcbnccJJEACrkuA7T5cN7ametbeNwL7NyUZnS7ZR8lCcpAACeiDAAWkPuJML0mgloAISBGSzY1uPXsilllIfjUkQAJs96HrbyCuMgo7k5u/viqAvpn9AbpGxumaFZ0nAT0RoIDUU7TpKwkAyhXW5iqxqpDGDxkCj5ISMiMBEiABsN2H/j6CaL9I7Nu4xyTHdz61DO5u7ibN5SQSIAHnJ0AB6fwxpAckYBYBY5VY1c2YhTQLKyeTgMsTYLsPlw9xPQe718Ri8+6mW3eok+PadMB3dzf/tl5f5OgtCbg+AQpI148xPSSBegRMqcRam4UcNgweRq67Ei8JkIC+CLDdh+vHO8avLfZu3G2So1N6jcXLVzxh0lxOIgEScA0CFJCuEUd6QQImEzClEqu6WULPnujIt5Ams+VEEtALAbb7cO1IRxeFYN/hAyY5KdVXpQorBwmQgH4IUEDqJ9b0lAQUAqZWYlVxjRs5Ep75+aRHAiRAAo0IsN2H630UHXyikLTZeOEc1fN3r38eo+KHuB4IekQCJNAkAQpIfhwkoEMCv7z6KopzckzyvGN8PBL8/Eyay0kkQAL6I8B2H64V88B0d6SdPWOyU+vn/RdBvgEmz+dEEiAB5ydAAen8MaQHJGA2gd3ffYdTO3aYvG7EsGEI4FtIk3lxIgnojgDbfbhEyDt5RmH3NtOzjz2iEvDVHe+5hO90ggRIwHQCFJCms+JMEnAZAmm7d2Pnv/9tsj8BgYEYER8PVFWZvIYTSYAE9EeA7T6cN+be7l7I23ceZaWlJjtx2/BrMXf87SbP50QSIAHXIEAB6RpxpBckYBaB0vx8rHjpJbPWJCYmoq1ZKziZBEhAjwTY7sM5ox5b2QbJyclmGf/Wdc9ibMIws9ZwMgmQgPMToIB0/hjSAxKwiMCad95B/rlzZq29aPBgeJnxt9Nmbc7JJEACLkWA7T6cJ5xR3uE4uGWv2QaveugbhAWGmL2OC0iABJybAAWkc8eP1pOAxQSSlyyB9IQ0Z7Rr1w69wsPNWcK5JEACOibAdh/OEfyg8544nXbaLGP7xvTEZ7f9w6w1nEwCJOAaBCggXSOO9IIEzCZwJjkZO77+2ux1gwcMQOuKCrPXcQEJkIB+CbDdh3Zj39mjHXZt32m2gTOGXoWHJ842ex0XkAAJOD8BCkjnjyE9IAGLCJQXFWH5iy+ipqbGrPXubm4YN3Ag3MvKzFrHySRAAvomwHYf2ot/mHdrHN96CDDzfwfEk/k3vIgRXQZpzylaRAIkYHMCFJA2R8wDSEC7BDYuWIALKSlmG9g5Lg5dAtj3y2xwXEACeifAdh+a+gJiisOw99A+s22KDW2HJfd+ZvY6LiABEnANAhSQrhFHekECFhE4uHIljqxebdHaYUOGIKikxKK1XEQCJKBvAmz34fj4d/ftiM2bzHsHr1p9w+DpeHTyHMc7QQtIgAQcQoAC0iHYeSgJaIPA+SNHsHnhQouMUa6yDhoEd1ZltYgfF5GA3gmw3YfjvoAIn1Ckbj+MispKi4zg9VWLsHERCbgMAQpIlwklHSEBywiseftt5KenW7Q4OiYGPUJYwt0ieFxEAiSgEGC7D/t/CJG5gTicctSig3l91SJsXEQCLkWAAtKlwklnSMB8Ai25xiqn9e/TB+EWFGAw31KuIAEScFUCbPdhv8jGu7fH9h07LD6Q11ctRseFJOAyBCggXSaUdIQELCOQm5aGdfPnW7b4j1VjBg+GD6+ytoghF5MACQBs92Hbr6CjbxT2bNrVokN4fbVF+LiYBFyCAAWkS4SRTpBAywhs/PhjXDh+3OJNAvz8MLx7d7hZ+J7G4oO5kARIwOUIsN2HbULq7+mHyuMFOJ+VafEBvdt3w6JZ71i8ngtJgARcgwAFpGvEkV6QQIsIpGzciL0//tiiPeLi4hDH1h4tYsjFJEACfxBguw+rfwqdyiKwe39Si/Z9eOJszBh6VYv24GISIAHnJ0AB6fwxpAck0GICxTk5+PXNN1HdwgziwAEDEFpR0WJ7uAEJkAAJCAG2+7DOd9DVMxZbt21t0WZBvgH47u4FiAgKb9E+XEwCJOD8BCggnT+G9IAErEJgx9df40xycov3GjN8OHwKC1u8DzcgARIgASHAdh8t+w66+MVgx8ZtLdsEwFX9L8ZT0+a2eB9uQAIk4PwEKCCdP4b0gASsQiBtzx7s/OabFu/lHxSEEb16wa2oqMV7cQOguKwM327Zgm82b8au1FT079QJNwwfjuuGDYOvl5fZiE5nZeH+f/0LD06dirE9etSuL6+sxMrkZHy2bh1+O3QIXSIjcf3w4bh51CiENLia/OZPP+HVH34wevZFPXviw9tvb7S+4cKamhq8sXQpXl+6tMk9P5g1C1cPGVL788rqavy4cyfeXrYMBaWluHv8eNwyerRBJrtOnMAdCxbgHzNm1PNZESc1NfhywwasO3gQb8yYgdb+/kb94gTHEGC7D/O5R/qEIS0pFUXFLf/v8UczXsXgTn3NN4IrSIAEXI4ABaTLhZQOkYBlBKrKy5VrrCV5eZZtUGdV+w4d0FP6Q1ZXt3gvPW+QmZ+PJ775Bj/s3NkIw8yxY/HMlVfC38fHZERV1dWYv2IF9p4+XU8siUh9ackSLPj110Z7TenTB2/OmIE2wcG1P7O2gCwpL8eT//63IuSaGg0F5P+2b8fDX36JwjrVf5+56ircPWECPNzda7cRn0WcHjx7Fm/fcotBgSii+p5PP8VtY8bUE6kmg+VEuxFguw/TUXu6eSAk0wdHT1leIE09bUCHRHxyy+umH86ZJEACLk2AAtKlw0vnSMA8AslLliB182bzFjUxO75rV3QyQ9xY5VAX2kQygi99/z0++OUXzJk0CfdMmKCIuN2pqXjy22+VbORnd9+Naf36mez1gbQ0zP7kEzwxfXq9dcuTkjBn4UIM7NwZz19zDRKiopBfUqKIzXeXL8eciRPx18svh7enp9GzRPSKsJM9RfRdNXgw3Nzcml2XVVCAuz79VBF+pmQsswsLFXtl/us33YRgPz88vXgxDpw5gwV33IHY8D/faJ26cEHxWTKpN40YYdAOyUJ++Ouv+CU5Ge/PmoWo1q2N+skJjiXAdh/G+SdUtsO25MZ/+WR8ZeMZf734flwz4BJLlnINCZCACxKggHTBoNIlErCUQN7Zs1j33nvKtT5rjN69eiGqTjbIGnvqZQ+5dnnrBx9gTPfuePmGGxDk61vr+toDBzDro48UcfbCtdeadJVVzcRtT0nB+zNnIrJVK2U/yeA99n//h81Hj2LhXXehb4cOtefkFhfjwUWLcDIzEx/Pnq1ca21uyHfz8erVeOrbb3Ht0KGN7G5q7dH0dOWK6eC4OJP8STp5EjPefx+PXHIJbh09WtlWrqBe8/bbWPzggwozGeYIw8Nnz+L2BQtwz8SJTQpNvXx7zuIn2300Hak+PvFYt3m9VUIZHRKFb2d/CD/vP/8bZJWNuQkJkIDTEqCAdNrQ0XASsA0Ba2YhxcKBffsilFdZzQqWCJ+3li1TMoCf33MPRnXrVm+9mrGrqqrCP2+/HW1NyJipmbjpAwcq7wXVrGDq+fNKhk6yjq/ecAMC6wjVum8Tlz76qCLwmhvHMjJw54IFyCspaSRGm1sn4nX6G29g3iWXKKLQWMZy2/HjuOS117DkkUcwLD5e2VoVofdPnlx7DTUjLw/3fvYZxvfqVc9nQ7ZIxve5//wHZ3JymrzqalYQOdk+BNjuoxHnRP94rN9gHfEom981+mbcPWaGfeLJU0iABJyCAAWkU4SJRpKA/Qjkp6dj3fz5LW7pUdfiYQMGIIjtPUwOopoVPJudbbJANLb5Vxs34pUlS/D5nDno37GjsenKzyVr+coPP+CdZctgTECq7yv//v33SoGeRy+7DJ4mZp+lSNB9n32G+TNnKplLY0MVkHVtUsXrHePG1WYQf9q9Gy8vWYJPZ89G13btjG0LmS8FhgyJdqOLOcGhBNju43f8PQPjsHF902+JzQ2SZB0l+yhZSA4SIAESUAlQQPJbIAESaERg39KlON5MQRNLkI0ZMgQ+JSWWLNXdmrSsLOVNYNeoKPz9uuvg5+3dIgZSJOfxb77B2ZwcfHT77QgLCjJpv3O5ubh34ULkFBUZvcKqZjjP5+eblX2sm+X8+M47cfLCBXyzaRPS8/IwrmdPPDBlCnrHxNTLSpqSgZTrt498+SWiQ0NNfr+pZjEv7ttXyYTWLcZjEjBOcigBvbf7SAjsgG3rt1g1BvLuUd4/cpAACZBAXQIUkPweSIAEGhEozMxUspCVZWVWoyN/GB87dCg82CPSKFNVyExKTMSjl16KzUeO4J3ly5X2GtLGY/b48bikXz+TitrIYeo1VVn7/NVXw8dI+4/qmhqcyMzEaz/8gP9u325SER3JcD60aBHuHDcOUg3VlII7YpuxCqzRYWGYf9ttGJ6QUMtNigHJG1B5r9jUG0hhNXfRInwye7bJGVcRnSKYZUgxHbb0MPqpanKCHtt9dAxoj6RNO1FTZZ3362pg/zXzLfSJ/rPdjyYDTqNIgATsToAC0u7IeSAJOAeB/T//jGPrrfeORrwW4TJm0CCAIrLZj0DNsP3l4osR4OuLF/7730bzRUT+dfp0k9p4qAVmpMKqtLlobqjvEdU5N44Ygb9dcUWzWUu12M76gwfNvv4p2c27P/0Ua/bvV3o0SrXXxNhYFJWVKW1F3l+5UnmfKRVdO0dEKGap54n4fOX665XqtHWrsMqbUHnPKP0h5eemtjqRd5Av/u9/Sj9MKSjUIzraOX6z0spGBPTU7qO9fyQObtuL6vIqq34J47qNwJvXPG3VPbkZCZCAaxCggHSNONILErA6geLsbCULWV5cbNW95Q/zo/r3R01RyxtbW9UwDW2mCkipelpaWYk7xo7FzaNHI8DHB3tOnFDEksyR/owzRo40WnTm8/XrMe+rr7Dgzjtx+cCBzXr63datSosMdVzcrx8emTYNvWJimlynVoztGR2tCL3QwECTaapvFyuqqpQWHHVFW2V1tZIFfXvZMjwn4rdO8R9DfSBfvPZaJQOadOoU7v7kEzx79dWQPpZSGEf2+XHXLozu3r1Zf+S9p7zjrFvN1WRnOFFzBFy93UeEXyiO7zyMqtJKq7P/4MaXMCxugNX35YYkQALOT4AC0vljSA9IwGYEDq5YgSNr1lh9f6n0OSIxETV1msBb/RAn3lAVkOLC49OnK+8A6xakkZ9L1i6hbVujgs3cSqqS1ZNMsWTjlu7ahZeWLEFEcDDevfVWJRPYcKgVY6VAT0ORZ2oIRCiWlpcrArlhBVa1ZYcIv7pVYmXNjzt3KuJSMo0PTJ4MyZbKVek3li7FwbNnlWqqUqn24a++ws+7d9eaI1d562Y069qpCmhTC/qY6iPnOY6Aq7b7CPFphVNJx1FVXGF1uFf2m4q/XfKg1fflhiRAAq5BgALSNeJIL0jAJgRK8vKUvpBlNrhyKs3fh/buDVBENoqdKiDlyqahq5SlFRX427ffYnlSEr689170qdO7seFm5sw1JA6/3LABD3/5JR6eNs1gYZn8khLl7aPYbE6FV1M/WHNblqjFfG4eNUqpxqoKwvduu01p77Hx8GGltcecSZMMtvYQprd88AEeu+wyxWcOFyHgYu0+WnkHIS051SbiMdg3EJ/PfBsdw5u+deAiXwXdIAESsJAABaSF4LiMBPRC4NCqVTi8apVN3FVEZK9egBWL9djEUDtvqgrIi3r2xIe3346QgIBGFrz500949YcfsGjOHOWaZlNDFZA7UlKMVlI1tIdaEVYKyhgqLKMWtOnYpo3RbKglGNU3kufz8ozaL9nQj1evxg87dyrtTyJbtVLeNO49daq2HYraIkUynm/dcgvkG6w7VPYUkJZES/trXKHdR2vvIJzem4qqIutnHiWC9469FXeMulH7waSFJEACDiNAAekw9DyYBJyDQHVlJX778EPkpqXZxOAgPz8MYyayHlv1XWBEq1ZGBaRcxZTMmq0EpDEBp2bs5k6discvu8zqrS/U80X4SQsSqcra1MjIy1Oyi+N79VKyi2WVlUqmVnpUqu1Q1Cu9O1JTDbKlgLTJb3NNberM7T7CfFrjRNIxm2QeJUhdI+MglVd9vXw0FTMaQwIkoC0CFJDaigetIQFNEji7bx+2f/mlzWyTN5HD+/YFrFywx2YG23hjU65tqhnIJY88gmHx8UYFZFPXXdUrnk1VaFUFXHZhoVLkptMflVDlwLrvK00p0GPISPX812+6qbYlR915xjKgdef+tHs3Xl6yBJ/Ono2u7dpBzb7KnBeuvRa+f7QvEXYiFA1ld3mF1cYft4a2d7Z2H239wnF01yFUldgm86j8Ppk+D5ckNl+pWUMhpCkkQAIOIkAB6SDwPJYEnI3A7u++w6kdO2xmtr+3N0YMHAg3G7y3tJnRNtpYbSchlUYNvStUr2HuTEkx2m7CWBEdEVLXv/surho8uJ7IUl07fPYsbl+wAF2johpd+VR7OP6yd6/Rt5hNoTJ2vvRzvPWf/8TtF13UbIZTWns88uWXyrVVtQ+lKiDNyUCyiI6NPmqNbuss7T5iAtpiv7TqKLN+tVU1NGO7DsNb1z6r0UjRLBIgAS0RoIDUUjRoCwlomEDhhQvY8OGHNimoo7otzedHDx0K9/x8DZOwj2mSTZv54YeQYjAvXHNNvV6GIqqk1Ya8kTSlz2FzbTzUa58p588rYrRvnYI8Uun03eXL0VSFVTVTKkLS2PXSpqip56fn5jZq4yHVVZ/4v//Dz3v2GO0vKUzmLlqET2bPRv+OHZXjRDi+8sMP2HH8eKM3kPLzulVdVfvYxsM+37fWTtFyu49Yvyjs25aE6grr9nmsGwO5svrpLW+gR7sErYWG9pAACWiQAAWkBoNCk0hAqwSOb9iAfUuX2tQ8d3d3XDRqFDxycmx6jtY3VzNqUhBGKobeM2EC2gQHY3dqKp789lscOXdOKVrTXAEd1cd1Bw/imrffxpOXXw55q1h3SIZSrbQ6tkcP/PXyy5EYG4uisjJ8sX493vjpJ6V9h6G2F+pbzXYhIQYL7JjCuOH5T11xBXrHxOB8fj7+8fPP+GztWoMiuu7ekrF97j//Udp5NBTUqhB/Y8YMXD9sGLYcPdpkFdayigo8/d13WHfggNHMrim+cY5zEdBiu48Y70hFPNZU19gU5n0XzcTtI6+36RncnARIwHUIUEC6TizpCQnYhcCmTz5B5rFjNj9rzOjR8MnNtfk5Wj5ABNqDn3+uvNdrOP525ZW4Z+LEev0hm/Il9fx5zP7kE0j/w+evvlrp81h3FJeVKf0eF/z6a6MtekZHQ94nDuzcudHP5ArtNe+80+T117oL1Oukkg1tWPinufNF1L5yww2QliZNjT0nT2LWRx8pmdpp/frVmyZZ0oZ9IAfHxSkZyZgGBXlEtN+7cKGSuRQbQwMDtfx50DZbENBQu48Yjwjs3Z5kCy/r7TmwQyI+vuV1m5/DA0iABFyHAAWk68SSnpCAXQiIeBQRaY8xbNgwBBUV2eMozZ4hAuirjRvxzaZNEEE5qls3zJk4EWN69DBJPIpjqng7lp5ee5WzocOSxVuZnIzP1q2DXAftEhmJq4cOxY3Dh6Nt69YG+agVS02pwNqcgJTN5fylu3dj0fr12HTkiHL+9cOHK70cw4KCmoyPiL03li7FwbNn8fYtt0DajTQcZ3Jy8NoPP+DHXbswunt3JRMb37Zto3lqS5IrBg0y2PNSsx8JDbM6AUe3++iASCTt2mN1vwxt+OGMVzCkU/2/eLHLwTyEBEjAaQlQQDpt6Gg4CTiOgFxjleus9hh9+/VDRJXt3v7YwwctnCHFYR79+mt888ADkAwcR2MCKqPP77lHEeoc+ibgqHYfHasisSfJPuLxtuHXYO74O/QdaHpPAiRgNgEKSLORcQEJkEBZYaFSUEcK69hjdImPR+eAAKC62h7HueQZpy5cUK6xTkpMxENTp8LNzc0l/bTUKTVDmllQ0GQm09K9uc65Cdir3YenmwfCCwJx6MghuwDr2jZOKZwT4NM4a28XA3gICZCA0xKggHTa0NFwEnAsgdO7dmHXt9/azYg24eHo26UL3Ngr0iLm6lXP7SkpeH/mTKXdBcefBNR2JfKuVK7NcpBAXQK2bvcR7t0a+SnZOH8+w27g59/wIkZ0GWS383gQCZCA6xCggHSdWNITErA7gb0//oiUjRvtdq6XhwdGDhsGL7b5sIi5KpKemD69UbEZizZ0kUVSCfbDX3/FL8nJSjXZqCbefLqIu3SjBQRs0e4j1jsSe7cno6bKfjcs7hlzC2aPvqkFJLiUBEhAzwQoIPUcffpOAi0kUF1ZqRTUyTpxooU7mbd8+IgRCCwoMG8RZyvVReevWIGj6el4+YYbEOTrSyoAzuXmKtVXpXjOjJEjeb2XX0WzBKzZ7qOjW1vs2bnbrsRHJwzFO9c9Z9czeRgJkIBrEaCAdK140hsSsDuB7JMnFRFZVVFh17P7DBqEyLIyu57pCoedzsrC/f/6Fx6cOhXSIkPvQ+1DKb0ypVekoSquemdE/w0QaGG7Dze4IaqkNQ4cPGBXvOGBoZCqq3FtOtj1XB5GAiTgWgQoIF0rnvSGBBxCIGXTJuz94Qe7n90hIQEJYWFw03mrD7uD54EkQAIKAUvafbT1CUN+ahbOpp+zO8XnLnsEl/WZaPdzeSAJkIBrEaCAdK140hsScBiB3YsX49TOnXY/39vXF0P694dfYaHdz+aBJEACJGBOu484r/bYuW0HUGN/btcNvAyPT73X/gfzRBIgAZcjQAHpciGlQyTgGALS2kOusuanpzvEgMS+fdGWbT4cwp6HkgAJAMbafXSoaIOkvckOQdU3pic+uOkl+Hnx3bNDAsBDScDFCFBAulhA6Q4JOJJAxuHD2PLZZw4zoW27dugZGwsPtvpwWAx4MAnomYChdh8xfpE4f/QcMuzYoqNuDAJ9AhTx2Lt9Nz2Hhr6TAAlYkQAFpBVhcisSIAHgyOrVOLhypUNRDB08GMGlpQ61gYeTAAnol4Da7qObdwds2bLFoSCevuQhXNFvikNt4OEkQAKuRUATArKqqgrvvvsufHx8MGfOHLMIl5SUYPHixfj666+RmpqKPn364LrrrsOll14Kb29vs/biZBIgAesQ2P7VVzi7d691NrNwl/iuXdExOBhurNRqIUEuIwESsJRAjY8P1uWdwl/PLLd0C6usu3Hw5Zg3+R6r7MVNSIAESEAl8tQawgAAIABJREFU4HABKSXUly5dimeeeQZ33HGHWQIyPz8fzz//PH788cdGEX3kkUcwa9YseHh4MNokQAJ2JlBVXo6tX3yBzKNH7Xxy/eN8/f0xqG9fFthxaBR4OAnoi0CRvz92JiUhs30Q3jy3wmHOD+7UFx/c+BI83PnnIIcFgQeTgIsScKiAFPH422+/KeLx7NmzmDt3rlkC8rvvvsOTTz6J++67DzNnzkRAQABOnTqFl156Cfv378cHH3yAxMREFw0d3SIBbRMozc/Hln/9C3lnzzrc0F79+qGd/GVSebnDbaEBJEACrkmgxssLJ4uKcOTQIcXBgi4RDhOQoQGtFfHYtW2ca8KmVyRAAg4l4DABKVdP5drp+++/j6I/eriZIyBlzXPPPYfi4mJFMAYHB9eCTE5OVoTozTffjLvuusuhgHk4CeiZQMH581j33nuoqqhwOIagkBD07d6d2UiHR4IGkIDrESj08cH2XbtQUVVV65wjBeQrVz6ByT3Huh5oekQCJKAJAg4TkHLtVK6Z9u7dG9deey2++OILTJ061eQMZHZ2Nh5++GEMGjSo0Zrc3FzlZ7GxsXj88ceVt5UcJEACjiGQc+oU1n/wgWMON3Bqt549EePvz7eRmokIDSEB5yVQ7e2N1JwcHD9+vJETjhKQT017AFf1n+a8UGk5CZCA5gk4TECuWrUKmZmZuPzyy5Geno4HH3wQkydPNllANkdWFZf9+/dXrre6ublpPhA0kARcmcD5I0eweeFCzbjo5e2Ngf37I4jtPjQTExpCAs5GINfLCzt27UJ1TY1B0x0hIOeOvx23Db/W2VDSXhIgAScj4DABWZeTVE+1poDcvHkz7r33XuWKq1Rj5SABEnA8gTNJSdjxf//neEPqWNCxSxfERUTAo7BQU3bRGBIgAe0SqPT3x6HTp3H2zJlmjbS3gLxr9M24e8wM7YKjZSRAAi5DwOUEZGFhIV544QWlpcc//vEPREdHu0yw6AgJODuBQ6tW4fCqVZpzo//gwQiXAjvV1ZqzjQaRAAlohICHBzIAJO3ebZJB9hSQFI8mhYSTSIAErETApQSk9JNcuHAh3njjDbz++utK9pHXV630pXAbErASAclCSjZSayMsKgq9EhLgk5OjNdNoDwmQgIMJFPr6Ys/+/Sj+o+ifKebYS0BSPJoSDc4hARKwJgGXEZB1+0lOnz4djz76KPz8/KzJinuRAAlYicCmjz9GpoGiE1bavkXbdBswANEBAXDPzW3RPlxMAiTg/ATK/fxwRK6rWtCOyB4CkuLR+b8xekACzkhA0wJSfRt56I+eSgK4W7duePvtt9GpU6da3nXF49ChQ/H8888jPDzcGeNBm0lANwS2fPYZMg4f1qS/bu7uSBw4EJFiXWmpJm2kUSRAArYjINVVT+Xn48iRIxYfYmsBSfFocWi4kARIoIUEnF5AUjy28AvgchJwIIFtX3yBc/v3O9CC5o/29PFBv759ESLvI+v0d9OswTSMBEigZQTknWNVFZKSk1u2DwBbCkiKxxaHhxuQAAm0gICmBaQpfm3btg2PPfYYEhIS8Mwzz6Bdu3amLOMcEiABjRDQ6pvIungCg4PRq3t3BJeUaIQazSABErA2gVxvb+zeswcVlZVW2dpWApLi0Srh4SYkQAItIODUAvLkyZOYN2+e4v7LL7+MuLi4FqDgUhIgAUcR2L14MU7t3Omo400+NzQ8HN27dEEA+0eazIwTSUDrBIoCAnDg8GHkZGdb1VRbCEiKR6uGiJuRAAlYSMBpBaRUXJ0/fz4WL16sVF2Vt48cJEACzksg6X//w4mtW53CgcioKCR07Ag/MyoyOoVjNJIEdESgNDAQR9PScO7UKZt4bW0BSfFokzBxUxIgAQsIOK2AlIpof/nLX7C7mX5M119/PZ544gn4+vpagIZLSIAE7E1g748/ImXjRnsfa/F5UTExiI+JgW9hocV7cCEJkIB9CZQEBODo6dNIT0uz6cHWFJBPXvwArh4wzab2cnMSIAESMJWA0wrIXbt24YYbbmjWTwpIUz8DziMB7RA4sGwZjq5bpx2DTLCkbfv26BIdDX++kTSBFqeQgGMIFPn54djJk8hIT7eLAdYSkPNv/DtGxA20i808hARIgARMIaAJAWmKoZxDAiSgHwKHfvkFh3/91ekcDg0JQUJcHIKlaisHCZCAJggU+vri0PHjyM7Ksqs91hCQC25+DYM69rGr3TyMBEiABIwRoIA0Rog/JwEScAiB0zt3YtfixQ45u6WH+np7o2ePHggF4FZd3dLtuJ4ESMBcAh4eyPXygvSRzs/PN3e1Vea3RED6efnig5teQt+YnlaxhZuQAAmQgDUJUEBakyb3IgESsCqB3DNnsP6DD1DjpD0YPdzd0aN7d0T6+cGdWUmrfhvcjAQMEajx80NWdTX2JSejvKzMoZAsFZAdwqLx0hWPoUdUgkPt5+EkQAIk0BQBCkh+GyRAApomUF1ZibXvvYeCjAxN22nMuC5xcYgOC4N3aamxqTb7eUFNDXJraiBlxdq4u9vsHG5MAvYmUBUUhIziYuzfswc1NTX2Pt7geZYIyF7tu+KZSx5Cl4hOmvCBRpAACZCAIQIUkPwuSIAEnILAti+/xLl9+5zC1uaMbBsVhc4xMQi0o5CUS7RbKipwqs512iA3N/T39EQUhaTTf1N6dqA4IAAn09NxOjVVcxjMFZBTel2Ex6bMQWu/YM35QoNIgARIoC4BCkh+DyRAAk5D4MDy5Ti6dq3T2Nucod6enujevTvCfX3hYeOrdlsqK3HCwDVgTwAXe3vD383NJZjSCX0QqPb1RVZlJQ4dPowSDfdiNUdA3jnqRswZe6s+AkgvSYAEnJ6A3QVkc30bnZ4mHSABErA5gazUVJzetQtVFRU2P8teB4SFhiI8JAQ+NvCpws0NR/z8mnQl0dMTPTw87OUqzyEBiwlI/8a0zEykHjtm8R72XGiKgPT39lOyjpf1mWRP03gWCZAACbSIgN0F5DvvvIMzZ860yGguJgESIAESMI1AYGAgYmJimpwc7e6OkV5epm3GWSRgZwLV/v7IqqjA0SNHUFhQYOfTW3acMQGZENkZj025F/1je7XsIK4mARIgATsTcFkB2a9fPzuj5HEkQAL2JFBVWYm8M2dQnJNjz2NtdlamjQp/+Pr6olOnpgtydPXwQD9PuczKQQIaIeDtjSJfX6RlZODk0aMaMcp8M5oTkOO7jVQyj22CwszfmCtIgARIwMEE7C4gHewvjycBEnAxAqmbN0PeRlba+B2hI7El9OiBKLniWlgIWCA0V5aXI7uJdeO9vFiR1ZHB5dm1BOSKakZuLo4cPOgSVJoSkLNH34R7xtziEj7SCRIgAX0SoIDUZ9zpNQm4FIGc06dxcMUKZDrJ2yhL4fv6+yOuSxe0CQiAtxnFQ6Qv3obKSpQ0EJG9PD3Ri+8fLQ0H11mBQJm/P87n5+PIoUOoqlMl2ApbO3yLhgKybXAb/GXibEzsMdrhttEAEiABEmgJAQrIltDjWhIgAU0RcKUqrcbA+vj4IC4+Hm0CA+FTXGxsOqTkUGpVFXJqaiAlddq7uyOMLTyMcuME6xMo8/PD+YICHDt8GBUGqgNb/0TH7FhXQI7sMhiPT70X7Vu3dYwxPJUESIAErEiAAtKKMLkVCZCA4wmc279fudJamJnpeGPsZIGnhwfiEhIQ0aoV/OQqrwv/odxOSHmMNQm4u6NURGNeniIaK3XyfaoCki06rPkxcS8SIAEtEHCYgKyurkZycjIOHjyI0tJSeHl5oXPnzhg0aJDyf8soKyvD8uXLkZ2d3SyrESNGICEhock5586dw6+//ooKAyXy/fz8MG3aNAQFBSnr8/LysGbNGuTm5qJVq1YYNWoUwsPD6+2dk5Oj2NWtWzewWI8WPmPaQAL1CZTm5ysiUtp96HF0jo9H27AwBFRXw620VI8I6LODCdT4+KDQ3R3nc3KQcuQIahxsjyOOFwEZPXoYxiYMc8TxPJMESIAEbEbAYQJy3bp1SE1NRU2DNzlt2rTBxIkTIdezTBGQbm5uEAEZHx/fJKSjR49i48aNjc6SBXUFpJy3YsUKZGVl1e4lJfCnTp0K+VUdW7duxcmTJ5V/rwpPm0WIG5MACVhMQA8FdozBad+xI9pGRKCVpyc8pQgPBwnYiECFvz9yy8pw5uxZnM/IsNEpzrFtTP/+iLpoBKLatHcOg2klCZAACZhBwCEC8vTp00qWT0Ti6NGjERUVBcnqiaiUzJ9kIXv27NmsG8ePH8eGDRvQrl07jBs3Dh7NFILYvn07Dh06pMxr377p/5iLKBQbRIwOHjwY6rrhw4fXZjgLCgqwbNkyZR8RrhwkQALaJqCXAjumRMHT0xMdOnZEm5AQBLq5wZ3ZSVOwcU4TBGr8/VEE4Hx2Nk4cP66bq6nNfRD+rVuj57RpaNe7N78bEiABEnBZAg4RkJLBE0EnAqxLly61cFUBJ6JwwoQJTUIvLi5WrpBKxnDSpEkIC2u+j9KqVatw4cKFeldVDW0uNoloVIWmXGf9+eeflau1Q4YMUZbs379fuXpryrku+9XQMRJwQgJHVq/GkTVrUGXgKrsTumMVkwP8/BAdG4uwVq0QUFMDNxduhWIVYDrfxC0gAOU+PsguLMTpkyeRraN3xqaEvuOQIeh96aVwZ19VU3BxDgmQgBMTcIiAbIqXZPd++uknhIaGKgKtqbF7924kJSWhd+/eGDBgQLP4y8vLFbEpV2WnTJmiZD2bGiJs5Vqt+iZStUeacIuAlLeakn1s3bo1LrroIicOO00nAX0SyE1LgwjJcwcO6BOAEa/lqn50TAzCWreGvwhKE6q7EqQLEwgIQKmXF/JKSnD+/HmcO3nShZ213LVW7dqh+6RJiOzWzfJNuJIESIAEnIiApgSkiLfffvsNcXFxTV4PVa+QCmNT3iDKfMkiyltF+efEiROoqqpSRODIkSPrFcg5cuQIREQ2lYE8duwYtmzZgjFjxiAmJsaJwkxTSYAE6hJI3bJFEZJSbIejaQL+/v6Iio5WBGWAhwe85MqrTipo6u678PREpa8vCisrkZ2Xh7NpaSg2o9eo7nj94XD8mDHoMXWqXt2n3yRAAjoloAkBKRVZRTxu27YN8n9LEZ2IiAiDITEn+ygbNFeBVaq9jh07FtHR0cpZZ86cwerVq5VrtfIGcs+ePdi7dy/kDaSI2l9++UWZJ/Y19+ZSp98S3SYBpyJQlJWlXGk9tWOHU9ntaGNDWrdGZNu2aB0cDH93d3iKqHSxBvCOZmzz8z08UOXnh5KaGuQWFCAjPR1ZFy7Y/FhXOiA8Lg5dx42D/MpBAiRAAnoj4HABWbdCqre3t5IV7NChg8E4qFdI5Ve5jhoSEmI0Xur+UjxCrqGKEJT1kkk8deqUsod6tVXafKxcuVK5qqMOaeUhP5fKrFJgZ+jQofXebRo1gBNIgAQ0TeBMUpKSjczXedXIlgRJnh1EqKJSqr2WlwMs0NMSpNZb6+uLCk9PFFdVIa+wUKkHcIHfusV8PX18kDBuHCTzyEECJEACeiXgcAG5b98+pXCNOkRESlbQULVUtXqrZCdNzQLm5+crQjE4OBixsbG158g1VhGLmZmZypVUVbQ21QdSqsbKXiIm5V3l2rVrFVEpV7wkW9mxY0e9fkP0mwScnkBFSQkOr16N47/95vS+aMWBgKAghEdEoLUU6PH1ha+bGzylgBGFpW1C5O+PSk9PlFZXo6C4GDnZ2Th/9izKKyttc54Od5XWHHEjR0LePHKQAAmQgJ4JOFxAStZProOKKNuxYwfknaFk/eR9o6+vb73YSNsO+XndthotCZ4qXvv27Yt+/fo1uZUIRRGbiYmJSjuPhllKuQo7fvx4pR0JBwmQgPMSOH/kiHKtNSs11Xmd0LjlHu7uCIuMROuQEAQFBsLf2xvebm7wEKEjRXsa9AbWuDv2Nc/PD1U+Pqh0d0dZdTWKSkqQk5WFzHPnUFZSYl9bdHRamy5dFOHIIjk6CjpdJQESaJaAwwVkXevUrKBcsWnYs1Fadkg11ZKSElx88cVKRrGlQ4rmbNy4ET169Kht02FoT5kj7yNF1GZnZ9frFam+k5R3k3L9loMESMD5CaRs2oTUTZtQyHdhdg2ml68vQiMjERgUBD8fH/h6e8NHiveIwKyuhntlJdwki+lqWTVPT9R4eaHK3R0VAMqrqlBaXo7ikhIUFhaiIC9P+ZXDvgSCIiMV4dhh0CD7HszTSIAESEDjBDQlIIWVVEE9cOCAUoVVsn3qkHeJUsRGbfFhjSI2pghIteqrvJ2UliFN9YqUCq+TJ0+GZCM5SIAEnJ+AXGsVISn/lLMapaYCKllMuSIbEBgIP39/5baKtGjy9vKCh4jNmhq4A3CXViTyf8uvUuinurr2V6s65OEByD/u7qiRf9zcUAWgGkBVdTUq5J+qKpRXVCi3bcpKSxVxWFJcrPwjczi0Q8Db3x+dR45E3IgRkDePHCRAAiRAAvUJ2F1Aqn0Zi4uLDWYSRUAePHhQEZDx8fG11opw27x5M3r16oVBZvxt4KpVq5RKrA0zmrLxzp07lSqrDc+qi0iqvsrZatGepnpF+vn5Ge0zyY+PBEjA+QgUZ2fXCska/kHf+QLYhMXubm6Qf9zc3X//FYDbH79C/RVAjayvqVF+lX7C6q/VNTVK1XD5lcN1CHQaOlQRj4Hh4a7jFD0hARIgASsTsLuAFPulIM3Jk//f3r39RHW1cQBeWjSARzyAp9JCU03aUE298sILE+/8i73UCy+athc1aesR4YsoBUROokL9vrxbZz5EVAwMa9bsZyc7nGZmvet5h4tf9p61xqoreiMjI80pNW5TjVt11m/lEaum3rlzJ12+fDkNDw9vmiECYNxmuv421QiwcUtsjPmxFV0bq77GnpFXrlypxvzYXpGuQG66JR5IoEiB548fV7e1jv/2W5H1K5oAgY8LnPzxx+p21aNDQ5gIECBA4DMCWQJkYzXVuN0ztsUYGhpKcavorVu30sTERLUYzfpVVq9fv14tP/6pPSI3muvs7GwVFFdXV6uFciJIRni8efNmmpycrMaOVV83OmLBntibMhbIGRgYqB6yfq/IWEE2rlD6DKT/NQL1EJi6f78Kkk/+/LMeEzZLAh0s0Dc4WAXH0z/91MGzNDUCBAhsr0CWABlTiGAWn3WMW4LWHvv3709Xr159b4/HtQvoXLt2LcXVvo2ORriLz07Gno+NI65C/vHHH9XtRmuPeJ0IpLHq6/ojVoeN4Bkhd22Y3WivyNh65EuD7fa20asRILDTAhO3b1e3tlqxdafljUdg6wLHhofT1xcvpsGLF7f+Yl6BAAECNRPIFiAjzMVnHSPYxa2isShO7NMYVyTXb9/RCJDRm7jdNBZL+JIAGY8dHR2ttglZWlpKu3fvTqdOnapC5sfCaFwlvXHjRrp06VKKBXTWHnG1NLYUiSuY9oGs2X+M6RJYJzD2yy9p/Ndf07PxcTYECLS5QNyqGqHxxA8/tHmlyiNAgED7CmQLkO1LojICBAh8uUBckfzP77+np3/99eVP9gwCBFomEIsjNa42+oxjy5i9MAECNRIQIGvUbFMlQKD1AtMPH1ZBMk6rtrbe2wgEPiYQ23E0guPBEydAESBAgMA2CQiQ2wTpZQgQILBWYGFyshkkXy4swCFAYIcE9h092gyOPRuscbBDZRiGAAECHSsgQHZsa02MAIF2EHi1uNgMkvNPn7ZDSWog0JECh8+cqT7f+PXPP6euj6yV0JETNykCBAjssIAAucPghiNAoJ4CseJ049bW6QcP6olg1gRaIHBqZCSduXAhxQI5DgIECBBovYAA2XpjIxAgQOA9gcm//06x6E6cq69f0yFA4AsF4tbU0xcupDPnz6dDp0594bM9nAABAgS2IiBAbkXPcwkQILAFgeXnz6sQ+fj27TRrG5AtSHpqXQSOfvttMzju6empy7TNkwABAm0lIEC2VTsUQ4BAXQX+uXeveVVyZXm5rgzmTeADgV27d1e3qJ4+fz4NnDtHiAABAgQyCwiQmRtgeAIECKwVeDk/3wySM48ewSFQW4FYTbURHA/099fWwcQJECDQbgICZLt1RD0ECBB4JzD14EEzTL5eWuJCoOMFYu/G/nPn0sDZs+nkyEj6qqur4+dsggQIEChNQIAsrWPqJUCgdgKxFUh8VnLyzp30z9276b9v3tTOwIQ7V2BtaIzwGD87CBAgQKB9BQTI9u2NyggQIPCBwIvZ2RSfl5y6e7cKk1Zx9SYpUUBoLLFraiZAgMBbAQHSO4EAAQKFCrxaWKjCZATJOF+/eFHoTJRdBwGhsQ5dNkcCBOogIEDWocvmSIBAxwusvHzZDJJT9+6l5bm5jp+zCba/QPfBg+nYd99Vn2l0e2r790uFBAgQ2IyAALkZJY8hQIBAQQJvVlebYTKuUC7NzBRUvVJLF+j//vt0ZGgoxZ6NccY2HA4CBAgQ6BwBAbJzemkmBAgQ2FDg2dhYejY+nmbHxtL06Giyoqs3ynYKHBgYSBEaj74LjXv37dvOl/daBAgQINBmAgJkmzVEOQQIEGilQKzg2giUMw8fptgqJK5YOghsVqCru7sKjP1nz6Zjw8Mp9mt0ECBAgEB9BATI+vTaTAkQIPCBQITHCJRxZXL6/v008+gRJQLvCXy1d2868s031Rmh8cjgICECBAgQqLGAAFnj5ps6AQIE1gvEtiAzo6NpKsLk6Giam5iw72TN3ia9R440A2OExkMnT9ZMwHQJECBA4FMCAqT3BwECBAh8UmBhcjLNPXlShcn4Ov/kSXq1uEitQwT6BgffC4zdBw50yMxMgwABAgRaISBAtkLVaxIgQKDDBV7Oz78Nk+9CZXy/ODXV4bMuf3pxdfHgiRPvBcZdu3aVPzEzIECAAIEdExAgd4zaQAQIEOhsgX9XVqqrk1WwnJysAmWcy8+fd/bE22x2u7u60oHjx9P+/v60//jx5vfxu/ibgwABAgQIbEVAgNyKnucSIECAwGcFIlguTk83A2UVLN/9vPrq1Wef7wEbC8R2GY2guPZrXGV0ECBAgACBVgkIkK2S9boECBAg8FmBuBV2baCsrljOzaX4/esXLz77/E5+QM+hQ6nn8OHq7I2vfX1vv74793R3d/L0zY0AAQIE2lRAgGzTxiiLAAECdReILUYiSDbPhYW0vPbnd9+XdhVzT09PinNvnPv2/T8gRlDs62sGRJ9NrPt/gPkTIECgPQUEyPbsi6oIECBAYJMCsfVII2S+WVlJ/66uprhtNgJofI2fG7//1N83OdyGD2uGwt7eZjisftfbWwXFtaExWbRmK9SeS4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k8ReCAAABPklEQVQ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lAgMzcAMMTIECAAAECBAgQIECgFAEBspROqZMAAQIECBAgQIAAAQKZBQTIzA0wPAECBAgQIECAAAECBEoRECBL6ZQ6CRAgQIAAAQIECBAgkFngf1zWI8EmF1tX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2" name="Picture 41"/>
          <p:cNvPicPr>
            <a:picLocks noChangeAspect="1"/>
          </p:cNvPicPr>
          <p:nvPr/>
        </p:nvPicPr>
        <p:blipFill>
          <a:blip r:embed="rId5" cstate="print"/>
          <a:stretch>
            <a:fillRect/>
          </a:stretch>
        </p:blipFill>
        <p:spPr>
          <a:xfrm>
            <a:off x="23973396" y="28517066"/>
            <a:ext cx="6694897" cy="3671479"/>
          </a:xfrm>
          <a:prstGeom prst="rect">
            <a:avLst/>
          </a:prstGeom>
        </p:spPr>
      </p:pic>
      <p:pic>
        <p:nvPicPr>
          <p:cNvPr id="43" name="Picture 42"/>
          <p:cNvPicPr>
            <a:picLocks noChangeAspect="1"/>
          </p:cNvPicPr>
          <p:nvPr/>
        </p:nvPicPr>
        <p:blipFill>
          <a:blip r:embed="rId6" cstate="print"/>
          <a:stretch>
            <a:fillRect/>
          </a:stretch>
        </p:blipFill>
        <p:spPr>
          <a:xfrm>
            <a:off x="23804126" y="17788804"/>
            <a:ext cx="6739128" cy="3394750"/>
          </a:xfrm>
          <a:prstGeom prst="rect">
            <a:avLst/>
          </a:prstGeom>
        </p:spPr>
      </p:pic>
      <p:pic>
        <p:nvPicPr>
          <p:cNvPr id="45" name="Picture 44"/>
          <p:cNvPicPr>
            <a:picLocks noChangeAspect="1"/>
          </p:cNvPicPr>
          <p:nvPr/>
        </p:nvPicPr>
        <p:blipFill>
          <a:blip r:embed="rId7" cstate="print"/>
          <a:stretch>
            <a:fillRect/>
          </a:stretch>
        </p:blipFill>
        <p:spPr>
          <a:xfrm>
            <a:off x="23860098" y="21364649"/>
            <a:ext cx="6739128" cy="3456018"/>
          </a:xfrm>
          <a:prstGeom prst="rect">
            <a:avLst/>
          </a:prstGeom>
        </p:spPr>
      </p:pic>
      <p:pic>
        <p:nvPicPr>
          <p:cNvPr id="44" name="Picture 43"/>
          <p:cNvPicPr>
            <a:picLocks noChangeAspect="1"/>
          </p:cNvPicPr>
          <p:nvPr/>
        </p:nvPicPr>
        <p:blipFill>
          <a:blip r:embed="rId8" cstate="print"/>
          <a:stretch>
            <a:fillRect/>
          </a:stretch>
        </p:blipFill>
        <p:spPr>
          <a:xfrm>
            <a:off x="23934822" y="24908903"/>
            <a:ext cx="6739128" cy="3453729"/>
          </a:xfrm>
          <a:prstGeom prst="rect">
            <a:avLst/>
          </a:prstGeom>
        </p:spPr>
      </p:pic>
      <p:pic>
        <p:nvPicPr>
          <p:cNvPr id="34818" name="Picture 2" descr="Bridgewell | Sperling Interactive"/>
          <p:cNvPicPr>
            <a:picLocks noChangeAspect="1" noChangeArrowheads="1"/>
          </p:cNvPicPr>
          <p:nvPr/>
        </p:nvPicPr>
        <p:blipFill>
          <a:blip r:embed="rId9" cstate="print"/>
          <a:srcRect/>
          <a:stretch>
            <a:fillRect/>
          </a:stretch>
        </p:blipFill>
        <p:spPr bwMode="auto">
          <a:xfrm>
            <a:off x="37517676" y="604384"/>
            <a:ext cx="5757861" cy="1984434"/>
          </a:xfrm>
          <a:prstGeom prst="rect">
            <a:avLst/>
          </a:prstGeom>
          <a:noFill/>
        </p:spPr>
      </p:pic>
      <p:sp>
        <p:nvSpPr>
          <p:cNvPr id="34822" name="AutoShape 6" descr="Proper Documentation is Critical to Our Modern Healthcare System | Dolbey  Systems, In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Proper Documentation is Critical to Our Modern Healthcare System | Dolbey  Systems, In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 name="Picture 13"/>
          <p:cNvPicPr>
            <a:picLocks noChangeAspect="1"/>
          </p:cNvPicPr>
          <p:nvPr/>
        </p:nvPicPr>
        <p:blipFill>
          <a:blip r:embed="rId10"/>
          <a:stretch>
            <a:fillRect/>
          </a:stretch>
        </p:blipFill>
        <p:spPr>
          <a:xfrm>
            <a:off x="15588753" y="23092658"/>
            <a:ext cx="5838335" cy="2509460"/>
          </a:xfrm>
          <a:prstGeom prst="rect">
            <a:avLst/>
          </a:prstGeom>
        </p:spPr>
      </p:pic>
      <p:sp>
        <p:nvSpPr>
          <p:cNvPr id="22" name="TextBox 21"/>
          <p:cNvSpPr txBox="1"/>
          <p:nvPr/>
        </p:nvSpPr>
        <p:spPr>
          <a:xfrm>
            <a:off x="22282888" y="5809560"/>
            <a:ext cx="9984728" cy="769441"/>
          </a:xfrm>
          <a:prstGeom prst="rect">
            <a:avLst/>
          </a:prstGeom>
          <a:noFill/>
        </p:spPr>
        <p:txBody>
          <a:bodyPr wrap="square" rtlCol="0">
            <a:spAutoFit/>
          </a:bodyPr>
          <a:lstStyle/>
          <a:p>
            <a:pPr algn="ctr"/>
            <a:r>
              <a:rPr lang="en-US" sz="4400" b="1" u="sng" dirty="0">
                <a:solidFill>
                  <a:srgbClr val="19245F"/>
                </a:solidFill>
                <a:latin typeface="Javanese Text" panose="02000000000000000000" pitchFamily="2" charset="0"/>
                <a:cs typeface="Gill Sans"/>
              </a:rPr>
              <a:t>MATERIALS /METHODS</a:t>
            </a:r>
          </a:p>
        </p:txBody>
      </p:sp>
      <p:sp>
        <p:nvSpPr>
          <p:cNvPr id="24" name="TextBox 23"/>
          <p:cNvSpPr txBox="1"/>
          <p:nvPr/>
        </p:nvSpPr>
        <p:spPr>
          <a:xfrm>
            <a:off x="22215566" y="6504992"/>
            <a:ext cx="10028192" cy="1938992"/>
          </a:xfrm>
          <a:prstGeom prst="rect">
            <a:avLst/>
          </a:prstGeom>
          <a:noFill/>
        </p:spPr>
        <p:txBody>
          <a:bodyPr wrap="square" rtlCol="0">
            <a:spAutoFit/>
          </a:bodyPr>
          <a:lstStyle/>
          <a:p>
            <a:pPr marL="571500" indent="-571500">
              <a:buFont typeface="Wingdings" panose="05000000000000000000" pitchFamily="2" charset="2"/>
              <a:buChar char="§"/>
            </a:pPr>
            <a:r>
              <a:rPr lang="en-US" sz="4000" dirty="0">
                <a:solidFill>
                  <a:srgbClr val="19245F"/>
                </a:solidFill>
                <a:latin typeface="Arial Narrow" panose="020B0606020202030204" pitchFamily="34" charset="0"/>
              </a:rPr>
              <a:t>Create a 7 questions  survey on Google Forms for department managers regarding the effectiveness of eHana and the importance of classification and</a:t>
            </a:r>
            <a:endParaRPr lang="en-US" sz="4000" dirty="0">
              <a:solidFill>
                <a:srgbClr val="19245F"/>
              </a:solidFill>
            </a:endParaRPr>
          </a:p>
        </p:txBody>
      </p:sp>
    </p:spTree>
    <p:extLst>
      <p:ext uri="{BB962C8B-B14F-4D97-AF65-F5344CB8AC3E}">
        <p14:creationId xmlns:p14="http://schemas.microsoft.com/office/powerpoint/2010/main" val="279898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Text Placeholder 517"/>
          <p:cNvSpPr>
            <a:spLocks noGrp="1"/>
          </p:cNvSpPr>
          <p:nvPr>
            <p:ph type="body" sz="quarter" idx="150"/>
          </p:nvPr>
        </p:nvSpPr>
        <p:spPr>
          <a:xfrm>
            <a:off x="5932593" y="3578819"/>
            <a:ext cx="31998968" cy="1280160"/>
          </a:xfrm>
        </p:spPr>
        <p:txBody>
          <a:bodyPr/>
          <a:lstStyle/>
          <a:p>
            <a:endParaRPr lang="en-US" b="1" dirty="0">
              <a:latin typeface="Verdana"/>
              <a:cs typeface="Verdana"/>
            </a:endParaRPr>
          </a:p>
        </p:txBody>
      </p:sp>
      <p:sp>
        <p:nvSpPr>
          <p:cNvPr id="519" name="Text Placeholder 518"/>
          <p:cNvSpPr>
            <a:spLocks noGrp="1"/>
          </p:cNvSpPr>
          <p:nvPr>
            <p:ph type="body" sz="quarter" idx="151"/>
          </p:nvPr>
        </p:nvSpPr>
        <p:spPr>
          <a:xfrm>
            <a:off x="5940559" y="2440068"/>
            <a:ext cx="31998968" cy="1280160"/>
          </a:xfrm>
        </p:spPr>
        <p:txBody>
          <a:bodyPr>
            <a:normAutofit fontScale="92500" lnSpcReduction="10000"/>
          </a:bodyPr>
          <a:lstStyle/>
          <a:p>
            <a:endParaRPr lang="en-US" b="1" dirty="0">
              <a:latin typeface="verdana (Headings)"/>
              <a:cs typeface="verdana (Headings)"/>
            </a:endParaRPr>
          </a:p>
        </p:txBody>
      </p:sp>
      <p:sp>
        <p:nvSpPr>
          <p:cNvPr id="520" name="Text Placeholder 519"/>
          <p:cNvSpPr>
            <a:spLocks noGrp="1"/>
          </p:cNvSpPr>
          <p:nvPr>
            <p:ph type="body" sz="quarter" idx="153"/>
          </p:nvPr>
        </p:nvSpPr>
        <p:spPr>
          <a:xfrm>
            <a:off x="5932593" y="847040"/>
            <a:ext cx="31998968" cy="1637973"/>
          </a:xfrm>
        </p:spPr>
        <p:txBody>
          <a:bodyPr>
            <a:normAutofit fontScale="92500" lnSpcReduction="10000"/>
          </a:bodyPr>
          <a:lstStyle/>
          <a:p>
            <a:r>
              <a:rPr lang="en-US" b="1" dirty="0">
                <a:latin typeface="verdana (Headings)"/>
                <a:cs typeface="verdana (Headings)"/>
              </a:rPr>
              <a:t>)</a:t>
            </a:r>
          </a:p>
        </p:txBody>
      </p:sp>
      <p:sp>
        <p:nvSpPr>
          <p:cNvPr id="505" name="Text Placeholder 504"/>
          <p:cNvSpPr>
            <a:spLocks noGrp="1"/>
          </p:cNvSpPr>
          <p:nvPr>
            <p:ph type="body" sz="quarter" idx="11"/>
          </p:nvPr>
        </p:nvSpPr>
        <p:spPr>
          <a:xfrm>
            <a:off x="964065" y="5725615"/>
            <a:ext cx="13573126" cy="861766"/>
          </a:xfrm>
        </p:spPr>
        <p:txBody>
          <a:bodyPr/>
          <a:lstStyle/>
          <a:p>
            <a:r>
              <a:rPr lang="en-US" sz="4400" dirty="0">
                <a:latin typeface="Javanese Text" panose="02000000000000000000" pitchFamily="2" charset="0"/>
                <a:cs typeface="Gill Sans"/>
              </a:rPr>
              <a:t>INTRODUCTION</a:t>
            </a:r>
          </a:p>
        </p:txBody>
      </p:sp>
      <p:sp>
        <p:nvSpPr>
          <p:cNvPr id="504" name="Text Placeholder 503"/>
          <p:cNvSpPr>
            <a:spLocks noGrp="1"/>
          </p:cNvSpPr>
          <p:nvPr>
            <p:ph type="body" sz="quarter" idx="10"/>
          </p:nvPr>
        </p:nvSpPr>
        <p:spPr>
          <a:xfrm>
            <a:off x="864863" y="7114354"/>
            <a:ext cx="13591277" cy="1077196"/>
          </a:xfrm>
        </p:spPr>
        <p:txBody>
          <a:bodyPr/>
          <a:lstStyle/>
          <a:p>
            <a:endParaRPr lang="en-US" sz="4000" b="1" dirty="0">
              <a:solidFill>
                <a:srgbClr val="19245F"/>
              </a:solidFill>
              <a:latin typeface="Avenir Book" panose="02000503020000020003" pitchFamily="2" charset="0"/>
              <a:cs typeface="Gill Sans" panose="020B0502020104020203" pitchFamily="34" charset="-79"/>
            </a:endParaRPr>
          </a:p>
        </p:txBody>
      </p:sp>
      <p:sp>
        <p:nvSpPr>
          <p:cNvPr id="506" name="Text Placeholder 505"/>
          <p:cNvSpPr>
            <a:spLocks noGrp="1"/>
          </p:cNvSpPr>
          <p:nvPr>
            <p:ph type="body" sz="quarter" idx="19"/>
          </p:nvPr>
        </p:nvSpPr>
        <p:spPr>
          <a:xfrm>
            <a:off x="959570" y="18944162"/>
            <a:ext cx="13592864" cy="1889726"/>
          </a:xfrm>
        </p:spPr>
        <p:txBody>
          <a:bodyPr/>
          <a:lstStyle/>
          <a:p>
            <a:pPr marL="571500" indent="-571500">
              <a:buFont typeface="Wingdings" pitchFamily="2" charset="2"/>
              <a:buChar char="v"/>
            </a:pPr>
            <a:endParaRPr lang="en-US" sz="4000" dirty="0">
              <a:latin typeface="Gill Sans"/>
              <a:cs typeface="Gill Sans"/>
            </a:endParaRPr>
          </a:p>
          <a:p>
            <a:endParaRPr lang="en-US" sz="4400" dirty="0">
              <a:latin typeface="Gill Sans"/>
              <a:cs typeface="Gill Sans"/>
            </a:endParaRPr>
          </a:p>
        </p:txBody>
      </p:sp>
      <p:sp>
        <p:nvSpPr>
          <p:cNvPr id="507" name="Text Placeholder 506"/>
          <p:cNvSpPr>
            <a:spLocks noGrp="1"/>
          </p:cNvSpPr>
          <p:nvPr>
            <p:ph type="body" sz="quarter" idx="20"/>
          </p:nvPr>
        </p:nvSpPr>
        <p:spPr>
          <a:xfrm>
            <a:off x="913263" y="17833928"/>
            <a:ext cx="13573125" cy="861766"/>
          </a:xfrm>
        </p:spPr>
        <p:txBody>
          <a:bodyPr/>
          <a:lstStyle/>
          <a:p>
            <a:endParaRPr lang="en-US" sz="4400" dirty="0">
              <a:latin typeface="Javanese Text" panose="02000000000000000000" pitchFamily="2" charset="0"/>
              <a:cs typeface="Gill Sans"/>
            </a:endParaRPr>
          </a:p>
        </p:txBody>
      </p:sp>
      <p:sp>
        <p:nvSpPr>
          <p:cNvPr id="508" name="Text Placeholder 507"/>
          <p:cNvSpPr>
            <a:spLocks noGrp="1"/>
          </p:cNvSpPr>
          <p:nvPr>
            <p:ph type="body" sz="quarter" idx="21"/>
          </p:nvPr>
        </p:nvSpPr>
        <p:spPr>
          <a:xfrm>
            <a:off x="1344834" y="27014659"/>
            <a:ext cx="13571534" cy="1138751"/>
          </a:xfrm>
        </p:spPr>
        <p:txBody>
          <a:bodyPr/>
          <a:lstStyle/>
          <a:p>
            <a:pPr algn="ctr"/>
            <a:endParaRPr lang="en-US" sz="4400" b="1" u="sng" dirty="0">
              <a:solidFill>
                <a:srgbClr val="19245F"/>
              </a:solidFill>
              <a:latin typeface="Javanese Text" panose="02000000000000000000" pitchFamily="2" charset="0"/>
              <a:cs typeface="Gill Sans"/>
            </a:endParaRPr>
          </a:p>
        </p:txBody>
      </p:sp>
      <p:sp>
        <p:nvSpPr>
          <p:cNvPr id="509" name="Text Placeholder 508"/>
          <p:cNvSpPr>
            <a:spLocks noGrp="1"/>
          </p:cNvSpPr>
          <p:nvPr>
            <p:ph type="body" sz="quarter" idx="22"/>
          </p:nvPr>
        </p:nvSpPr>
        <p:spPr>
          <a:xfrm>
            <a:off x="15135235" y="22279895"/>
            <a:ext cx="13571534" cy="861766"/>
          </a:xfrm>
        </p:spPr>
        <p:txBody>
          <a:bodyPr/>
          <a:lstStyle/>
          <a:p>
            <a:r>
              <a:rPr lang="en-US" sz="4400" dirty="0">
                <a:latin typeface="Javanese Text" panose="02000000000000000000" pitchFamily="2" charset="0"/>
                <a:cs typeface="Gill Sans"/>
              </a:rPr>
              <a:t>SURVEY/RESULTS </a:t>
            </a:r>
          </a:p>
        </p:txBody>
      </p:sp>
      <p:sp>
        <p:nvSpPr>
          <p:cNvPr id="510" name="Text Placeholder 509"/>
          <p:cNvSpPr>
            <a:spLocks noGrp="1"/>
          </p:cNvSpPr>
          <p:nvPr>
            <p:ph type="body" sz="quarter" idx="23"/>
          </p:nvPr>
        </p:nvSpPr>
        <p:spPr>
          <a:xfrm>
            <a:off x="15135235" y="7695244"/>
            <a:ext cx="13571534" cy="1138751"/>
          </a:xfrm>
          <a:noFill/>
          <a:ln>
            <a:noFill/>
          </a:ln>
        </p:spPr>
        <p:txBody>
          <a:bodyPr/>
          <a:lstStyle/>
          <a:p>
            <a:pPr algn="ctr"/>
            <a:endParaRPr lang="en-US" sz="4400" b="1" u="sng" dirty="0">
              <a:latin typeface="Javanese Text" panose="02000000000000000000" pitchFamily="2" charset="0"/>
              <a:cs typeface="Gill Sans"/>
            </a:endParaRPr>
          </a:p>
        </p:txBody>
      </p:sp>
      <p:sp>
        <p:nvSpPr>
          <p:cNvPr id="511" name="Text Placeholder 510"/>
          <p:cNvSpPr>
            <a:spLocks noGrp="1"/>
          </p:cNvSpPr>
          <p:nvPr>
            <p:ph type="body" sz="quarter" idx="24"/>
          </p:nvPr>
        </p:nvSpPr>
        <p:spPr>
          <a:xfrm>
            <a:off x="15154276" y="5725615"/>
            <a:ext cx="13579475" cy="861766"/>
          </a:xfrm>
        </p:spPr>
        <p:txBody>
          <a:bodyPr/>
          <a:lstStyle/>
          <a:p>
            <a:endParaRPr lang="en-US" sz="4400" dirty="0">
              <a:latin typeface="Javanese Text" panose="02000000000000000000" pitchFamily="2" charset="0"/>
              <a:cs typeface="Gill Sans"/>
            </a:endParaRPr>
          </a:p>
        </p:txBody>
      </p:sp>
      <p:sp>
        <p:nvSpPr>
          <p:cNvPr id="512" name="Text Placeholder 511"/>
          <p:cNvSpPr>
            <a:spLocks noGrp="1"/>
          </p:cNvSpPr>
          <p:nvPr>
            <p:ph type="body" sz="quarter" idx="25"/>
          </p:nvPr>
        </p:nvSpPr>
        <p:spPr>
          <a:xfrm>
            <a:off x="28405990" y="6156498"/>
            <a:ext cx="13576029" cy="861766"/>
          </a:xfrm>
        </p:spPr>
        <p:txBody>
          <a:bodyPr/>
          <a:lstStyle/>
          <a:p>
            <a:r>
              <a:rPr lang="en-US" sz="4400" dirty="0">
                <a:latin typeface="Javanese Text" pitchFamily="2" charset="0"/>
                <a:cs typeface="Gill Sans"/>
              </a:rPr>
              <a:t>REFLECTION </a:t>
            </a:r>
          </a:p>
        </p:txBody>
      </p:sp>
      <p:sp>
        <p:nvSpPr>
          <p:cNvPr id="513" name="Text Placeholder 512"/>
          <p:cNvSpPr>
            <a:spLocks noGrp="1"/>
          </p:cNvSpPr>
          <p:nvPr>
            <p:ph type="body" sz="quarter" idx="26"/>
          </p:nvPr>
        </p:nvSpPr>
        <p:spPr>
          <a:xfrm>
            <a:off x="959570" y="28543497"/>
            <a:ext cx="13576029" cy="1077196"/>
          </a:xfrm>
        </p:spPr>
        <p:txBody>
          <a:bodyPr/>
          <a:lstStyle/>
          <a:p>
            <a:pPr algn="ctr"/>
            <a:endParaRPr lang="en-US" sz="4000" dirty="0">
              <a:solidFill>
                <a:srgbClr val="19245F"/>
              </a:solidFill>
              <a:latin typeface="Avenir Book" panose="02000503020000020003" pitchFamily="2" charset="0"/>
              <a:cs typeface="Arial" panose="020B0604020202020204" pitchFamily="34" charset="0"/>
            </a:endParaRPr>
          </a:p>
        </p:txBody>
      </p:sp>
      <p:sp>
        <p:nvSpPr>
          <p:cNvPr id="514" name="Text Placeholder 513"/>
          <p:cNvSpPr>
            <a:spLocks noGrp="1"/>
          </p:cNvSpPr>
          <p:nvPr>
            <p:ph type="body" sz="quarter" idx="27"/>
          </p:nvPr>
        </p:nvSpPr>
        <p:spPr>
          <a:xfrm>
            <a:off x="29395741" y="11193517"/>
            <a:ext cx="13576029" cy="861766"/>
          </a:xfrm>
        </p:spPr>
        <p:txBody>
          <a:bodyPr/>
          <a:lstStyle/>
          <a:p>
            <a:r>
              <a:rPr lang="en-US" sz="4400" dirty="0">
                <a:latin typeface="Javanese Text" panose="02000000000000000000" pitchFamily="2" charset="0"/>
                <a:cs typeface="Gill Sans"/>
              </a:rPr>
              <a:t>RELATED LITERATURE </a:t>
            </a:r>
          </a:p>
        </p:txBody>
      </p:sp>
      <p:sp>
        <p:nvSpPr>
          <p:cNvPr id="515" name="Text Placeholder 514"/>
          <p:cNvSpPr>
            <a:spLocks noGrp="1"/>
          </p:cNvSpPr>
          <p:nvPr>
            <p:ph type="body" sz="quarter" idx="28"/>
          </p:nvPr>
        </p:nvSpPr>
        <p:spPr>
          <a:xfrm>
            <a:off x="29283827" y="19379229"/>
            <a:ext cx="13581061" cy="1815860"/>
          </a:xfrm>
        </p:spPr>
        <p:txBody>
          <a:bodyPr/>
          <a:lstStyle/>
          <a:p>
            <a:pPr marL="571500" indent="-571500">
              <a:buFont typeface="Wingdings" panose="05000000000000000000" pitchFamily="2" charset="2"/>
              <a:buChar char="§"/>
            </a:pPr>
            <a:r>
              <a:rPr lang="en-US" sz="4000" dirty="0">
                <a:solidFill>
                  <a:srgbClr val="19245F"/>
                </a:solidFill>
                <a:latin typeface="Avenir Book"/>
                <a:cs typeface="Gill Sans" panose="020B0502020104020203" pitchFamily="34" charset="-79"/>
              </a:rPr>
              <a:t>“</a:t>
            </a:r>
            <a:endParaRPr lang="en-US" sz="4000" dirty="0">
              <a:latin typeface="Gill Sans" panose="020B0502020104020203" pitchFamily="34" charset="-79"/>
              <a:cs typeface="Gill Sans" panose="020B0502020104020203" pitchFamily="34" charset="-79"/>
            </a:endParaRPr>
          </a:p>
          <a:p>
            <a:endParaRPr lang="en-US" sz="4000" dirty="0">
              <a:latin typeface="Gill Sans" panose="020B0502020104020203" pitchFamily="34" charset="-79"/>
              <a:cs typeface="Gill Sans" panose="020B0502020104020203" pitchFamily="34" charset="-79"/>
            </a:endParaRPr>
          </a:p>
        </p:txBody>
      </p:sp>
      <p:sp>
        <p:nvSpPr>
          <p:cNvPr id="516" name="Text Placeholder 515"/>
          <p:cNvSpPr>
            <a:spLocks noGrp="1"/>
          </p:cNvSpPr>
          <p:nvPr>
            <p:ph type="body" sz="quarter" idx="29"/>
          </p:nvPr>
        </p:nvSpPr>
        <p:spPr>
          <a:xfrm>
            <a:off x="29395741" y="25330398"/>
            <a:ext cx="13576029" cy="861766"/>
          </a:xfrm>
        </p:spPr>
        <p:txBody>
          <a:bodyPr/>
          <a:lstStyle/>
          <a:p>
            <a:r>
              <a:rPr lang="en-US" sz="4400" dirty="0">
                <a:solidFill>
                  <a:srgbClr val="19245F"/>
                </a:solidFill>
                <a:latin typeface="Javanese Text" pitchFamily="2" charset="0"/>
                <a:cs typeface="Gill Sans"/>
              </a:rPr>
              <a:t>ACKNOWLEDGEMENTS</a:t>
            </a:r>
          </a:p>
        </p:txBody>
      </p:sp>
      <p:sp>
        <p:nvSpPr>
          <p:cNvPr id="517" name="Text Placeholder 516"/>
          <p:cNvSpPr>
            <a:spLocks noGrp="1"/>
          </p:cNvSpPr>
          <p:nvPr>
            <p:ph type="body" sz="quarter" idx="30"/>
          </p:nvPr>
        </p:nvSpPr>
        <p:spPr>
          <a:xfrm>
            <a:off x="29363027" y="26199040"/>
            <a:ext cx="13581061" cy="1077196"/>
          </a:xfrm>
        </p:spPr>
        <p:txBody>
          <a:bodyPr/>
          <a:lstStyle/>
          <a:p>
            <a:endParaRPr lang="en-US" sz="4000" dirty="0">
              <a:latin typeface="Gill Sans"/>
              <a:cs typeface="Gill Sans"/>
            </a:endParaRPr>
          </a:p>
        </p:txBody>
      </p:sp>
      <p:pic>
        <p:nvPicPr>
          <p:cNvPr id="21510" name="Picture 6" descr="Image result for bridgewe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57973" y="29633122"/>
            <a:ext cx="7939600" cy="2145845"/>
          </a:xfrm>
          <a:prstGeom prst="rect">
            <a:avLst/>
          </a:prstGeom>
          <a:noFill/>
        </p:spPr>
      </p:pic>
      <p:sp>
        <p:nvSpPr>
          <p:cNvPr id="7" name="TextBox 6"/>
          <p:cNvSpPr txBox="1"/>
          <p:nvPr/>
        </p:nvSpPr>
        <p:spPr>
          <a:xfrm>
            <a:off x="29283827" y="18695694"/>
            <a:ext cx="13652624" cy="769442"/>
          </a:xfrm>
          <a:prstGeom prst="rect">
            <a:avLst/>
          </a:prstGeom>
          <a:noFill/>
        </p:spPr>
        <p:txBody>
          <a:bodyPr wrap="square" rtlCol="0">
            <a:spAutoFit/>
          </a:bodyPr>
          <a:lstStyle/>
          <a:p>
            <a:pPr algn="ctr"/>
            <a:r>
              <a:rPr lang="en-US" sz="4400" b="1" u="sng" dirty="0">
                <a:solidFill>
                  <a:srgbClr val="19245F"/>
                </a:solidFill>
                <a:latin typeface="Javanese Text" panose="02000000000000000000" pitchFamily="2" charset="0"/>
              </a:rPr>
              <a:t>CITATION</a:t>
            </a:r>
          </a:p>
        </p:txBody>
      </p:sp>
      <p:sp>
        <p:nvSpPr>
          <p:cNvPr id="6" name="TextBox 5">
            <a:extLst>
              <a:ext uri="{FF2B5EF4-FFF2-40B4-BE49-F238E27FC236}">
                <a16:creationId xmlns:a16="http://schemas.microsoft.com/office/drawing/2014/main" id="{705A7BF5-BD7A-C046-B80D-2592935350D2}"/>
              </a:ext>
            </a:extLst>
          </p:cNvPr>
          <p:cNvSpPr txBox="1"/>
          <p:nvPr/>
        </p:nvSpPr>
        <p:spPr>
          <a:xfrm>
            <a:off x="14456140" y="9299413"/>
            <a:ext cx="13579475" cy="1938992"/>
          </a:xfrm>
          <a:prstGeom prst="rect">
            <a:avLst/>
          </a:prstGeom>
          <a:noFill/>
        </p:spPr>
        <p:txBody>
          <a:bodyPr wrap="square" rtlCol="0">
            <a:spAutoFit/>
          </a:bodyPr>
          <a:lstStyle/>
          <a:p>
            <a:endParaRPr lang="en-US" sz="4000" dirty="0">
              <a:solidFill>
                <a:srgbClr val="19245F"/>
              </a:solidFill>
              <a:latin typeface="Avenir Book"/>
            </a:endParaRPr>
          </a:p>
          <a:p>
            <a:endParaRPr lang="en-US" sz="4000" dirty="0">
              <a:latin typeface="Avenir Book" panose="02000503020000020003" pitchFamily="2" charset="0"/>
            </a:endParaRPr>
          </a:p>
          <a:p>
            <a:endParaRPr lang="en-US" sz="4000" dirty="0">
              <a:latin typeface="Avenir Book" panose="02000503020000020003" pitchFamily="2" charset="0"/>
            </a:endParaRPr>
          </a:p>
        </p:txBody>
      </p:sp>
    </p:spTree>
    <p:extLst>
      <p:ext uri="{BB962C8B-B14F-4D97-AF65-F5344CB8AC3E}">
        <p14:creationId xmlns:p14="http://schemas.microsoft.com/office/powerpoint/2010/main" val="3425218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97571" y="6477772"/>
            <a:ext cx="10091274" cy="1077044"/>
          </a:xfrm>
        </p:spPr>
        <p:txBody>
          <a:bodyPr/>
          <a:lstStyle/>
          <a:p>
            <a:endParaRPr lang="en-US" sz="4000" b="1" dirty="0">
              <a:solidFill>
                <a:srgbClr val="19245F"/>
              </a:solidFill>
              <a:latin typeface="Arial Hebrew"/>
              <a:cs typeface="Gill Sans" panose="020B0502020104020203" pitchFamily="34" charset="-79"/>
            </a:endParaRPr>
          </a:p>
        </p:txBody>
      </p:sp>
      <p:sp>
        <p:nvSpPr>
          <p:cNvPr id="3" name="Text Placeholder 2"/>
          <p:cNvSpPr>
            <a:spLocks noGrp="1"/>
          </p:cNvSpPr>
          <p:nvPr>
            <p:ph type="body" sz="quarter" idx="11"/>
          </p:nvPr>
        </p:nvSpPr>
        <p:spPr>
          <a:xfrm>
            <a:off x="897571" y="5288931"/>
            <a:ext cx="10048877" cy="1501881"/>
          </a:xfrm>
        </p:spPr>
        <p:txBody>
          <a:bodyPr/>
          <a:lstStyle/>
          <a:p>
            <a:endParaRPr lang="en-US" sz="4000" dirty="0">
              <a:latin typeface="Javanese Text" panose="02000000000000000000" pitchFamily="2" charset="0"/>
              <a:cs typeface="Gill Sans"/>
            </a:endParaRPr>
          </a:p>
          <a:p>
            <a:endParaRPr lang="en-US" dirty="0">
              <a:latin typeface="Gill Sans"/>
              <a:cs typeface="Gill Sans"/>
            </a:endParaRPr>
          </a:p>
        </p:txBody>
      </p:sp>
      <p:sp>
        <p:nvSpPr>
          <p:cNvPr id="4" name="Text Placeholder 3"/>
          <p:cNvSpPr>
            <a:spLocks noGrp="1"/>
          </p:cNvSpPr>
          <p:nvPr>
            <p:ph type="body" sz="quarter" idx="19"/>
          </p:nvPr>
        </p:nvSpPr>
        <p:spPr>
          <a:xfrm>
            <a:off x="897571" y="21258372"/>
            <a:ext cx="10058400" cy="1077044"/>
          </a:xfrm>
        </p:spPr>
        <p:txBody>
          <a:bodyPr/>
          <a:lstStyle/>
          <a:p>
            <a:pPr marL="571500" indent="-571500">
              <a:buFont typeface="Wingdings" pitchFamily="2" charset="2"/>
              <a:buChar char="v"/>
            </a:pPr>
            <a:endParaRPr lang="en-US" sz="4000" dirty="0">
              <a:solidFill>
                <a:srgbClr val="19245F"/>
              </a:solidFill>
              <a:latin typeface="Arial Hebrew"/>
              <a:cs typeface="Arial Hebrew"/>
            </a:endParaRPr>
          </a:p>
        </p:txBody>
      </p:sp>
      <p:sp>
        <p:nvSpPr>
          <p:cNvPr id="6" name="Text Placeholder 5"/>
          <p:cNvSpPr>
            <a:spLocks noGrp="1"/>
          </p:cNvSpPr>
          <p:nvPr>
            <p:ph type="body" sz="quarter" idx="21"/>
          </p:nvPr>
        </p:nvSpPr>
        <p:spPr>
          <a:xfrm>
            <a:off x="12011402" y="14691113"/>
            <a:ext cx="6867502" cy="1520243"/>
          </a:xfrm>
        </p:spPr>
        <p:txBody>
          <a:bodyPr/>
          <a:lstStyle/>
          <a:p>
            <a:pPr algn="ctr"/>
            <a:endParaRPr lang="en-US" sz="4000" b="1" u="sng" dirty="0">
              <a:solidFill>
                <a:srgbClr val="19245F"/>
              </a:solidFill>
              <a:latin typeface="Javanese Text" panose="02000000000000000000" pitchFamily="2" charset="0"/>
              <a:cs typeface="Gill Sans"/>
            </a:endParaRPr>
          </a:p>
          <a:p>
            <a:pPr algn="ctr"/>
            <a:endParaRPr lang="en-US" dirty="0">
              <a:latin typeface="Gill Sans"/>
              <a:cs typeface="Gill Sans"/>
            </a:endParaRPr>
          </a:p>
        </p:txBody>
      </p:sp>
      <p:sp>
        <p:nvSpPr>
          <p:cNvPr id="7" name="Text Placeholder 6"/>
          <p:cNvSpPr>
            <a:spLocks noGrp="1"/>
          </p:cNvSpPr>
          <p:nvPr>
            <p:ph type="body" sz="quarter" idx="22"/>
          </p:nvPr>
        </p:nvSpPr>
        <p:spPr>
          <a:xfrm>
            <a:off x="13824106" y="6271367"/>
            <a:ext cx="12722137" cy="861706"/>
          </a:xfrm>
        </p:spPr>
        <p:txBody>
          <a:bodyPr/>
          <a:lstStyle/>
          <a:p>
            <a:endParaRPr lang="en-US" sz="4400" dirty="0">
              <a:latin typeface="Javanese Text" panose="02000000000000000000" pitchFamily="2" charset="0"/>
              <a:cs typeface="Gill Sans"/>
            </a:endParaRPr>
          </a:p>
        </p:txBody>
      </p:sp>
      <p:sp>
        <p:nvSpPr>
          <p:cNvPr id="10" name="Text Placeholder 9"/>
          <p:cNvSpPr>
            <a:spLocks noGrp="1"/>
          </p:cNvSpPr>
          <p:nvPr>
            <p:ph type="body" sz="quarter" idx="25"/>
          </p:nvPr>
        </p:nvSpPr>
        <p:spPr>
          <a:xfrm>
            <a:off x="32910569" y="5543083"/>
            <a:ext cx="10047019" cy="861706"/>
          </a:xfrm>
        </p:spPr>
        <p:txBody>
          <a:bodyPr/>
          <a:lstStyle/>
          <a:p>
            <a:endParaRPr lang="en-US" sz="4400" dirty="0">
              <a:solidFill>
                <a:srgbClr val="19245F"/>
              </a:solidFill>
              <a:latin typeface="Javanese Text" panose="02000000000000000000" pitchFamily="2" charset="0"/>
              <a:cs typeface="Gill Sans"/>
            </a:endParaRPr>
          </a:p>
        </p:txBody>
      </p:sp>
      <p:sp>
        <p:nvSpPr>
          <p:cNvPr id="11" name="Text Placeholder 10"/>
          <p:cNvSpPr>
            <a:spLocks noGrp="1"/>
          </p:cNvSpPr>
          <p:nvPr>
            <p:ph type="body" sz="quarter" idx="26"/>
          </p:nvPr>
        </p:nvSpPr>
        <p:spPr>
          <a:xfrm>
            <a:off x="32910569" y="6449522"/>
            <a:ext cx="10047019" cy="830823"/>
          </a:xfrm>
        </p:spPr>
        <p:txBody>
          <a:bodyPr/>
          <a:lstStyle/>
          <a:p>
            <a:endParaRPr lang="en-US" dirty="0">
              <a:latin typeface="Gill Sans"/>
              <a:cs typeface="Gill Sans"/>
            </a:endParaRPr>
          </a:p>
        </p:txBody>
      </p:sp>
      <p:sp>
        <p:nvSpPr>
          <p:cNvPr id="12" name="Text Placeholder 11"/>
          <p:cNvSpPr>
            <a:spLocks noGrp="1"/>
          </p:cNvSpPr>
          <p:nvPr>
            <p:ph type="body" sz="quarter" idx="27"/>
          </p:nvPr>
        </p:nvSpPr>
        <p:spPr>
          <a:xfrm>
            <a:off x="32910569" y="10137418"/>
            <a:ext cx="10047019" cy="769373"/>
          </a:xfrm>
        </p:spPr>
        <p:txBody>
          <a:bodyPr/>
          <a:lstStyle/>
          <a:p>
            <a:endParaRPr lang="en-US" dirty="0">
              <a:latin typeface="Gill Sans"/>
              <a:cs typeface="Gill Sans"/>
            </a:endParaRPr>
          </a:p>
        </p:txBody>
      </p:sp>
      <p:sp>
        <p:nvSpPr>
          <p:cNvPr id="13" name="Text Placeholder 12"/>
          <p:cNvSpPr>
            <a:spLocks noGrp="1"/>
          </p:cNvSpPr>
          <p:nvPr>
            <p:ph type="body" sz="quarter" idx="28"/>
          </p:nvPr>
        </p:nvSpPr>
        <p:spPr>
          <a:xfrm>
            <a:off x="32905538" y="10817774"/>
            <a:ext cx="10052050" cy="846365"/>
          </a:xfrm>
        </p:spPr>
        <p:txBody>
          <a:bodyPr/>
          <a:lstStyle/>
          <a:p>
            <a:endParaRPr lang="en-US" dirty="0">
              <a:latin typeface="Gill Sans"/>
              <a:cs typeface="Gill Sans"/>
            </a:endParaRPr>
          </a:p>
        </p:txBody>
      </p:sp>
      <p:sp>
        <p:nvSpPr>
          <p:cNvPr id="14" name="Text Placeholder 13"/>
          <p:cNvSpPr>
            <a:spLocks noGrp="1"/>
          </p:cNvSpPr>
          <p:nvPr>
            <p:ph type="body" sz="quarter" idx="29"/>
          </p:nvPr>
        </p:nvSpPr>
        <p:spPr>
          <a:xfrm>
            <a:off x="32905543" y="25884235"/>
            <a:ext cx="10047019" cy="861706"/>
          </a:xfrm>
        </p:spPr>
        <p:txBody>
          <a:bodyPr/>
          <a:lstStyle/>
          <a:p>
            <a:r>
              <a:rPr lang="en-US" sz="4400" dirty="0">
                <a:solidFill>
                  <a:srgbClr val="19245F"/>
                </a:solidFill>
                <a:latin typeface="Javanese Text" pitchFamily="2" charset="0"/>
                <a:cs typeface="Gill Sans"/>
              </a:rPr>
              <a:t>ACKNOWLEDGEMENTS</a:t>
            </a:r>
          </a:p>
        </p:txBody>
      </p:sp>
      <p:sp>
        <p:nvSpPr>
          <p:cNvPr id="16" name="Text Placeholder 15"/>
          <p:cNvSpPr>
            <a:spLocks noGrp="1"/>
          </p:cNvSpPr>
          <p:nvPr>
            <p:ph type="body" sz="quarter" idx="150"/>
          </p:nvPr>
        </p:nvSpPr>
        <p:spPr/>
        <p:txBody>
          <a:bodyPr/>
          <a:lstStyle/>
          <a:p>
            <a:endParaRPr lang="en-US" b="1" dirty="0">
              <a:latin typeface="Verdana"/>
              <a:cs typeface="Verdana"/>
            </a:endParaRPr>
          </a:p>
        </p:txBody>
      </p:sp>
      <p:sp>
        <p:nvSpPr>
          <p:cNvPr id="17" name="Text Placeholder 16"/>
          <p:cNvSpPr>
            <a:spLocks noGrp="1"/>
          </p:cNvSpPr>
          <p:nvPr>
            <p:ph type="body" sz="quarter" idx="151"/>
          </p:nvPr>
        </p:nvSpPr>
        <p:spPr/>
        <p:txBody>
          <a:bodyPr>
            <a:normAutofit fontScale="92500" lnSpcReduction="10000"/>
          </a:bodyPr>
          <a:lstStyle/>
          <a:p>
            <a:endParaRPr lang="en-US" b="1" dirty="0">
              <a:latin typeface="Verdana"/>
              <a:cs typeface="Verdana"/>
            </a:endParaRPr>
          </a:p>
        </p:txBody>
      </p:sp>
      <p:sp>
        <p:nvSpPr>
          <p:cNvPr id="18" name="Text Placeholder 17"/>
          <p:cNvSpPr>
            <a:spLocks noGrp="1"/>
          </p:cNvSpPr>
          <p:nvPr>
            <p:ph type="body" sz="quarter" idx="153"/>
          </p:nvPr>
        </p:nvSpPr>
        <p:spPr/>
        <p:txBody>
          <a:bodyPr>
            <a:normAutofit fontScale="92500" lnSpcReduction="10000"/>
          </a:bodyPr>
          <a:lstStyle/>
          <a:p>
            <a:r>
              <a:rPr lang="en-US" b="1" dirty="0">
                <a:latin typeface="verdana (Headings)"/>
                <a:cs typeface="verdana (Headings)"/>
              </a:rPr>
              <a:t>)</a:t>
            </a:r>
          </a:p>
          <a:p>
            <a:endParaRPr lang="en-US" b="1" dirty="0">
              <a:latin typeface="Verdana"/>
              <a:cs typeface="Verdana"/>
            </a:endParaRPr>
          </a:p>
        </p:txBody>
      </p:sp>
      <p:sp>
        <p:nvSpPr>
          <p:cNvPr id="20" name="Text Placeholder 506"/>
          <p:cNvSpPr>
            <a:spLocks noGrp="1"/>
          </p:cNvSpPr>
          <p:nvPr>
            <p:ph type="body" sz="quarter" idx="20"/>
          </p:nvPr>
        </p:nvSpPr>
        <p:spPr>
          <a:xfrm>
            <a:off x="897571" y="20574156"/>
            <a:ext cx="10050462" cy="861706"/>
          </a:xfrm>
        </p:spPr>
        <p:txBody>
          <a:bodyPr/>
          <a:lstStyle/>
          <a:p>
            <a:endParaRPr lang="en-US" sz="4400" dirty="0">
              <a:solidFill>
                <a:srgbClr val="19245F"/>
              </a:solidFill>
              <a:latin typeface="Javanese Text" panose="02000000000000000000" pitchFamily="2" charset="0"/>
              <a:cs typeface="Gill Sans"/>
            </a:endParaRPr>
          </a:p>
        </p:txBody>
      </p:sp>
      <p:sp>
        <p:nvSpPr>
          <p:cNvPr id="31" name="TextBox 30"/>
          <p:cNvSpPr txBox="1"/>
          <p:nvPr/>
        </p:nvSpPr>
        <p:spPr>
          <a:xfrm>
            <a:off x="12056872" y="15477081"/>
            <a:ext cx="7844589" cy="1200329"/>
          </a:xfrm>
          <a:prstGeom prst="rect">
            <a:avLst/>
          </a:prstGeom>
          <a:noFill/>
        </p:spPr>
        <p:txBody>
          <a:bodyPr wrap="square" rtlCol="0">
            <a:spAutoFit/>
          </a:bodyPr>
          <a:lstStyle/>
          <a:p>
            <a:r>
              <a:rPr lang="en-US" sz="3600" dirty="0">
                <a:solidFill>
                  <a:srgbClr val="19245F"/>
                </a:solidFill>
                <a:latin typeface="Arial Hebrew"/>
              </a:rPr>
              <a:t> </a:t>
            </a:r>
          </a:p>
          <a:p>
            <a:endParaRPr lang="en-US" sz="3600" dirty="0">
              <a:solidFill>
                <a:srgbClr val="19245F"/>
              </a:solidFill>
              <a:latin typeface="Arial Hebrew"/>
            </a:endParaRPr>
          </a:p>
        </p:txBody>
      </p:sp>
      <p:sp>
        <p:nvSpPr>
          <p:cNvPr id="34" name="Text Placeholder 33"/>
          <p:cNvSpPr>
            <a:spLocks noGrp="1"/>
          </p:cNvSpPr>
          <p:nvPr>
            <p:ph type="body" sz="quarter" idx="23"/>
          </p:nvPr>
        </p:nvSpPr>
        <p:spPr/>
        <p:txBody>
          <a:bodyPr/>
          <a:lstStyle/>
          <a:p>
            <a:endParaRPr lang="en-US"/>
          </a:p>
        </p:txBody>
      </p:sp>
      <p:sp>
        <p:nvSpPr>
          <p:cNvPr id="35" name="Text Placeholder 34"/>
          <p:cNvSpPr>
            <a:spLocks noGrp="1"/>
          </p:cNvSpPr>
          <p:nvPr>
            <p:ph type="body" sz="quarter" idx="24"/>
          </p:nvPr>
        </p:nvSpPr>
        <p:spPr/>
        <p:txBody>
          <a:bodyPr/>
          <a:lstStyle/>
          <a:p>
            <a:endParaRPr lang="en-US"/>
          </a:p>
        </p:txBody>
      </p:sp>
      <p:sp>
        <p:nvSpPr>
          <p:cNvPr id="36" name="Text Placeholder 35"/>
          <p:cNvSpPr>
            <a:spLocks noGrp="1"/>
          </p:cNvSpPr>
          <p:nvPr>
            <p:ph type="body" sz="quarter" idx="30"/>
          </p:nvPr>
        </p:nvSpPr>
        <p:spPr/>
        <p:txBody>
          <a:bodyPr/>
          <a:lstStyle/>
          <a:p>
            <a:endParaRPr lang="en-US"/>
          </a:p>
        </p:txBody>
      </p:sp>
    </p:spTree>
    <p:extLst>
      <p:ext uri="{BB962C8B-B14F-4D97-AF65-F5344CB8AC3E}">
        <p14:creationId xmlns:p14="http://schemas.microsoft.com/office/powerpoint/2010/main" val="218795637"/>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5096</TotalTime>
  <Words>832</Words>
  <Application>Microsoft Macintosh PowerPoint</Application>
  <PresentationFormat>Custom</PresentationFormat>
  <Paragraphs>72</Paragraphs>
  <Slides>3</Slides>
  <Notes>3</Notes>
  <HiddenSlides>0</HiddenSlides>
  <MMClips>0</MMClips>
  <ScaleCrop>false</ScaleCrop>
  <HeadingPairs>
    <vt:vector size="8" baseType="variant">
      <vt:variant>
        <vt:lpstr>Fonts Used</vt:lpstr>
      </vt:variant>
      <vt:variant>
        <vt:i4>14</vt:i4>
      </vt:variant>
      <vt:variant>
        <vt:lpstr>Theme</vt:lpstr>
      </vt:variant>
      <vt:variant>
        <vt:i4>9</vt:i4>
      </vt:variant>
      <vt:variant>
        <vt:lpstr>Embedded OLE Servers</vt:lpstr>
      </vt:variant>
      <vt:variant>
        <vt:i4>1</vt:i4>
      </vt:variant>
      <vt:variant>
        <vt:lpstr>Slide Titles</vt:lpstr>
      </vt:variant>
      <vt:variant>
        <vt:i4>3</vt:i4>
      </vt:variant>
    </vt:vector>
  </HeadingPairs>
  <TitlesOfParts>
    <vt:vector size="27" baseType="lpstr">
      <vt:lpstr>Arial</vt:lpstr>
      <vt:lpstr>Arial Hebrew</vt:lpstr>
      <vt:lpstr>Arial Narrow</vt:lpstr>
      <vt:lpstr>Avenir Book</vt:lpstr>
      <vt:lpstr>Calibri</vt:lpstr>
      <vt:lpstr>Garamond</vt:lpstr>
      <vt:lpstr>Gill Sans</vt:lpstr>
      <vt:lpstr>Gill Sans MT</vt:lpstr>
      <vt:lpstr>Javanese Text</vt:lpstr>
      <vt:lpstr>Times New Roman</vt:lpstr>
      <vt:lpstr>Trebuchet MS</vt:lpstr>
      <vt:lpstr>Verdana</vt:lpstr>
      <vt:lpstr>verdana (Headings)</vt:lpstr>
      <vt:lpstr>Wingdings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Maria RosarioMorel</cp:lastModifiedBy>
  <cp:revision>266</cp:revision>
  <cp:lastPrinted>2021-07-29T19:06:46Z</cp:lastPrinted>
  <dcterms:created xsi:type="dcterms:W3CDTF">2012-02-03T19:11:35Z</dcterms:created>
  <dcterms:modified xsi:type="dcterms:W3CDTF">2021-08-20T02:18:25Z</dcterms:modified>
</cp:coreProperties>
</file>