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1"/>
  </p:sldMasterIdLst>
  <p:sldIdLst>
    <p:sldId id="256" r:id="rId2"/>
    <p:sldId id="258" r:id="rId3"/>
    <p:sldId id="259" r:id="rId4"/>
    <p:sldId id="260" r:id="rId5"/>
    <p:sldId id="261" r:id="rId6"/>
    <p:sldId id="262" r:id="rId7"/>
    <p:sldId id="263" r:id="rId8"/>
    <p:sldId id="273" r:id="rId9"/>
    <p:sldId id="274" r:id="rId10"/>
    <p:sldId id="264" r:id="rId11"/>
    <p:sldId id="266" r:id="rId12"/>
    <p:sldId id="268" r:id="rId13"/>
    <p:sldId id="275" r:id="rId14"/>
    <p:sldId id="27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yl Williams" initials="CW" lastIdx="42" clrIdx="0">
    <p:extLst>
      <p:ext uri="{19B8F6BF-5375-455C-9EA6-DF929625EA0E}">
        <p15:presenceInfo xmlns:p15="http://schemas.microsoft.com/office/powerpoint/2012/main" userId="S::cwilliams2@salemstate.edu::a2c0d735-aa82-498d-9a3c-dec6618e9bf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1889653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2182074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3952994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262587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594630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4061894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00153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816647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2782899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41678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4/30/2020</a:t>
            </a:fld>
            <a:endParaRPr lang="en-US" dirty="0"/>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70988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4/30/2020</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a:t>
            </a:fld>
            <a:endParaRPr lang="en-US" dirty="0"/>
          </a:p>
        </p:txBody>
      </p:sp>
    </p:spTree>
    <p:extLst>
      <p:ext uri="{BB962C8B-B14F-4D97-AF65-F5344CB8AC3E}">
        <p14:creationId xmlns:p14="http://schemas.microsoft.com/office/powerpoint/2010/main" val="248081470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47" r:id="rId6"/>
    <p:sldLayoutId id="2147483843" r:id="rId7"/>
    <p:sldLayoutId id="2147483844" r:id="rId8"/>
    <p:sldLayoutId id="2147483845" r:id="rId9"/>
    <p:sldLayoutId id="2147483846" r:id="rId10"/>
    <p:sldLayoutId id="2147483848" r:id="rId11"/>
  </p:sldLayoutIdLst>
  <p:txStyles>
    <p:titleStyle>
      <a:lvl1pPr algn="l" defTabSz="914400" rtl="0" eaLnBrk="1" latinLnBrk="0" hangingPunct="1">
        <a:lnSpc>
          <a:spcPct val="100000"/>
        </a:lnSpc>
        <a:spcBef>
          <a:spcPct val="0"/>
        </a:spcBef>
        <a:buNone/>
        <a:defRPr sz="5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3C746C0-C56F-4CF2-8097-5BC8CD0185D8}"/>
              </a:ext>
            </a:extLst>
          </p:cNvPr>
          <p:cNvSpPr>
            <a:spLocks noGrp="1"/>
          </p:cNvSpPr>
          <p:nvPr>
            <p:ph type="ctrTitle"/>
          </p:nvPr>
        </p:nvSpPr>
        <p:spPr>
          <a:xfrm>
            <a:off x="4654296" y="640080"/>
            <a:ext cx="6894576" cy="3566160"/>
          </a:xfrm>
        </p:spPr>
        <p:txBody>
          <a:bodyPr anchor="b">
            <a:normAutofit/>
          </a:bodyPr>
          <a:lstStyle/>
          <a:p>
            <a:pPr>
              <a:lnSpc>
                <a:spcPct val="90000"/>
              </a:lnSpc>
            </a:pPr>
            <a:r>
              <a:rPr lang="en-US" sz="4600" b="1" dirty="0">
                <a:latin typeface="Arial Black" panose="020B0A04020102020204" pitchFamily="34" charset="0"/>
              </a:rPr>
              <a:t>Reflective Journaling in Nursing: An</a:t>
            </a:r>
            <a:br>
              <a:rPr lang="en-US" sz="4600" b="1" dirty="0"/>
            </a:br>
            <a:r>
              <a:rPr lang="en-US" sz="4600" b="1" dirty="0">
                <a:latin typeface="Arial Black" panose="020B0A04020102020204" pitchFamily="34" charset="0"/>
              </a:rPr>
              <a:t>integrative review</a:t>
            </a:r>
            <a:endParaRPr lang="en-US" sz="4600" dirty="0"/>
          </a:p>
        </p:txBody>
      </p:sp>
      <p:sp>
        <p:nvSpPr>
          <p:cNvPr id="3" name="Subtitle 2">
            <a:extLst>
              <a:ext uri="{FF2B5EF4-FFF2-40B4-BE49-F238E27FC236}">
                <a16:creationId xmlns:a16="http://schemas.microsoft.com/office/drawing/2014/main" id="{6077D508-033C-4D22-A12D-9724CC4F0DA9}"/>
              </a:ext>
            </a:extLst>
          </p:cNvPr>
          <p:cNvSpPr>
            <a:spLocks noGrp="1"/>
          </p:cNvSpPr>
          <p:nvPr>
            <p:ph type="subTitle" idx="1"/>
          </p:nvPr>
        </p:nvSpPr>
        <p:spPr>
          <a:xfrm>
            <a:off x="4654296" y="4636008"/>
            <a:ext cx="6894576" cy="1572768"/>
          </a:xfrm>
        </p:spPr>
        <p:txBody>
          <a:bodyPr>
            <a:normAutofit/>
          </a:bodyPr>
          <a:lstStyle/>
          <a:p>
            <a:pPr>
              <a:lnSpc>
                <a:spcPct val="100000"/>
              </a:lnSpc>
            </a:pPr>
            <a:r>
              <a:rPr lang="en-US" sz="2600" dirty="0">
                <a:latin typeface="Arial Black" panose="020B0A04020102020204" pitchFamily="34" charset="0"/>
              </a:rPr>
              <a:t>Diane F. Pulliam BSN, RN</a:t>
            </a:r>
          </a:p>
          <a:p>
            <a:pPr>
              <a:lnSpc>
                <a:spcPct val="100000"/>
              </a:lnSpc>
            </a:pPr>
            <a:r>
              <a:rPr lang="en-US" sz="2600" dirty="0">
                <a:latin typeface="Arial Black" panose="020B0A04020102020204" pitchFamily="34" charset="0"/>
              </a:rPr>
              <a:t>Salem State University</a:t>
            </a:r>
          </a:p>
        </p:txBody>
      </p:sp>
      <p:pic>
        <p:nvPicPr>
          <p:cNvPr id="13" name="Picture 3">
            <a:extLst>
              <a:ext uri="{FF2B5EF4-FFF2-40B4-BE49-F238E27FC236}">
                <a16:creationId xmlns:a16="http://schemas.microsoft.com/office/drawing/2014/main" id="{ABD70F05-7A62-4D33-B227-7525125459FE}"/>
              </a:ext>
            </a:extLst>
          </p:cNvPr>
          <p:cNvPicPr>
            <a:picLocks noChangeAspect="1"/>
          </p:cNvPicPr>
          <p:nvPr/>
        </p:nvPicPr>
        <p:blipFill rotWithShape="1">
          <a:blip r:embed="rId2"/>
          <a:srcRect l="12003" r="14327" b="-3"/>
          <a:stretch/>
        </p:blipFill>
        <p:spPr>
          <a:xfrm>
            <a:off x="20" y="10"/>
            <a:ext cx="4049786" cy="6857990"/>
          </a:xfrm>
          <a:custGeom>
            <a:avLst/>
            <a:gdLst/>
            <a:ahLst/>
            <a:cxnLst/>
            <a:rect l="l" t="t" r="r" b="b"/>
            <a:pathLst>
              <a:path w="4049806" h="6858000">
                <a:moveTo>
                  <a:pt x="0" y="0"/>
                </a:moveTo>
                <a:lnTo>
                  <a:pt x="4018525" y="0"/>
                </a:lnTo>
                <a:lnTo>
                  <a:pt x="4019816" y="10931"/>
                </a:lnTo>
                <a:cubicBezTo>
                  <a:pt x="4034945" y="94836"/>
                  <a:pt x="4032275" y="179884"/>
                  <a:pt x="4036343" y="264297"/>
                </a:cubicBezTo>
                <a:cubicBezTo>
                  <a:pt x="4041301" y="367652"/>
                  <a:pt x="4035072" y="471135"/>
                  <a:pt x="4032911" y="574617"/>
                </a:cubicBezTo>
                <a:cubicBezTo>
                  <a:pt x="4031004" y="662717"/>
                  <a:pt x="4022232" y="750690"/>
                  <a:pt x="4025029" y="838916"/>
                </a:cubicBezTo>
                <a:cubicBezTo>
                  <a:pt x="4025029" y="841968"/>
                  <a:pt x="4025029" y="845019"/>
                  <a:pt x="4025029" y="848070"/>
                </a:cubicBezTo>
                <a:cubicBezTo>
                  <a:pt x="4017020" y="945068"/>
                  <a:pt x="4017020" y="1042576"/>
                  <a:pt x="4025029" y="1139574"/>
                </a:cubicBezTo>
                <a:cubicBezTo>
                  <a:pt x="4027609" y="1179950"/>
                  <a:pt x="4026885" y="1220466"/>
                  <a:pt x="4022868" y="1260728"/>
                </a:cubicBezTo>
                <a:cubicBezTo>
                  <a:pt x="4019054" y="1311960"/>
                  <a:pt x="4006849" y="1364083"/>
                  <a:pt x="4015621" y="1414934"/>
                </a:cubicBezTo>
                <a:cubicBezTo>
                  <a:pt x="4021367" y="1456784"/>
                  <a:pt x="4024558" y="1498940"/>
                  <a:pt x="4025156" y="1541172"/>
                </a:cubicBezTo>
                <a:cubicBezTo>
                  <a:pt x="4029478" y="1635755"/>
                  <a:pt x="4025283" y="1730847"/>
                  <a:pt x="4023757" y="1825685"/>
                </a:cubicBezTo>
                <a:cubicBezTo>
                  <a:pt x="4021850" y="1936286"/>
                  <a:pt x="4024647" y="2046634"/>
                  <a:pt x="4015748" y="2157235"/>
                </a:cubicBezTo>
                <a:cubicBezTo>
                  <a:pt x="4010790" y="2246581"/>
                  <a:pt x="4010790" y="2336130"/>
                  <a:pt x="4015748" y="2425476"/>
                </a:cubicBezTo>
                <a:cubicBezTo>
                  <a:pt x="4018164" y="2507473"/>
                  <a:pt x="4030495" y="2588454"/>
                  <a:pt x="4028461" y="2671214"/>
                </a:cubicBezTo>
                <a:cubicBezTo>
                  <a:pt x="4026046" y="2767832"/>
                  <a:pt x="4014604" y="2863940"/>
                  <a:pt x="4018164" y="2960685"/>
                </a:cubicBezTo>
                <a:cubicBezTo>
                  <a:pt x="4019816" y="3006832"/>
                  <a:pt x="4019944" y="3052980"/>
                  <a:pt x="4020961" y="3099127"/>
                </a:cubicBezTo>
                <a:cubicBezTo>
                  <a:pt x="4021978" y="3154682"/>
                  <a:pt x="4032021" y="3210110"/>
                  <a:pt x="4026427" y="3265665"/>
                </a:cubicBezTo>
                <a:cubicBezTo>
                  <a:pt x="4017147" y="3358087"/>
                  <a:pt x="3993120" y="3448857"/>
                  <a:pt x="4008121" y="3543567"/>
                </a:cubicBezTo>
                <a:cubicBezTo>
                  <a:pt x="4016384" y="3595690"/>
                  <a:pt x="4025791" y="3647940"/>
                  <a:pt x="4030495" y="3700571"/>
                </a:cubicBezTo>
                <a:cubicBezTo>
                  <a:pt x="4034690" y="3747608"/>
                  <a:pt x="4045369" y="3795408"/>
                  <a:pt x="4037233" y="3842191"/>
                </a:cubicBezTo>
                <a:cubicBezTo>
                  <a:pt x="4030368" y="3882237"/>
                  <a:pt x="4034055" y="3922282"/>
                  <a:pt x="4028715" y="3962327"/>
                </a:cubicBezTo>
                <a:cubicBezTo>
                  <a:pt x="4021723" y="4014831"/>
                  <a:pt x="4017910" y="4068352"/>
                  <a:pt x="4012697" y="4121111"/>
                </a:cubicBezTo>
                <a:cubicBezTo>
                  <a:pt x="4007866" y="4169038"/>
                  <a:pt x="4004307" y="4216838"/>
                  <a:pt x="4017020" y="4261841"/>
                </a:cubicBezTo>
                <a:cubicBezTo>
                  <a:pt x="4048039" y="4375112"/>
                  <a:pt x="4031004" y="4487748"/>
                  <a:pt x="4019308" y="4600257"/>
                </a:cubicBezTo>
                <a:cubicBezTo>
                  <a:pt x="4013587" y="4655049"/>
                  <a:pt x="4005197" y="4712765"/>
                  <a:pt x="4017910" y="4762853"/>
                </a:cubicBezTo>
                <a:cubicBezTo>
                  <a:pt x="4041428" y="4851716"/>
                  <a:pt x="4022995" y="4936764"/>
                  <a:pt x="4012824" y="5021432"/>
                </a:cubicBezTo>
                <a:cubicBezTo>
                  <a:pt x="4002654" y="5106099"/>
                  <a:pt x="4000239" y="5189495"/>
                  <a:pt x="4018037" y="5272637"/>
                </a:cubicBezTo>
                <a:cubicBezTo>
                  <a:pt x="4030495" y="5331116"/>
                  <a:pt x="4030495" y="5390612"/>
                  <a:pt x="4032021" y="5449600"/>
                </a:cubicBezTo>
                <a:cubicBezTo>
                  <a:pt x="4032911" y="5486339"/>
                  <a:pt x="4019308" y="5523842"/>
                  <a:pt x="4010282" y="5560582"/>
                </a:cubicBezTo>
                <a:cubicBezTo>
                  <a:pt x="3994009" y="5626943"/>
                  <a:pt x="3988162" y="5694321"/>
                  <a:pt x="4010282" y="5759029"/>
                </a:cubicBezTo>
                <a:cubicBezTo>
                  <a:pt x="4040793" y="5848655"/>
                  <a:pt x="4058336" y="5938407"/>
                  <a:pt x="4045623" y="6033117"/>
                </a:cubicBezTo>
                <a:cubicBezTo>
                  <a:pt x="4038377" y="6091724"/>
                  <a:pt x="4036597" y="6151347"/>
                  <a:pt x="4025664" y="6209190"/>
                </a:cubicBezTo>
                <a:cubicBezTo>
                  <a:pt x="4007358" y="6304790"/>
                  <a:pt x="4013841" y="6399882"/>
                  <a:pt x="4028461" y="6494211"/>
                </a:cubicBezTo>
                <a:cubicBezTo>
                  <a:pt x="4038542" y="6573081"/>
                  <a:pt x="4039610" y="6652829"/>
                  <a:pt x="4031639" y="6731941"/>
                </a:cubicBezTo>
                <a:lnTo>
                  <a:pt x="4022913" y="6858000"/>
                </a:lnTo>
                <a:lnTo>
                  <a:pt x="0" y="6858000"/>
                </a:lnTo>
                <a:close/>
              </a:path>
            </a:pathLst>
          </a:custGeom>
        </p:spPr>
      </p:pic>
      <p:sp>
        <p:nvSpPr>
          <p:cNvPr id="18" name="Rectangle 6">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7641" y="4409267"/>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rgbClr val="295EE7"/>
          </a:solidFill>
          <a:ln w="38100" cap="rnd">
            <a:solidFill>
              <a:srgbClr val="295EE7"/>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184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E2F28-7E89-4AE3-8C5F-70FB1E03A590}"/>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6BCA8960-28F5-49F6-A225-7D62F64B874A}"/>
              </a:ext>
            </a:extLst>
          </p:cNvPr>
          <p:cNvSpPr>
            <a:spLocks noGrp="1"/>
          </p:cNvSpPr>
          <p:nvPr>
            <p:ph idx="1"/>
          </p:nvPr>
        </p:nvSpPr>
        <p:spPr/>
        <p:txBody>
          <a:bodyPr>
            <a:normAutofit fontScale="92500" lnSpcReduction="10000"/>
          </a:bodyPr>
          <a:lstStyle/>
          <a:p>
            <a:pPr marL="0" indent="0">
              <a:buNone/>
            </a:pPr>
            <a:r>
              <a:rPr lang="en-US" sz="1700" b="1" dirty="0">
                <a:latin typeface="Verdana" panose="020B0604030504040204" pitchFamily="34" charset="0"/>
                <a:ea typeface="Verdana" panose="020B0604030504040204" pitchFamily="34" charset="0"/>
              </a:rPr>
              <a:t>Discussion </a:t>
            </a:r>
          </a:p>
          <a:p>
            <a:pPr marL="0" indent="0">
              <a:buNone/>
            </a:pPr>
            <a:r>
              <a:rPr lang="en-US" sz="1700" dirty="0">
                <a:solidFill>
                  <a:srgbClr val="000000"/>
                </a:solidFill>
                <a:latin typeface="Verdana" panose="020B0604030504040204" pitchFamily="34" charset="0"/>
                <a:ea typeface="Verdana" panose="020B0604030504040204" pitchFamily="34" charset="0"/>
                <a:cs typeface="Times New Roman" panose="02020603050405020304" pitchFamily="18" charset="0"/>
              </a:rPr>
              <a:t>All studies used survey tools specific to their studies to report their findings showing accuracy and the credibility of their research.</a:t>
            </a:r>
            <a:endParaRPr lang="en-US" sz="1700" dirty="0">
              <a:latin typeface="Verdana" panose="020B0604030504040204" pitchFamily="34" charset="0"/>
              <a:ea typeface="Verdana" panose="020B0604030504040204" pitchFamily="34" charset="0"/>
            </a:endParaRPr>
          </a:p>
          <a:p>
            <a:r>
              <a:rPr lang="en-US" sz="1700" dirty="0">
                <a:latin typeface="Verdana" panose="020B0604030504040204" pitchFamily="34" charset="0"/>
                <a:ea typeface="Verdana" panose="020B0604030504040204" pitchFamily="34" charset="0"/>
              </a:rPr>
              <a:t>Based on the articles different strategies for have been used to conduct the surveys hoping to find a better way to implement journaling in nursing education.</a:t>
            </a:r>
          </a:p>
          <a:p>
            <a:pPr marL="0" indent="0">
              <a:buNone/>
            </a:pPr>
            <a:r>
              <a:rPr lang="en-US" sz="1700" dirty="0">
                <a:latin typeface="Verdana" panose="020B0604030504040204" pitchFamily="34" charset="0"/>
                <a:ea typeface="Verdana" panose="020B0604030504040204" pitchFamily="34" charset="0"/>
              </a:rPr>
              <a:t>The strategies include the use of: </a:t>
            </a:r>
          </a:p>
          <a:p>
            <a:r>
              <a:rPr lang="en-US" sz="1700" dirty="0">
                <a:latin typeface="Verdana" panose="020B0604030504040204" pitchFamily="34" charset="0"/>
                <a:ea typeface="Verdana" panose="020B0604030504040204" pitchFamily="34" charset="0"/>
              </a:rPr>
              <a:t>semi-guided journal assignment in addition to writing a pre-reflective course paper </a:t>
            </a:r>
          </a:p>
          <a:p>
            <a:r>
              <a:rPr lang="en-US" sz="1700" dirty="0">
                <a:solidFill>
                  <a:srgbClr val="000000"/>
                </a:solidFill>
                <a:latin typeface="Verdana" panose="020B0604030504040204" pitchFamily="34" charset="0"/>
                <a:ea typeface="Calibri" panose="020F0502020204030204" pitchFamily="34" charset="0"/>
                <a:cs typeface="Times New Roman" panose="02020603050405020304" pitchFamily="18" charset="0"/>
              </a:rPr>
              <a:t>different high-fidelity scenarios during a medical-surgical nursing course to identify a teaching-learning strategy to assist prelicensure nursing students prior to graduation, in the development of clinical judgement. (Bussard, 2015)</a:t>
            </a:r>
          </a:p>
          <a:p>
            <a:pPr lvl="0"/>
            <a:r>
              <a:rPr lang="en-US" sz="1700" dirty="0">
                <a:solidFill>
                  <a:srgbClr val="000000"/>
                </a:solidFill>
                <a:latin typeface="Verdana" panose="020B0604030504040204" pitchFamily="34" charset="0"/>
                <a:ea typeface="Calibri" panose="020F0502020204030204" pitchFamily="34" charset="0"/>
                <a:cs typeface="Times New Roman" panose="02020603050405020304" pitchFamily="18" charset="0"/>
              </a:rPr>
              <a:t>the combination of clinical simulation with debriefing and guided reflective journaling to stimulate CT</a:t>
            </a:r>
          </a:p>
          <a:p>
            <a:pPr lvl="0"/>
            <a:r>
              <a:rPr lang="en-US" sz="1700" dirty="0">
                <a:solidFill>
                  <a:srgbClr val="000000"/>
                </a:solidFill>
                <a:latin typeface="Verdana" panose="020B0604030504040204" pitchFamily="34" charset="0"/>
                <a:ea typeface="Calibri" panose="020F0502020204030204" pitchFamily="34" charset="0"/>
                <a:cs typeface="Times New Roman" panose="02020603050405020304" pitchFamily="18" charset="0"/>
              </a:rPr>
              <a:t>reflective journaling, and face-to-face a weekly interviews with the clinical instructor. </a:t>
            </a:r>
          </a:p>
          <a:p>
            <a:endParaRPr lang="en-US" sz="1800"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endParaRPr lang="en-US"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52292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5D833-78C8-4E4A-B388-9D93B6A8DE9C}"/>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7B21CC76-E0A8-4C46-8CAF-0C342D53C8B4}"/>
              </a:ext>
            </a:extLst>
          </p:cNvPr>
          <p:cNvSpPr>
            <a:spLocks noGrp="1"/>
          </p:cNvSpPr>
          <p:nvPr>
            <p:ph idx="1"/>
          </p:nvPr>
        </p:nvSpPr>
        <p:spPr/>
        <p:txBody>
          <a:bodyPr>
            <a:normAutofit fontScale="92500"/>
          </a:bodyPr>
          <a:lstStyle/>
          <a:p>
            <a:pPr marL="0" indent="0">
              <a:buNone/>
            </a:pPr>
            <a:r>
              <a:rPr lang="en-US" sz="1600" b="1" dirty="0">
                <a:latin typeface="Verdana" panose="020B0604030504040204" pitchFamily="34" charset="0"/>
                <a:ea typeface="Verdana" panose="020B0604030504040204" pitchFamily="34" charset="0"/>
              </a:rPr>
              <a:t>Recommendations</a:t>
            </a:r>
          </a:p>
          <a:p>
            <a:r>
              <a:rPr lang="en-US" sz="1600" dirty="0">
                <a:latin typeface="Verdana" panose="020B0604030504040204" pitchFamily="34" charset="0"/>
                <a:ea typeface="Verdana" panose="020B0604030504040204" pitchFamily="34" charset="0"/>
              </a:rPr>
              <a:t>All the authors acknowledge that more research is needed to show reflective journal’s impact on clinical judgement, critical thinking in nursing</a:t>
            </a:r>
            <a:r>
              <a:rPr lang="en-US" sz="1600" dirty="0">
                <a:solidFill>
                  <a:srgbClr val="000000"/>
                </a:solidFill>
                <a:latin typeface="Verdana" panose="020B0604030504040204" pitchFamily="34" charset="0"/>
                <a:ea typeface="Verdana" panose="020B0604030504040204" pitchFamily="34" charset="0"/>
              </a:rPr>
              <a:t>. Feedback to students should be part of communication to show understanding and support to students.</a:t>
            </a:r>
            <a:endParaRPr lang="en-US" sz="1600" dirty="0">
              <a:latin typeface="Verdana" panose="020B0604030504040204" pitchFamily="34" charset="0"/>
              <a:ea typeface="Verdana" panose="020B0604030504040204" pitchFamily="34" charset="0"/>
            </a:endParaRPr>
          </a:p>
          <a:p>
            <a:pPr lvl="0"/>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Reflective journaling have some participants worried about how their educator might evaluate their achievement in the program.  Educators must eliminate the current style of reflective journaling assignment and offer full anonymity for students; using a drop off box to turn in their assignment. </a:t>
            </a:r>
          </a:p>
          <a:p>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 Using reflective journaling as a teaching strategy to promote critical thinking with the inclusion of simulation reflective debriefing will increase positive outcomes</a:t>
            </a:r>
          </a:p>
          <a:p>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Simulation in combination with debriefing and guided reflective journal should be used to promote critical thinking skills, opportunities to practice clinical reasoning, professional growth development</a:t>
            </a:r>
          </a:p>
          <a:p>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Debriefing or group discussion eliminates students fears because they feel comfortable listening to their classmates who have the same beliefs and opinions</a:t>
            </a:r>
            <a:endParaRPr lang="en-US" sz="1600" dirty="0">
              <a:latin typeface="Verdana" panose="020B0604030504040204" pitchFamily="34" charset="0"/>
              <a:ea typeface="Verdana" panose="020B0604030504040204" pitchFamily="34" charset="0"/>
            </a:endParaRPr>
          </a:p>
          <a:p>
            <a:endPar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endPar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endPar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endPar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pPr marL="0" lvl="0" indent="0">
              <a:buNone/>
            </a:pPr>
            <a:endParaRPr lang="en-US" sz="1800"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pPr lvl="0"/>
            <a:endParaRPr lang="en-US"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64564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97DD7-2AAB-4943-97F1-4A4C416B4681}"/>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93D035CB-D9D3-4CAA-AE90-968043700D1A}"/>
              </a:ext>
            </a:extLst>
          </p:cNvPr>
          <p:cNvSpPr>
            <a:spLocks noGrp="1"/>
          </p:cNvSpPr>
          <p:nvPr>
            <p:ph idx="1"/>
          </p:nvPr>
        </p:nvSpPr>
        <p:spPr/>
        <p:txBody>
          <a:bodyPr>
            <a:normAutofit/>
          </a:bodyPr>
          <a:lstStyle/>
          <a:p>
            <a:pPr marL="0" indent="0">
              <a:buNone/>
            </a:pPr>
            <a:r>
              <a:rPr lang="en-US" sz="1600" b="1" dirty="0">
                <a:solidFill>
                  <a:srgbClr val="000000"/>
                </a:solidFill>
                <a:latin typeface="Verdana" panose="020B0604030504040204" pitchFamily="34" charset="0"/>
                <a:ea typeface="Calibri" panose="020F0502020204030204" pitchFamily="34" charset="0"/>
                <a:cs typeface="Times New Roman" panose="02020603050405020304" pitchFamily="18" charset="0"/>
              </a:rPr>
              <a:t>Conclusion</a:t>
            </a:r>
          </a:p>
          <a:p>
            <a:pPr lvl="0"/>
            <a:r>
              <a:rPr lang="en-US" sz="1600" dirty="0">
                <a:solidFill>
                  <a:srgbClr val="000000"/>
                </a:solidFill>
                <a:latin typeface="Verdana" panose="020B0604030504040204" pitchFamily="34" charset="0"/>
                <a:ea typeface="Verdana" panose="020B0604030504040204" pitchFamily="34" charset="0"/>
              </a:rPr>
              <a:t>The increased interest of utilizing reflective journaling as a teaching strategy is demonstrated in this integrative review. The research studies confirm that reflective journaling enhance critical thinking skills.</a:t>
            </a:r>
          </a:p>
          <a:p>
            <a:pPr lvl="0"/>
            <a:r>
              <a:rPr lang="en-US" sz="1600" dirty="0">
                <a:solidFill>
                  <a:srgbClr val="000000"/>
                </a:solidFill>
                <a:latin typeface="Verdana" panose="020B0604030504040204" pitchFamily="34" charset="0"/>
                <a:ea typeface="Verdana" panose="020B0604030504040204" pitchFamily="34" charset="0"/>
              </a:rPr>
              <a:t> One study reveals that  most of the students found keeping a reflective journal is useful “it gives them access to deeper layers of understanding…it helped them to become more mindful of how they provided care for the patients and the family. (Mirlashari, 2017, p26).</a:t>
            </a:r>
          </a:p>
          <a:p>
            <a:pPr lvl="0"/>
            <a:endParaRPr lang="en-US" sz="1800" dirty="0"/>
          </a:p>
        </p:txBody>
      </p:sp>
    </p:spTree>
    <p:extLst>
      <p:ext uri="{BB962C8B-B14F-4D97-AF65-F5344CB8AC3E}">
        <p14:creationId xmlns:p14="http://schemas.microsoft.com/office/powerpoint/2010/main" val="1429232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5C255-6F5F-4182-9773-89E233DAAB49}"/>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B2ED153E-B6FF-41C4-9B59-83E5C9F51AA0}"/>
              </a:ext>
            </a:extLst>
          </p:cNvPr>
          <p:cNvSpPr>
            <a:spLocks noGrp="1"/>
          </p:cNvSpPr>
          <p:nvPr>
            <p:ph idx="1"/>
          </p:nvPr>
        </p:nvSpPr>
        <p:spPr/>
        <p:txBody>
          <a:bodyPr>
            <a:normAutofit fontScale="62500" lnSpcReduction="20000"/>
          </a:bodyPr>
          <a:lstStyle/>
          <a:p>
            <a:pPr marL="0" indent="0">
              <a:buNone/>
            </a:pPr>
            <a:r>
              <a:rPr lang="en-US" sz="2600" b="1" dirty="0">
                <a:latin typeface="Verdana" panose="020B0604030504040204" pitchFamily="34" charset="0"/>
                <a:ea typeface="Verdana" panose="020B0604030504040204" pitchFamily="34" charset="0"/>
              </a:rPr>
              <a:t>                                                  References</a:t>
            </a:r>
          </a:p>
          <a:p>
            <a:pPr marL="0" marR="0" indent="0">
              <a:lnSpc>
                <a:spcPct val="220000"/>
              </a:lnSpc>
              <a:spcBef>
                <a:spcPts val="0"/>
              </a:spcBef>
              <a:spcAft>
                <a:spcPts val="800"/>
              </a:spcAft>
              <a:buNone/>
            </a:pPr>
            <a:r>
              <a:rPr lang="en-US" sz="2000" dirty="0">
                <a:solidFill>
                  <a:srgbClr val="333333"/>
                </a:solidFill>
                <a:latin typeface="Verdana" panose="020B0604030504040204" pitchFamily="34" charset="0"/>
                <a:ea typeface="Verdana" panose="020B0604030504040204" pitchFamily="34" charset="0"/>
                <a:cs typeface="Times New Roman" panose="02020603050405020304" pitchFamily="18" charset="0"/>
              </a:rPr>
              <a:t>Bussard, M. E. (2014). Clinical Judgment in Reflective Journals of Prelicensure Nursing Students. </a:t>
            </a:r>
            <a:r>
              <a:rPr lang="en-US" sz="2000" i="1" dirty="0">
                <a:solidFill>
                  <a:srgbClr val="333333"/>
                </a:solidFill>
                <a:latin typeface="Verdana" panose="020B0604030504040204" pitchFamily="34" charset="0"/>
                <a:ea typeface="Verdana" panose="020B0604030504040204" pitchFamily="34" charset="0"/>
                <a:cs typeface="Times New Roman" panose="02020603050405020304" pitchFamily="18" charset="0"/>
              </a:rPr>
              <a:t>Journal of Nursing Education</a:t>
            </a:r>
            <a:r>
              <a:rPr lang="en-US" sz="2000" dirty="0">
                <a:solidFill>
                  <a:srgbClr val="333333"/>
                </a:solidFill>
                <a:latin typeface="Verdana" panose="020B0604030504040204" pitchFamily="34" charset="0"/>
                <a:ea typeface="Verdana" panose="020B0604030504040204" pitchFamily="34" charset="0"/>
                <a:cs typeface="Times New Roman" panose="02020603050405020304" pitchFamily="18" charset="0"/>
              </a:rPr>
              <a:t>, </a:t>
            </a:r>
            <a:r>
              <a:rPr lang="en-US" sz="2000" i="1" dirty="0">
                <a:solidFill>
                  <a:srgbClr val="333333"/>
                </a:solidFill>
                <a:latin typeface="Verdana" panose="020B0604030504040204" pitchFamily="34" charset="0"/>
                <a:ea typeface="Verdana" panose="020B0604030504040204" pitchFamily="34" charset="0"/>
                <a:cs typeface="Times New Roman" panose="02020603050405020304" pitchFamily="18" charset="0"/>
              </a:rPr>
              <a:t>54</a:t>
            </a:r>
            <a:r>
              <a:rPr lang="en-US" sz="2000" dirty="0">
                <a:solidFill>
                  <a:srgbClr val="333333"/>
                </a:solidFill>
                <a:latin typeface="Verdana" panose="020B0604030504040204" pitchFamily="34" charset="0"/>
                <a:ea typeface="Verdana" panose="020B0604030504040204" pitchFamily="34" charset="0"/>
                <a:cs typeface="Times New Roman" panose="02020603050405020304" pitchFamily="18" charset="0"/>
              </a:rPr>
              <a:t>(1), 36–40. doi: 10.3928/01484834-20141224-05</a:t>
            </a:r>
            <a:endParaRPr lang="en-US" sz="2000" dirty="0">
              <a:latin typeface="Verdana" panose="020B0604030504040204" pitchFamily="34" charset="0"/>
              <a:ea typeface="Verdana" panose="020B0604030504040204" pitchFamily="34" charset="0"/>
              <a:cs typeface="Times New Roman" panose="02020603050405020304" pitchFamily="18" charset="0"/>
            </a:endParaRPr>
          </a:p>
          <a:p>
            <a:pPr marL="0" marR="0" indent="0">
              <a:lnSpc>
                <a:spcPct val="220000"/>
              </a:lnSpc>
              <a:spcBef>
                <a:spcPts val="0"/>
              </a:spcBef>
              <a:spcAft>
                <a:spcPts val="800"/>
              </a:spcAft>
              <a:buNone/>
            </a:pPr>
            <a:r>
              <a:rPr lang="en-US" sz="2000" dirty="0">
                <a:solidFill>
                  <a:srgbClr val="333333"/>
                </a:solidFill>
                <a:latin typeface="Verdana" panose="020B0604030504040204" pitchFamily="34" charset="0"/>
                <a:ea typeface="Verdana" panose="020B0604030504040204" pitchFamily="34" charset="0"/>
                <a:cs typeface="Times New Roman" panose="02020603050405020304" pitchFamily="18" charset="0"/>
              </a:rPr>
              <a:t>C., D. G. J., Oermann, M. H., &amp; Phillips, B. C. (2018). </a:t>
            </a:r>
            <a:r>
              <a:rPr lang="en-US" sz="2000" i="1" dirty="0">
                <a:solidFill>
                  <a:srgbClr val="333333"/>
                </a:solidFill>
                <a:latin typeface="Verdana" panose="020B0604030504040204" pitchFamily="34" charset="0"/>
                <a:ea typeface="Verdana" panose="020B0604030504040204" pitchFamily="34" charset="0"/>
                <a:cs typeface="Times New Roman" panose="02020603050405020304" pitchFamily="18" charset="0"/>
              </a:rPr>
              <a:t>Teaching in nursing and role of the educator: the complete guide to best practice in teaching, evaluation, and curriculum development</a:t>
            </a:r>
            <a:r>
              <a:rPr lang="en-US" sz="2000" dirty="0">
                <a:solidFill>
                  <a:srgbClr val="333333"/>
                </a:solidFill>
                <a:latin typeface="Verdana" panose="020B0604030504040204" pitchFamily="34" charset="0"/>
                <a:ea typeface="Verdana" panose="020B0604030504040204" pitchFamily="34" charset="0"/>
                <a:cs typeface="Times New Roman" panose="02020603050405020304" pitchFamily="18" charset="0"/>
              </a:rPr>
              <a:t>. New York, NY: Springer Publishing Company, LLC.</a:t>
            </a:r>
          </a:p>
          <a:p>
            <a:pPr marL="0" marR="0" indent="0">
              <a:lnSpc>
                <a:spcPct val="220000"/>
              </a:lnSpc>
              <a:spcBef>
                <a:spcPts val="0"/>
              </a:spcBef>
              <a:spcAft>
                <a:spcPts val="800"/>
              </a:spcAft>
              <a:buNone/>
            </a:pPr>
            <a:r>
              <a:rPr lang="en-US" sz="2000" dirty="0">
                <a:latin typeface="Verdana" panose="020B0604030504040204" pitchFamily="34" charset="0"/>
                <a:ea typeface="Verdana" panose="020B0604030504040204" pitchFamily="34" charset="0"/>
                <a:cs typeface="Times New Roman" panose="02020603050405020304" pitchFamily="18" charset="0"/>
              </a:rPr>
              <a:t>Mirlashari, J., Warnock, F., &amp; Jahanbani, J. (2017). The experiences of undergraduate nursing students and self-reflective accounts of first clinical rotation in pediatric oncology. </a:t>
            </a:r>
            <a:r>
              <a:rPr lang="en-US" sz="2000" i="1" dirty="0">
                <a:latin typeface="Verdana" panose="020B0604030504040204" pitchFamily="34" charset="0"/>
                <a:ea typeface="Verdana" panose="020B0604030504040204" pitchFamily="34" charset="0"/>
                <a:cs typeface="Times New Roman" panose="02020603050405020304" pitchFamily="18" charset="0"/>
              </a:rPr>
              <a:t>Nurse Education in Practice</a:t>
            </a:r>
            <a:r>
              <a:rPr lang="en-US" sz="2000" dirty="0">
                <a:latin typeface="Verdana" panose="020B0604030504040204" pitchFamily="34" charset="0"/>
                <a:ea typeface="Verdana" panose="020B0604030504040204" pitchFamily="34" charset="0"/>
                <a:cs typeface="Times New Roman" panose="02020603050405020304" pitchFamily="18" charset="0"/>
              </a:rPr>
              <a:t>, </a:t>
            </a:r>
            <a:r>
              <a:rPr lang="en-US" sz="2000" i="1" dirty="0">
                <a:latin typeface="Verdana" panose="020B0604030504040204" pitchFamily="34" charset="0"/>
                <a:ea typeface="Verdana" panose="020B0604030504040204" pitchFamily="34" charset="0"/>
                <a:cs typeface="Times New Roman" panose="02020603050405020304" pitchFamily="18" charset="0"/>
              </a:rPr>
              <a:t>25</a:t>
            </a:r>
            <a:r>
              <a:rPr lang="en-US" sz="2000" dirty="0">
                <a:latin typeface="Verdana" panose="020B0604030504040204" pitchFamily="34" charset="0"/>
                <a:ea typeface="Verdana" panose="020B0604030504040204" pitchFamily="34" charset="0"/>
                <a:cs typeface="Times New Roman" panose="02020603050405020304" pitchFamily="18" charset="0"/>
              </a:rPr>
              <a:t>, 22–28. doi: 10.1016/j.nepr.2017.04.006</a:t>
            </a:r>
          </a:p>
          <a:p>
            <a:pPr marL="0" marR="0" indent="0">
              <a:lnSpc>
                <a:spcPct val="107000"/>
              </a:lnSpc>
              <a:spcBef>
                <a:spcPts val="0"/>
              </a:spcBef>
              <a:spcAft>
                <a:spcPts val="800"/>
              </a:spcAft>
              <a:buNone/>
            </a:pPr>
            <a:endParaRPr lang="en-US" sz="1700" dirty="0">
              <a:latin typeface="Verdana" panose="020B0604030504040204" pitchFamily="34" charset="0"/>
              <a:ea typeface="Verdana" panose="020B0604030504040204" pitchFamily="34" charset="0"/>
              <a:cs typeface="Times New Roman" panose="02020603050405020304" pitchFamily="18" charset="0"/>
            </a:endParaRPr>
          </a:p>
          <a:p>
            <a:pPr marL="0" indent="0">
              <a:buNone/>
            </a:pPr>
            <a:r>
              <a:rPr lang="en-US" dirty="0"/>
              <a:t>                             </a:t>
            </a:r>
          </a:p>
        </p:txBody>
      </p:sp>
    </p:spTree>
    <p:extLst>
      <p:ext uri="{BB962C8B-B14F-4D97-AF65-F5344CB8AC3E}">
        <p14:creationId xmlns:p14="http://schemas.microsoft.com/office/powerpoint/2010/main" val="4186198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93AA8-50D8-4F6E-A951-6E1EF60A085B}"/>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1B9AA305-CD40-4BF8-9FC4-19CBEB7D7B41}"/>
              </a:ext>
            </a:extLst>
          </p:cNvPr>
          <p:cNvSpPr>
            <a:spLocks noGrp="1"/>
          </p:cNvSpPr>
          <p:nvPr>
            <p:ph idx="1"/>
          </p:nvPr>
        </p:nvSpPr>
        <p:spPr/>
        <p:txBody>
          <a:bodyPr>
            <a:normAutofit lnSpcReduction="10000"/>
          </a:bodyPr>
          <a:lstStyle/>
          <a:p>
            <a:pPr marL="0" marR="0" indent="0">
              <a:lnSpc>
                <a:spcPct val="107000"/>
              </a:lnSpc>
              <a:spcBef>
                <a:spcPts val="0"/>
              </a:spcBef>
              <a:spcAft>
                <a:spcPts val="800"/>
              </a:spcAft>
              <a:buNone/>
            </a:pPr>
            <a:r>
              <a:rPr lang="en-US" sz="1600" b="1" dirty="0">
                <a:latin typeface="Verdana" panose="020B0604030504040204" pitchFamily="34" charset="0"/>
                <a:ea typeface="Verdana" panose="020B0604030504040204" pitchFamily="34" charset="0"/>
                <a:cs typeface="Times New Roman" panose="02020603050405020304" pitchFamily="18" charset="0"/>
              </a:rPr>
              <a:t>References cont</a:t>
            </a:r>
            <a:r>
              <a:rPr lang="en-US" sz="1600" dirty="0">
                <a:latin typeface="Verdana" panose="020B0604030504040204" pitchFamily="34" charset="0"/>
                <a:ea typeface="Verdana" panose="020B0604030504040204" pitchFamily="34" charset="0"/>
                <a:cs typeface="Times New Roman" panose="02020603050405020304" pitchFamily="18" charset="0"/>
              </a:rPr>
              <a:t>.</a:t>
            </a:r>
          </a:p>
          <a:p>
            <a:pPr marL="0" marR="0" indent="0">
              <a:lnSpc>
                <a:spcPct val="150000"/>
              </a:lnSpc>
              <a:spcBef>
                <a:spcPts val="0"/>
              </a:spcBef>
              <a:spcAft>
                <a:spcPts val="800"/>
              </a:spcAft>
              <a:buNone/>
            </a:pPr>
            <a:r>
              <a:rPr lang="en-US" sz="1600" dirty="0">
                <a:latin typeface="Verdana" panose="020B0604030504040204" pitchFamily="34" charset="0"/>
                <a:ea typeface="Verdana" panose="020B0604030504040204" pitchFamily="34" charset="0"/>
                <a:cs typeface="Times New Roman" panose="02020603050405020304" pitchFamily="18" charset="0"/>
              </a:rPr>
              <a:t>Padden-Denmead, M. L., Scaffidi, R. M., Kerley, R. M., &amp; Farside, A. L. (2016). Simulation With Debriefing and Guided Reflective Journaling to Stimulate Critical Thinking in Prelicensure Baccalaureate Degree Nursing Students. </a:t>
            </a:r>
            <a:r>
              <a:rPr lang="en-US" sz="1600" i="1" dirty="0">
                <a:latin typeface="Verdana" panose="020B0604030504040204" pitchFamily="34" charset="0"/>
                <a:ea typeface="Verdana" panose="020B0604030504040204" pitchFamily="34" charset="0"/>
                <a:cs typeface="Times New Roman" panose="02020603050405020304" pitchFamily="18" charset="0"/>
              </a:rPr>
              <a:t>Journal of Nursing Education</a:t>
            </a:r>
            <a:r>
              <a:rPr lang="en-US" sz="1600" dirty="0">
                <a:latin typeface="Verdana" panose="020B0604030504040204" pitchFamily="34" charset="0"/>
                <a:ea typeface="Verdana" panose="020B0604030504040204" pitchFamily="34" charset="0"/>
                <a:cs typeface="Times New Roman" panose="02020603050405020304" pitchFamily="18" charset="0"/>
              </a:rPr>
              <a:t>, </a:t>
            </a:r>
            <a:r>
              <a:rPr lang="en-US" sz="1600" i="1" dirty="0">
                <a:latin typeface="Verdana" panose="020B0604030504040204" pitchFamily="34" charset="0"/>
                <a:ea typeface="Verdana" panose="020B0604030504040204" pitchFamily="34" charset="0"/>
                <a:cs typeface="Times New Roman" panose="02020603050405020304" pitchFamily="18" charset="0"/>
              </a:rPr>
              <a:t>55</a:t>
            </a:r>
            <a:r>
              <a:rPr lang="en-US" sz="1600" dirty="0">
                <a:latin typeface="Verdana" panose="020B0604030504040204" pitchFamily="34" charset="0"/>
                <a:ea typeface="Verdana" panose="020B0604030504040204" pitchFamily="34" charset="0"/>
                <a:cs typeface="Times New Roman" panose="02020603050405020304" pitchFamily="18" charset="0"/>
              </a:rPr>
              <a:t>(11), 645–650. doi: 10.3928/01484834-20161011-07</a:t>
            </a:r>
          </a:p>
          <a:p>
            <a:pPr marL="0" marR="0" indent="0">
              <a:lnSpc>
                <a:spcPct val="150000"/>
              </a:lnSpc>
              <a:spcBef>
                <a:spcPts val="0"/>
              </a:spcBef>
              <a:spcAft>
                <a:spcPts val="800"/>
              </a:spcAft>
              <a:buNone/>
            </a:pPr>
            <a:r>
              <a:rPr lang="en-US" sz="1600" dirty="0">
                <a:latin typeface="Verdana" panose="020B0604030504040204" pitchFamily="34" charset="0"/>
                <a:ea typeface="Verdana" panose="020B0604030504040204" pitchFamily="34" charset="0"/>
                <a:cs typeface="Times New Roman" panose="02020603050405020304" pitchFamily="18" charset="0"/>
              </a:rPr>
              <a:t>Wedgeworth, M. L., Ford, C. D., &amp; Tice, J. R. (2019). “I’m scared”: Journaling Uncovers Student Perceptions Prior to a Psychiatric Clinical Rotation. </a:t>
            </a:r>
            <a:r>
              <a:rPr lang="en-US" sz="1600" i="1" dirty="0">
                <a:latin typeface="Verdana" panose="020B0604030504040204" pitchFamily="34" charset="0"/>
                <a:ea typeface="Verdana" panose="020B0604030504040204" pitchFamily="34" charset="0"/>
                <a:cs typeface="Times New Roman" panose="02020603050405020304" pitchFamily="18" charset="0"/>
              </a:rPr>
              <a:t>Journal of the American Psychiatric Nurses Association</a:t>
            </a:r>
            <a:r>
              <a:rPr lang="en-US" sz="1600" dirty="0">
                <a:latin typeface="Verdana" panose="020B0604030504040204" pitchFamily="34" charset="0"/>
                <a:ea typeface="Verdana" panose="020B0604030504040204" pitchFamily="34" charset="0"/>
                <a:cs typeface="Times New Roman" panose="02020603050405020304" pitchFamily="18" charset="0"/>
              </a:rPr>
              <a:t>, </a:t>
            </a:r>
            <a:r>
              <a:rPr lang="en-US" sz="1600" i="1" dirty="0">
                <a:latin typeface="Verdana" panose="020B0604030504040204" pitchFamily="34" charset="0"/>
                <a:ea typeface="Verdana" panose="020B0604030504040204" pitchFamily="34" charset="0"/>
                <a:cs typeface="Times New Roman" panose="02020603050405020304" pitchFamily="18" charset="0"/>
              </a:rPr>
              <a:t>26</a:t>
            </a:r>
            <a:r>
              <a:rPr lang="en-US" sz="1600" dirty="0">
                <a:latin typeface="Verdana" panose="020B0604030504040204" pitchFamily="34" charset="0"/>
                <a:ea typeface="Verdana" panose="020B0604030504040204" pitchFamily="34" charset="0"/>
                <a:cs typeface="Times New Roman" panose="02020603050405020304" pitchFamily="18" charset="0"/>
              </a:rPr>
              <a:t>(2), 189–195. doi: 10.1177/1078390319844002</a:t>
            </a:r>
          </a:p>
          <a:p>
            <a:pPr marL="0" marR="0" indent="0">
              <a:lnSpc>
                <a:spcPct val="150000"/>
              </a:lnSpc>
              <a:spcBef>
                <a:spcPts val="0"/>
              </a:spcBef>
              <a:spcAft>
                <a:spcPts val="800"/>
              </a:spcAft>
              <a:buNone/>
            </a:pPr>
            <a:r>
              <a:rPr lang="en-US" sz="1600" dirty="0">
                <a:latin typeface="Verdana" panose="020B0604030504040204" pitchFamily="34" charset="0"/>
                <a:ea typeface="Verdana" panose="020B0604030504040204" pitchFamily="34" charset="0"/>
                <a:cs typeface="Times New Roman" panose="02020603050405020304" pitchFamily="18" charset="0"/>
              </a:rPr>
              <a:t>Zori, S. (2016). Teaching Critical Thinking Using Reflective Journaling in a Nursing Fellowship Program. </a:t>
            </a:r>
            <a:r>
              <a:rPr lang="en-US" sz="1600" i="1" dirty="0">
                <a:latin typeface="Verdana" panose="020B0604030504040204" pitchFamily="34" charset="0"/>
                <a:ea typeface="Verdana" panose="020B0604030504040204" pitchFamily="34" charset="0"/>
                <a:cs typeface="Times New Roman" panose="02020603050405020304" pitchFamily="18" charset="0"/>
              </a:rPr>
              <a:t>The Journal of Continuing Education in Nursing</a:t>
            </a:r>
            <a:r>
              <a:rPr lang="en-US" sz="1600" dirty="0">
                <a:latin typeface="Verdana" panose="020B0604030504040204" pitchFamily="34" charset="0"/>
                <a:ea typeface="Verdana" panose="020B0604030504040204" pitchFamily="34" charset="0"/>
                <a:cs typeface="Times New Roman" panose="02020603050405020304" pitchFamily="18" charset="0"/>
              </a:rPr>
              <a:t>, </a:t>
            </a:r>
            <a:r>
              <a:rPr lang="en-US" sz="1600" i="1" dirty="0">
                <a:latin typeface="Verdana" panose="020B0604030504040204" pitchFamily="34" charset="0"/>
                <a:ea typeface="Verdana" panose="020B0604030504040204" pitchFamily="34" charset="0"/>
                <a:cs typeface="Times New Roman" panose="02020603050405020304" pitchFamily="18" charset="0"/>
              </a:rPr>
              <a:t>47</a:t>
            </a:r>
            <a:r>
              <a:rPr lang="en-US" sz="1600" dirty="0">
                <a:latin typeface="Verdana" panose="020B0604030504040204" pitchFamily="34" charset="0"/>
                <a:ea typeface="Verdana" panose="020B0604030504040204" pitchFamily="34" charset="0"/>
                <a:cs typeface="Times New Roman" panose="02020603050405020304" pitchFamily="18" charset="0"/>
              </a:rPr>
              <a:t>(7), 321–329. doi: 10.3928/00220124-20160616-09</a:t>
            </a:r>
          </a:p>
          <a:p>
            <a:endParaRPr lang="en-US"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11994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EEE5E-719F-4FAF-94C3-F9F78AA3CBEB}"/>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6BFA27B5-C2A9-4B7B-9DE5-0C1DE7222BDE}"/>
              </a:ext>
            </a:extLst>
          </p:cNvPr>
          <p:cNvSpPr>
            <a:spLocks noGrp="1"/>
          </p:cNvSpPr>
          <p:nvPr>
            <p:ph idx="1"/>
          </p:nvPr>
        </p:nvSpPr>
        <p:spPr/>
        <p:txBody>
          <a:bodyPr>
            <a:normAutofit/>
          </a:bodyPr>
          <a:lstStyle/>
          <a:p>
            <a:pPr marL="0" indent="0">
              <a:buNone/>
            </a:pPr>
            <a:r>
              <a:rPr lang="en-US" sz="1600" b="1" dirty="0">
                <a:latin typeface="Verdana" panose="020B0604030504040204" pitchFamily="34" charset="0"/>
                <a:ea typeface="Verdana" panose="020B0604030504040204" pitchFamily="34" charset="0"/>
              </a:rPr>
              <a:t>Introduction</a:t>
            </a:r>
          </a:p>
          <a:p>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 Nursing educators feel that reflective journaling might be an essential tool to promote critical thinking based on nursing students and novice nurses’ journal entries during clinical rotations. </a:t>
            </a:r>
          </a:p>
          <a:p>
            <a:pPr marL="0" indent="0">
              <a:buNone/>
            </a:pPr>
            <a:endPar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r>
              <a:rPr lang="en-US" sz="1600" dirty="0">
                <a:latin typeface="Verdana" panose="020B0604030504040204" pitchFamily="34" charset="0"/>
                <a:ea typeface="Verdana" panose="020B0604030504040204" pitchFamily="34" charset="0"/>
              </a:rPr>
              <a:t>Reflective journaling is considered worthwhile for adult learners.  It is considered a tool that can close the gap that exists between nursing theory and practice. (Langley, 2010) </a:t>
            </a:r>
          </a:p>
        </p:txBody>
      </p:sp>
    </p:spTree>
    <p:extLst>
      <p:ext uri="{BB962C8B-B14F-4D97-AF65-F5344CB8AC3E}">
        <p14:creationId xmlns:p14="http://schemas.microsoft.com/office/powerpoint/2010/main" val="2107537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58349-3FCD-43C3-A83E-D681263B6E66}"/>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43EA0D29-79B6-4E11-B6DB-58F63092B3E1}"/>
              </a:ext>
            </a:extLst>
          </p:cNvPr>
          <p:cNvSpPr>
            <a:spLocks noGrp="1"/>
          </p:cNvSpPr>
          <p:nvPr>
            <p:ph idx="1"/>
          </p:nvPr>
        </p:nvSpPr>
        <p:spPr/>
        <p:txBody>
          <a:bodyPr>
            <a:normAutofit fontScale="92500" lnSpcReduction="10000"/>
          </a:bodyPr>
          <a:lstStyle/>
          <a:p>
            <a:pPr marL="0" marR="0" indent="0">
              <a:lnSpc>
                <a:spcPct val="107000"/>
              </a:lnSpc>
              <a:spcBef>
                <a:spcPts val="0"/>
              </a:spcBef>
              <a:spcAft>
                <a:spcPts val="800"/>
              </a:spcAft>
              <a:buNone/>
            </a:pPr>
            <a:r>
              <a:rPr lang="en-US" sz="1700" b="1" dirty="0">
                <a:latin typeface="Verdana" panose="020B0604030504040204" pitchFamily="34" charset="0"/>
                <a:ea typeface="Verdana" panose="020B0604030504040204" pitchFamily="34" charset="0"/>
              </a:rPr>
              <a:t>Background</a:t>
            </a:r>
          </a:p>
          <a:p>
            <a:pPr>
              <a:lnSpc>
                <a:spcPct val="107000"/>
              </a:lnSpc>
              <a:spcBef>
                <a:spcPts val="0"/>
              </a:spcBef>
              <a:spcAft>
                <a:spcPts val="800"/>
              </a:spcAft>
            </a:pPr>
            <a:r>
              <a:rPr lang="en-US" sz="1700" dirty="0">
                <a:latin typeface="Verdana" panose="020B0604030504040204" pitchFamily="34" charset="0"/>
                <a:ea typeface="Verdana" panose="020B0604030504040204" pitchFamily="34" charset="0"/>
              </a:rPr>
              <a:t>The perceptions that journaling promotes ways </a:t>
            </a:r>
            <a:r>
              <a:rPr lang="en-US" sz="1700" dirty="0">
                <a:solidFill>
                  <a:srgbClr val="000000"/>
                </a:solidFill>
                <a:latin typeface="Verdana" panose="020B0604030504040204" pitchFamily="34" charset="0"/>
                <a:ea typeface="Verdana" panose="020B0604030504040204" pitchFamily="34" charset="0"/>
              </a:rPr>
              <a:t>of gaining knowledge, developing critical thinking and clinical reasoning skills are positive and are pointed out by p</a:t>
            </a:r>
            <a:r>
              <a:rPr lang="en-US" sz="1700" dirty="0">
                <a:latin typeface="Verdana" panose="020B0604030504040204" pitchFamily="34" charset="0"/>
                <a:ea typeface="Verdana" panose="020B0604030504040204" pitchFamily="34" charset="0"/>
              </a:rPr>
              <a:t>sychologists, philosophers, educators, and nursing students (Bussard, 2015).</a:t>
            </a:r>
          </a:p>
          <a:p>
            <a:pPr marL="0" marR="0">
              <a:lnSpc>
                <a:spcPct val="107000"/>
              </a:lnSpc>
              <a:spcBef>
                <a:spcPts val="0"/>
              </a:spcBef>
              <a:spcAft>
                <a:spcPts val="800"/>
              </a:spcAft>
            </a:pPr>
            <a:r>
              <a:rPr lang="en-US" sz="1700" dirty="0">
                <a:latin typeface="Verdana" panose="020B0604030504040204" pitchFamily="34" charset="0"/>
                <a:ea typeface="Verdana" panose="020B0604030504040204" pitchFamily="34" charset="0"/>
              </a:rPr>
              <a:t>Reflective journaling</a:t>
            </a:r>
            <a:r>
              <a:rPr lang="en-US" sz="17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is a way by which an individual expresses feelings, opinions, and thoughts about a life experience through writing and goes back to explore while using critical thinking and find better ways for future situations. (Bussard, 2015)</a:t>
            </a:r>
          </a:p>
          <a:p>
            <a:pPr marL="0" marR="0">
              <a:lnSpc>
                <a:spcPct val="107000"/>
              </a:lnSpc>
              <a:spcBef>
                <a:spcPts val="0"/>
              </a:spcBef>
              <a:spcAft>
                <a:spcPts val="800"/>
              </a:spcAft>
            </a:pPr>
            <a:r>
              <a:rPr lang="en-US" sz="1700" dirty="0">
                <a:solidFill>
                  <a:srgbClr val="000000"/>
                </a:solidFill>
                <a:latin typeface="Verdana" panose="020B0604030504040204" pitchFamily="34" charset="0"/>
                <a:ea typeface="Verdana" panose="020B0604030504040204" pitchFamily="34" charset="0"/>
                <a:cs typeface="Times New Roman" panose="02020603050405020304" pitchFamily="18" charset="0"/>
              </a:rPr>
              <a:t>John Dewey, one of the most influential educators of the 20</a:t>
            </a:r>
            <a:r>
              <a:rPr lang="en-US" sz="1700" baseline="30000" dirty="0">
                <a:solidFill>
                  <a:srgbClr val="000000"/>
                </a:solidFill>
                <a:latin typeface="Verdana" panose="020B0604030504040204" pitchFamily="34" charset="0"/>
                <a:ea typeface="Verdana" panose="020B0604030504040204" pitchFamily="34" charset="0"/>
                <a:cs typeface="Times New Roman" panose="02020603050405020304" pitchFamily="18" charset="0"/>
              </a:rPr>
              <a:t>th</a:t>
            </a:r>
            <a:r>
              <a:rPr lang="en-US" sz="17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century, believed that experience is the source of learning and by reflecting on experiences that an individual encounters would create a connection between beliefs, thoughts, and actions.   Dewey viewed “experiential learning of practical life skills as crucial to education.” (Oermann, 2018, et al., p 23). </a:t>
            </a:r>
          </a:p>
          <a:p>
            <a:pPr marL="0" marR="0">
              <a:lnSpc>
                <a:spcPct val="107000"/>
              </a:lnSpc>
              <a:spcBef>
                <a:spcPts val="0"/>
              </a:spcBef>
              <a:spcAft>
                <a:spcPts val="800"/>
              </a:spcAft>
            </a:pPr>
            <a:r>
              <a:rPr lang="en-US" sz="1700" dirty="0">
                <a:solidFill>
                  <a:srgbClr val="000000"/>
                </a:solidFill>
                <a:latin typeface="Verdana" panose="020B0604030504040204" pitchFamily="34" charset="0"/>
                <a:ea typeface="Verdana" panose="020B0604030504040204" pitchFamily="34" charset="0"/>
                <a:cs typeface="Times New Roman" panose="02020603050405020304" pitchFamily="18" charset="0"/>
              </a:rPr>
              <a:t>Thirty years ago, Donald Alan Schön, a trained philosopher, published about reflective practice that triggers the use of reflective journaling in nursing as an important concept to nursing. (Langley, 2010).</a:t>
            </a:r>
            <a:endParaRPr lang="en-US" sz="1700" dirty="0">
              <a:latin typeface="Verdana" panose="020B0604030504040204" pitchFamily="34" charset="0"/>
              <a:ea typeface="Verdana" panose="020B0604030504040204" pitchFamily="34" charset="0"/>
              <a:cs typeface="Times New Roman" panose="02020603050405020304" pitchFamily="18" charset="0"/>
            </a:endParaRPr>
          </a:p>
          <a:p>
            <a:endParaRPr lang="en-US" sz="2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572854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B9E67-E5BD-4E30-ACC9-9C8E7907FF8A}"/>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486AE8E0-7647-4AA9-8C63-869733AC0037}"/>
              </a:ext>
            </a:extLst>
          </p:cNvPr>
          <p:cNvSpPr>
            <a:spLocks noGrp="1"/>
          </p:cNvSpPr>
          <p:nvPr>
            <p:ph idx="1"/>
          </p:nvPr>
        </p:nvSpPr>
        <p:spPr/>
        <p:txBody>
          <a:bodyPr>
            <a:normAutofit fontScale="92500" lnSpcReduction="20000"/>
          </a:bodyPr>
          <a:lstStyle/>
          <a:p>
            <a:pPr marL="0" indent="0">
              <a:buNone/>
            </a:pPr>
            <a:r>
              <a:rPr lang="en-US" sz="1700" b="1" dirty="0">
                <a:latin typeface="Verdana" panose="020B0604030504040204" pitchFamily="34" charset="0"/>
                <a:ea typeface="Verdana" panose="020B0604030504040204" pitchFamily="34" charset="0"/>
              </a:rPr>
              <a:t>Background cont</a:t>
            </a:r>
            <a:r>
              <a:rPr lang="en-US" sz="1600" b="1" dirty="0">
                <a:latin typeface="Verdana" panose="020B0604030504040204" pitchFamily="34" charset="0"/>
                <a:ea typeface="Verdana" panose="020B0604030504040204" pitchFamily="34" charset="0"/>
              </a:rPr>
              <a:t>.</a:t>
            </a:r>
          </a:p>
          <a:p>
            <a:r>
              <a:rPr lang="en-US" sz="1700" dirty="0">
                <a:solidFill>
                  <a:srgbClr val="000000"/>
                </a:solidFill>
                <a:latin typeface="Verdana" panose="020B0604030504040204" pitchFamily="34" charset="0"/>
                <a:ea typeface="Verdana" panose="020B0604030504040204" pitchFamily="34" charset="0"/>
                <a:cs typeface="Times New Roman" panose="02020603050405020304" pitchFamily="18" charset="0"/>
              </a:rPr>
              <a:t>In nursing education, it is understood that reflective journaling may be helpful not only to students but also to educators.  It helps educators create a teaching strategy as a result of knowing how nursing students’ perceptions of a situation affect their learning and skills development. (Webster, 2010).</a:t>
            </a:r>
          </a:p>
          <a:p>
            <a:r>
              <a:rPr lang="en-US" sz="1700" dirty="0">
                <a:solidFill>
                  <a:srgbClr val="000000"/>
                </a:solidFill>
                <a:latin typeface="Verdana" panose="020B0604030504040204" pitchFamily="34" charset="0"/>
                <a:ea typeface="Verdana" panose="020B0604030504040204" pitchFamily="34" charset="0"/>
                <a:cs typeface="Times New Roman" panose="02020603050405020304" pitchFamily="18" charset="0"/>
              </a:rPr>
              <a:t>Not all students feel comfortable using reflective journal to communicate their feelings, beliefs, thoughts, opinions with their educators while developing their professional growth and pursuing their goals as nurses (Zori, 2016)</a:t>
            </a:r>
          </a:p>
          <a:p>
            <a:r>
              <a:rPr lang="en-US" sz="1700" dirty="0">
                <a:solidFill>
                  <a:srgbClr val="000000"/>
                </a:solidFill>
                <a:latin typeface="Verdana" panose="020B0604030504040204" pitchFamily="34" charset="0"/>
                <a:ea typeface="Verdana" panose="020B0604030504040204" pitchFamily="34" charset="0"/>
                <a:cs typeface="Times New Roman" panose="02020603050405020304" pitchFamily="18" charset="0"/>
              </a:rPr>
              <a:t>Some students view journaling as an invasion of privacy that creates some sort of </a:t>
            </a:r>
            <a:r>
              <a:rPr lang="en-US" sz="1700" dirty="0">
                <a:latin typeface="Verdana" panose="020B0604030504040204" pitchFamily="34" charset="0"/>
                <a:ea typeface="Verdana" panose="020B0604030504040204" pitchFamily="34" charset="0"/>
                <a:cs typeface="Times New Roman" panose="02020603050405020304" pitchFamily="18" charset="0"/>
              </a:rPr>
              <a:t>a barrier to express themselves freely. “self-disclosure in journal writing requires an atmosphere of mutual trust and privacy, free of the risk of negative consequences and the fear of jeopardizing academic goals” (Langley, 2010, p16).  The students also don’t believe that their journals will not  affect their grades.</a:t>
            </a:r>
          </a:p>
          <a:p>
            <a:r>
              <a:rPr lang="en-US" sz="1700" dirty="0">
                <a:solidFill>
                  <a:srgbClr val="000000"/>
                </a:solidFill>
                <a:latin typeface="Verdana" panose="020B0604030504040204" pitchFamily="34" charset="0"/>
                <a:ea typeface="Verdana" panose="020B0604030504040204" pitchFamily="34" charset="0"/>
              </a:rPr>
              <a:t>participants were advised that they could withdraw any time from the study without consequences in relation to grades or clinical rotation(Mirlashari, 2017).</a:t>
            </a:r>
            <a:endParaRPr lang="en-US" sz="17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34647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91844-7546-4586-B362-A412840EE0BC}"/>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1569D719-46B9-4824-8B62-B058E6A25F87}"/>
              </a:ext>
            </a:extLst>
          </p:cNvPr>
          <p:cNvSpPr>
            <a:spLocks noGrp="1"/>
          </p:cNvSpPr>
          <p:nvPr>
            <p:ph idx="1"/>
          </p:nvPr>
        </p:nvSpPr>
        <p:spPr/>
        <p:txBody>
          <a:bodyPr>
            <a:normAutofit/>
          </a:bodyPr>
          <a:lstStyle/>
          <a:p>
            <a:pPr marL="0" indent="0">
              <a:buNone/>
            </a:pPr>
            <a:r>
              <a:rPr lang="en-US" sz="1600" b="1" dirty="0">
                <a:latin typeface="Verdana" panose="020B0604030504040204" pitchFamily="34" charset="0"/>
                <a:ea typeface="Verdana" panose="020B0604030504040204" pitchFamily="34" charset="0"/>
              </a:rPr>
              <a:t>Method</a:t>
            </a:r>
          </a:p>
          <a:p>
            <a:r>
              <a:rPr lang="en-US" sz="1600" dirty="0">
                <a:latin typeface="Verdana" panose="020B0604030504040204" pitchFamily="34" charset="0"/>
                <a:ea typeface="Verdana" panose="020B0604030504040204" pitchFamily="34" charset="0"/>
              </a:rPr>
              <a:t>An integrative review is a fixed review method that summarizes literature research that has been done to provide a better understanding of a situation. It allows the inclusion of diverse methodologies and plays a major role in evidence-based practice in nursing ( Whittemore, 2005).</a:t>
            </a:r>
          </a:p>
          <a:p>
            <a:r>
              <a:rPr lang="en-US" sz="1600" dirty="0">
                <a:latin typeface="Verdana" panose="020B0604030504040204" pitchFamily="34" charset="0"/>
                <a:ea typeface="Verdana" panose="020B0604030504040204" pitchFamily="34" charset="0"/>
              </a:rPr>
              <a:t>This integrative review is to investigate how reflective journaling has been perceived </a:t>
            </a:r>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as an important component of the of the nursing education to better prepare nursing students how to use their experience as a way of gaining knowledge for practice.</a:t>
            </a:r>
          </a:p>
          <a:p>
            <a:r>
              <a:rPr lang="en-US" sz="1600" dirty="0">
                <a:solidFill>
                  <a:srgbClr val="000000"/>
                </a:solidFill>
                <a:latin typeface="Verdana" panose="020B0604030504040204" pitchFamily="34" charset="0"/>
                <a:ea typeface="Verdana" panose="020B0604030504040204" pitchFamily="34" charset="0"/>
              </a:rPr>
              <a:t>Ten articles were reviewed to initiate the study about what is known regarding reflective journaling searching for differences and similarities based on the research surveys. </a:t>
            </a:r>
            <a:r>
              <a:rPr lang="en-US" sz="1600" dirty="0">
                <a:solidFill>
                  <a:srgbClr val="000000"/>
                </a:solidFill>
                <a:latin typeface="Verdana" panose="020B0604030504040204" pitchFamily="34" charset="0"/>
                <a:ea typeface="Verdana" panose="020B0604030504040204" pitchFamily="34" charset="0"/>
                <a:cs typeface="Times New Roman" panose="02020603050405020304" pitchFamily="18" charset="0"/>
              </a:rPr>
              <a:t>Seven </a:t>
            </a:r>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articles were chosen because they exclusively focused on nursing students, novice nurses, and  educators gaining new knowledge through reflective journaling.</a:t>
            </a:r>
            <a:endParaRPr lang="en-US"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135510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0CFB-72D9-4211-B047-DA2A7691AD06}"/>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2A226E24-113B-459F-A9F8-B1AEA393289F}"/>
              </a:ext>
            </a:extLst>
          </p:cNvPr>
          <p:cNvSpPr>
            <a:spLocks noGrp="1"/>
          </p:cNvSpPr>
          <p:nvPr>
            <p:ph idx="1"/>
          </p:nvPr>
        </p:nvSpPr>
        <p:spPr/>
        <p:txBody>
          <a:bodyPr>
            <a:normAutofit/>
          </a:bodyPr>
          <a:lstStyle/>
          <a:p>
            <a:pPr marL="0" indent="0">
              <a:spcBef>
                <a:spcPts val="0"/>
              </a:spcBef>
              <a:buNone/>
              <a:tabLst>
                <a:tab pos="457200" algn="l"/>
              </a:tabLst>
            </a:pPr>
            <a:r>
              <a:rPr lang="en-US" sz="1600" b="1" dirty="0">
                <a:latin typeface="Verdana" panose="020B0604030504040204" pitchFamily="34" charset="0"/>
                <a:ea typeface="Verdana" panose="020B0604030504040204" pitchFamily="34" charset="0"/>
              </a:rPr>
              <a:t>Method cont.</a:t>
            </a:r>
            <a:r>
              <a:rPr lang="en-US" sz="1600" b="1" dirty="0">
                <a:solidFill>
                  <a:srgbClr val="000000"/>
                </a:solidFill>
                <a:latin typeface="Verdana" panose="020B0604030504040204" pitchFamily="34" charset="0"/>
                <a:ea typeface="Calibri" panose="020F0502020204030204" pitchFamily="34" charset="0"/>
                <a:cs typeface="Times New Roman" panose="02020603050405020304" pitchFamily="18" charset="0"/>
              </a:rPr>
              <a:t> </a:t>
            </a:r>
          </a:p>
          <a:p>
            <a:pPr marL="0" indent="0">
              <a:spcBef>
                <a:spcPts val="0"/>
              </a:spcBef>
              <a:buNone/>
              <a:tabLst>
                <a:tab pos="457200" algn="l"/>
              </a:tabLst>
            </a:pPr>
            <a:endParaRPr lang="en-US" sz="1600" b="1"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pPr>
              <a:spcBef>
                <a:spcPts val="0"/>
              </a:spcBef>
              <a:tabLst>
                <a:tab pos="457200" algn="l"/>
              </a:tabLst>
            </a:pPr>
            <a:r>
              <a:rPr lang="en-US" sz="1600" dirty="0">
                <a:solidFill>
                  <a:srgbClr val="000000"/>
                </a:solidFill>
                <a:latin typeface="Verdana" panose="020B0604030504040204" pitchFamily="34" charset="0"/>
                <a:ea typeface="Verdana" panose="020B0604030504040204" pitchFamily="34" charset="0"/>
              </a:rPr>
              <a:t>The articles consistent with using the terms: nursing, nursing students, nurse educators, reflection, reflective journaling, critical thinking, experience. </a:t>
            </a:r>
          </a:p>
          <a:p>
            <a:pPr marL="342900" indent="-342900">
              <a:spcBef>
                <a:spcPts val="0"/>
              </a:spcBef>
              <a:tabLst>
                <a:tab pos="457200" algn="l"/>
              </a:tabLst>
            </a:pPr>
            <a:endParaRPr lang="en-US" sz="1600" dirty="0">
              <a:solidFill>
                <a:srgbClr val="000000"/>
              </a:solidFill>
              <a:latin typeface="Verdana" panose="020B0604030504040204" pitchFamily="34" charset="0"/>
              <a:ea typeface="Verdana" panose="020B0604030504040204" pitchFamily="34" charset="0"/>
            </a:endParaRPr>
          </a:p>
          <a:p>
            <a:pPr>
              <a:spcBef>
                <a:spcPts val="0"/>
              </a:spcBef>
              <a:tabLst>
                <a:tab pos="457200" algn="l"/>
              </a:tabLst>
            </a:pPr>
            <a:r>
              <a:rPr lang="en-US" sz="1600" dirty="0">
                <a:solidFill>
                  <a:srgbClr val="000000"/>
                </a:solidFill>
                <a:latin typeface="Verdana" panose="020B0604030504040204" pitchFamily="34" charset="0"/>
                <a:ea typeface="Verdana" panose="020B0604030504040204" pitchFamily="34" charset="0"/>
              </a:rPr>
              <a:t> </a:t>
            </a:r>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The researchers’ method to gather data and obtain results are similar; they use pre and post surveys to gather data.</a:t>
            </a:r>
          </a:p>
          <a:p>
            <a:pPr marL="0" lvl="0">
              <a:lnSpc>
                <a:spcPct val="107000"/>
              </a:lnSpc>
              <a:spcBef>
                <a:spcPts val="0"/>
              </a:spcBef>
              <a:spcAft>
                <a:spcPts val="800"/>
              </a:spcAft>
            </a:pPr>
            <a:r>
              <a:rPr lang="en-US" sz="1600" dirty="0">
                <a:solidFill>
                  <a:srgbClr val="000000"/>
                </a:solidFill>
                <a:latin typeface="Verdana" panose="020B0604030504040204" pitchFamily="34" charset="0"/>
                <a:ea typeface="Calibri" panose="020F0502020204030204" pitchFamily="34" charset="0"/>
                <a:cs typeface="Times New Roman" panose="02020603050405020304" pitchFamily="18" charset="0"/>
              </a:rPr>
              <a:t>The surveys were restricted to nursing experience at the designated clinical sites.</a:t>
            </a:r>
          </a:p>
          <a:p>
            <a:pPr lvl="0"/>
            <a:r>
              <a:rPr lang="en-US" sz="1600" dirty="0">
                <a:solidFill>
                  <a:srgbClr val="000000"/>
                </a:solidFill>
                <a:latin typeface="Verdana" panose="020B0604030504040204" pitchFamily="34" charset="0"/>
                <a:ea typeface="Verdana" panose="020B0604030504040204" pitchFamily="34" charset="0"/>
              </a:rPr>
              <a:t>All five articles use codes instead of students’ names during data analysis to prevent bias </a:t>
            </a:r>
          </a:p>
          <a:p>
            <a:pPr marL="342900" indent="-342900">
              <a:spcBef>
                <a:spcPts val="0"/>
              </a:spcBef>
              <a:tabLst>
                <a:tab pos="457200" algn="l"/>
              </a:tabLst>
            </a:pPr>
            <a:endParaRPr lang="en-US" sz="1800" dirty="0">
              <a:solidFill>
                <a:srgbClr val="000000"/>
              </a:solidFill>
              <a:latin typeface="Verdana" panose="020B0604030504040204" pitchFamily="34" charset="0"/>
              <a:ea typeface="Verdana" panose="020B0604030504040204" pitchFamily="34" charset="0"/>
            </a:endParaRPr>
          </a:p>
          <a:p>
            <a:pPr marL="342900" indent="-342900">
              <a:spcBef>
                <a:spcPts val="0"/>
              </a:spcBef>
              <a:tabLst>
                <a:tab pos="457200" algn="l"/>
              </a:tabLst>
            </a:pPr>
            <a:endParaRPr lang="en-US" sz="1800" dirty="0">
              <a:solidFill>
                <a:srgbClr val="000000"/>
              </a:solidFill>
              <a:latin typeface="Verdana" panose="020B0604030504040204" pitchFamily="34" charset="0"/>
              <a:ea typeface="Verdana" panose="020B0604030504040204" pitchFamily="34" charset="0"/>
            </a:endParaRPr>
          </a:p>
          <a:p>
            <a:pPr marL="342900" lvl="0" indent="-342900">
              <a:spcBef>
                <a:spcPts val="0"/>
              </a:spcBef>
              <a:tabLst>
                <a:tab pos="457200" algn="l"/>
              </a:tabLst>
            </a:pPr>
            <a:endParaRPr lang="en-US" sz="1800" dirty="0">
              <a:solidFill>
                <a:srgbClr val="000000"/>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560726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351EB-6D8B-4B3B-A5AB-C140FB3369B3}"/>
              </a:ext>
            </a:extLst>
          </p:cNvPr>
          <p:cNvSpPr>
            <a:spLocks noGrp="1"/>
          </p:cNvSpPr>
          <p:nvPr>
            <p:ph type="title"/>
          </p:nvPr>
        </p:nvSpPr>
        <p:spPr>
          <a:xfrm>
            <a:off x="649357" y="365125"/>
            <a:ext cx="10704443" cy="1325563"/>
          </a:xfrm>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A1C13D31-E2E1-4310-96C7-D07D318CAD57}"/>
              </a:ext>
            </a:extLst>
          </p:cNvPr>
          <p:cNvSpPr>
            <a:spLocks noGrp="1"/>
          </p:cNvSpPr>
          <p:nvPr>
            <p:ph idx="1"/>
          </p:nvPr>
        </p:nvSpPr>
        <p:spPr/>
        <p:txBody>
          <a:bodyPr>
            <a:normAutofit/>
          </a:bodyPr>
          <a:lstStyle/>
          <a:p>
            <a:pPr marL="0" lvl="0" indent="0">
              <a:lnSpc>
                <a:spcPct val="107000"/>
              </a:lnSpc>
              <a:spcBef>
                <a:spcPts val="0"/>
              </a:spcBef>
              <a:spcAft>
                <a:spcPts val="800"/>
              </a:spcAft>
              <a:buNone/>
            </a:pPr>
            <a:r>
              <a:rPr lang="en-US" sz="1600" b="1" dirty="0">
                <a:latin typeface="Verdana" panose="020B0604030504040204" pitchFamily="34" charset="0"/>
                <a:ea typeface="Verdana" panose="020B0604030504040204" pitchFamily="34" charset="0"/>
              </a:rPr>
              <a:t>Results</a:t>
            </a:r>
            <a:r>
              <a:rPr lang="en-US" sz="1600" dirty="0">
                <a:latin typeface="Verdana" panose="020B0604030504040204" pitchFamily="34" charset="0"/>
                <a:ea typeface="Verdana" panose="020B0604030504040204" pitchFamily="34" charset="0"/>
              </a:rPr>
              <a:t> </a:t>
            </a:r>
          </a:p>
          <a:p>
            <a:pPr marL="0" lvl="0" indent="0">
              <a:spcBef>
                <a:spcPts val="0"/>
              </a:spcBef>
              <a:buNone/>
              <a:tabLst>
                <a:tab pos="457200" algn="l"/>
              </a:tabLst>
            </a:pPr>
            <a:r>
              <a:rPr lang="en-US" sz="1600" dirty="0">
                <a:solidFill>
                  <a:srgbClr val="000000"/>
                </a:solidFill>
                <a:latin typeface="Verdana" panose="020B0604030504040204" pitchFamily="34" charset="0"/>
                <a:ea typeface="Verdana" panose="020B0604030504040204" pitchFamily="34" charset="0"/>
              </a:rPr>
              <a:t>The research studies from the chosen articles have the same motif which is to explore the learners’ perceptions of certain nursing concepts through journaling.  The common themes noted in the five articles include:</a:t>
            </a:r>
          </a:p>
          <a:p>
            <a:pPr>
              <a:spcBef>
                <a:spcPts val="0"/>
              </a:spcBef>
              <a:tabLst>
                <a:tab pos="457200" algn="l"/>
              </a:tabLst>
            </a:pPr>
            <a:r>
              <a:rPr lang="en-US" sz="1600" dirty="0">
                <a:solidFill>
                  <a:srgbClr val="000000"/>
                </a:solidFill>
                <a:latin typeface="Verdana" panose="020B0604030504040204" pitchFamily="34" charset="0"/>
                <a:ea typeface="Verdana" panose="020B0604030504040204" pitchFamily="34" charset="0"/>
              </a:rPr>
              <a:t>Learning process</a:t>
            </a:r>
          </a:p>
          <a:p>
            <a:pPr>
              <a:spcBef>
                <a:spcPts val="0"/>
              </a:spcBef>
              <a:tabLst>
                <a:tab pos="457200" algn="l"/>
              </a:tabLst>
            </a:pPr>
            <a:r>
              <a:rPr lang="en-US" sz="1600" dirty="0">
                <a:solidFill>
                  <a:srgbClr val="000000"/>
                </a:solidFill>
                <a:latin typeface="Verdana" panose="020B0604030504040204" pitchFamily="34" charset="0"/>
                <a:ea typeface="Verdana" panose="020B0604030504040204" pitchFamily="34" charset="0"/>
              </a:rPr>
              <a:t>Professional development</a:t>
            </a:r>
          </a:p>
          <a:p>
            <a:pPr>
              <a:spcBef>
                <a:spcPts val="0"/>
              </a:spcBef>
              <a:tabLst>
                <a:tab pos="457200" algn="l"/>
              </a:tabLst>
            </a:pPr>
            <a:r>
              <a:rPr lang="en-US" sz="1600" dirty="0">
                <a:solidFill>
                  <a:srgbClr val="000000"/>
                </a:solidFill>
                <a:latin typeface="Verdana" panose="020B0604030504040204" pitchFamily="34" charset="0"/>
                <a:ea typeface="Verdana" panose="020B0604030504040204" pitchFamily="34" charset="0"/>
              </a:rPr>
              <a:t>Personal Growth</a:t>
            </a:r>
          </a:p>
          <a:p>
            <a:pPr>
              <a:spcBef>
                <a:spcPts val="0"/>
              </a:spcBef>
              <a:tabLst>
                <a:tab pos="457200" algn="l"/>
              </a:tabLst>
            </a:pPr>
            <a:r>
              <a:rPr lang="en-US" sz="1600" dirty="0">
                <a:solidFill>
                  <a:srgbClr val="000000"/>
                </a:solidFill>
                <a:latin typeface="Verdana" panose="020B0604030504040204" pitchFamily="34" charset="0"/>
                <a:ea typeface="Verdana" panose="020B0604030504040204" pitchFamily="34" charset="0"/>
              </a:rPr>
              <a:t>Learning process</a:t>
            </a:r>
          </a:p>
          <a:p>
            <a:pPr>
              <a:spcBef>
                <a:spcPts val="0"/>
              </a:spcBef>
              <a:tabLst>
                <a:tab pos="457200" algn="l"/>
              </a:tabLst>
            </a:pPr>
            <a:r>
              <a:rPr lang="en-US" sz="1600" dirty="0">
                <a:solidFill>
                  <a:srgbClr val="000000"/>
                </a:solidFill>
                <a:latin typeface="Verdana" panose="020B0604030504040204" pitchFamily="34" charset="0"/>
                <a:ea typeface="Verdana" panose="020B0604030504040204" pitchFamily="34" charset="0"/>
              </a:rPr>
              <a:t>Critical thinking skills</a:t>
            </a:r>
          </a:p>
          <a:p>
            <a:pPr marL="0" lvl="0" indent="0">
              <a:spcBef>
                <a:spcPts val="0"/>
              </a:spcBef>
              <a:buNone/>
              <a:tabLst>
                <a:tab pos="457200" algn="l"/>
              </a:tabLst>
            </a:pPr>
            <a:endParaRPr lang="en-US" sz="1800" dirty="0">
              <a:solidFill>
                <a:srgbClr val="000000"/>
              </a:solidFill>
              <a:latin typeface="Verdana" panose="020B0604030504040204" pitchFamily="34" charset="0"/>
              <a:ea typeface="Verdana" panose="020B0604030504040204" pitchFamily="34" charset="0"/>
            </a:endParaRPr>
          </a:p>
          <a:p>
            <a:pPr marL="0" lvl="0">
              <a:lnSpc>
                <a:spcPct val="107000"/>
              </a:lnSpc>
              <a:spcBef>
                <a:spcPts val="0"/>
              </a:spcBef>
              <a:spcAft>
                <a:spcPts val="800"/>
              </a:spcAft>
            </a:pPr>
            <a:endParaRPr lang="en-US" sz="18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0" lvl="0">
              <a:lnSpc>
                <a:spcPct val="107000"/>
              </a:lnSpc>
              <a:spcBef>
                <a:spcPts val="0"/>
              </a:spcBef>
              <a:spcAft>
                <a:spcPts val="800"/>
              </a:spcAft>
            </a:pPr>
            <a:endParaRPr lang="en-US" sz="1800" dirty="0">
              <a:latin typeface="Verdana" panose="020B0604030504040204" pitchFamily="34" charset="0"/>
              <a:ea typeface="Verdana" panose="020B0604030504040204" pitchFamily="34" charset="0"/>
            </a:endParaRPr>
          </a:p>
          <a:p>
            <a:endParaRPr lang="en-US"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81373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90C2-4A74-4120-A5F4-9821D6CDB3B1}"/>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3ACB1E02-7461-4B36-ADFB-2F558093D207}"/>
              </a:ext>
            </a:extLst>
          </p:cNvPr>
          <p:cNvSpPr>
            <a:spLocks noGrp="1"/>
          </p:cNvSpPr>
          <p:nvPr>
            <p:ph idx="1"/>
          </p:nvPr>
        </p:nvSpPr>
        <p:spPr/>
        <p:txBody>
          <a:bodyPr>
            <a:normAutofit/>
          </a:bodyPr>
          <a:lstStyle/>
          <a:p>
            <a:pPr marL="0" indent="0">
              <a:buNone/>
            </a:pPr>
            <a:r>
              <a:rPr lang="en-US" sz="1600" b="1" dirty="0">
                <a:latin typeface="Verdana" panose="020B0604030504040204" pitchFamily="34" charset="0"/>
                <a:ea typeface="Verdana" panose="020B0604030504040204" pitchFamily="34" charset="0"/>
              </a:rPr>
              <a:t>Result cont</a:t>
            </a:r>
            <a:r>
              <a:rPr lang="en-US" sz="1900" b="1" dirty="0">
                <a:latin typeface="Verdana" panose="020B0604030504040204" pitchFamily="34" charset="0"/>
                <a:ea typeface="Verdana" panose="020B0604030504040204" pitchFamily="34" charset="0"/>
              </a:rPr>
              <a:t>.</a:t>
            </a:r>
          </a:p>
          <a:p>
            <a:pPr marL="0" lvl="0">
              <a:lnSpc>
                <a:spcPct val="107000"/>
              </a:lnSpc>
              <a:spcBef>
                <a:spcPts val="0"/>
              </a:spcBef>
              <a:spcAft>
                <a:spcPts val="800"/>
              </a:spcAft>
            </a:pPr>
            <a:r>
              <a:rPr lang="en-US" sz="1600" dirty="0">
                <a:solidFill>
                  <a:srgbClr val="000000"/>
                </a:solidFill>
                <a:latin typeface="Verdana" panose="020B0604030504040204" pitchFamily="34" charset="0"/>
                <a:ea typeface="Verdana" panose="020B0604030504040204" pitchFamily="34" charset="0"/>
              </a:rPr>
              <a:t>The research survey of the seven selected articles convince readers that reflective journaling is building its roots into the nursing education.</a:t>
            </a:r>
          </a:p>
          <a:p>
            <a:pPr marL="0" lvl="0">
              <a:lnSpc>
                <a:spcPct val="107000"/>
              </a:lnSpc>
              <a:spcBef>
                <a:spcPts val="0"/>
              </a:spcBef>
              <a:spcAft>
                <a:spcPts val="800"/>
              </a:spcAft>
            </a:pPr>
            <a:r>
              <a:rPr lang="en-US" sz="16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One study found that nursing students prefer the reflective journaling method over written care plan to improve their thinking skills (Padden-Denmead, 2016).</a:t>
            </a:r>
          </a:p>
          <a:p>
            <a:pPr marL="0" lvl="0">
              <a:lnSpc>
                <a:spcPct val="107000"/>
              </a:lnSpc>
              <a:spcBef>
                <a:spcPts val="0"/>
              </a:spcBef>
              <a:spcAft>
                <a:spcPts val="800"/>
              </a:spcAft>
            </a:pPr>
            <a:r>
              <a:rPr lang="en-US" sz="16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The authors of one of the articles states that “engaging students in critical reflection through journaling is a well-accepted educational strategy within nursing education.” (Wedgeworth, 2019, p1).</a:t>
            </a:r>
          </a:p>
          <a:p>
            <a:pPr marL="0" lvl="0">
              <a:lnSpc>
                <a:spcPct val="107000"/>
              </a:lnSpc>
              <a:spcBef>
                <a:spcPts val="0"/>
              </a:spcBef>
              <a:spcAft>
                <a:spcPts val="800"/>
              </a:spcAft>
            </a:pPr>
            <a:r>
              <a:rPr lang="en-US" sz="1600" dirty="0">
                <a:solidFill>
                  <a:srgbClr val="000000"/>
                </a:solidFill>
                <a:latin typeface="Verdana" panose="020B0604030504040204" pitchFamily="34" charset="0"/>
                <a:ea typeface="Verdana" panose="020B0604030504040204" pitchFamily="34" charset="0"/>
                <a:cs typeface="Times New Roman" panose="02020603050405020304" pitchFamily="18" charset="0"/>
              </a:rPr>
              <a:t>Reflective journaling is an effective teaching learning strategy to identify students’ clinical judgement and development (Bussard, 2015)</a:t>
            </a:r>
          </a:p>
          <a:p>
            <a:pPr marL="0" lvl="0">
              <a:lnSpc>
                <a:spcPct val="107000"/>
              </a:lnSpc>
              <a:spcBef>
                <a:spcPts val="0"/>
              </a:spcBef>
              <a:spcAft>
                <a:spcPts val="800"/>
              </a:spcAft>
            </a:pPr>
            <a:r>
              <a:rPr lang="en-US" sz="1600" dirty="0">
                <a:solidFill>
                  <a:srgbClr val="000000"/>
                </a:solidFill>
                <a:latin typeface="Verdana" panose="020B0604030504040204" pitchFamily="34" charset="0"/>
                <a:ea typeface="Verdana" panose="020B0604030504040204" pitchFamily="34" charset="0"/>
                <a:cs typeface="Times New Roman" panose="02020603050405020304" pitchFamily="18" charset="0"/>
              </a:rPr>
              <a:t>Students develop personal growth by demonstrating a change in their perceptions.  For example, during a psychiatric clinical rotation some student have changed their negative attitude towards mentally ill patients (Wedgeworth, 2019)</a:t>
            </a:r>
          </a:p>
          <a:p>
            <a:endParaRPr lang="en-US" dirty="0"/>
          </a:p>
        </p:txBody>
      </p:sp>
    </p:spTree>
    <p:extLst>
      <p:ext uri="{BB962C8B-B14F-4D97-AF65-F5344CB8AC3E}">
        <p14:creationId xmlns:p14="http://schemas.microsoft.com/office/powerpoint/2010/main" val="218693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AB238-FDA5-42D5-8055-A47377648504}"/>
              </a:ext>
            </a:extLst>
          </p:cNvPr>
          <p:cNvSpPr>
            <a:spLocks noGrp="1"/>
          </p:cNvSpPr>
          <p:nvPr>
            <p:ph type="title"/>
          </p:nvPr>
        </p:nvSpPr>
        <p:spPr/>
        <p:txBody>
          <a:bodyPr>
            <a:normAutofit/>
          </a:bodyPr>
          <a:lstStyle/>
          <a:p>
            <a:r>
              <a:rPr lang="en-US" sz="1400" dirty="0">
                <a:latin typeface="Arial Black" panose="020B0A04020102020204" pitchFamily="34" charset="0"/>
              </a:rPr>
              <a:t>Reflective journaling</a:t>
            </a:r>
          </a:p>
        </p:txBody>
      </p:sp>
      <p:sp>
        <p:nvSpPr>
          <p:cNvPr id="3" name="Content Placeholder 2">
            <a:extLst>
              <a:ext uri="{FF2B5EF4-FFF2-40B4-BE49-F238E27FC236}">
                <a16:creationId xmlns:a16="http://schemas.microsoft.com/office/drawing/2014/main" id="{E0DDB63F-C909-462C-960A-DBEA6FE3F910}"/>
              </a:ext>
            </a:extLst>
          </p:cNvPr>
          <p:cNvSpPr>
            <a:spLocks noGrp="1"/>
          </p:cNvSpPr>
          <p:nvPr>
            <p:ph idx="1"/>
          </p:nvPr>
        </p:nvSpPr>
        <p:spPr/>
        <p:txBody>
          <a:bodyPr/>
          <a:lstStyle/>
          <a:p>
            <a:pPr marL="0" lvl="0" indent="0">
              <a:buNone/>
            </a:pPr>
            <a:r>
              <a:rPr lang="en-US" sz="1600" b="1" dirty="0">
                <a:solidFill>
                  <a:srgbClr val="000000"/>
                </a:solidFill>
                <a:latin typeface="Verdana" panose="020B0604030504040204" pitchFamily="34" charset="0"/>
                <a:ea typeface="Verdana" panose="020B0604030504040204" pitchFamily="34" charset="0"/>
                <a:cs typeface="Times New Roman" panose="02020603050405020304" pitchFamily="18" charset="0"/>
              </a:rPr>
              <a:t>Result cont.</a:t>
            </a:r>
          </a:p>
          <a:p>
            <a:pPr lvl="0"/>
            <a:r>
              <a:rPr lang="en-US" sz="1600" dirty="0">
                <a:solidFill>
                  <a:srgbClr val="000000"/>
                </a:solidFill>
                <a:latin typeface="Verdana" panose="020B0604030504040204" pitchFamily="34" charset="0"/>
                <a:ea typeface="Verdana" panose="020B0604030504040204" pitchFamily="34" charset="0"/>
                <a:cs typeface="Times New Roman" panose="02020603050405020304" pitchFamily="18" charset="0"/>
              </a:rPr>
              <a:t>Surprisingly, the</a:t>
            </a:r>
            <a:r>
              <a:rPr lang="en-US" sz="1600" dirty="0">
                <a:solidFill>
                  <a:srgbClr val="000000"/>
                </a:solidFill>
                <a:latin typeface="Verdana" panose="020B0604030504040204" pitchFamily="34" charset="0"/>
                <a:ea typeface="Verdana" panose="020B0604030504040204" pitchFamily="34" charset="0"/>
              </a:rPr>
              <a:t> </a:t>
            </a:r>
            <a:r>
              <a:rPr lang="en-US" sz="1600" dirty="0">
                <a:solidFill>
                  <a:srgbClr val="000000"/>
                </a:solidFill>
                <a:latin typeface="Verdana" panose="020B0604030504040204" pitchFamily="34" charset="0"/>
                <a:ea typeface="Verdana" panose="020B0604030504040204" pitchFamily="34" charset="0"/>
                <a:cs typeface="Times New Roman" panose="02020603050405020304" pitchFamily="18" charset="0"/>
              </a:rPr>
              <a:t>clinical simulation combined with debriefing and guided reflective journaling shows student’s willingness to accept journaling as part of their learning strategy.  That survey evaluated 23 baccalaureate students journal entries after a simulation exercise with guided debriefing and after 2 subsequent clinical experiences.</a:t>
            </a:r>
          </a:p>
          <a:p>
            <a:pPr lvl="0"/>
            <a:r>
              <a:rPr lang="en-US" sz="16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After simulation the students met for reflective debriefing for group discussions and the study results shows that students were able to achieve higher scores on CT proving that “guided reflective debriefing , in addition to guided reflective journaling, can provide students with the opportunity to practice CT, reflect, and identify learning needs.” (Padden-Denmead, et al., 2016 p650).</a:t>
            </a:r>
          </a:p>
          <a:p>
            <a:pPr marL="0" indent="0">
              <a:buNone/>
            </a:pPr>
            <a:endParaRPr lang="en-US" dirty="0"/>
          </a:p>
        </p:txBody>
      </p:sp>
    </p:spTree>
    <p:extLst>
      <p:ext uri="{BB962C8B-B14F-4D97-AF65-F5344CB8AC3E}">
        <p14:creationId xmlns:p14="http://schemas.microsoft.com/office/powerpoint/2010/main" val="4070421080"/>
      </p:ext>
    </p:extLst>
  </p:cSld>
  <p:clrMapOvr>
    <a:masterClrMapping/>
  </p:clrMapOvr>
</p:sld>
</file>

<file path=ppt/theme/theme1.xml><?xml version="1.0" encoding="utf-8"?>
<a:theme xmlns:a="http://schemas.openxmlformats.org/drawingml/2006/main" name="SketchyVTI">
  <a:themeElements>
    <a:clrScheme name="AnalogousFromDarkSeedLeftStep">
      <a:dk1>
        <a:srgbClr val="000000"/>
      </a:dk1>
      <a:lt1>
        <a:srgbClr val="FFFFFF"/>
      </a:lt1>
      <a:dk2>
        <a:srgbClr val="243841"/>
      </a:dk2>
      <a:lt2>
        <a:srgbClr val="E8E6E2"/>
      </a:lt2>
      <a:accent1>
        <a:srgbClr val="295EE7"/>
      </a:accent1>
      <a:accent2>
        <a:srgbClr val="179CD5"/>
      </a:accent2>
      <a:accent3>
        <a:srgbClr val="21B7A6"/>
      </a:accent3>
      <a:accent4>
        <a:srgbClr val="14BB62"/>
      </a:accent4>
      <a:accent5>
        <a:srgbClr val="21BC2A"/>
      </a:accent5>
      <a:accent6>
        <a:srgbClr val="50B814"/>
      </a:accent6>
      <a:hlink>
        <a:srgbClr val="319547"/>
      </a:hlink>
      <a:folHlink>
        <a:srgbClr val="7F7F7F"/>
      </a:folHlink>
    </a:clrScheme>
    <a:fontScheme name="Sketchy_SerifHand">
      <a:majorFont>
        <a:latin typeface="The Serif Hand Black"/>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docProps/app.xml><?xml version="1.0" encoding="utf-8"?>
<Properties xmlns="http://schemas.openxmlformats.org/officeDocument/2006/extended-properties" xmlns:vt="http://schemas.openxmlformats.org/officeDocument/2006/docPropsVTypes">
  <TotalTime>0</TotalTime>
  <Words>1677</Words>
  <Application>Microsoft Office PowerPoint</Application>
  <PresentationFormat>Widescreen</PresentationFormat>
  <Paragraphs>91</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Arial Black</vt:lpstr>
      <vt:lpstr>Calibri</vt:lpstr>
      <vt:lpstr>The Hand</vt:lpstr>
      <vt:lpstr>The Serif Hand Black</vt:lpstr>
      <vt:lpstr>Verdana</vt:lpstr>
      <vt:lpstr>SketchyVTI</vt:lpstr>
      <vt:lpstr>Reflective Journaling in Nursing: An integrative review</vt:lpstr>
      <vt:lpstr>Reflective journaling</vt:lpstr>
      <vt:lpstr>Reflective journaling</vt:lpstr>
      <vt:lpstr>Reflective journaling</vt:lpstr>
      <vt:lpstr>Reflective journaling</vt:lpstr>
      <vt:lpstr>Reflective journaling</vt:lpstr>
      <vt:lpstr>Reflective journaling</vt:lpstr>
      <vt:lpstr>Reflective journaling</vt:lpstr>
      <vt:lpstr>Reflective journaling</vt:lpstr>
      <vt:lpstr>Reflective journaling</vt:lpstr>
      <vt:lpstr>Reflective journaling</vt:lpstr>
      <vt:lpstr>Reflective journaling</vt:lpstr>
      <vt:lpstr>Reflective Journaling</vt:lpstr>
      <vt:lpstr>Reflective Journaling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Reflective Journaling in Nursing (integrative review)</dc:title>
  <dc:creator>Diane Pulliam</dc:creator>
  <cp:lastModifiedBy>Diane Pulliam</cp:lastModifiedBy>
  <cp:revision>145</cp:revision>
  <dcterms:created xsi:type="dcterms:W3CDTF">2020-04-17T18:38:05Z</dcterms:created>
  <dcterms:modified xsi:type="dcterms:W3CDTF">2020-04-30T18:30:24Z</dcterms:modified>
</cp:coreProperties>
</file>