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56" r:id="rId2"/>
    <p:sldId id="258" r:id="rId3"/>
    <p:sldId id="261" r:id="rId4"/>
    <p:sldId id="262" r:id="rId5"/>
    <p:sldId id="259" r:id="rId6"/>
    <p:sldId id="263" r:id="rId7"/>
    <p:sldId id="275" r:id="rId8"/>
    <p:sldId id="265" r:id="rId9"/>
    <p:sldId id="266" r:id="rId10"/>
    <p:sldId id="267" r:id="rId11"/>
    <p:sldId id="271" r:id="rId12"/>
    <p:sldId id="268" r:id="rId13"/>
    <p:sldId id="269" r:id="rId14"/>
    <p:sldId id="272" r:id="rId15"/>
    <p:sldId id="273" r:id="rId16"/>
    <p:sldId id="274" r:id="rId17"/>
    <p:sldId id="276" r:id="rId18"/>
    <p:sldId id="277" r:id="rId19"/>
    <p:sldId id="278" r:id="rId20"/>
    <p:sldId id="270" r:id="rId21"/>
    <p:sldId id="260" r:id="rId22"/>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C92A6"/>
    <a:srgbClr val="292E9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32" autoAdjust="0"/>
    <p:restoredTop sz="94660"/>
  </p:normalViewPr>
  <p:slideViewPr>
    <p:cSldViewPr snapToGrid="0">
      <p:cViewPr varScale="1">
        <p:scale>
          <a:sx n="114" d="100"/>
          <a:sy n="114" d="100"/>
        </p:scale>
        <p:origin x="354" y="102"/>
      </p:cViewPr>
      <p:guideLst/>
    </p:cSldViewPr>
  </p:slideViewPr>
  <p:notesTextViewPr>
    <p:cViewPr>
      <p:scale>
        <a:sx n="1" d="1"/>
        <a:sy n="1" d="1"/>
      </p:scale>
      <p:origin x="0" y="0"/>
    </p:cViewPr>
  </p:notesTextViewPr>
  <p:notesViewPr>
    <p:cSldViewPr snapToGrid="0">
      <p:cViewPr varScale="1">
        <p:scale>
          <a:sx n="86" d="100"/>
          <a:sy n="86" d="100"/>
        </p:scale>
        <p:origin x="3786"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044232533742645"/>
          <c:y val="4.8404840484048403E-2"/>
          <c:w val="0.6722160416366878"/>
          <c:h val="0.90319031903190317"/>
        </c:manualLayout>
      </c:layout>
      <c:pieChart>
        <c:varyColors val="1"/>
        <c:ser>
          <c:idx val="0"/>
          <c:order val="0"/>
          <c:tx>
            <c:strRef>
              <c:f>Sheet1!$B$1</c:f>
              <c:strCache>
                <c:ptCount val="1"/>
                <c:pt idx="0">
                  <c:v>Resources</c:v>
                </c:pt>
              </c:strCache>
            </c:strRef>
          </c:tx>
          <c:dPt>
            <c:idx val="0"/>
            <c:bubble3D val="0"/>
            <c:spPr>
              <a:solidFill>
                <a:schemeClr val="accent1"/>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1-620F-4A14-BA43-BD2211BF019B}"/>
              </c:ext>
            </c:extLst>
          </c:dPt>
          <c:dPt>
            <c:idx val="1"/>
            <c:bubble3D val="0"/>
            <c:spPr>
              <a:solidFill>
                <a:schemeClr val="accent2"/>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3-620F-4A14-BA43-BD2211BF019B}"/>
              </c:ext>
            </c:extLst>
          </c:dPt>
          <c:dPt>
            <c:idx val="2"/>
            <c:bubble3D val="0"/>
            <c:spPr>
              <a:solidFill>
                <a:schemeClr val="accent3"/>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5-620F-4A14-BA43-BD2211BF019B}"/>
              </c:ext>
            </c:extLst>
          </c:dPt>
          <c:dPt>
            <c:idx val="3"/>
            <c:bubble3D val="0"/>
            <c:spPr>
              <a:solidFill>
                <a:schemeClr val="accent4"/>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7-620F-4A14-BA43-BD2211BF019B}"/>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620F-4A14-BA43-BD2211BF019B}"/>
            </c:ext>
          </c:extLst>
        </c:ser>
        <c:dLbls>
          <c:showLegendKey val="0"/>
          <c:showVal val="0"/>
          <c:showCatName val="0"/>
          <c:showSerName val="0"/>
          <c:showPercent val="0"/>
          <c:showBubbleSize val="0"/>
          <c:showLeaderLines val="1"/>
        </c:dLbls>
        <c:firstSliceAng val="0"/>
      </c:pieChart>
      <c:spPr>
        <a:noFill/>
        <a:ln w="0">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8">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lt1"/>
    </cs:fontRef>
    <cs:defRPr sz="1197" b="1"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scene3d>
        <a:camera prst="orthographicFront"/>
        <a:lightRig rig="brightRoom" dir="t"/>
      </a:scene3d>
      <a:sp3d prstMaterial="flat">
        <a:bevelT w="50800" h="101600" prst="angle"/>
        <a:contourClr>
          <a:srgbClr val="000000"/>
        </a:contourClr>
      </a:sp3d>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1" i="0" kern="1200" cap="all" spc="5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6BE0911-2190-4AF4-ADEF-BD4D602DAA26}" type="doc">
      <dgm:prSet loTypeId="urn:microsoft.com/office/officeart/2005/8/layout/radial3" loCatId="relationship" qsTypeId="urn:microsoft.com/office/officeart/2005/8/quickstyle/3d3" qsCatId="3D" csTypeId="urn:microsoft.com/office/officeart/2005/8/colors/accent1_5" csCatId="accent1" phldr="1"/>
      <dgm:spPr/>
      <dgm:t>
        <a:bodyPr/>
        <a:lstStyle/>
        <a:p>
          <a:endParaRPr lang="en-US"/>
        </a:p>
      </dgm:t>
    </dgm:pt>
    <dgm:pt modelId="{67993158-27E4-4B0D-887F-FEE09A9FE8B8}">
      <dgm:prSet phldrT="[Text]"/>
      <dgm:spPr/>
      <dgm:t>
        <a:bodyPr/>
        <a:lstStyle/>
        <a:p>
          <a:r>
            <a:rPr lang="en-US" b="1" dirty="0"/>
            <a:t>Improved outcomes </a:t>
          </a:r>
          <a:r>
            <a:rPr lang="en-US" dirty="0"/>
            <a:t>person with chronic illness benefits </a:t>
          </a:r>
          <a:r>
            <a:rPr lang="en-US" b="1" dirty="0"/>
            <a:t>everyone</a:t>
          </a:r>
        </a:p>
      </dgm:t>
    </dgm:pt>
    <dgm:pt modelId="{D1857204-57AC-4A9F-BC4F-5BC21708C0E7}" type="parTrans" cxnId="{E5520926-3C72-4029-8FD4-DFBF1798DA29}">
      <dgm:prSet/>
      <dgm:spPr/>
      <dgm:t>
        <a:bodyPr/>
        <a:lstStyle/>
        <a:p>
          <a:endParaRPr lang="en-US"/>
        </a:p>
      </dgm:t>
    </dgm:pt>
    <dgm:pt modelId="{6C2D44E6-36DC-422F-83AD-8405E683C7A1}" type="sibTrans" cxnId="{E5520926-3C72-4029-8FD4-DFBF1798DA29}">
      <dgm:prSet/>
      <dgm:spPr/>
      <dgm:t>
        <a:bodyPr/>
        <a:lstStyle/>
        <a:p>
          <a:endParaRPr lang="en-US"/>
        </a:p>
      </dgm:t>
    </dgm:pt>
    <dgm:pt modelId="{A9E6835C-D596-4011-AB82-D71945454E4F}">
      <dgm:prSet phldrT="[Text]"/>
      <dgm:spPr/>
      <dgm:t>
        <a:bodyPr/>
        <a:lstStyle/>
        <a:p>
          <a:r>
            <a:rPr lang="en-US" dirty="0"/>
            <a:t>Residential Team</a:t>
          </a:r>
        </a:p>
      </dgm:t>
    </dgm:pt>
    <dgm:pt modelId="{33833CC1-4E3F-4A0A-AD43-534E3AE9FE34}" type="parTrans" cxnId="{9907F8C0-4096-408F-A8C9-140EEE8E16BE}">
      <dgm:prSet/>
      <dgm:spPr/>
      <dgm:t>
        <a:bodyPr/>
        <a:lstStyle/>
        <a:p>
          <a:endParaRPr lang="en-US"/>
        </a:p>
      </dgm:t>
    </dgm:pt>
    <dgm:pt modelId="{32F0FABE-9D67-47F7-8563-CEC7B0F1FE36}" type="sibTrans" cxnId="{9907F8C0-4096-408F-A8C9-140EEE8E16BE}">
      <dgm:prSet/>
      <dgm:spPr/>
      <dgm:t>
        <a:bodyPr/>
        <a:lstStyle/>
        <a:p>
          <a:endParaRPr lang="en-US"/>
        </a:p>
      </dgm:t>
    </dgm:pt>
    <dgm:pt modelId="{6DB5E0AB-E15C-4AE4-BB32-43E248B4DB52}">
      <dgm:prSet phldrT="[Text]"/>
      <dgm:spPr/>
      <dgm:t>
        <a:bodyPr/>
        <a:lstStyle/>
        <a:p>
          <a:r>
            <a:rPr lang="en-US" dirty="0"/>
            <a:t>Provider Agency</a:t>
          </a:r>
        </a:p>
      </dgm:t>
    </dgm:pt>
    <dgm:pt modelId="{5A703204-D5F9-47F5-AE5D-892A66EB2573}" type="parTrans" cxnId="{E0F0FF5B-6BF8-4FC3-AC51-B05A3A9CE956}">
      <dgm:prSet/>
      <dgm:spPr/>
      <dgm:t>
        <a:bodyPr/>
        <a:lstStyle/>
        <a:p>
          <a:endParaRPr lang="en-US"/>
        </a:p>
      </dgm:t>
    </dgm:pt>
    <dgm:pt modelId="{0386742F-996F-4523-9E72-23CA1EFCAD3E}" type="sibTrans" cxnId="{E0F0FF5B-6BF8-4FC3-AC51-B05A3A9CE956}">
      <dgm:prSet/>
      <dgm:spPr/>
      <dgm:t>
        <a:bodyPr/>
        <a:lstStyle/>
        <a:p>
          <a:endParaRPr lang="en-US"/>
        </a:p>
      </dgm:t>
    </dgm:pt>
    <dgm:pt modelId="{CE23020B-5F93-452E-A20E-4AFE610211E3}">
      <dgm:prSet phldrT="[Text]"/>
      <dgm:spPr/>
      <dgm:t>
        <a:bodyPr/>
        <a:lstStyle/>
        <a:p>
          <a:r>
            <a:rPr lang="en-US" dirty="0"/>
            <a:t>Health Care Providers</a:t>
          </a:r>
        </a:p>
      </dgm:t>
    </dgm:pt>
    <dgm:pt modelId="{9CCF2321-A01E-43E6-911D-0653C97DDB8B}" type="parTrans" cxnId="{CF902736-7F27-4FE5-9DE1-E69F00828EF1}">
      <dgm:prSet/>
      <dgm:spPr/>
      <dgm:t>
        <a:bodyPr/>
        <a:lstStyle/>
        <a:p>
          <a:endParaRPr lang="en-US"/>
        </a:p>
      </dgm:t>
    </dgm:pt>
    <dgm:pt modelId="{60E38C53-6495-4760-8883-DF776EC9061D}" type="sibTrans" cxnId="{CF902736-7F27-4FE5-9DE1-E69F00828EF1}">
      <dgm:prSet/>
      <dgm:spPr/>
      <dgm:t>
        <a:bodyPr/>
        <a:lstStyle/>
        <a:p>
          <a:endParaRPr lang="en-US"/>
        </a:p>
      </dgm:t>
    </dgm:pt>
    <dgm:pt modelId="{B7DCDA53-9F00-49D6-BF96-D96D64FBCAA5}">
      <dgm:prSet phldrT="[Text]"/>
      <dgm:spPr/>
      <dgm:t>
        <a:bodyPr/>
        <a:lstStyle/>
        <a:p>
          <a:r>
            <a:rPr lang="en-US" dirty="0"/>
            <a:t>Family &amp; Friends</a:t>
          </a:r>
        </a:p>
      </dgm:t>
    </dgm:pt>
    <dgm:pt modelId="{09F2BF3E-94C8-492A-8929-825B30FE36ED}" type="parTrans" cxnId="{9B21DF91-D798-4346-88C5-97AAB26E080F}">
      <dgm:prSet/>
      <dgm:spPr/>
      <dgm:t>
        <a:bodyPr/>
        <a:lstStyle/>
        <a:p>
          <a:endParaRPr lang="en-US"/>
        </a:p>
      </dgm:t>
    </dgm:pt>
    <dgm:pt modelId="{20689459-BBB4-45BC-A498-094417350CBB}" type="sibTrans" cxnId="{9B21DF91-D798-4346-88C5-97AAB26E080F}">
      <dgm:prSet/>
      <dgm:spPr/>
      <dgm:t>
        <a:bodyPr/>
        <a:lstStyle/>
        <a:p>
          <a:endParaRPr lang="en-US"/>
        </a:p>
      </dgm:t>
    </dgm:pt>
    <dgm:pt modelId="{84689D98-1901-4140-8F94-3228BA609F58}">
      <dgm:prSet/>
      <dgm:spPr/>
      <dgm:t>
        <a:bodyPr/>
        <a:lstStyle/>
        <a:p>
          <a:r>
            <a:rPr lang="en-US" dirty="0"/>
            <a:t>State Funding Agencies</a:t>
          </a:r>
        </a:p>
      </dgm:t>
    </dgm:pt>
    <dgm:pt modelId="{3C66247E-7E71-4209-9E3D-5CBB0E8B6936}" type="parTrans" cxnId="{AF00375A-9BF5-43E3-9DB5-A9AE45809E2B}">
      <dgm:prSet/>
      <dgm:spPr/>
      <dgm:t>
        <a:bodyPr/>
        <a:lstStyle/>
        <a:p>
          <a:endParaRPr lang="en-US"/>
        </a:p>
      </dgm:t>
    </dgm:pt>
    <dgm:pt modelId="{F5976F03-1503-465F-8F9B-7A0386332020}" type="sibTrans" cxnId="{AF00375A-9BF5-43E3-9DB5-A9AE45809E2B}">
      <dgm:prSet/>
      <dgm:spPr/>
      <dgm:t>
        <a:bodyPr/>
        <a:lstStyle/>
        <a:p>
          <a:endParaRPr lang="en-US"/>
        </a:p>
      </dgm:t>
    </dgm:pt>
    <dgm:pt modelId="{DE6EF595-CBF7-4AD6-BE8A-ED8A97C848DB}">
      <dgm:prSet/>
      <dgm:spPr/>
      <dgm:t>
        <a:bodyPr/>
        <a:lstStyle/>
        <a:p>
          <a:r>
            <a:rPr lang="en-US"/>
            <a:t>Third-Party Payers</a:t>
          </a:r>
          <a:endParaRPr lang="en-US" dirty="0"/>
        </a:p>
      </dgm:t>
    </dgm:pt>
    <dgm:pt modelId="{880D2D60-D570-46FA-9B80-B2EA13EC23BA}" type="parTrans" cxnId="{080FE1AF-BD9F-4321-9500-637F64CA5918}">
      <dgm:prSet/>
      <dgm:spPr/>
      <dgm:t>
        <a:bodyPr/>
        <a:lstStyle/>
        <a:p>
          <a:endParaRPr lang="en-US"/>
        </a:p>
      </dgm:t>
    </dgm:pt>
    <dgm:pt modelId="{810E7A9F-58AC-457B-9B0C-5DA1EB6ED54E}" type="sibTrans" cxnId="{080FE1AF-BD9F-4321-9500-637F64CA5918}">
      <dgm:prSet/>
      <dgm:spPr/>
      <dgm:t>
        <a:bodyPr/>
        <a:lstStyle/>
        <a:p>
          <a:endParaRPr lang="en-US"/>
        </a:p>
      </dgm:t>
    </dgm:pt>
    <dgm:pt modelId="{C491774E-4382-4C51-8BF3-9F537A2E0829}" type="pres">
      <dgm:prSet presAssocID="{A6BE0911-2190-4AF4-ADEF-BD4D602DAA26}" presName="composite" presStyleCnt="0">
        <dgm:presLayoutVars>
          <dgm:chMax val="1"/>
          <dgm:dir/>
          <dgm:resizeHandles val="exact"/>
        </dgm:presLayoutVars>
      </dgm:prSet>
      <dgm:spPr/>
    </dgm:pt>
    <dgm:pt modelId="{CB80D0E1-CE32-437A-8CEC-189188ED7580}" type="pres">
      <dgm:prSet presAssocID="{A6BE0911-2190-4AF4-ADEF-BD4D602DAA26}" presName="radial" presStyleCnt="0">
        <dgm:presLayoutVars>
          <dgm:animLvl val="ctr"/>
        </dgm:presLayoutVars>
      </dgm:prSet>
      <dgm:spPr/>
    </dgm:pt>
    <dgm:pt modelId="{E6FAB1A4-682A-4ED1-B59C-FF4FF7AA4522}" type="pres">
      <dgm:prSet presAssocID="{67993158-27E4-4B0D-887F-FEE09A9FE8B8}" presName="centerShape" presStyleLbl="vennNode1" presStyleIdx="0" presStyleCnt="7"/>
      <dgm:spPr/>
    </dgm:pt>
    <dgm:pt modelId="{BE0D661A-8625-47D4-B0CB-C0588D5A4621}" type="pres">
      <dgm:prSet presAssocID="{A9E6835C-D596-4011-AB82-D71945454E4F}" presName="node" presStyleLbl="vennNode1" presStyleIdx="1" presStyleCnt="7">
        <dgm:presLayoutVars>
          <dgm:bulletEnabled val="1"/>
        </dgm:presLayoutVars>
      </dgm:prSet>
      <dgm:spPr/>
    </dgm:pt>
    <dgm:pt modelId="{AAE821D9-C301-4D8D-AB6F-C96065477066}" type="pres">
      <dgm:prSet presAssocID="{6DB5E0AB-E15C-4AE4-BB32-43E248B4DB52}" presName="node" presStyleLbl="vennNode1" presStyleIdx="2" presStyleCnt="7">
        <dgm:presLayoutVars>
          <dgm:bulletEnabled val="1"/>
        </dgm:presLayoutVars>
      </dgm:prSet>
      <dgm:spPr/>
    </dgm:pt>
    <dgm:pt modelId="{9ADE7745-CC62-4B32-A1DB-1C16646C103E}" type="pres">
      <dgm:prSet presAssocID="{CE23020B-5F93-452E-A20E-4AFE610211E3}" presName="node" presStyleLbl="vennNode1" presStyleIdx="3" presStyleCnt="7">
        <dgm:presLayoutVars>
          <dgm:bulletEnabled val="1"/>
        </dgm:presLayoutVars>
      </dgm:prSet>
      <dgm:spPr/>
    </dgm:pt>
    <dgm:pt modelId="{394C38F8-82EE-4763-A950-2F60B96F7502}" type="pres">
      <dgm:prSet presAssocID="{B7DCDA53-9F00-49D6-BF96-D96D64FBCAA5}" presName="node" presStyleLbl="vennNode1" presStyleIdx="4" presStyleCnt="7">
        <dgm:presLayoutVars>
          <dgm:bulletEnabled val="1"/>
        </dgm:presLayoutVars>
      </dgm:prSet>
      <dgm:spPr/>
    </dgm:pt>
    <dgm:pt modelId="{71044AE5-83A9-42F3-93DB-C7020CE2B1AA}" type="pres">
      <dgm:prSet presAssocID="{84689D98-1901-4140-8F94-3228BA609F58}" presName="node" presStyleLbl="vennNode1" presStyleIdx="5" presStyleCnt="7">
        <dgm:presLayoutVars>
          <dgm:bulletEnabled val="1"/>
        </dgm:presLayoutVars>
      </dgm:prSet>
      <dgm:spPr/>
    </dgm:pt>
    <dgm:pt modelId="{8B0C3E35-AA85-40D6-8D82-04383DDF1B11}" type="pres">
      <dgm:prSet presAssocID="{DE6EF595-CBF7-4AD6-BE8A-ED8A97C848DB}" presName="node" presStyleLbl="vennNode1" presStyleIdx="6" presStyleCnt="7">
        <dgm:presLayoutVars>
          <dgm:bulletEnabled val="1"/>
        </dgm:presLayoutVars>
      </dgm:prSet>
      <dgm:spPr/>
    </dgm:pt>
  </dgm:ptLst>
  <dgm:cxnLst>
    <dgm:cxn modelId="{78542A10-7B65-44AE-9920-04C8AEA24638}" type="presOf" srcId="{67993158-27E4-4B0D-887F-FEE09A9FE8B8}" destId="{E6FAB1A4-682A-4ED1-B59C-FF4FF7AA4522}" srcOrd="0" destOrd="0" presId="urn:microsoft.com/office/officeart/2005/8/layout/radial3"/>
    <dgm:cxn modelId="{8AA0701C-A958-46EF-9211-71EB9E75DCA2}" type="presOf" srcId="{B7DCDA53-9F00-49D6-BF96-D96D64FBCAA5}" destId="{394C38F8-82EE-4763-A950-2F60B96F7502}" srcOrd="0" destOrd="0" presId="urn:microsoft.com/office/officeart/2005/8/layout/radial3"/>
    <dgm:cxn modelId="{E5520926-3C72-4029-8FD4-DFBF1798DA29}" srcId="{A6BE0911-2190-4AF4-ADEF-BD4D602DAA26}" destId="{67993158-27E4-4B0D-887F-FEE09A9FE8B8}" srcOrd="0" destOrd="0" parTransId="{D1857204-57AC-4A9F-BC4F-5BC21708C0E7}" sibTransId="{6C2D44E6-36DC-422F-83AD-8405E683C7A1}"/>
    <dgm:cxn modelId="{CF902736-7F27-4FE5-9DE1-E69F00828EF1}" srcId="{67993158-27E4-4B0D-887F-FEE09A9FE8B8}" destId="{CE23020B-5F93-452E-A20E-4AFE610211E3}" srcOrd="2" destOrd="0" parTransId="{9CCF2321-A01E-43E6-911D-0653C97DDB8B}" sibTransId="{60E38C53-6495-4760-8883-DF776EC9061D}"/>
    <dgm:cxn modelId="{E0F0FF5B-6BF8-4FC3-AC51-B05A3A9CE956}" srcId="{67993158-27E4-4B0D-887F-FEE09A9FE8B8}" destId="{6DB5E0AB-E15C-4AE4-BB32-43E248B4DB52}" srcOrd="1" destOrd="0" parTransId="{5A703204-D5F9-47F5-AE5D-892A66EB2573}" sibTransId="{0386742F-996F-4523-9E72-23CA1EFCAD3E}"/>
    <dgm:cxn modelId="{AF00375A-9BF5-43E3-9DB5-A9AE45809E2B}" srcId="{67993158-27E4-4B0D-887F-FEE09A9FE8B8}" destId="{84689D98-1901-4140-8F94-3228BA609F58}" srcOrd="4" destOrd="0" parTransId="{3C66247E-7E71-4209-9E3D-5CBB0E8B6936}" sibTransId="{F5976F03-1503-465F-8F9B-7A0386332020}"/>
    <dgm:cxn modelId="{9B21DF91-D798-4346-88C5-97AAB26E080F}" srcId="{67993158-27E4-4B0D-887F-FEE09A9FE8B8}" destId="{B7DCDA53-9F00-49D6-BF96-D96D64FBCAA5}" srcOrd="3" destOrd="0" parTransId="{09F2BF3E-94C8-492A-8929-825B30FE36ED}" sibTransId="{20689459-BBB4-45BC-A498-094417350CBB}"/>
    <dgm:cxn modelId="{DF9B529E-9C3E-4215-9E3F-11109339A365}" type="presOf" srcId="{CE23020B-5F93-452E-A20E-4AFE610211E3}" destId="{9ADE7745-CC62-4B32-A1DB-1C16646C103E}" srcOrd="0" destOrd="0" presId="urn:microsoft.com/office/officeart/2005/8/layout/radial3"/>
    <dgm:cxn modelId="{5EBC74AA-0974-4088-A896-A854DFFD7FA5}" type="presOf" srcId="{A9E6835C-D596-4011-AB82-D71945454E4F}" destId="{BE0D661A-8625-47D4-B0CB-C0588D5A4621}" srcOrd="0" destOrd="0" presId="urn:microsoft.com/office/officeart/2005/8/layout/radial3"/>
    <dgm:cxn modelId="{080FE1AF-BD9F-4321-9500-637F64CA5918}" srcId="{67993158-27E4-4B0D-887F-FEE09A9FE8B8}" destId="{DE6EF595-CBF7-4AD6-BE8A-ED8A97C848DB}" srcOrd="5" destOrd="0" parTransId="{880D2D60-D570-46FA-9B80-B2EA13EC23BA}" sibTransId="{810E7A9F-58AC-457B-9B0C-5DA1EB6ED54E}"/>
    <dgm:cxn modelId="{DA97F6BE-6215-42A5-98A9-345606083FEE}" type="presOf" srcId="{A6BE0911-2190-4AF4-ADEF-BD4D602DAA26}" destId="{C491774E-4382-4C51-8BF3-9F537A2E0829}" srcOrd="0" destOrd="0" presId="urn:microsoft.com/office/officeart/2005/8/layout/radial3"/>
    <dgm:cxn modelId="{9907F8C0-4096-408F-A8C9-140EEE8E16BE}" srcId="{67993158-27E4-4B0D-887F-FEE09A9FE8B8}" destId="{A9E6835C-D596-4011-AB82-D71945454E4F}" srcOrd="0" destOrd="0" parTransId="{33833CC1-4E3F-4A0A-AD43-534E3AE9FE34}" sibTransId="{32F0FABE-9D67-47F7-8563-CEC7B0F1FE36}"/>
    <dgm:cxn modelId="{5000E8DE-7D67-422B-8C70-AAD17F9D9EAF}" type="presOf" srcId="{84689D98-1901-4140-8F94-3228BA609F58}" destId="{71044AE5-83A9-42F3-93DB-C7020CE2B1AA}" srcOrd="0" destOrd="0" presId="urn:microsoft.com/office/officeart/2005/8/layout/radial3"/>
    <dgm:cxn modelId="{867B4EE2-4BDB-4B5D-B300-34DD3A35DFDC}" type="presOf" srcId="{DE6EF595-CBF7-4AD6-BE8A-ED8A97C848DB}" destId="{8B0C3E35-AA85-40D6-8D82-04383DDF1B11}" srcOrd="0" destOrd="0" presId="urn:microsoft.com/office/officeart/2005/8/layout/radial3"/>
    <dgm:cxn modelId="{76AA60F0-B3B7-4699-85D4-DC03D7786298}" type="presOf" srcId="{6DB5E0AB-E15C-4AE4-BB32-43E248B4DB52}" destId="{AAE821D9-C301-4D8D-AB6F-C96065477066}" srcOrd="0" destOrd="0" presId="urn:microsoft.com/office/officeart/2005/8/layout/radial3"/>
    <dgm:cxn modelId="{38DF77EE-D7A7-460A-9AA2-7BAEBA58DA84}" type="presParOf" srcId="{C491774E-4382-4C51-8BF3-9F537A2E0829}" destId="{CB80D0E1-CE32-437A-8CEC-189188ED7580}" srcOrd="0" destOrd="0" presId="urn:microsoft.com/office/officeart/2005/8/layout/radial3"/>
    <dgm:cxn modelId="{BEA2A934-229A-4BBA-AD6B-81F07E2A50A5}" type="presParOf" srcId="{CB80D0E1-CE32-437A-8CEC-189188ED7580}" destId="{E6FAB1A4-682A-4ED1-B59C-FF4FF7AA4522}" srcOrd="0" destOrd="0" presId="urn:microsoft.com/office/officeart/2005/8/layout/radial3"/>
    <dgm:cxn modelId="{791867DC-01E9-4F60-9BCA-3562D5949DBF}" type="presParOf" srcId="{CB80D0E1-CE32-437A-8CEC-189188ED7580}" destId="{BE0D661A-8625-47D4-B0CB-C0588D5A4621}" srcOrd="1" destOrd="0" presId="urn:microsoft.com/office/officeart/2005/8/layout/radial3"/>
    <dgm:cxn modelId="{C18F0C54-35F2-459E-A7B4-BF6A6F1D3AD7}" type="presParOf" srcId="{CB80D0E1-CE32-437A-8CEC-189188ED7580}" destId="{AAE821D9-C301-4D8D-AB6F-C96065477066}" srcOrd="2" destOrd="0" presId="urn:microsoft.com/office/officeart/2005/8/layout/radial3"/>
    <dgm:cxn modelId="{E98E71AE-2BDA-4122-874F-8AF121D385B8}" type="presParOf" srcId="{CB80D0E1-CE32-437A-8CEC-189188ED7580}" destId="{9ADE7745-CC62-4B32-A1DB-1C16646C103E}" srcOrd="3" destOrd="0" presId="urn:microsoft.com/office/officeart/2005/8/layout/radial3"/>
    <dgm:cxn modelId="{025EE804-F139-4E2D-ACB9-BBFE8E77CB7F}" type="presParOf" srcId="{CB80D0E1-CE32-437A-8CEC-189188ED7580}" destId="{394C38F8-82EE-4763-A950-2F60B96F7502}" srcOrd="4" destOrd="0" presId="urn:microsoft.com/office/officeart/2005/8/layout/radial3"/>
    <dgm:cxn modelId="{C3545D4D-1154-4660-A248-C0F60B05C542}" type="presParOf" srcId="{CB80D0E1-CE32-437A-8CEC-189188ED7580}" destId="{71044AE5-83A9-42F3-93DB-C7020CE2B1AA}" srcOrd="5" destOrd="0" presId="urn:microsoft.com/office/officeart/2005/8/layout/radial3"/>
    <dgm:cxn modelId="{DAF83F8A-D278-4803-80AF-9475C1D5AA02}" type="presParOf" srcId="{CB80D0E1-CE32-437A-8CEC-189188ED7580}" destId="{8B0C3E35-AA85-40D6-8D82-04383DDF1B11}" srcOrd="6"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FAB1A4-682A-4ED1-B59C-FF4FF7AA4522}">
      <dsp:nvSpPr>
        <dsp:cNvPr id="0" name=""/>
        <dsp:cNvSpPr/>
      </dsp:nvSpPr>
      <dsp:spPr>
        <a:xfrm>
          <a:off x="1352884" y="895684"/>
          <a:ext cx="2231355" cy="2231355"/>
        </a:xfrm>
        <a:prstGeom prst="ellipse">
          <a:avLst/>
        </a:prstGeom>
        <a:solidFill>
          <a:schemeClr val="accent1">
            <a:shade val="80000"/>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b="1" kern="1200" dirty="0"/>
            <a:t>Improved outcomes </a:t>
          </a:r>
          <a:r>
            <a:rPr lang="en-US" sz="1800" kern="1200" dirty="0"/>
            <a:t>person with chronic illness benefits </a:t>
          </a:r>
          <a:r>
            <a:rPr lang="en-US" sz="1800" b="1" kern="1200" dirty="0"/>
            <a:t>everyone</a:t>
          </a:r>
        </a:p>
      </dsp:txBody>
      <dsp:txXfrm>
        <a:off x="1679658" y="1222458"/>
        <a:ext cx="1577807" cy="1577807"/>
      </dsp:txXfrm>
    </dsp:sp>
    <dsp:sp modelId="{BE0D661A-8625-47D4-B0CB-C0588D5A4621}">
      <dsp:nvSpPr>
        <dsp:cNvPr id="0" name=""/>
        <dsp:cNvSpPr/>
      </dsp:nvSpPr>
      <dsp:spPr>
        <a:xfrm>
          <a:off x="1910723" y="398"/>
          <a:ext cx="1115677" cy="1115677"/>
        </a:xfrm>
        <a:prstGeom prst="ellipse">
          <a:avLst/>
        </a:prstGeom>
        <a:solidFill>
          <a:schemeClr val="accent1">
            <a:shade val="80000"/>
            <a:alpha val="50000"/>
            <a:hueOff val="-3"/>
            <a:satOff val="-160"/>
            <a:lumOff val="795"/>
            <a:alphaOff val="500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Residential Team</a:t>
          </a:r>
        </a:p>
      </dsp:txBody>
      <dsp:txXfrm>
        <a:off x="2074110" y="163785"/>
        <a:ext cx="788903" cy="788903"/>
      </dsp:txXfrm>
    </dsp:sp>
    <dsp:sp modelId="{AAE821D9-C301-4D8D-AB6F-C96065477066}">
      <dsp:nvSpPr>
        <dsp:cNvPr id="0" name=""/>
        <dsp:cNvSpPr/>
      </dsp:nvSpPr>
      <dsp:spPr>
        <a:xfrm>
          <a:off x="3169167" y="726960"/>
          <a:ext cx="1115677" cy="1115677"/>
        </a:xfrm>
        <a:prstGeom prst="ellipse">
          <a:avLst/>
        </a:prstGeom>
        <a:solidFill>
          <a:schemeClr val="accent1">
            <a:shade val="80000"/>
            <a:alpha val="50000"/>
            <a:hueOff val="-6"/>
            <a:satOff val="-320"/>
            <a:lumOff val="1590"/>
            <a:alphaOff val="1000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Provider Agency</a:t>
          </a:r>
        </a:p>
      </dsp:txBody>
      <dsp:txXfrm>
        <a:off x="3332554" y="890347"/>
        <a:ext cx="788903" cy="788903"/>
      </dsp:txXfrm>
    </dsp:sp>
    <dsp:sp modelId="{9ADE7745-CC62-4B32-A1DB-1C16646C103E}">
      <dsp:nvSpPr>
        <dsp:cNvPr id="0" name=""/>
        <dsp:cNvSpPr/>
      </dsp:nvSpPr>
      <dsp:spPr>
        <a:xfrm>
          <a:off x="3169167" y="2180086"/>
          <a:ext cx="1115677" cy="1115677"/>
        </a:xfrm>
        <a:prstGeom prst="ellipse">
          <a:avLst/>
        </a:prstGeom>
        <a:solidFill>
          <a:schemeClr val="accent1">
            <a:shade val="80000"/>
            <a:alpha val="50000"/>
            <a:hueOff val="-9"/>
            <a:satOff val="-479"/>
            <a:lumOff val="2386"/>
            <a:alphaOff val="1500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Health Care Providers</a:t>
          </a:r>
        </a:p>
      </dsp:txBody>
      <dsp:txXfrm>
        <a:off x="3332554" y="2343473"/>
        <a:ext cx="788903" cy="788903"/>
      </dsp:txXfrm>
    </dsp:sp>
    <dsp:sp modelId="{394C38F8-82EE-4763-A950-2F60B96F7502}">
      <dsp:nvSpPr>
        <dsp:cNvPr id="0" name=""/>
        <dsp:cNvSpPr/>
      </dsp:nvSpPr>
      <dsp:spPr>
        <a:xfrm>
          <a:off x="1910723" y="2906649"/>
          <a:ext cx="1115677" cy="1115677"/>
        </a:xfrm>
        <a:prstGeom prst="ellipse">
          <a:avLst/>
        </a:prstGeom>
        <a:solidFill>
          <a:schemeClr val="accent1">
            <a:shade val="80000"/>
            <a:alpha val="50000"/>
            <a:hueOff val="-11"/>
            <a:satOff val="-639"/>
            <a:lumOff val="3181"/>
            <a:alphaOff val="2000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Family &amp; Friends</a:t>
          </a:r>
        </a:p>
      </dsp:txBody>
      <dsp:txXfrm>
        <a:off x="2074110" y="3070036"/>
        <a:ext cx="788903" cy="788903"/>
      </dsp:txXfrm>
    </dsp:sp>
    <dsp:sp modelId="{71044AE5-83A9-42F3-93DB-C7020CE2B1AA}">
      <dsp:nvSpPr>
        <dsp:cNvPr id="0" name=""/>
        <dsp:cNvSpPr/>
      </dsp:nvSpPr>
      <dsp:spPr>
        <a:xfrm>
          <a:off x="652280" y="2180086"/>
          <a:ext cx="1115677" cy="1115677"/>
        </a:xfrm>
        <a:prstGeom prst="ellipse">
          <a:avLst/>
        </a:prstGeom>
        <a:solidFill>
          <a:schemeClr val="accent1">
            <a:shade val="80000"/>
            <a:alpha val="50000"/>
            <a:hueOff val="-14"/>
            <a:satOff val="-799"/>
            <a:lumOff val="3976"/>
            <a:alphaOff val="2500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State Funding Agencies</a:t>
          </a:r>
        </a:p>
      </dsp:txBody>
      <dsp:txXfrm>
        <a:off x="815667" y="2343473"/>
        <a:ext cx="788903" cy="788903"/>
      </dsp:txXfrm>
    </dsp:sp>
    <dsp:sp modelId="{8B0C3E35-AA85-40D6-8D82-04383DDF1B11}">
      <dsp:nvSpPr>
        <dsp:cNvPr id="0" name=""/>
        <dsp:cNvSpPr/>
      </dsp:nvSpPr>
      <dsp:spPr>
        <a:xfrm>
          <a:off x="652280" y="726960"/>
          <a:ext cx="1115677" cy="1115677"/>
        </a:xfrm>
        <a:prstGeom prst="ellipse">
          <a:avLst/>
        </a:prstGeom>
        <a:solidFill>
          <a:schemeClr val="accent1">
            <a:shade val="80000"/>
            <a:alpha val="50000"/>
            <a:hueOff val="-17"/>
            <a:satOff val="-959"/>
            <a:lumOff val="4771"/>
            <a:alphaOff val="3000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a:t>Third-Party Payers</a:t>
          </a:r>
          <a:endParaRPr lang="en-US" sz="1300" kern="1200" dirty="0"/>
        </a:p>
      </dsp:txBody>
      <dsp:txXfrm>
        <a:off x="815667" y="890347"/>
        <a:ext cx="788903" cy="788903"/>
      </dsp:txXfrm>
    </dsp:sp>
  </dsp:spTree>
</dsp:drawing>
</file>

<file path=ppt/diagrams/layout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4BC639AD-D8C2-4539-BBC4-B60BA6B777E2}" type="datetimeFigureOut">
              <a:rPr lang="en-US" smtClean="0"/>
              <a:t>4/30/2021</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DD1D67F7-8485-4903-8A4E-20CCC1D333F5}" type="slidenum">
              <a:rPr lang="en-US" smtClean="0"/>
              <a:t>‹#›</a:t>
            </a:fld>
            <a:endParaRPr lang="en-US"/>
          </a:p>
        </p:txBody>
      </p:sp>
    </p:spTree>
    <p:extLst>
      <p:ext uri="{BB962C8B-B14F-4D97-AF65-F5344CB8AC3E}">
        <p14:creationId xmlns:p14="http://schemas.microsoft.com/office/powerpoint/2010/main" val="8166241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If a person requires help dressing or bathing where they used to be able to do it themselves, it might not change the amount of time a case manager spends with the patient. It will change what direct supports are needed in the home if someone needs help dressing because they can no longer do buttons or zippers. </a:t>
            </a:r>
          </a:p>
          <a:p>
            <a:endParaRPr lang="en-US" dirty="0"/>
          </a:p>
          <a:p>
            <a:r>
              <a:rPr lang="en-US" dirty="0"/>
              <a:t>If it reflects a functional decline and we might get OT involved, but the nurse’s course of action will be substantially more involved if that decline is secondary to a TIA or CVA. The cardiac complications will significantly increase the amount of time the nurse case manager spends on the patient because of all the other risk factors now identified like clotting, swallow, gait/ambulation.</a:t>
            </a:r>
          </a:p>
          <a:p>
            <a:endParaRPr lang="en-US" dirty="0"/>
          </a:p>
        </p:txBody>
      </p:sp>
      <p:sp>
        <p:nvSpPr>
          <p:cNvPr id="4" name="Slide Number Placeholder 3"/>
          <p:cNvSpPr>
            <a:spLocks noGrp="1"/>
          </p:cNvSpPr>
          <p:nvPr>
            <p:ph type="sldNum" sz="quarter" idx="10"/>
          </p:nvPr>
        </p:nvSpPr>
        <p:spPr/>
        <p:txBody>
          <a:bodyPr/>
          <a:lstStyle/>
          <a:p>
            <a:fld id="{DD1D67F7-8485-4903-8A4E-20CCC1D333F5}" type="slidenum">
              <a:rPr lang="en-US" smtClean="0"/>
              <a:t>13</a:t>
            </a:fld>
            <a:endParaRPr lang="en-US"/>
          </a:p>
        </p:txBody>
      </p:sp>
    </p:spTree>
    <p:extLst>
      <p:ext uri="{BB962C8B-B14F-4D97-AF65-F5344CB8AC3E}">
        <p14:creationId xmlns:p14="http://schemas.microsoft.com/office/powerpoint/2010/main" val="28334666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19D7719-B1BD-4589-89A7-E5F7245B6998}" type="datetimeFigureOut">
              <a:rPr lang="en-US" smtClean="0"/>
              <a:t>4/30/2021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4FFD31-CC31-4495-B5B3-96E6EABE1856}"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233917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19D7719-B1BD-4589-89A7-E5F7245B6998}" type="datetimeFigureOut">
              <a:rPr lang="en-US" smtClean="0"/>
              <a:t>4/30/2021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4FFD31-CC31-4495-B5B3-96E6EABE1856}" type="slidenum">
              <a:rPr lang="en-US" smtClean="0"/>
              <a:t>‹#›</a:t>
            </a:fld>
            <a:endParaRPr lang="en-US"/>
          </a:p>
        </p:txBody>
      </p:sp>
    </p:spTree>
    <p:extLst>
      <p:ext uri="{BB962C8B-B14F-4D97-AF65-F5344CB8AC3E}">
        <p14:creationId xmlns:p14="http://schemas.microsoft.com/office/powerpoint/2010/main" val="5828438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19D7719-B1BD-4589-89A7-E5F7245B6998}" type="datetimeFigureOut">
              <a:rPr lang="en-US" smtClean="0"/>
              <a:t>4/30/2021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4FFD31-CC31-4495-B5B3-96E6EABE1856}" type="slidenum">
              <a:rPr lang="en-US" smtClean="0"/>
              <a:t>‹#›</a:t>
            </a:fld>
            <a:endParaRPr lang="en-US"/>
          </a:p>
        </p:txBody>
      </p:sp>
    </p:spTree>
    <p:extLst>
      <p:ext uri="{BB962C8B-B14F-4D97-AF65-F5344CB8AC3E}">
        <p14:creationId xmlns:p14="http://schemas.microsoft.com/office/powerpoint/2010/main" val="17741692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19D7719-B1BD-4589-89A7-E5F7245B6998}" type="datetimeFigureOut">
              <a:rPr lang="en-US" smtClean="0"/>
              <a:t>4/30/2021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4FFD31-CC31-4495-B5B3-96E6EABE1856}" type="slidenum">
              <a:rPr lang="en-US" smtClean="0"/>
              <a:t>‹#›</a:t>
            </a:fld>
            <a:endParaRPr lang="en-US"/>
          </a:p>
        </p:txBody>
      </p:sp>
    </p:spTree>
    <p:extLst>
      <p:ext uri="{BB962C8B-B14F-4D97-AF65-F5344CB8AC3E}">
        <p14:creationId xmlns:p14="http://schemas.microsoft.com/office/powerpoint/2010/main" val="2419914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19D7719-B1BD-4589-89A7-E5F7245B6998}" type="datetimeFigureOut">
              <a:rPr lang="en-US" smtClean="0"/>
              <a:t>4/30/2021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4FFD31-CC31-4495-B5B3-96E6EABE1856}"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413480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19D7719-B1BD-4589-89A7-E5F7245B6998}" type="datetimeFigureOut">
              <a:rPr lang="en-US" smtClean="0"/>
              <a:t>4/30/2021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4FFD31-CC31-4495-B5B3-96E6EABE1856}" type="slidenum">
              <a:rPr lang="en-US" smtClean="0"/>
              <a:t>‹#›</a:t>
            </a:fld>
            <a:endParaRPr lang="en-US"/>
          </a:p>
        </p:txBody>
      </p:sp>
    </p:spTree>
    <p:extLst>
      <p:ext uri="{BB962C8B-B14F-4D97-AF65-F5344CB8AC3E}">
        <p14:creationId xmlns:p14="http://schemas.microsoft.com/office/powerpoint/2010/main" val="42234645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19D7719-B1BD-4589-89A7-E5F7245B6998}" type="datetimeFigureOut">
              <a:rPr lang="en-US" smtClean="0"/>
              <a:t>4/30/2021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B4FFD31-CC31-4495-B5B3-96E6EABE1856}" type="slidenum">
              <a:rPr lang="en-US" smtClean="0"/>
              <a:t>‹#›</a:t>
            </a:fld>
            <a:endParaRPr lang="en-US"/>
          </a:p>
        </p:txBody>
      </p:sp>
    </p:spTree>
    <p:extLst>
      <p:ext uri="{BB962C8B-B14F-4D97-AF65-F5344CB8AC3E}">
        <p14:creationId xmlns:p14="http://schemas.microsoft.com/office/powerpoint/2010/main" val="2063776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19D7719-B1BD-4589-89A7-E5F7245B6998}" type="datetimeFigureOut">
              <a:rPr lang="en-US" smtClean="0"/>
              <a:t>4/30/2021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B4FFD31-CC31-4495-B5B3-96E6EABE1856}" type="slidenum">
              <a:rPr lang="en-US" smtClean="0"/>
              <a:t>‹#›</a:t>
            </a:fld>
            <a:endParaRPr lang="en-US"/>
          </a:p>
        </p:txBody>
      </p:sp>
    </p:spTree>
    <p:extLst>
      <p:ext uri="{BB962C8B-B14F-4D97-AF65-F5344CB8AC3E}">
        <p14:creationId xmlns:p14="http://schemas.microsoft.com/office/powerpoint/2010/main" val="23111449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219D7719-B1BD-4589-89A7-E5F7245B6998}" type="datetimeFigureOut">
              <a:rPr lang="en-US" smtClean="0"/>
              <a:t>4/30/2021</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FB4FFD31-CC31-4495-B5B3-96E6EABE1856}" type="slidenum">
              <a:rPr lang="en-US" smtClean="0"/>
              <a:t>‹#›</a:t>
            </a:fld>
            <a:endParaRPr lang="en-US"/>
          </a:p>
        </p:txBody>
      </p:sp>
    </p:spTree>
    <p:extLst>
      <p:ext uri="{BB962C8B-B14F-4D97-AF65-F5344CB8AC3E}">
        <p14:creationId xmlns:p14="http://schemas.microsoft.com/office/powerpoint/2010/main" val="41322493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219D7719-B1BD-4589-89A7-E5F7245B6998}" type="datetimeFigureOut">
              <a:rPr lang="en-US" smtClean="0"/>
              <a:t>4/30/2021</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FB4FFD31-CC31-4495-B5B3-96E6EABE1856}" type="slidenum">
              <a:rPr lang="en-US" smtClean="0"/>
              <a:t>‹#›</a:t>
            </a:fld>
            <a:endParaRPr lang="en-US"/>
          </a:p>
        </p:txBody>
      </p:sp>
    </p:spTree>
    <p:extLst>
      <p:ext uri="{BB962C8B-B14F-4D97-AF65-F5344CB8AC3E}">
        <p14:creationId xmlns:p14="http://schemas.microsoft.com/office/powerpoint/2010/main" val="2158563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19D7719-B1BD-4589-89A7-E5F7245B6998}" type="datetimeFigureOut">
              <a:rPr lang="en-US" smtClean="0"/>
              <a:t>4/30/2021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4FFD31-CC31-4495-B5B3-96E6EABE1856}" type="slidenum">
              <a:rPr lang="en-US" smtClean="0"/>
              <a:t>‹#›</a:t>
            </a:fld>
            <a:endParaRPr lang="en-US"/>
          </a:p>
        </p:txBody>
      </p:sp>
    </p:spTree>
    <p:extLst>
      <p:ext uri="{BB962C8B-B14F-4D97-AF65-F5344CB8AC3E}">
        <p14:creationId xmlns:p14="http://schemas.microsoft.com/office/powerpoint/2010/main" val="6802990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219D7719-B1BD-4589-89A7-E5F7245B6998}" type="datetimeFigureOut">
              <a:rPr lang="en-US" smtClean="0"/>
              <a:t>4/30/2021</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FB4FFD31-CC31-4495-B5B3-96E6EABE1856}"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9907298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97280" y="758952"/>
            <a:ext cx="10058400" cy="2629707"/>
          </a:xfrm>
        </p:spPr>
        <p:txBody>
          <a:bodyPr>
            <a:normAutofit/>
          </a:bodyPr>
          <a:lstStyle/>
          <a:p>
            <a:pPr algn="ctr"/>
            <a:r>
              <a:rPr lang="en-US" sz="4400" b="1" dirty="0"/>
              <a:t>Caseload Balance and Risk Stratification in Community Residential Care: </a:t>
            </a:r>
          </a:p>
        </p:txBody>
      </p:sp>
      <p:sp>
        <p:nvSpPr>
          <p:cNvPr id="3" name="Subtitle 2"/>
          <p:cNvSpPr>
            <a:spLocks noGrp="1"/>
          </p:cNvSpPr>
          <p:nvPr>
            <p:ph type="subTitle" idx="1"/>
          </p:nvPr>
        </p:nvSpPr>
        <p:spPr>
          <a:xfrm>
            <a:off x="1575545" y="3656712"/>
            <a:ext cx="9435353" cy="674127"/>
          </a:xfrm>
        </p:spPr>
        <p:txBody>
          <a:bodyPr>
            <a:normAutofit fontScale="92500"/>
          </a:bodyPr>
          <a:lstStyle/>
          <a:p>
            <a:r>
              <a:rPr lang="en-US" sz="3600" dirty="0"/>
              <a:t>A Pilot Program for Nurse Case Managers</a:t>
            </a:r>
          </a:p>
          <a:p>
            <a:endParaRPr lang="en-US" sz="3600" dirty="0"/>
          </a:p>
        </p:txBody>
      </p:sp>
      <p:sp>
        <p:nvSpPr>
          <p:cNvPr id="4" name="TextBox 3"/>
          <p:cNvSpPr txBox="1"/>
          <p:nvPr/>
        </p:nvSpPr>
        <p:spPr>
          <a:xfrm>
            <a:off x="1801905" y="4598893"/>
            <a:ext cx="8982635" cy="523220"/>
          </a:xfrm>
          <a:prstGeom prst="rect">
            <a:avLst/>
          </a:prstGeom>
          <a:noFill/>
        </p:spPr>
        <p:txBody>
          <a:bodyPr wrap="square" rtlCol="0">
            <a:spAutoFit/>
          </a:bodyPr>
          <a:lstStyle/>
          <a:p>
            <a:pPr algn="ctr"/>
            <a:r>
              <a:rPr lang="en-US" sz="2800" dirty="0"/>
              <a:t>Julieanne Burridge, RN, CMGT-BC (MSN 2021)</a:t>
            </a:r>
          </a:p>
        </p:txBody>
      </p:sp>
      <p:pic>
        <p:nvPicPr>
          <p:cNvPr id="6" name="Picture 5"/>
          <p:cNvPicPr>
            <a:picLocks noChangeAspect="1"/>
          </p:cNvPicPr>
          <p:nvPr/>
        </p:nvPicPr>
        <p:blipFill rotWithShape="1">
          <a:blip r:embed="rId2"/>
          <a:srcRect t="30235" b="33765"/>
          <a:stretch/>
        </p:blipFill>
        <p:spPr>
          <a:xfrm>
            <a:off x="573740" y="266837"/>
            <a:ext cx="3810000" cy="1371601"/>
          </a:xfrm>
          <a:prstGeom prst="rect">
            <a:avLst/>
          </a:prstGeom>
        </p:spPr>
      </p:pic>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t="30592" b="32519"/>
          <a:stretch/>
        </p:blipFill>
        <p:spPr>
          <a:xfrm>
            <a:off x="8847665" y="709183"/>
            <a:ext cx="3029641" cy="838201"/>
          </a:xfrm>
          <a:prstGeom prst="rect">
            <a:avLst/>
          </a:prstGeom>
        </p:spPr>
      </p:pic>
      <p:sp>
        <p:nvSpPr>
          <p:cNvPr id="7" name="TextBox 6"/>
          <p:cNvSpPr txBox="1"/>
          <p:nvPr/>
        </p:nvSpPr>
        <p:spPr>
          <a:xfrm>
            <a:off x="8935853" y="393829"/>
            <a:ext cx="2853266" cy="369332"/>
          </a:xfrm>
          <a:prstGeom prst="rect">
            <a:avLst/>
          </a:prstGeom>
          <a:noFill/>
        </p:spPr>
        <p:txBody>
          <a:bodyPr wrap="square" rtlCol="0">
            <a:spAutoFit/>
          </a:bodyPr>
          <a:lstStyle/>
          <a:p>
            <a:r>
              <a:rPr lang="en-US" i="1" dirty="0">
                <a:solidFill>
                  <a:schemeClr val="tx1">
                    <a:lumMod val="75000"/>
                    <a:lumOff val="25000"/>
                  </a:schemeClr>
                </a:solidFill>
              </a:rPr>
              <a:t>Pilot project conducted with </a:t>
            </a:r>
          </a:p>
        </p:txBody>
      </p:sp>
    </p:spTree>
    <p:extLst>
      <p:ext uri="{BB962C8B-B14F-4D97-AF65-F5344CB8AC3E}">
        <p14:creationId xmlns:p14="http://schemas.microsoft.com/office/powerpoint/2010/main" val="14549229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t>PILOT PROGRAM &amp; TOOL DEVELOPMENT OBJECTIVES:</a:t>
            </a:r>
          </a:p>
        </p:txBody>
      </p:sp>
      <p:sp>
        <p:nvSpPr>
          <p:cNvPr id="3" name="Content Placeholder 2"/>
          <p:cNvSpPr>
            <a:spLocks noGrp="1"/>
          </p:cNvSpPr>
          <p:nvPr>
            <p:ph idx="1"/>
          </p:nvPr>
        </p:nvSpPr>
        <p:spPr>
          <a:xfrm>
            <a:off x="1097280" y="1845734"/>
            <a:ext cx="10058400" cy="4407148"/>
          </a:xfrm>
        </p:spPr>
        <p:txBody>
          <a:bodyPr>
            <a:normAutofit fontScale="85000" lnSpcReduction="10000"/>
          </a:bodyPr>
          <a:lstStyle/>
          <a:p>
            <a:pPr>
              <a:lnSpc>
                <a:spcPct val="170000"/>
              </a:lnSpc>
              <a:buFont typeface="Wingdings" panose="05000000000000000000" pitchFamily="2" charset="2"/>
              <a:buChar char="q"/>
            </a:pPr>
            <a:r>
              <a:rPr lang="en-US" sz="2600" dirty="0"/>
              <a:t>Identify </a:t>
            </a:r>
            <a:r>
              <a:rPr lang="en-US" sz="2600" dirty="0">
                <a:solidFill>
                  <a:schemeClr val="accent1">
                    <a:lumMod val="75000"/>
                  </a:schemeClr>
                </a:solidFill>
              </a:rPr>
              <a:t>key patient indicators </a:t>
            </a:r>
            <a:r>
              <a:rPr lang="en-US" sz="2600" dirty="0"/>
              <a:t>that are likely to increase the </a:t>
            </a:r>
            <a:r>
              <a:rPr lang="en-US" sz="2600" dirty="0">
                <a:solidFill>
                  <a:schemeClr val="accent1">
                    <a:lumMod val="75000"/>
                  </a:schemeClr>
                </a:solidFill>
              </a:rPr>
              <a:t>acuity</a:t>
            </a:r>
            <a:r>
              <a:rPr lang="en-US" sz="2600" dirty="0"/>
              <a:t> of the patient with respect to the case manager’s time and resources</a:t>
            </a:r>
          </a:p>
          <a:p>
            <a:pPr>
              <a:lnSpc>
                <a:spcPct val="170000"/>
              </a:lnSpc>
              <a:buFont typeface="Wingdings" panose="05000000000000000000" pitchFamily="2" charset="2"/>
              <a:buChar char="q"/>
            </a:pPr>
            <a:r>
              <a:rPr lang="en-US" sz="2600" dirty="0"/>
              <a:t>Create </a:t>
            </a:r>
            <a:r>
              <a:rPr lang="en-US" sz="2600" dirty="0">
                <a:solidFill>
                  <a:schemeClr val="accent1">
                    <a:lumMod val="75000"/>
                  </a:schemeClr>
                </a:solidFill>
              </a:rPr>
              <a:t>clinical pathways </a:t>
            </a:r>
            <a:r>
              <a:rPr lang="en-US" sz="2600" dirty="0"/>
              <a:t>that are specific to homecare and community settings and address each patient at </a:t>
            </a:r>
            <a:r>
              <a:rPr lang="en-US" sz="2600" dirty="0">
                <a:solidFill>
                  <a:schemeClr val="accent1">
                    <a:lumMod val="75000"/>
                  </a:schemeClr>
                </a:solidFill>
              </a:rPr>
              <a:t>every level of risk</a:t>
            </a:r>
            <a:r>
              <a:rPr lang="en-US" sz="2600" dirty="0"/>
              <a:t>, not just those at the highest risk stratification</a:t>
            </a:r>
          </a:p>
          <a:p>
            <a:pPr>
              <a:lnSpc>
                <a:spcPct val="170000"/>
              </a:lnSpc>
              <a:buFont typeface="Wingdings" panose="05000000000000000000" pitchFamily="2" charset="2"/>
              <a:buChar char="q"/>
            </a:pPr>
            <a:r>
              <a:rPr lang="en-US" sz="2600" dirty="0"/>
              <a:t>Isolate </a:t>
            </a:r>
            <a:r>
              <a:rPr lang="en-US" sz="2600" dirty="0">
                <a:solidFill>
                  <a:schemeClr val="accent1">
                    <a:lumMod val="75000"/>
                  </a:schemeClr>
                </a:solidFill>
              </a:rPr>
              <a:t>trigger events </a:t>
            </a:r>
            <a:r>
              <a:rPr lang="en-US" sz="2600" dirty="0"/>
              <a:t>that help the nurse case manager identify when a patient has crossed the threshold into a higher risk level and guide appropriate actions. </a:t>
            </a:r>
          </a:p>
          <a:p>
            <a:pPr>
              <a:lnSpc>
                <a:spcPct val="170000"/>
              </a:lnSpc>
              <a:buFont typeface="Wingdings" panose="05000000000000000000" pitchFamily="2" charset="2"/>
              <a:buChar char="q"/>
            </a:pPr>
            <a:r>
              <a:rPr lang="en-US" sz="2600" dirty="0"/>
              <a:t>Determine the </a:t>
            </a:r>
            <a:r>
              <a:rPr lang="en-US" sz="2600" dirty="0">
                <a:solidFill>
                  <a:schemeClr val="accent1">
                    <a:lumMod val="75000"/>
                  </a:schemeClr>
                </a:solidFill>
              </a:rPr>
              <a:t>most balanced caseload </a:t>
            </a:r>
            <a:r>
              <a:rPr lang="en-US" sz="2600" dirty="0"/>
              <a:t>for quality and safety</a:t>
            </a:r>
          </a:p>
          <a:p>
            <a:endParaRPr lang="en-US" dirty="0"/>
          </a:p>
        </p:txBody>
      </p:sp>
    </p:spTree>
    <p:extLst>
      <p:ext uri="{BB962C8B-B14F-4D97-AF65-F5344CB8AC3E}">
        <p14:creationId xmlns:p14="http://schemas.microsoft.com/office/powerpoint/2010/main" val="7332572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STAKEHOLDERS</a:t>
            </a:r>
          </a:p>
        </p:txBody>
      </p:sp>
      <p:sp>
        <p:nvSpPr>
          <p:cNvPr id="3" name="Content Placeholder 2"/>
          <p:cNvSpPr>
            <a:spLocks noGrp="1"/>
          </p:cNvSpPr>
          <p:nvPr>
            <p:ph sz="half" idx="1"/>
          </p:nvPr>
        </p:nvSpPr>
        <p:spPr/>
        <p:txBody>
          <a:bodyPr>
            <a:normAutofit/>
          </a:bodyPr>
          <a:lstStyle/>
          <a:p>
            <a:r>
              <a:rPr lang="en-US" b="1" dirty="0"/>
              <a:t>Primary: </a:t>
            </a:r>
            <a:r>
              <a:rPr lang="en-US" dirty="0"/>
              <a:t>Person with chronic illness </a:t>
            </a:r>
          </a:p>
          <a:p>
            <a:r>
              <a:rPr lang="en-US" b="1" dirty="0"/>
              <a:t>Secondary: </a:t>
            </a:r>
          </a:p>
          <a:p>
            <a:r>
              <a:rPr lang="en-US" u="sng" dirty="0"/>
              <a:t>Family &amp; Friends </a:t>
            </a:r>
            <a:r>
              <a:rPr lang="en-US" dirty="0"/>
              <a:t>of the person being treated (improved outcomes for their loved one)</a:t>
            </a:r>
          </a:p>
          <a:p>
            <a:r>
              <a:rPr lang="en-US" u="sng" dirty="0"/>
              <a:t>Residential Team and the Agency at-large </a:t>
            </a:r>
            <a:r>
              <a:rPr lang="en-US" dirty="0"/>
              <a:t>(health and wellness is prerequisite for optimum engagement – mission driven)</a:t>
            </a:r>
          </a:p>
          <a:p>
            <a:r>
              <a:rPr lang="en-US" u="sng" dirty="0"/>
              <a:t>Primary Care Team &amp; Specialists</a:t>
            </a:r>
          </a:p>
          <a:p>
            <a:r>
              <a:rPr lang="en-US" u="sng" dirty="0"/>
              <a:t>Third-Party Payers </a:t>
            </a:r>
            <a:r>
              <a:rPr lang="en-US" dirty="0"/>
              <a:t>(cost savings)</a:t>
            </a:r>
          </a:p>
          <a:p>
            <a:r>
              <a:rPr lang="en-US" u="sng" dirty="0"/>
              <a:t>State Funding Agencies </a:t>
            </a:r>
            <a:r>
              <a:rPr lang="en-US" dirty="0"/>
              <a:t>(cost savings)</a:t>
            </a:r>
          </a:p>
        </p:txBody>
      </p:sp>
      <p:graphicFrame>
        <p:nvGraphicFramePr>
          <p:cNvPr id="5" name="Content Placeholder 4"/>
          <p:cNvGraphicFramePr>
            <a:graphicFrameLocks noGrp="1"/>
          </p:cNvGraphicFramePr>
          <p:nvPr>
            <p:ph sz="half" idx="2"/>
            <p:extLst>
              <p:ext uri="{D42A27DB-BD31-4B8C-83A1-F6EECF244321}">
                <p14:modId xmlns:p14="http://schemas.microsoft.com/office/powerpoint/2010/main" val="1395403944"/>
              </p:ext>
            </p:extLst>
          </p:nvPr>
        </p:nvGraphicFramePr>
        <p:xfrm>
          <a:off x="6218238" y="1846263"/>
          <a:ext cx="4937125"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820031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Methodology</a:t>
            </a:r>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31348156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a:t>REVIEW OF UTILIZATION</a:t>
            </a:r>
          </a:p>
        </p:txBody>
      </p:sp>
      <p:sp>
        <p:nvSpPr>
          <p:cNvPr id="5" name="Content Placeholder 4"/>
          <p:cNvSpPr>
            <a:spLocks noGrp="1"/>
          </p:cNvSpPr>
          <p:nvPr>
            <p:ph idx="1"/>
          </p:nvPr>
        </p:nvSpPr>
        <p:spPr>
          <a:xfrm>
            <a:off x="1097280" y="2698544"/>
            <a:ext cx="9304867" cy="2999522"/>
          </a:xfrm>
        </p:spPr>
        <p:txBody>
          <a:bodyPr>
            <a:normAutofit/>
          </a:bodyPr>
          <a:lstStyle/>
          <a:p>
            <a:r>
              <a:rPr lang="en-US" b="1" dirty="0"/>
              <a:t>- </a:t>
            </a:r>
            <a:r>
              <a:rPr lang="en-US" dirty="0"/>
              <a:t>Identify what factors change the case managers involvement with a patient</a:t>
            </a:r>
          </a:p>
          <a:p>
            <a:pPr marL="0" indent="0">
              <a:buNone/>
            </a:pPr>
            <a:r>
              <a:rPr lang="en-US" b="1" dirty="0"/>
              <a:t> - </a:t>
            </a:r>
            <a:r>
              <a:rPr lang="en-US" dirty="0"/>
              <a:t>Identify what changes correlate to an increase in resources and to what degree</a:t>
            </a:r>
          </a:p>
          <a:p>
            <a:pPr marL="0" indent="0">
              <a:buNone/>
            </a:pPr>
            <a:r>
              <a:rPr lang="en-US" dirty="0"/>
              <a:t> </a:t>
            </a:r>
            <a:r>
              <a:rPr lang="en-US" b="1" dirty="0"/>
              <a:t>-</a:t>
            </a:r>
            <a:r>
              <a:rPr lang="en-US" dirty="0"/>
              <a:t> Identify what resources are being used and how are they allocated </a:t>
            </a:r>
            <a:r>
              <a:rPr lang="en-US" b="1" dirty="0">
                <a:solidFill>
                  <a:schemeClr val="accent1"/>
                </a:solidFill>
              </a:rPr>
              <a:t>right now</a:t>
            </a:r>
          </a:p>
          <a:p>
            <a:pPr marL="0" indent="0">
              <a:buNone/>
            </a:pPr>
            <a:r>
              <a:rPr lang="en-US" b="1" dirty="0"/>
              <a:t>The nurse case manager’s involvement increases for episodes of acute illness/injury and when the nurse has identified an increased risk</a:t>
            </a:r>
            <a:endParaRPr lang="en-US" dirty="0"/>
          </a:p>
          <a:p>
            <a:pPr marL="0" indent="0">
              <a:buNone/>
            </a:pPr>
            <a:r>
              <a:rPr lang="en-US" b="1" dirty="0"/>
              <a:t>The nurses’ expertise helps identify root causes of risk factors and enact interventions to mitigate that risk </a:t>
            </a:r>
            <a:r>
              <a:rPr lang="en-US" b="1" u="sng" dirty="0"/>
              <a:t>before</a:t>
            </a:r>
            <a:r>
              <a:rPr lang="en-US" b="1" dirty="0"/>
              <a:t> the problem is exacerbated.</a:t>
            </a:r>
          </a:p>
        </p:txBody>
      </p:sp>
      <p:graphicFrame>
        <p:nvGraphicFramePr>
          <p:cNvPr id="7" name="Chart 6"/>
          <p:cNvGraphicFramePr/>
          <p:nvPr>
            <p:extLst>
              <p:ext uri="{D42A27DB-BD31-4B8C-83A1-F6EECF244321}">
                <p14:modId xmlns:p14="http://schemas.microsoft.com/office/powerpoint/2010/main" val="2984547997"/>
              </p:ext>
            </p:extLst>
          </p:nvPr>
        </p:nvGraphicFramePr>
        <p:xfrm>
          <a:off x="8901431" y="305884"/>
          <a:ext cx="3001432" cy="2392660"/>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1176867" y="1737360"/>
            <a:ext cx="7924800" cy="1181862"/>
          </a:xfrm>
          <a:prstGeom prst="rect">
            <a:avLst/>
          </a:prstGeom>
          <a:noFill/>
        </p:spPr>
        <p:txBody>
          <a:bodyPr wrap="square" rtlCol="0">
            <a:spAutoFit/>
          </a:bodyPr>
          <a:lstStyle/>
          <a:p>
            <a:pPr>
              <a:lnSpc>
                <a:spcPct val="110000"/>
              </a:lnSpc>
            </a:pPr>
            <a:r>
              <a:rPr lang="en-US" sz="2400" b="1" i="1" dirty="0">
                <a:solidFill>
                  <a:schemeClr val="tx1">
                    <a:lumMod val="75000"/>
                    <a:lumOff val="25000"/>
                  </a:schemeClr>
                </a:solidFill>
              </a:rPr>
              <a:t>What happens to the patient, or what does the patient report, that increases the resources they require?</a:t>
            </a:r>
          </a:p>
          <a:p>
            <a:endParaRPr lang="en-US" dirty="0"/>
          </a:p>
        </p:txBody>
      </p:sp>
    </p:spTree>
    <p:extLst>
      <p:ext uri="{BB962C8B-B14F-4D97-AF65-F5344CB8AC3E}">
        <p14:creationId xmlns:p14="http://schemas.microsoft.com/office/powerpoint/2010/main" val="23755701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ACUITY TOOL</a:t>
            </a: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713564948"/>
              </p:ext>
            </p:extLst>
          </p:nvPr>
        </p:nvGraphicFramePr>
        <p:xfrm>
          <a:off x="546630" y="1846266"/>
          <a:ext cx="5041370" cy="4267200"/>
        </p:xfrm>
        <a:graphic>
          <a:graphicData uri="http://schemas.openxmlformats.org/drawingml/2006/table">
            <a:tbl>
              <a:tblPr firstRow="1" firstCol="1" bandRow="1">
                <a:tableStyleId>{5C22544A-7EE6-4342-B048-85BDC9FD1C3A}</a:tableStyleId>
              </a:tblPr>
              <a:tblGrid>
                <a:gridCol w="385517">
                  <a:extLst>
                    <a:ext uri="{9D8B030D-6E8A-4147-A177-3AD203B41FA5}">
                      <a16:colId xmlns:a16="http://schemas.microsoft.com/office/drawing/2014/main" val="20000"/>
                    </a:ext>
                  </a:extLst>
                </a:gridCol>
                <a:gridCol w="3205448">
                  <a:extLst>
                    <a:ext uri="{9D8B030D-6E8A-4147-A177-3AD203B41FA5}">
                      <a16:colId xmlns:a16="http://schemas.microsoft.com/office/drawing/2014/main" val="20001"/>
                    </a:ext>
                  </a:extLst>
                </a:gridCol>
                <a:gridCol w="1450405">
                  <a:extLst>
                    <a:ext uri="{9D8B030D-6E8A-4147-A177-3AD203B41FA5}">
                      <a16:colId xmlns:a16="http://schemas.microsoft.com/office/drawing/2014/main" val="20002"/>
                    </a:ext>
                  </a:extLst>
                </a:gridCol>
              </a:tblGrid>
              <a:tr h="142240">
                <a:tc gridSpan="3">
                  <a:txBody>
                    <a:bodyPr/>
                    <a:lstStyle/>
                    <a:p>
                      <a:pPr marL="0" marR="0">
                        <a:lnSpc>
                          <a:spcPct val="107000"/>
                        </a:lnSpc>
                        <a:spcBef>
                          <a:spcPts val="0"/>
                        </a:spcBef>
                        <a:spcAft>
                          <a:spcPts val="0"/>
                        </a:spcAft>
                      </a:pPr>
                      <a:r>
                        <a:rPr lang="en-US" sz="800" dirty="0">
                          <a:effectLst/>
                        </a:rPr>
                        <a:t>General Medical</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7035" marR="57035" marT="0" marB="0"/>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142240">
                <a:tc>
                  <a:txBody>
                    <a:bodyPr/>
                    <a:lstStyle/>
                    <a:p>
                      <a:pPr marL="0" marR="0">
                        <a:lnSpc>
                          <a:spcPct val="107000"/>
                        </a:lnSpc>
                        <a:spcBef>
                          <a:spcPts val="0"/>
                        </a:spcBef>
                        <a:spcAft>
                          <a:spcPts val="0"/>
                        </a:spcAft>
                      </a:pPr>
                      <a:r>
                        <a:rPr lang="en-US" sz="800">
                          <a:effectLst/>
                        </a:rPr>
                        <a:t>2</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035" marR="57035" marT="0" marB="0"/>
                </a:tc>
                <a:tc>
                  <a:txBody>
                    <a:bodyPr/>
                    <a:lstStyle/>
                    <a:p>
                      <a:pPr marL="0" marR="0">
                        <a:lnSpc>
                          <a:spcPct val="107000"/>
                        </a:lnSpc>
                        <a:spcBef>
                          <a:spcPts val="0"/>
                        </a:spcBef>
                        <a:spcAft>
                          <a:spcPts val="0"/>
                        </a:spcAft>
                      </a:pPr>
                      <a:r>
                        <a:rPr lang="en-US" sz="800">
                          <a:effectLst/>
                        </a:rPr>
                        <a:t>Generally stable; episodic illness ≤ 2x year</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035" marR="57035" marT="0" marB="0"/>
                </a:tc>
                <a:tc rowSpan="4">
                  <a:txBody>
                    <a:bodyPr/>
                    <a:lstStyle/>
                    <a:p>
                      <a:pPr marL="0" marR="0">
                        <a:lnSpc>
                          <a:spcPct val="107000"/>
                        </a:lnSpc>
                        <a:spcBef>
                          <a:spcPts val="0"/>
                        </a:spcBef>
                        <a:spcAft>
                          <a:spcPts val="0"/>
                        </a:spcAft>
                      </a:pPr>
                      <a:r>
                        <a:rPr lang="en-US" sz="800" dirty="0">
                          <a:effectLst/>
                        </a:rPr>
                        <a:t>Comments:</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7035" marR="57035" marT="0" marB="0"/>
                </a:tc>
                <a:extLst>
                  <a:ext uri="{0D108BD9-81ED-4DB2-BD59-A6C34878D82A}">
                    <a16:rowId xmlns:a16="http://schemas.microsoft.com/office/drawing/2014/main" val="10001"/>
                  </a:ext>
                </a:extLst>
              </a:tr>
              <a:tr h="284480">
                <a:tc>
                  <a:txBody>
                    <a:bodyPr/>
                    <a:lstStyle/>
                    <a:p>
                      <a:pPr marL="0" marR="0">
                        <a:lnSpc>
                          <a:spcPct val="107000"/>
                        </a:lnSpc>
                        <a:spcBef>
                          <a:spcPts val="0"/>
                        </a:spcBef>
                        <a:spcAft>
                          <a:spcPts val="0"/>
                        </a:spcAft>
                      </a:pPr>
                      <a:r>
                        <a:rPr lang="en-US" sz="800">
                          <a:effectLst/>
                        </a:rPr>
                        <a:t>4</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035" marR="57035" marT="0" marB="0"/>
                </a:tc>
                <a:tc>
                  <a:txBody>
                    <a:bodyPr/>
                    <a:lstStyle/>
                    <a:p>
                      <a:pPr marL="0" marR="0">
                        <a:lnSpc>
                          <a:spcPct val="107000"/>
                        </a:lnSpc>
                        <a:spcBef>
                          <a:spcPts val="0"/>
                        </a:spcBef>
                        <a:spcAft>
                          <a:spcPts val="0"/>
                        </a:spcAft>
                      </a:pPr>
                      <a:r>
                        <a:rPr lang="en-US" sz="800">
                          <a:effectLst/>
                        </a:rPr>
                        <a:t>More frequent episodic illness management; averages one hospitalization per year</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035" marR="57035" marT="0" marB="0"/>
                </a:tc>
                <a:tc vMerge="1">
                  <a:txBody>
                    <a:bodyPr/>
                    <a:lstStyle/>
                    <a:p>
                      <a:endParaRPr lang="en-US"/>
                    </a:p>
                  </a:txBody>
                  <a:tcPr/>
                </a:tc>
                <a:extLst>
                  <a:ext uri="{0D108BD9-81ED-4DB2-BD59-A6C34878D82A}">
                    <a16:rowId xmlns:a16="http://schemas.microsoft.com/office/drawing/2014/main" val="10002"/>
                  </a:ext>
                </a:extLst>
              </a:tr>
              <a:tr h="142240">
                <a:tc>
                  <a:txBody>
                    <a:bodyPr/>
                    <a:lstStyle/>
                    <a:p>
                      <a:pPr marL="0" marR="0">
                        <a:lnSpc>
                          <a:spcPct val="107000"/>
                        </a:lnSpc>
                        <a:spcBef>
                          <a:spcPts val="0"/>
                        </a:spcBef>
                        <a:spcAft>
                          <a:spcPts val="0"/>
                        </a:spcAft>
                      </a:pPr>
                      <a:r>
                        <a:rPr lang="en-US" sz="800">
                          <a:effectLst/>
                        </a:rPr>
                        <a:t>6</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035" marR="57035" marT="0" marB="0"/>
                </a:tc>
                <a:tc>
                  <a:txBody>
                    <a:bodyPr/>
                    <a:lstStyle/>
                    <a:p>
                      <a:pPr marL="0" marR="0">
                        <a:lnSpc>
                          <a:spcPct val="107000"/>
                        </a:lnSpc>
                        <a:spcBef>
                          <a:spcPts val="0"/>
                        </a:spcBef>
                        <a:spcAft>
                          <a:spcPts val="0"/>
                        </a:spcAft>
                      </a:pPr>
                      <a:r>
                        <a:rPr lang="en-US" sz="800">
                          <a:effectLst/>
                        </a:rPr>
                        <a:t>Complex chronic illness(es); infrequent flares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035" marR="57035" marT="0" marB="0"/>
                </a:tc>
                <a:tc vMerge="1">
                  <a:txBody>
                    <a:bodyPr/>
                    <a:lstStyle/>
                    <a:p>
                      <a:endParaRPr lang="en-US"/>
                    </a:p>
                  </a:txBody>
                  <a:tcPr/>
                </a:tc>
                <a:extLst>
                  <a:ext uri="{0D108BD9-81ED-4DB2-BD59-A6C34878D82A}">
                    <a16:rowId xmlns:a16="http://schemas.microsoft.com/office/drawing/2014/main" val="10003"/>
                  </a:ext>
                </a:extLst>
              </a:tr>
              <a:tr h="284480">
                <a:tc>
                  <a:txBody>
                    <a:bodyPr/>
                    <a:lstStyle/>
                    <a:p>
                      <a:pPr marL="0" marR="0">
                        <a:lnSpc>
                          <a:spcPct val="107000"/>
                        </a:lnSpc>
                        <a:spcBef>
                          <a:spcPts val="0"/>
                        </a:spcBef>
                        <a:spcAft>
                          <a:spcPts val="0"/>
                        </a:spcAft>
                      </a:pPr>
                      <a:r>
                        <a:rPr lang="en-US" sz="800">
                          <a:effectLst/>
                        </a:rPr>
                        <a:t>8</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035" marR="57035" marT="0" marB="0"/>
                </a:tc>
                <a:tc>
                  <a:txBody>
                    <a:bodyPr/>
                    <a:lstStyle/>
                    <a:p>
                      <a:pPr marL="0" marR="0">
                        <a:lnSpc>
                          <a:spcPct val="107000"/>
                        </a:lnSpc>
                        <a:spcBef>
                          <a:spcPts val="0"/>
                        </a:spcBef>
                        <a:spcAft>
                          <a:spcPts val="0"/>
                        </a:spcAft>
                      </a:pPr>
                      <a:r>
                        <a:rPr lang="en-US" sz="800">
                          <a:effectLst/>
                        </a:rPr>
                        <a:t>Complex chronic illness with routine acute episodes; end of life care needs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035" marR="57035" marT="0" marB="0"/>
                </a:tc>
                <a:tc vMerge="1">
                  <a:txBody>
                    <a:bodyPr/>
                    <a:lstStyle/>
                    <a:p>
                      <a:endParaRPr lang="en-US"/>
                    </a:p>
                  </a:txBody>
                  <a:tcPr/>
                </a:tc>
                <a:extLst>
                  <a:ext uri="{0D108BD9-81ED-4DB2-BD59-A6C34878D82A}">
                    <a16:rowId xmlns:a16="http://schemas.microsoft.com/office/drawing/2014/main" val="10004"/>
                  </a:ext>
                </a:extLst>
              </a:tr>
              <a:tr h="142240">
                <a:tc>
                  <a:txBody>
                    <a:bodyPr/>
                    <a:lstStyle/>
                    <a:p>
                      <a:pPr marL="0" marR="0">
                        <a:lnSpc>
                          <a:spcPct val="107000"/>
                        </a:lnSpc>
                        <a:spcBef>
                          <a:spcPts val="0"/>
                        </a:spcBef>
                        <a:spcAft>
                          <a:spcPts val="0"/>
                        </a:spcAft>
                      </a:pPr>
                      <a:r>
                        <a:rPr lang="en-US" sz="800">
                          <a:effectLst/>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035" marR="57035" marT="0" marB="0"/>
                </a:tc>
                <a:tc>
                  <a:txBody>
                    <a:bodyPr/>
                    <a:lstStyle/>
                    <a:p>
                      <a:pPr marL="0" marR="0">
                        <a:lnSpc>
                          <a:spcPct val="107000"/>
                        </a:lnSpc>
                        <a:spcBef>
                          <a:spcPts val="0"/>
                        </a:spcBef>
                        <a:spcAft>
                          <a:spcPts val="0"/>
                        </a:spcAft>
                      </a:pPr>
                      <a:r>
                        <a:rPr lang="en-US" sz="800">
                          <a:effectLst/>
                        </a:rPr>
                        <a:t>Total Score</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035" marR="57035" marT="0" marB="0"/>
                </a:tc>
                <a:tc>
                  <a:txBody>
                    <a:bodyPr/>
                    <a:lstStyle/>
                    <a:p>
                      <a:pPr marL="0" marR="0">
                        <a:lnSpc>
                          <a:spcPct val="107000"/>
                        </a:lnSpc>
                        <a:spcBef>
                          <a:spcPts val="0"/>
                        </a:spcBef>
                        <a:spcAft>
                          <a:spcPts val="0"/>
                        </a:spcAft>
                      </a:pPr>
                      <a:r>
                        <a:rPr lang="en-US" sz="800">
                          <a:effectLst/>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035" marR="57035" marT="0" marB="0"/>
                </a:tc>
                <a:extLst>
                  <a:ext uri="{0D108BD9-81ED-4DB2-BD59-A6C34878D82A}">
                    <a16:rowId xmlns:a16="http://schemas.microsoft.com/office/drawing/2014/main" val="10005"/>
                  </a:ext>
                </a:extLst>
              </a:tr>
              <a:tr h="284480">
                <a:tc gridSpan="3">
                  <a:txBody>
                    <a:bodyPr/>
                    <a:lstStyle/>
                    <a:p>
                      <a:pPr marL="0" marR="0">
                        <a:lnSpc>
                          <a:spcPct val="107000"/>
                        </a:lnSpc>
                        <a:spcBef>
                          <a:spcPts val="0"/>
                        </a:spcBef>
                        <a:spcAft>
                          <a:spcPts val="0"/>
                        </a:spcAft>
                      </a:pPr>
                      <a:r>
                        <a:rPr lang="en-US" sz="800">
                          <a:effectLst/>
                        </a:rPr>
                        <a:t> </a:t>
                      </a:r>
                      <a:endParaRPr lang="en-US" sz="900">
                        <a:effectLst/>
                      </a:endParaRPr>
                    </a:p>
                    <a:p>
                      <a:pPr marL="0" marR="0">
                        <a:lnSpc>
                          <a:spcPct val="107000"/>
                        </a:lnSpc>
                        <a:spcBef>
                          <a:spcPts val="0"/>
                        </a:spcBef>
                        <a:spcAft>
                          <a:spcPts val="0"/>
                        </a:spcAft>
                      </a:pPr>
                      <a:r>
                        <a:rPr lang="en-US" sz="800">
                          <a:effectLst/>
                        </a:rPr>
                        <a:t>Mental Health</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035" marR="57035" marT="0" marB="0"/>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6"/>
                  </a:ext>
                </a:extLst>
              </a:tr>
              <a:tr h="142240">
                <a:tc>
                  <a:txBody>
                    <a:bodyPr/>
                    <a:lstStyle/>
                    <a:p>
                      <a:pPr marL="0" marR="0">
                        <a:lnSpc>
                          <a:spcPct val="107000"/>
                        </a:lnSpc>
                        <a:spcBef>
                          <a:spcPts val="0"/>
                        </a:spcBef>
                        <a:spcAft>
                          <a:spcPts val="0"/>
                        </a:spcAft>
                      </a:pPr>
                      <a:r>
                        <a:rPr lang="en-US" sz="800">
                          <a:effectLst/>
                        </a:rPr>
                        <a:t>0</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035" marR="57035" marT="0" marB="0"/>
                </a:tc>
                <a:tc>
                  <a:txBody>
                    <a:bodyPr/>
                    <a:lstStyle/>
                    <a:p>
                      <a:pPr marL="0" marR="0">
                        <a:lnSpc>
                          <a:spcPct val="107000"/>
                        </a:lnSpc>
                        <a:spcBef>
                          <a:spcPts val="0"/>
                        </a:spcBef>
                        <a:spcAft>
                          <a:spcPts val="0"/>
                        </a:spcAft>
                      </a:pPr>
                      <a:r>
                        <a:rPr lang="en-US" sz="800">
                          <a:effectLst/>
                        </a:rPr>
                        <a:t>No hx/evidence of mental illness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035" marR="57035" marT="0" marB="0"/>
                </a:tc>
                <a:tc rowSpan="4">
                  <a:txBody>
                    <a:bodyPr/>
                    <a:lstStyle/>
                    <a:p>
                      <a:pPr marL="0" marR="0">
                        <a:lnSpc>
                          <a:spcPct val="107000"/>
                        </a:lnSpc>
                        <a:spcBef>
                          <a:spcPts val="0"/>
                        </a:spcBef>
                        <a:spcAft>
                          <a:spcPts val="0"/>
                        </a:spcAft>
                      </a:pPr>
                      <a:r>
                        <a:rPr lang="en-US" sz="800">
                          <a:effectLst/>
                        </a:rPr>
                        <a:t>Comments: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035" marR="57035" marT="0" marB="0"/>
                </a:tc>
                <a:extLst>
                  <a:ext uri="{0D108BD9-81ED-4DB2-BD59-A6C34878D82A}">
                    <a16:rowId xmlns:a16="http://schemas.microsoft.com/office/drawing/2014/main" val="10007"/>
                  </a:ext>
                </a:extLst>
              </a:tr>
              <a:tr h="284480">
                <a:tc>
                  <a:txBody>
                    <a:bodyPr/>
                    <a:lstStyle/>
                    <a:p>
                      <a:pPr marL="0" marR="0">
                        <a:lnSpc>
                          <a:spcPct val="107000"/>
                        </a:lnSpc>
                        <a:spcBef>
                          <a:spcPts val="0"/>
                        </a:spcBef>
                        <a:spcAft>
                          <a:spcPts val="0"/>
                        </a:spcAft>
                      </a:pPr>
                      <a:r>
                        <a:rPr lang="en-US" sz="800">
                          <a:effectLst/>
                        </a:rPr>
                        <a:t>2</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035" marR="57035" marT="0" marB="0"/>
                </a:tc>
                <a:tc>
                  <a:txBody>
                    <a:bodyPr/>
                    <a:lstStyle/>
                    <a:p>
                      <a:pPr marL="0" marR="0">
                        <a:lnSpc>
                          <a:spcPct val="107000"/>
                        </a:lnSpc>
                        <a:spcBef>
                          <a:spcPts val="0"/>
                        </a:spcBef>
                        <a:spcAft>
                          <a:spcPts val="0"/>
                        </a:spcAft>
                      </a:pPr>
                      <a:r>
                        <a:rPr lang="en-US" sz="800">
                          <a:effectLst/>
                        </a:rPr>
                        <a:t>History of mental illness; stabilized with meds or past treatment; infrequent med changes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035" marR="57035" marT="0" marB="0"/>
                </a:tc>
                <a:tc vMerge="1">
                  <a:txBody>
                    <a:bodyPr/>
                    <a:lstStyle/>
                    <a:p>
                      <a:endParaRPr lang="en-US"/>
                    </a:p>
                  </a:txBody>
                  <a:tcPr/>
                </a:tc>
                <a:extLst>
                  <a:ext uri="{0D108BD9-81ED-4DB2-BD59-A6C34878D82A}">
                    <a16:rowId xmlns:a16="http://schemas.microsoft.com/office/drawing/2014/main" val="10008"/>
                  </a:ext>
                </a:extLst>
              </a:tr>
              <a:tr h="284480">
                <a:tc>
                  <a:txBody>
                    <a:bodyPr/>
                    <a:lstStyle/>
                    <a:p>
                      <a:pPr marL="0" marR="0">
                        <a:lnSpc>
                          <a:spcPct val="107000"/>
                        </a:lnSpc>
                        <a:spcBef>
                          <a:spcPts val="0"/>
                        </a:spcBef>
                        <a:spcAft>
                          <a:spcPts val="0"/>
                        </a:spcAft>
                      </a:pPr>
                      <a:r>
                        <a:rPr lang="en-US" sz="800">
                          <a:effectLst/>
                        </a:rPr>
                        <a:t>4</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035" marR="57035" marT="0" marB="0"/>
                </a:tc>
                <a:tc>
                  <a:txBody>
                    <a:bodyPr/>
                    <a:lstStyle/>
                    <a:p>
                      <a:pPr marL="0" marR="0">
                        <a:lnSpc>
                          <a:spcPct val="107000"/>
                        </a:lnSpc>
                        <a:spcBef>
                          <a:spcPts val="0"/>
                        </a:spcBef>
                        <a:spcAft>
                          <a:spcPts val="0"/>
                        </a:spcAft>
                      </a:pPr>
                      <a:r>
                        <a:rPr lang="en-US" sz="800">
                          <a:effectLst/>
                        </a:rPr>
                        <a:t>Moderate emotional stress; ongoing treatment; chronic/major mental illness; inability to adhere to treatment</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035" marR="57035" marT="0" marB="0"/>
                </a:tc>
                <a:tc vMerge="1">
                  <a:txBody>
                    <a:bodyPr/>
                    <a:lstStyle/>
                    <a:p>
                      <a:endParaRPr lang="en-US"/>
                    </a:p>
                  </a:txBody>
                  <a:tcPr/>
                </a:tc>
                <a:extLst>
                  <a:ext uri="{0D108BD9-81ED-4DB2-BD59-A6C34878D82A}">
                    <a16:rowId xmlns:a16="http://schemas.microsoft.com/office/drawing/2014/main" val="10009"/>
                  </a:ext>
                </a:extLst>
              </a:tr>
              <a:tr h="142240">
                <a:tc>
                  <a:txBody>
                    <a:bodyPr/>
                    <a:lstStyle/>
                    <a:p>
                      <a:pPr marL="0" marR="0">
                        <a:lnSpc>
                          <a:spcPct val="107000"/>
                        </a:lnSpc>
                        <a:spcBef>
                          <a:spcPts val="0"/>
                        </a:spcBef>
                        <a:spcAft>
                          <a:spcPts val="0"/>
                        </a:spcAft>
                      </a:pPr>
                      <a:r>
                        <a:rPr lang="en-US" sz="800">
                          <a:effectLst/>
                        </a:rPr>
                        <a:t>6</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035" marR="57035" marT="0" marB="0"/>
                </a:tc>
                <a:tc>
                  <a:txBody>
                    <a:bodyPr/>
                    <a:lstStyle/>
                    <a:p>
                      <a:pPr marL="0" marR="0">
                        <a:lnSpc>
                          <a:spcPct val="107000"/>
                        </a:lnSpc>
                        <a:spcBef>
                          <a:spcPts val="0"/>
                        </a:spcBef>
                        <a:spcAft>
                          <a:spcPts val="0"/>
                        </a:spcAft>
                      </a:pPr>
                      <a:r>
                        <a:rPr lang="en-US" sz="800">
                          <a:effectLst/>
                        </a:rPr>
                        <a:t>Danger to oneself or others in the last year.</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035" marR="57035" marT="0" marB="0"/>
                </a:tc>
                <a:tc vMerge="1">
                  <a:txBody>
                    <a:bodyPr/>
                    <a:lstStyle/>
                    <a:p>
                      <a:endParaRPr lang="en-US"/>
                    </a:p>
                  </a:txBody>
                  <a:tcPr/>
                </a:tc>
                <a:extLst>
                  <a:ext uri="{0D108BD9-81ED-4DB2-BD59-A6C34878D82A}">
                    <a16:rowId xmlns:a16="http://schemas.microsoft.com/office/drawing/2014/main" val="10010"/>
                  </a:ext>
                </a:extLst>
              </a:tr>
              <a:tr h="142240">
                <a:tc>
                  <a:txBody>
                    <a:bodyPr/>
                    <a:lstStyle/>
                    <a:p>
                      <a:pPr marL="0" marR="0">
                        <a:lnSpc>
                          <a:spcPct val="107000"/>
                        </a:lnSpc>
                        <a:spcBef>
                          <a:spcPts val="0"/>
                        </a:spcBef>
                        <a:spcAft>
                          <a:spcPts val="0"/>
                        </a:spcAft>
                      </a:pPr>
                      <a:r>
                        <a:rPr lang="en-US" sz="800">
                          <a:effectLst/>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035" marR="57035" marT="0" marB="0"/>
                </a:tc>
                <a:tc>
                  <a:txBody>
                    <a:bodyPr/>
                    <a:lstStyle/>
                    <a:p>
                      <a:pPr marL="0" marR="0">
                        <a:lnSpc>
                          <a:spcPct val="107000"/>
                        </a:lnSpc>
                        <a:spcBef>
                          <a:spcPts val="0"/>
                        </a:spcBef>
                        <a:spcAft>
                          <a:spcPts val="0"/>
                        </a:spcAft>
                      </a:pPr>
                      <a:r>
                        <a:rPr lang="en-US" sz="800">
                          <a:effectLst/>
                        </a:rPr>
                        <a:t>Total Score</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035" marR="57035" marT="0" marB="0"/>
                </a:tc>
                <a:tc>
                  <a:txBody>
                    <a:bodyPr/>
                    <a:lstStyle/>
                    <a:p>
                      <a:pPr marL="0" marR="0">
                        <a:lnSpc>
                          <a:spcPct val="107000"/>
                        </a:lnSpc>
                        <a:spcBef>
                          <a:spcPts val="0"/>
                        </a:spcBef>
                        <a:spcAft>
                          <a:spcPts val="0"/>
                        </a:spcAft>
                      </a:pPr>
                      <a:r>
                        <a:rPr lang="en-US" sz="800">
                          <a:effectLst/>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035" marR="57035" marT="0" marB="0"/>
                </a:tc>
                <a:extLst>
                  <a:ext uri="{0D108BD9-81ED-4DB2-BD59-A6C34878D82A}">
                    <a16:rowId xmlns:a16="http://schemas.microsoft.com/office/drawing/2014/main" val="10011"/>
                  </a:ext>
                </a:extLst>
              </a:tr>
              <a:tr h="284480">
                <a:tc gridSpan="3">
                  <a:txBody>
                    <a:bodyPr/>
                    <a:lstStyle/>
                    <a:p>
                      <a:pPr marL="0" marR="0">
                        <a:lnSpc>
                          <a:spcPct val="107000"/>
                        </a:lnSpc>
                        <a:spcBef>
                          <a:spcPts val="0"/>
                        </a:spcBef>
                        <a:spcAft>
                          <a:spcPts val="0"/>
                        </a:spcAft>
                      </a:pPr>
                      <a:r>
                        <a:rPr lang="en-US" sz="800">
                          <a:effectLst/>
                        </a:rPr>
                        <a:t> </a:t>
                      </a:r>
                      <a:endParaRPr lang="en-US" sz="900">
                        <a:effectLst/>
                      </a:endParaRPr>
                    </a:p>
                    <a:p>
                      <a:pPr marL="0" marR="0">
                        <a:lnSpc>
                          <a:spcPct val="107000"/>
                        </a:lnSpc>
                        <a:spcBef>
                          <a:spcPts val="0"/>
                        </a:spcBef>
                        <a:spcAft>
                          <a:spcPts val="0"/>
                        </a:spcAft>
                      </a:pPr>
                      <a:r>
                        <a:rPr lang="en-US" sz="800">
                          <a:effectLst/>
                        </a:rPr>
                        <a:t>Dementia</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035" marR="57035" marT="0" marB="0"/>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12"/>
                  </a:ext>
                </a:extLst>
              </a:tr>
              <a:tr h="142240">
                <a:tc>
                  <a:txBody>
                    <a:bodyPr/>
                    <a:lstStyle/>
                    <a:p>
                      <a:pPr marL="0" marR="0">
                        <a:lnSpc>
                          <a:spcPct val="107000"/>
                        </a:lnSpc>
                        <a:spcBef>
                          <a:spcPts val="0"/>
                        </a:spcBef>
                        <a:spcAft>
                          <a:spcPts val="0"/>
                        </a:spcAft>
                      </a:pPr>
                      <a:r>
                        <a:rPr lang="en-US" sz="800">
                          <a:effectLst/>
                        </a:rPr>
                        <a:t>0</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035" marR="57035" marT="0" marB="0"/>
                </a:tc>
                <a:tc>
                  <a:txBody>
                    <a:bodyPr/>
                    <a:lstStyle/>
                    <a:p>
                      <a:pPr marL="0" marR="0">
                        <a:lnSpc>
                          <a:spcPct val="107000"/>
                        </a:lnSpc>
                        <a:spcBef>
                          <a:spcPts val="0"/>
                        </a:spcBef>
                        <a:spcAft>
                          <a:spcPts val="0"/>
                        </a:spcAft>
                      </a:pPr>
                      <a:r>
                        <a:rPr lang="en-US" sz="800" dirty="0">
                          <a:effectLst/>
                        </a:rPr>
                        <a:t>No evidence of dementia</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7035" marR="57035" marT="0" marB="0"/>
                </a:tc>
                <a:tc rowSpan="4">
                  <a:txBody>
                    <a:bodyPr/>
                    <a:lstStyle/>
                    <a:p>
                      <a:pPr marL="0" marR="0">
                        <a:lnSpc>
                          <a:spcPct val="107000"/>
                        </a:lnSpc>
                        <a:spcBef>
                          <a:spcPts val="0"/>
                        </a:spcBef>
                        <a:spcAft>
                          <a:spcPts val="0"/>
                        </a:spcAft>
                      </a:pPr>
                      <a:r>
                        <a:rPr lang="en-US" sz="800">
                          <a:effectLst/>
                        </a:rPr>
                        <a:t>Comments: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035" marR="57035" marT="0" marB="0"/>
                </a:tc>
                <a:extLst>
                  <a:ext uri="{0D108BD9-81ED-4DB2-BD59-A6C34878D82A}">
                    <a16:rowId xmlns:a16="http://schemas.microsoft.com/office/drawing/2014/main" val="10013"/>
                  </a:ext>
                </a:extLst>
              </a:tr>
              <a:tr h="142240">
                <a:tc>
                  <a:txBody>
                    <a:bodyPr/>
                    <a:lstStyle/>
                    <a:p>
                      <a:pPr marL="0" marR="0">
                        <a:lnSpc>
                          <a:spcPct val="107000"/>
                        </a:lnSpc>
                        <a:spcBef>
                          <a:spcPts val="0"/>
                        </a:spcBef>
                        <a:spcAft>
                          <a:spcPts val="0"/>
                        </a:spcAft>
                      </a:pPr>
                      <a:r>
                        <a:rPr lang="en-US" sz="800">
                          <a:effectLst/>
                        </a:rPr>
                        <a:t>4</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035" marR="57035" marT="0" marB="0"/>
                </a:tc>
                <a:tc>
                  <a:txBody>
                    <a:bodyPr/>
                    <a:lstStyle/>
                    <a:p>
                      <a:pPr marL="0" marR="0">
                        <a:lnSpc>
                          <a:spcPct val="107000"/>
                        </a:lnSpc>
                        <a:spcBef>
                          <a:spcPts val="0"/>
                        </a:spcBef>
                        <a:spcAft>
                          <a:spcPts val="0"/>
                        </a:spcAft>
                      </a:pPr>
                      <a:r>
                        <a:rPr lang="en-US" sz="800">
                          <a:effectLst/>
                        </a:rPr>
                        <a:t>Monitoring for early dementia; question of diagnosis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035" marR="57035" marT="0" marB="0"/>
                </a:tc>
                <a:tc vMerge="1">
                  <a:txBody>
                    <a:bodyPr/>
                    <a:lstStyle/>
                    <a:p>
                      <a:endParaRPr lang="en-US"/>
                    </a:p>
                  </a:txBody>
                  <a:tcPr/>
                </a:tc>
                <a:extLst>
                  <a:ext uri="{0D108BD9-81ED-4DB2-BD59-A6C34878D82A}">
                    <a16:rowId xmlns:a16="http://schemas.microsoft.com/office/drawing/2014/main" val="10014"/>
                  </a:ext>
                </a:extLst>
              </a:tr>
              <a:tr h="142240">
                <a:tc>
                  <a:txBody>
                    <a:bodyPr/>
                    <a:lstStyle/>
                    <a:p>
                      <a:pPr marL="0" marR="0">
                        <a:lnSpc>
                          <a:spcPct val="107000"/>
                        </a:lnSpc>
                        <a:spcBef>
                          <a:spcPts val="0"/>
                        </a:spcBef>
                        <a:spcAft>
                          <a:spcPts val="0"/>
                        </a:spcAft>
                      </a:pPr>
                      <a:r>
                        <a:rPr lang="en-US" sz="800">
                          <a:effectLst/>
                        </a:rPr>
                        <a:t>6</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035" marR="57035" marT="0" marB="0"/>
                </a:tc>
                <a:tc>
                  <a:txBody>
                    <a:bodyPr/>
                    <a:lstStyle/>
                    <a:p>
                      <a:pPr marL="0" marR="0">
                        <a:lnSpc>
                          <a:spcPct val="107000"/>
                        </a:lnSpc>
                        <a:spcBef>
                          <a:spcPts val="0"/>
                        </a:spcBef>
                        <a:spcAft>
                          <a:spcPts val="0"/>
                        </a:spcAft>
                      </a:pPr>
                      <a:r>
                        <a:rPr lang="en-US" sz="800">
                          <a:effectLst/>
                        </a:rPr>
                        <a:t>Active dementia diagnosis; noted decline in skills/abilities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035" marR="57035" marT="0" marB="0"/>
                </a:tc>
                <a:tc vMerge="1">
                  <a:txBody>
                    <a:bodyPr/>
                    <a:lstStyle/>
                    <a:p>
                      <a:endParaRPr lang="en-US"/>
                    </a:p>
                  </a:txBody>
                  <a:tcPr/>
                </a:tc>
                <a:extLst>
                  <a:ext uri="{0D108BD9-81ED-4DB2-BD59-A6C34878D82A}">
                    <a16:rowId xmlns:a16="http://schemas.microsoft.com/office/drawing/2014/main" val="10015"/>
                  </a:ext>
                </a:extLst>
              </a:tr>
              <a:tr h="284480">
                <a:tc>
                  <a:txBody>
                    <a:bodyPr/>
                    <a:lstStyle/>
                    <a:p>
                      <a:pPr marL="0" marR="0">
                        <a:lnSpc>
                          <a:spcPct val="107000"/>
                        </a:lnSpc>
                        <a:spcBef>
                          <a:spcPts val="0"/>
                        </a:spcBef>
                        <a:spcAft>
                          <a:spcPts val="0"/>
                        </a:spcAft>
                      </a:pPr>
                      <a:r>
                        <a:rPr lang="en-US" sz="800">
                          <a:effectLst/>
                        </a:rPr>
                        <a:t>8</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035" marR="57035" marT="0" marB="0"/>
                </a:tc>
                <a:tc>
                  <a:txBody>
                    <a:bodyPr/>
                    <a:lstStyle/>
                    <a:p>
                      <a:pPr marL="0" marR="0">
                        <a:lnSpc>
                          <a:spcPct val="107000"/>
                        </a:lnSpc>
                        <a:spcBef>
                          <a:spcPts val="0"/>
                        </a:spcBef>
                        <a:spcAft>
                          <a:spcPts val="0"/>
                        </a:spcAft>
                      </a:pPr>
                      <a:r>
                        <a:rPr lang="en-US" sz="800">
                          <a:effectLst/>
                        </a:rPr>
                        <a:t>Stage 2/3 dementia; hospitalizations for change in mental status this year</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035" marR="57035" marT="0" marB="0"/>
                </a:tc>
                <a:tc vMerge="1">
                  <a:txBody>
                    <a:bodyPr/>
                    <a:lstStyle/>
                    <a:p>
                      <a:endParaRPr lang="en-US"/>
                    </a:p>
                  </a:txBody>
                  <a:tcPr/>
                </a:tc>
                <a:extLst>
                  <a:ext uri="{0D108BD9-81ED-4DB2-BD59-A6C34878D82A}">
                    <a16:rowId xmlns:a16="http://schemas.microsoft.com/office/drawing/2014/main" val="10016"/>
                  </a:ext>
                </a:extLst>
              </a:tr>
              <a:tr h="142240">
                <a:tc>
                  <a:txBody>
                    <a:bodyPr/>
                    <a:lstStyle/>
                    <a:p>
                      <a:pPr marL="0" marR="0">
                        <a:lnSpc>
                          <a:spcPct val="107000"/>
                        </a:lnSpc>
                        <a:spcBef>
                          <a:spcPts val="0"/>
                        </a:spcBef>
                        <a:spcAft>
                          <a:spcPts val="0"/>
                        </a:spcAft>
                      </a:pPr>
                      <a:r>
                        <a:rPr lang="en-US" sz="800">
                          <a:effectLst/>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035" marR="57035" marT="0" marB="0"/>
                </a:tc>
                <a:tc>
                  <a:txBody>
                    <a:bodyPr/>
                    <a:lstStyle/>
                    <a:p>
                      <a:pPr marL="0" marR="0">
                        <a:lnSpc>
                          <a:spcPct val="107000"/>
                        </a:lnSpc>
                        <a:spcBef>
                          <a:spcPts val="0"/>
                        </a:spcBef>
                        <a:spcAft>
                          <a:spcPts val="0"/>
                        </a:spcAft>
                      </a:pPr>
                      <a:r>
                        <a:rPr lang="en-US" sz="800">
                          <a:effectLst/>
                        </a:rPr>
                        <a:t>Total Score</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035" marR="57035" marT="0" marB="0"/>
                </a:tc>
                <a:tc>
                  <a:txBody>
                    <a:bodyPr/>
                    <a:lstStyle/>
                    <a:p>
                      <a:pPr marL="0" marR="0">
                        <a:lnSpc>
                          <a:spcPct val="107000"/>
                        </a:lnSpc>
                        <a:spcBef>
                          <a:spcPts val="0"/>
                        </a:spcBef>
                        <a:spcAft>
                          <a:spcPts val="0"/>
                        </a:spcAft>
                      </a:pPr>
                      <a:r>
                        <a:rPr lang="en-US" sz="800">
                          <a:effectLst/>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035" marR="57035" marT="0" marB="0"/>
                </a:tc>
                <a:extLst>
                  <a:ext uri="{0D108BD9-81ED-4DB2-BD59-A6C34878D82A}">
                    <a16:rowId xmlns:a16="http://schemas.microsoft.com/office/drawing/2014/main" val="10017"/>
                  </a:ext>
                </a:extLst>
              </a:tr>
              <a:tr h="284480">
                <a:tc gridSpan="3">
                  <a:txBody>
                    <a:bodyPr/>
                    <a:lstStyle/>
                    <a:p>
                      <a:pPr marL="0" marR="0">
                        <a:lnSpc>
                          <a:spcPct val="107000"/>
                        </a:lnSpc>
                        <a:spcBef>
                          <a:spcPts val="0"/>
                        </a:spcBef>
                        <a:spcAft>
                          <a:spcPts val="0"/>
                        </a:spcAft>
                      </a:pPr>
                      <a:r>
                        <a:rPr lang="en-US" sz="800">
                          <a:effectLst/>
                        </a:rPr>
                        <a:t> </a:t>
                      </a:r>
                      <a:endParaRPr lang="en-US" sz="900">
                        <a:effectLst/>
                      </a:endParaRPr>
                    </a:p>
                    <a:p>
                      <a:pPr marL="0" marR="0">
                        <a:lnSpc>
                          <a:spcPct val="107000"/>
                        </a:lnSpc>
                        <a:spcBef>
                          <a:spcPts val="0"/>
                        </a:spcBef>
                        <a:spcAft>
                          <a:spcPts val="0"/>
                        </a:spcAft>
                      </a:pPr>
                      <a:r>
                        <a:rPr lang="en-US" sz="800">
                          <a:effectLst/>
                        </a:rPr>
                        <a:t>Falls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035" marR="57035" marT="0" marB="0"/>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18"/>
                  </a:ext>
                </a:extLst>
              </a:tr>
              <a:tr h="142240">
                <a:tc>
                  <a:txBody>
                    <a:bodyPr/>
                    <a:lstStyle/>
                    <a:p>
                      <a:pPr marL="0" marR="0">
                        <a:lnSpc>
                          <a:spcPct val="107000"/>
                        </a:lnSpc>
                        <a:spcBef>
                          <a:spcPts val="0"/>
                        </a:spcBef>
                        <a:spcAft>
                          <a:spcPts val="0"/>
                        </a:spcAft>
                      </a:pPr>
                      <a:r>
                        <a:rPr lang="en-US" sz="800">
                          <a:effectLst/>
                        </a:rPr>
                        <a:t>0</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035" marR="57035" marT="0" marB="0"/>
                </a:tc>
                <a:tc>
                  <a:txBody>
                    <a:bodyPr/>
                    <a:lstStyle/>
                    <a:p>
                      <a:pPr marL="0" marR="0">
                        <a:lnSpc>
                          <a:spcPct val="107000"/>
                        </a:lnSpc>
                        <a:spcBef>
                          <a:spcPts val="0"/>
                        </a:spcBef>
                        <a:spcAft>
                          <a:spcPts val="0"/>
                        </a:spcAft>
                      </a:pPr>
                      <a:r>
                        <a:rPr lang="en-US" sz="800">
                          <a:effectLst/>
                        </a:rPr>
                        <a:t>Not deemed fall risk (based on completed fall assessment)</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035" marR="57035" marT="0" marB="0"/>
                </a:tc>
                <a:tc rowSpan="2">
                  <a:txBody>
                    <a:bodyPr/>
                    <a:lstStyle/>
                    <a:p>
                      <a:pPr marL="0" marR="0">
                        <a:lnSpc>
                          <a:spcPct val="107000"/>
                        </a:lnSpc>
                        <a:spcBef>
                          <a:spcPts val="0"/>
                        </a:spcBef>
                        <a:spcAft>
                          <a:spcPts val="0"/>
                        </a:spcAft>
                      </a:pPr>
                      <a:r>
                        <a:rPr lang="en-US" sz="800">
                          <a:effectLst/>
                        </a:rPr>
                        <a:t>Comments: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035" marR="57035" marT="0" marB="0"/>
                </a:tc>
                <a:extLst>
                  <a:ext uri="{0D108BD9-81ED-4DB2-BD59-A6C34878D82A}">
                    <a16:rowId xmlns:a16="http://schemas.microsoft.com/office/drawing/2014/main" val="10019"/>
                  </a:ext>
                </a:extLst>
              </a:tr>
              <a:tr h="142240">
                <a:tc>
                  <a:txBody>
                    <a:bodyPr/>
                    <a:lstStyle/>
                    <a:p>
                      <a:pPr marL="0" marR="0">
                        <a:lnSpc>
                          <a:spcPct val="107000"/>
                        </a:lnSpc>
                        <a:spcBef>
                          <a:spcPts val="0"/>
                        </a:spcBef>
                        <a:spcAft>
                          <a:spcPts val="0"/>
                        </a:spcAft>
                      </a:pPr>
                      <a:r>
                        <a:rPr lang="en-US" sz="800">
                          <a:effectLst/>
                        </a:rPr>
                        <a:t>8</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035" marR="57035" marT="0" marB="0"/>
                </a:tc>
                <a:tc>
                  <a:txBody>
                    <a:bodyPr/>
                    <a:lstStyle/>
                    <a:p>
                      <a:pPr marL="0" marR="0">
                        <a:lnSpc>
                          <a:spcPct val="107000"/>
                        </a:lnSpc>
                        <a:spcBef>
                          <a:spcPts val="0"/>
                        </a:spcBef>
                        <a:spcAft>
                          <a:spcPts val="0"/>
                        </a:spcAft>
                      </a:pPr>
                      <a:r>
                        <a:rPr lang="en-US" sz="800">
                          <a:effectLst/>
                        </a:rPr>
                        <a:t>Fall risk, fall precautions in place (based on completed fall assessment)</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035" marR="57035" marT="0" marB="0"/>
                </a:tc>
                <a:tc vMerge="1">
                  <a:txBody>
                    <a:bodyPr/>
                    <a:lstStyle/>
                    <a:p>
                      <a:endParaRPr lang="en-US"/>
                    </a:p>
                  </a:txBody>
                  <a:tcPr/>
                </a:tc>
                <a:extLst>
                  <a:ext uri="{0D108BD9-81ED-4DB2-BD59-A6C34878D82A}">
                    <a16:rowId xmlns:a16="http://schemas.microsoft.com/office/drawing/2014/main" val="10020"/>
                  </a:ext>
                </a:extLst>
              </a:tr>
              <a:tr h="142240">
                <a:tc>
                  <a:txBody>
                    <a:bodyPr/>
                    <a:lstStyle/>
                    <a:p>
                      <a:pPr marL="0" marR="0">
                        <a:lnSpc>
                          <a:spcPct val="107000"/>
                        </a:lnSpc>
                        <a:spcBef>
                          <a:spcPts val="0"/>
                        </a:spcBef>
                        <a:spcAft>
                          <a:spcPts val="0"/>
                        </a:spcAft>
                      </a:pPr>
                      <a:r>
                        <a:rPr lang="en-US" sz="800">
                          <a:effectLst/>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035" marR="57035" marT="0" marB="0"/>
                </a:tc>
                <a:tc>
                  <a:txBody>
                    <a:bodyPr/>
                    <a:lstStyle/>
                    <a:p>
                      <a:pPr marL="0" marR="0">
                        <a:lnSpc>
                          <a:spcPct val="107000"/>
                        </a:lnSpc>
                        <a:spcBef>
                          <a:spcPts val="0"/>
                        </a:spcBef>
                        <a:spcAft>
                          <a:spcPts val="0"/>
                        </a:spcAft>
                      </a:pPr>
                      <a:r>
                        <a:rPr lang="en-US" sz="800">
                          <a:effectLst/>
                        </a:rPr>
                        <a:t>Total Score</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7035" marR="57035" marT="0" marB="0"/>
                </a:tc>
                <a:tc>
                  <a:txBody>
                    <a:bodyPr/>
                    <a:lstStyle/>
                    <a:p>
                      <a:pPr marL="0" marR="0">
                        <a:lnSpc>
                          <a:spcPct val="107000"/>
                        </a:lnSpc>
                        <a:spcBef>
                          <a:spcPts val="0"/>
                        </a:spcBef>
                        <a:spcAft>
                          <a:spcPts val="0"/>
                        </a:spcAft>
                      </a:pPr>
                      <a:r>
                        <a:rPr lang="en-US" sz="800" dirty="0">
                          <a:effectLst/>
                        </a:rPr>
                        <a:t>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7035" marR="57035" marT="0" marB="0"/>
                </a:tc>
                <a:extLst>
                  <a:ext uri="{0D108BD9-81ED-4DB2-BD59-A6C34878D82A}">
                    <a16:rowId xmlns:a16="http://schemas.microsoft.com/office/drawing/2014/main" val="10021"/>
                  </a:ext>
                </a:extLst>
              </a:tr>
            </a:tbl>
          </a:graphicData>
        </a:graphic>
      </p:graphicFrame>
      <p:graphicFrame>
        <p:nvGraphicFramePr>
          <p:cNvPr id="8" name="Content Placeholder 7"/>
          <p:cNvGraphicFramePr>
            <a:graphicFrameLocks noGrp="1"/>
          </p:cNvGraphicFramePr>
          <p:nvPr>
            <p:ph sz="half" idx="2"/>
            <p:extLst>
              <p:ext uri="{D42A27DB-BD31-4B8C-83A1-F6EECF244321}">
                <p14:modId xmlns:p14="http://schemas.microsoft.com/office/powerpoint/2010/main" val="106254265"/>
              </p:ext>
            </p:extLst>
          </p:nvPr>
        </p:nvGraphicFramePr>
        <p:xfrm>
          <a:off x="6047973" y="119061"/>
          <a:ext cx="5509027" cy="5994405"/>
        </p:xfrm>
        <a:graphic>
          <a:graphicData uri="http://schemas.openxmlformats.org/drawingml/2006/table">
            <a:tbl>
              <a:tblPr firstRow="1" firstCol="1" bandRow="1">
                <a:tableStyleId>{5C22544A-7EE6-4342-B048-85BDC9FD1C3A}</a:tableStyleId>
              </a:tblPr>
              <a:tblGrid>
                <a:gridCol w="421278">
                  <a:extLst>
                    <a:ext uri="{9D8B030D-6E8A-4147-A177-3AD203B41FA5}">
                      <a16:colId xmlns:a16="http://schemas.microsoft.com/office/drawing/2014/main" val="20000"/>
                    </a:ext>
                  </a:extLst>
                </a:gridCol>
                <a:gridCol w="3502799">
                  <a:extLst>
                    <a:ext uri="{9D8B030D-6E8A-4147-A177-3AD203B41FA5}">
                      <a16:colId xmlns:a16="http://schemas.microsoft.com/office/drawing/2014/main" val="20001"/>
                    </a:ext>
                  </a:extLst>
                </a:gridCol>
                <a:gridCol w="1584950">
                  <a:extLst>
                    <a:ext uri="{9D8B030D-6E8A-4147-A177-3AD203B41FA5}">
                      <a16:colId xmlns:a16="http://schemas.microsoft.com/office/drawing/2014/main" val="20002"/>
                    </a:ext>
                  </a:extLst>
                </a:gridCol>
              </a:tblGrid>
              <a:tr h="266418">
                <a:tc gridSpan="3">
                  <a:txBody>
                    <a:bodyPr/>
                    <a:lstStyle/>
                    <a:p>
                      <a:pPr marL="0" marR="0">
                        <a:lnSpc>
                          <a:spcPct val="107000"/>
                        </a:lnSpc>
                        <a:spcBef>
                          <a:spcPts val="0"/>
                        </a:spcBef>
                        <a:spcAft>
                          <a:spcPts val="0"/>
                        </a:spcAft>
                      </a:pPr>
                      <a:r>
                        <a:rPr lang="en-US" sz="800" dirty="0">
                          <a:effectLst/>
                        </a:rPr>
                        <a:t> </a:t>
                      </a:r>
                      <a:endParaRPr lang="en-US" sz="900" dirty="0">
                        <a:effectLst/>
                      </a:endParaRPr>
                    </a:p>
                    <a:p>
                      <a:pPr marL="0" marR="0">
                        <a:lnSpc>
                          <a:spcPct val="107000"/>
                        </a:lnSpc>
                        <a:spcBef>
                          <a:spcPts val="0"/>
                        </a:spcBef>
                        <a:spcAft>
                          <a:spcPts val="0"/>
                        </a:spcAft>
                      </a:pPr>
                      <a:r>
                        <a:rPr lang="en-US" sz="800" dirty="0">
                          <a:effectLst/>
                        </a:rPr>
                        <a:t>Comorbidities</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133209">
                <a:tc>
                  <a:txBody>
                    <a:bodyPr/>
                    <a:lstStyle/>
                    <a:p>
                      <a:pPr marL="0" marR="0">
                        <a:lnSpc>
                          <a:spcPct val="107000"/>
                        </a:lnSpc>
                        <a:spcBef>
                          <a:spcPts val="0"/>
                        </a:spcBef>
                        <a:spcAft>
                          <a:spcPts val="0"/>
                        </a:spcAft>
                      </a:pPr>
                      <a:r>
                        <a:rPr lang="en-US" sz="800">
                          <a:effectLst/>
                        </a:rPr>
                        <a:t>2</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tc>
                  <a:txBody>
                    <a:bodyPr/>
                    <a:lstStyle/>
                    <a:p>
                      <a:pPr marL="0" marR="0">
                        <a:lnSpc>
                          <a:spcPct val="107000"/>
                        </a:lnSpc>
                        <a:spcBef>
                          <a:spcPts val="0"/>
                        </a:spcBef>
                        <a:spcAft>
                          <a:spcPts val="0"/>
                        </a:spcAft>
                      </a:pPr>
                      <a:r>
                        <a:rPr lang="en-US" sz="800">
                          <a:effectLst/>
                        </a:rPr>
                        <a:t>4 or fewer active diagnoses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tc rowSpan="4">
                  <a:txBody>
                    <a:bodyPr/>
                    <a:lstStyle/>
                    <a:p>
                      <a:pPr marL="0" marR="0">
                        <a:lnSpc>
                          <a:spcPct val="107000"/>
                        </a:lnSpc>
                        <a:spcBef>
                          <a:spcPts val="0"/>
                        </a:spcBef>
                        <a:spcAft>
                          <a:spcPts val="0"/>
                        </a:spcAft>
                      </a:pPr>
                      <a:r>
                        <a:rPr lang="en-US" sz="800">
                          <a:effectLst/>
                        </a:rPr>
                        <a:t>Comments: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extLst>
                  <a:ext uri="{0D108BD9-81ED-4DB2-BD59-A6C34878D82A}">
                    <a16:rowId xmlns:a16="http://schemas.microsoft.com/office/drawing/2014/main" val="10001"/>
                  </a:ext>
                </a:extLst>
              </a:tr>
              <a:tr h="133209">
                <a:tc>
                  <a:txBody>
                    <a:bodyPr/>
                    <a:lstStyle/>
                    <a:p>
                      <a:pPr marL="0" marR="0">
                        <a:lnSpc>
                          <a:spcPct val="107000"/>
                        </a:lnSpc>
                        <a:spcBef>
                          <a:spcPts val="0"/>
                        </a:spcBef>
                        <a:spcAft>
                          <a:spcPts val="0"/>
                        </a:spcAft>
                      </a:pPr>
                      <a:r>
                        <a:rPr lang="en-US" sz="800">
                          <a:effectLst/>
                        </a:rPr>
                        <a:t>4</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tc>
                  <a:txBody>
                    <a:bodyPr/>
                    <a:lstStyle/>
                    <a:p>
                      <a:pPr marL="0" marR="0">
                        <a:lnSpc>
                          <a:spcPct val="107000"/>
                        </a:lnSpc>
                        <a:spcBef>
                          <a:spcPts val="0"/>
                        </a:spcBef>
                        <a:spcAft>
                          <a:spcPts val="0"/>
                        </a:spcAft>
                      </a:pPr>
                      <a:r>
                        <a:rPr lang="en-US" sz="800">
                          <a:effectLst/>
                        </a:rPr>
                        <a:t>5-8 active diagnoses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tc vMerge="1">
                  <a:txBody>
                    <a:bodyPr/>
                    <a:lstStyle/>
                    <a:p>
                      <a:endParaRPr lang="en-US"/>
                    </a:p>
                  </a:txBody>
                  <a:tcPr/>
                </a:tc>
                <a:extLst>
                  <a:ext uri="{0D108BD9-81ED-4DB2-BD59-A6C34878D82A}">
                    <a16:rowId xmlns:a16="http://schemas.microsoft.com/office/drawing/2014/main" val="10002"/>
                  </a:ext>
                </a:extLst>
              </a:tr>
              <a:tr h="133209">
                <a:tc>
                  <a:txBody>
                    <a:bodyPr/>
                    <a:lstStyle/>
                    <a:p>
                      <a:pPr marL="0" marR="0">
                        <a:lnSpc>
                          <a:spcPct val="107000"/>
                        </a:lnSpc>
                        <a:spcBef>
                          <a:spcPts val="0"/>
                        </a:spcBef>
                        <a:spcAft>
                          <a:spcPts val="0"/>
                        </a:spcAft>
                      </a:pPr>
                      <a:r>
                        <a:rPr lang="en-US" sz="800">
                          <a:effectLst/>
                        </a:rPr>
                        <a:t>6</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tc>
                  <a:txBody>
                    <a:bodyPr/>
                    <a:lstStyle/>
                    <a:p>
                      <a:pPr marL="0" marR="0">
                        <a:lnSpc>
                          <a:spcPct val="107000"/>
                        </a:lnSpc>
                        <a:spcBef>
                          <a:spcPts val="0"/>
                        </a:spcBef>
                        <a:spcAft>
                          <a:spcPts val="0"/>
                        </a:spcAft>
                      </a:pPr>
                      <a:r>
                        <a:rPr lang="en-US" sz="800">
                          <a:effectLst/>
                        </a:rPr>
                        <a:t>9-12 active diagnoses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tc vMerge="1">
                  <a:txBody>
                    <a:bodyPr/>
                    <a:lstStyle/>
                    <a:p>
                      <a:endParaRPr lang="en-US"/>
                    </a:p>
                  </a:txBody>
                  <a:tcPr/>
                </a:tc>
                <a:extLst>
                  <a:ext uri="{0D108BD9-81ED-4DB2-BD59-A6C34878D82A}">
                    <a16:rowId xmlns:a16="http://schemas.microsoft.com/office/drawing/2014/main" val="10003"/>
                  </a:ext>
                </a:extLst>
              </a:tr>
              <a:tr h="133209">
                <a:tc>
                  <a:txBody>
                    <a:bodyPr/>
                    <a:lstStyle/>
                    <a:p>
                      <a:pPr marL="0" marR="0">
                        <a:lnSpc>
                          <a:spcPct val="107000"/>
                        </a:lnSpc>
                        <a:spcBef>
                          <a:spcPts val="0"/>
                        </a:spcBef>
                        <a:spcAft>
                          <a:spcPts val="0"/>
                        </a:spcAft>
                      </a:pPr>
                      <a:r>
                        <a:rPr lang="en-US" sz="800">
                          <a:effectLst/>
                        </a:rPr>
                        <a:t>8</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tc>
                  <a:txBody>
                    <a:bodyPr/>
                    <a:lstStyle/>
                    <a:p>
                      <a:pPr marL="0" marR="0">
                        <a:lnSpc>
                          <a:spcPct val="107000"/>
                        </a:lnSpc>
                        <a:spcBef>
                          <a:spcPts val="0"/>
                        </a:spcBef>
                        <a:spcAft>
                          <a:spcPts val="0"/>
                        </a:spcAft>
                      </a:pPr>
                      <a:r>
                        <a:rPr lang="en-US" sz="800">
                          <a:effectLst/>
                        </a:rPr>
                        <a:t>More than 12 active diagnoses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tc vMerge="1">
                  <a:txBody>
                    <a:bodyPr/>
                    <a:lstStyle/>
                    <a:p>
                      <a:endParaRPr lang="en-US"/>
                    </a:p>
                  </a:txBody>
                  <a:tcPr/>
                </a:tc>
                <a:extLst>
                  <a:ext uri="{0D108BD9-81ED-4DB2-BD59-A6C34878D82A}">
                    <a16:rowId xmlns:a16="http://schemas.microsoft.com/office/drawing/2014/main" val="10004"/>
                  </a:ext>
                </a:extLst>
              </a:tr>
              <a:tr h="133209">
                <a:tc>
                  <a:txBody>
                    <a:bodyPr/>
                    <a:lstStyle/>
                    <a:p>
                      <a:pPr marL="0" marR="0">
                        <a:lnSpc>
                          <a:spcPct val="107000"/>
                        </a:lnSpc>
                        <a:spcBef>
                          <a:spcPts val="0"/>
                        </a:spcBef>
                        <a:spcAft>
                          <a:spcPts val="0"/>
                        </a:spcAft>
                      </a:pPr>
                      <a:r>
                        <a:rPr lang="en-US" sz="800">
                          <a:effectLst/>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tc>
                  <a:txBody>
                    <a:bodyPr/>
                    <a:lstStyle/>
                    <a:p>
                      <a:pPr marL="0" marR="0">
                        <a:lnSpc>
                          <a:spcPct val="107000"/>
                        </a:lnSpc>
                        <a:spcBef>
                          <a:spcPts val="0"/>
                        </a:spcBef>
                        <a:spcAft>
                          <a:spcPts val="0"/>
                        </a:spcAft>
                      </a:pPr>
                      <a:r>
                        <a:rPr lang="en-US" sz="800">
                          <a:effectLst/>
                        </a:rPr>
                        <a:t>Total Score</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tc>
                  <a:txBody>
                    <a:bodyPr/>
                    <a:lstStyle/>
                    <a:p>
                      <a:pPr marL="0" marR="0">
                        <a:lnSpc>
                          <a:spcPct val="107000"/>
                        </a:lnSpc>
                        <a:spcBef>
                          <a:spcPts val="0"/>
                        </a:spcBef>
                        <a:spcAft>
                          <a:spcPts val="0"/>
                        </a:spcAft>
                      </a:pPr>
                      <a:r>
                        <a:rPr lang="en-US" sz="800">
                          <a:effectLst/>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extLst>
                  <a:ext uri="{0D108BD9-81ED-4DB2-BD59-A6C34878D82A}">
                    <a16:rowId xmlns:a16="http://schemas.microsoft.com/office/drawing/2014/main" val="10005"/>
                  </a:ext>
                </a:extLst>
              </a:tr>
              <a:tr h="266418">
                <a:tc gridSpan="3">
                  <a:txBody>
                    <a:bodyPr/>
                    <a:lstStyle/>
                    <a:p>
                      <a:pPr marL="0" marR="0">
                        <a:lnSpc>
                          <a:spcPct val="107000"/>
                        </a:lnSpc>
                        <a:spcBef>
                          <a:spcPts val="0"/>
                        </a:spcBef>
                        <a:spcAft>
                          <a:spcPts val="0"/>
                        </a:spcAft>
                      </a:pPr>
                      <a:r>
                        <a:rPr lang="en-US" sz="800">
                          <a:effectLst/>
                        </a:rPr>
                        <a:t> </a:t>
                      </a:r>
                      <a:endParaRPr lang="en-US" sz="900">
                        <a:effectLst/>
                      </a:endParaRPr>
                    </a:p>
                    <a:p>
                      <a:pPr marL="0" marR="0">
                        <a:lnSpc>
                          <a:spcPct val="107000"/>
                        </a:lnSpc>
                        <a:spcBef>
                          <a:spcPts val="0"/>
                        </a:spcBef>
                        <a:spcAft>
                          <a:spcPts val="0"/>
                        </a:spcAft>
                      </a:pPr>
                      <a:r>
                        <a:rPr lang="en-US" sz="800">
                          <a:effectLst/>
                        </a:rPr>
                        <a:t>Poly-pharmacy</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6"/>
                  </a:ext>
                </a:extLst>
              </a:tr>
              <a:tr h="133209">
                <a:tc>
                  <a:txBody>
                    <a:bodyPr/>
                    <a:lstStyle/>
                    <a:p>
                      <a:pPr marL="0" marR="0">
                        <a:lnSpc>
                          <a:spcPct val="107000"/>
                        </a:lnSpc>
                        <a:spcBef>
                          <a:spcPts val="0"/>
                        </a:spcBef>
                        <a:spcAft>
                          <a:spcPts val="0"/>
                        </a:spcAft>
                      </a:pPr>
                      <a:r>
                        <a:rPr lang="en-US" sz="800">
                          <a:effectLst/>
                        </a:rPr>
                        <a:t>2</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tc>
                  <a:txBody>
                    <a:bodyPr/>
                    <a:lstStyle/>
                    <a:p>
                      <a:pPr marL="0" marR="0">
                        <a:lnSpc>
                          <a:spcPct val="107000"/>
                        </a:lnSpc>
                        <a:spcBef>
                          <a:spcPts val="0"/>
                        </a:spcBef>
                        <a:spcAft>
                          <a:spcPts val="0"/>
                        </a:spcAft>
                      </a:pPr>
                      <a:r>
                        <a:rPr lang="en-US" sz="800">
                          <a:effectLst/>
                        </a:rPr>
                        <a:t>PRN medications only</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tc rowSpan="4">
                  <a:txBody>
                    <a:bodyPr/>
                    <a:lstStyle/>
                    <a:p>
                      <a:pPr marL="0" marR="0">
                        <a:lnSpc>
                          <a:spcPct val="107000"/>
                        </a:lnSpc>
                        <a:spcBef>
                          <a:spcPts val="0"/>
                        </a:spcBef>
                        <a:spcAft>
                          <a:spcPts val="0"/>
                        </a:spcAft>
                      </a:pPr>
                      <a:r>
                        <a:rPr lang="en-US" sz="800">
                          <a:effectLst/>
                        </a:rPr>
                        <a:t>Comments: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extLst>
                  <a:ext uri="{0D108BD9-81ED-4DB2-BD59-A6C34878D82A}">
                    <a16:rowId xmlns:a16="http://schemas.microsoft.com/office/drawing/2014/main" val="10007"/>
                  </a:ext>
                </a:extLst>
              </a:tr>
              <a:tr h="266418">
                <a:tc>
                  <a:txBody>
                    <a:bodyPr/>
                    <a:lstStyle/>
                    <a:p>
                      <a:pPr marL="0" marR="0">
                        <a:lnSpc>
                          <a:spcPct val="107000"/>
                        </a:lnSpc>
                        <a:spcBef>
                          <a:spcPts val="0"/>
                        </a:spcBef>
                        <a:spcAft>
                          <a:spcPts val="0"/>
                        </a:spcAft>
                      </a:pPr>
                      <a:r>
                        <a:rPr lang="en-US" sz="800">
                          <a:effectLst/>
                        </a:rPr>
                        <a:t>4</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tc>
                  <a:txBody>
                    <a:bodyPr/>
                    <a:lstStyle/>
                    <a:p>
                      <a:pPr marL="0" marR="0">
                        <a:lnSpc>
                          <a:spcPct val="107000"/>
                        </a:lnSpc>
                        <a:spcBef>
                          <a:spcPts val="0"/>
                        </a:spcBef>
                        <a:spcAft>
                          <a:spcPts val="0"/>
                        </a:spcAft>
                      </a:pPr>
                      <a:r>
                        <a:rPr lang="en-US" sz="800">
                          <a:effectLst/>
                        </a:rPr>
                        <a:t>Daily supplements; &lt;5 scheduled medications (meds not number of pills or frequency)</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tc vMerge="1">
                  <a:txBody>
                    <a:bodyPr/>
                    <a:lstStyle/>
                    <a:p>
                      <a:endParaRPr lang="en-US"/>
                    </a:p>
                  </a:txBody>
                  <a:tcPr/>
                </a:tc>
                <a:extLst>
                  <a:ext uri="{0D108BD9-81ED-4DB2-BD59-A6C34878D82A}">
                    <a16:rowId xmlns:a16="http://schemas.microsoft.com/office/drawing/2014/main" val="10008"/>
                  </a:ext>
                </a:extLst>
              </a:tr>
              <a:tr h="133209">
                <a:tc>
                  <a:txBody>
                    <a:bodyPr/>
                    <a:lstStyle/>
                    <a:p>
                      <a:pPr marL="0" marR="0">
                        <a:lnSpc>
                          <a:spcPct val="107000"/>
                        </a:lnSpc>
                        <a:spcBef>
                          <a:spcPts val="0"/>
                        </a:spcBef>
                        <a:spcAft>
                          <a:spcPts val="0"/>
                        </a:spcAft>
                      </a:pPr>
                      <a:r>
                        <a:rPr lang="en-US" sz="800">
                          <a:effectLst/>
                        </a:rPr>
                        <a:t>6</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tc>
                  <a:txBody>
                    <a:bodyPr/>
                    <a:lstStyle/>
                    <a:p>
                      <a:pPr marL="0" marR="0">
                        <a:lnSpc>
                          <a:spcPct val="107000"/>
                        </a:lnSpc>
                        <a:spcBef>
                          <a:spcPts val="0"/>
                        </a:spcBef>
                        <a:spcAft>
                          <a:spcPts val="0"/>
                        </a:spcAft>
                      </a:pPr>
                      <a:r>
                        <a:rPr lang="en-US" sz="800">
                          <a:effectLst/>
                        </a:rPr>
                        <a:t>More than 5 medications daily; infrequent med changes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tc vMerge="1">
                  <a:txBody>
                    <a:bodyPr/>
                    <a:lstStyle/>
                    <a:p>
                      <a:endParaRPr lang="en-US"/>
                    </a:p>
                  </a:txBody>
                  <a:tcPr/>
                </a:tc>
                <a:extLst>
                  <a:ext uri="{0D108BD9-81ED-4DB2-BD59-A6C34878D82A}">
                    <a16:rowId xmlns:a16="http://schemas.microsoft.com/office/drawing/2014/main" val="10009"/>
                  </a:ext>
                </a:extLst>
              </a:tr>
              <a:tr h="133209">
                <a:tc>
                  <a:txBody>
                    <a:bodyPr/>
                    <a:lstStyle/>
                    <a:p>
                      <a:pPr marL="0" marR="0">
                        <a:lnSpc>
                          <a:spcPct val="107000"/>
                        </a:lnSpc>
                        <a:spcBef>
                          <a:spcPts val="0"/>
                        </a:spcBef>
                        <a:spcAft>
                          <a:spcPts val="0"/>
                        </a:spcAft>
                      </a:pPr>
                      <a:r>
                        <a:rPr lang="en-US" sz="800">
                          <a:effectLst/>
                        </a:rPr>
                        <a:t>8</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tc>
                  <a:txBody>
                    <a:bodyPr/>
                    <a:lstStyle/>
                    <a:p>
                      <a:pPr marL="0" marR="0">
                        <a:lnSpc>
                          <a:spcPct val="107000"/>
                        </a:lnSpc>
                        <a:spcBef>
                          <a:spcPts val="0"/>
                        </a:spcBef>
                        <a:spcAft>
                          <a:spcPts val="0"/>
                        </a:spcAft>
                      </a:pPr>
                      <a:r>
                        <a:rPr lang="en-US" sz="800">
                          <a:effectLst/>
                        </a:rPr>
                        <a:t>More than 5 medications daily; frequent med changes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tc vMerge="1">
                  <a:txBody>
                    <a:bodyPr/>
                    <a:lstStyle/>
                    <a:p>
                      <a:endParaRPr lang="en-US"/>
                    </a:p>
                  </a:txBody>
                  <a:tcPr/>
                </a:tc>
                <a:extLst>
                  <a:ext uri="{0D108BD9-81ED-4DB2-BD59-A6C34878D82A}">
                    <a16:rowId xmlns:a16="http://schemas.microsoft.com/office/drawing/2014/main" val="10010"/>
                  </a:ext>
                </a:extLst>
              </a:tr>
              <a:tr h="133209">
                <a:tc>
                  <a:txBody>
                    <a:bodyPr/>
                    <a:lstStyle/>
                    <a:p>
                      <a:pPr marL="0" marR="0">
                        <a:lnSpc>
                          <a:spcPct val="107000"/>
                        </a:lnSpc>
                        <a:spcBef>
                          <a:spcPts val="0"/>
                        </a:spcBef>
                        <a:spcAft>
                          <a:spcPts val="0"/>
                        </a:spcAft>
                      </a:pPr>
                      <a:r>
                        <a:rPr lang="en-US" sz="800">
                          <a:effectLst/>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tc>
                  <a:txBody>
                    <a:bodyPr/>
                    <a:lstStyle/>
                    <a:p>
                      <a:pPr marL="0" marR="0">
                        <a:lnSpc>
                          <a:spcPct val="107000"/>
                        </a:lnSpc>
                        <a:spcBef>
                          <a:spcPts val="0"/>
                        </a:spcBef>
                        <a:spcAft>
                          <a:spcPts val="0"/>
                        </a:spcAft>
                      </a:pPr>
                      <a:r>
                        <a:rPr lang="en-US" sz="800">
                          <a:effectLst/>
                        </a:rPr>
                        <a:t>Total Score</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tc>
                  <a:txBody>
                    <a:bodyPr/>
                    <a:lstStyle/>
                    <a:p>
                      <a:pPr marL="0" marR="0">
                        <a:lnSpc>
                          <a:spcPct val="107000"/>
                        </a:lnSpc>
                        <a:spcBef>
                          <a:spcPts val="0"/>
                        </a:spcBef>
                        <a:spcAft>
                          <a:spcPts val="0"/>
                        </a:spcAft>
                      </a:pPr>
                      <a:r>
                        <a:rPr lang="en-US" sz="800">
                          <a:effectLst/>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extLst>
                  <a:ext uri="{0D108BD9-81ED-4DB2-BD59-A6C34878D82A}">
                    <a16:rowId xmlns:a16="http://schemas.microsoft.com/office/drawing/2014/main" val="10011"/>
                  </a:ext>
                </a:extLst>
              </a:tr>
              <a:tr h="266418">
                <a:tc gridSpan="3">
                  <a:txBody>
                    <a:bodyPr/>
                    <a:lstStyle/>
                    <a:p>
                      <a:pPr marL="0" marR="0">
                        <a:lnSpc>
                          <a:spcPct val="107000"/>
                        </a:lnSpc>
                        <a:spcBef>
                          <a:spcPts val="0"/>
                        </a:spcBef>
                        <a:spcAft>
                          <a:spcPts val="0"/>
                        </a:spcAft>
                      </a:pPr>
                      <a:r>
                        <a:rPr lang="en-US" sz="800">
                          <a:effectLst/>
                        </a:rPr>
                        <a:t> </a:t>
                      </a:r>
                      <a:endParaRPr lang="en-US" sz="900">
                        <a:effectLst/>
                      </a:endParaRPr>
                    </a:p>
                    <a:p>
                      <a:pPr marL="0" marR="0">
                        <a:lnSpc>
                          <a:spcPct val="107000"/>
                        </a:lnSpc>
                        <a:spcBef>
                          <a:spcPts val="0"/>
                        </a:spcBef>
                        <a:spcAft>
                          <a:spcPts val="0"/>
                        </a:spcAft>
                      </a:pPr>
                      <a:r>
                        <a:rPr lang="en-US" sz="800">
                          <a:effectLst/>
                        </a:rPr>
                        <a:t>Skin Integrity</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12"/>
                  </a:ext>
                </a:extLst>
              </a:tr>
              <a:tr h="133209">
                <a:tc>
                  <a:txBody>
                    <a:bodyPr/>
                    <a:lstStyle/>
                    <a:p>
                      <a:pPr marL="0" marR="0">
                        <a:lnSpc>
                          <a:spcPct val="107000"/>
                        </a:lnSpc>
                        <a:spcBef>
                          <a:spcPts val="0"/>
                        </a:spcBef>
                        <a:spcAft>
                          <a:spcPts val="0"/>
                        </a:spcAft>
                      </a:pPr>
                      <a:r>
                        <a:rPr lang="en-US" sz="800">
                          <a:effectLst/>
                        </a:rPr>
                        <a:t>0</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tc>
                  <a:txBody>
                    <a:bodyPr/>
                    <a:lstStyle/>
                    <a:p>
                      <a:pPr marL="0" marR="0">
                        <a:lnSpc>
                          <a:spcPct val="107000"/>
                        </a:lnSpc>
                        <a:spcBef>
                          <a:spcPts val="0"/>
                        </a:spcBef>
                        <a:spcAft>
                          <a:spcPts val="0"/>
                        </a:spcAft>
                      </a:pPr>
                      <a:r>
                        <a:rPr lang="en-US" sz="800">
                          <a:effectLst/>
                        </a:rPr>
                        <a:t>No history of pressure injury/skin breakdown</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tc rowSpan="4">
                  <a:txBody>
                    <a:bodyPr/>
                    <a:lstStyle/>
                    <a:p>
                      <a:pPr marL="0" marR="0">
                        <a:lnSpc>
                          <a:spcPct val="107000"/>
                        </a:lnSpc>
                        <a:spcBef>
                          <a:spcPts val="0"/>
                        </a:spcBef>
                        <a:spcAft>
                          <a:spcPts val="0"/>
                        </a:spcAft>
                      </a:pPr>
                      <a:r>
                        <a:rPr lang="en-US" sz="800">
                          <a:effectLst/>
                        </a:rPr>
                        <a:t>Comments: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extLst>
                  <a:ext uri="{0D108BD9-81ED-4DB2-BD59-A6C34878D82A}">
                    <a16:rowId xmlns:a16="http://schemas.microsoft.com/office/drawing/2014/main" val="10013"/>
                  </a:ext>
                </a:extLst>
              </a:tr>
              <a:tr h="133209">
                <a:tc>
                  <a:txBody>
                    <a:bodyPr/>
                    <a:lstStyle/>
                    <a:p>
                      <a:pPr marL="0" marR="0">
                        <a:lnSpc>
                          <a:spcPct val="107000"/>
                        </a:lnSpc>
                        <a:spcBef>
                          <a:spcPts val="0"/>
                        </a:spcBef>
                        <a:spcAft>
                          <a:spcPts val="0"/>
                        </a:spcAft>
                      </a:pPr>
                      <a:r>
                        <a:rPr lang="en-US" sz="800">
                          <a:effectLst/>
                        </a:rPr>
                        <a:t>2</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tc>
                  <a:txBody>
                    <a:bodyPr/>
                    <a:lstStyle/>
                    <a:p>
                      <a:pPr marL="0" marR="0">
                        <a:lnSpc>
                          <a:spcPct val="107000"/>
                        </a:lnSpc>
                        <a:spcBef>
                          <a:spcPts val="0"/>
                        </a:spcBef>
                        <a:spcAft>
                          <a:spcPts val="0"/>
                        </a:spcAft>
                      </a:pPr>
                      <a:r>
                        <a:rPr lang="en-US" sz="800">
                          <a:effectLst/>
                        </a:rPr>
                        <a:t>History of pressure injury/skin breakdown more than 3 years ago</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tc vMerge="1">
                  <a:txBody>
                    <a:bodyPr/>
                    <a:lstStyle/>
                    <a:p>
                      <a:endParaRPr lang="en-US"/>
                    </a:p>
                  </a:txBody>
                  <a:tcPr/>
                </a:tc>
                <a:extLst>
                  <a:ext uri="{0D108BD9-81ED-4DB2-BD59-A6C34878D82A}">
                    <a16:rowId xmlns:a16="http://schemas.microsoft.com/office/drawing/2014/main" val="10014"/>
                  </a:ext>
                </a:extLst>
              </a:tr>
              <a:tr h="266418">
                <a:tc>
                  <a:txBody>
                    <a:bodyPr/>
                    <a:lstStyle/>
                    <a:p>
                      <a:pPr marL="0" marR="0">
                        <a:lnSpc>
                          <a:spcPct val="107000"/>
                        </a:lnSpc>
                        <a:spcBef>
                          <a:spcPts val="0"/>
                        </a:spcBef>
                        <a:spcAft>
                          <a:spcPts val="0"/>
                        </a:spcAft>
                      </a:pPr>
                      <a:r>
                        <a:rPr lang="en-US" sz="800">
                          <a:effectLst/>
                        </a:rPr>
                        <a:t>4</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tc>
                  <a:txBody>
                    <a:bodyPr/>
                    <a:lstStyle/>
                    <a:p>
                      <a:pPr marL="0" marR="0">
                        <a:lnSpc>
                          <a:spcPct val="107000"/>
                        </a:lnSpc>
                        <a:spcBef>
                          <a:spcPts val="0"/>
                        </a:spcBef>
                        <a:spcAft>
                          <a:spcPts val="0"/>
                        </a:spcAft>
                      </a:pPr>
                      <a:r>
                        <a:rPr lang="en-US" sz="800">
                          <a:effectLst/>
                        </a:rPr>
                        <a:t>Pressure injury in last 3 years; or active prevention/management of risk for alteration in skin integrity; presence of indwelling device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tc vMerge="1">
                  <a:txBody>
                    <a:bodyPr/>
                    <a:lstStyle/>
                    <a:p>
                      <a:endParaRPr lang="en-US"/>
                    </a:p>
                  </a:txBody>
                  <a:tcPr/>
                </a:tc>
                <a:extLst>
                  <a:ext uri="{0D108BD9-81ED-4DB2-BD59-A6C34878D82A}">
                    <a16:rowId xmlns:a16="http://schemas.microsoft.com/office/drawing/2014/main" val="10015"/>
                  </a:ext>
                </a:extLst>
              </a:tr>
              <a:tr h="133209">
                <a:tc>
                  <a:txBody>
                    <a:bodyPr/>
                    <a:lstStyle/>
                    <a:p>
                      <a:pPr marL="0" marR="0">
                        <a:lnSpc>
                          <a:spcPct val="107000"/>
                        </a:lnSpc>
                        <a:spcBef>
                          <a:spcPts val="0"/>
                        </a:spcBef>
                        <a:spcAft>
                          <a:spcPts val="0"/>
                        </a:spcAft>
                      </a:pPr>
                      <a:r>
                        <a:rPr lang="en-US" sz="800">
                          <a:effectLst/>
                        </a:rPr>
                        <a:t>6</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tc>
                  <a:txBody>
                    <a:bodyPr/>
                    <a:lstStyle/>
                    <a:p>
                      <a:pPr marL="0" marR="0">
                        <a:lnSpc>
                          <a:spcPct val="107000"/>
                        </a:lnSpc>
                        <a:spcBef>
                          <a:spcPts val="0"/>
                        </a:spcBef>
                        <a:spcAft>
                          <a:spcPts val="0"/>
                        </a:spcAft>
                      </a:pPr>
                      <a:r>
                        <a:rPr lang="en-US" sz="800">
                          <a:effectLst/>
                        </a:rPr>
                        <a:t>Recent/frequent pressure injury or skin breakdown</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tc vMerge="1">
                  <a:txBody>
                    <a:bodyPr/>
                    <a:lstStyle/>
                    <a:p>
                      <a:endParaRPr lang="en-US"/>
                    </a:p>
                  </a:txBody>
                  <a:tcPr/>
                </a:tc>
                <a:extLst>
                  <a:ext uri="{0D108BD9-81ED-4DB2-BD59-A6C34878D82A}">
                    <a16:rowId xmlns:a16="http://schemas.microsoft.com/office/drawing/2014/main" val="10016"/>
                  </a:ext>
                </a:extLst>
              </a:tr>
              <a:tr h="133209">
                <a:tc>
                  <a:txBody>
                    <a:bodyPr/>
                    <a:lstStyle/>
                    <a:p>
                      <a:pPr marL="0" marR="0">
                        <a:lnSpc>
                          <a:spcPct val="107000"/>
                        </a:lnSpc>
                        <a:spcBef>
                          <a:spcPts val="0"/>
                        </a:spcBef>
                        <a:spcAft>
                          <a:spcPts val="0"/>
                        </a:spcAft>
                      </a:pPr>
                      <a:r>
                        <a:rPr lang="en-US" sz="800">
                          <a:effectLst/>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tc>
                  <a:txBody>
                    <a:bodyPr/>
                    <a:lstStyle/>
                    <a:p>
                      <a:pPr marL="0" marR="0">
                        <a:lnSpc>
                          <a:spcPct val="107000"/>
                        </a:lnSpc>
                        <a:spcBef>
                          <a:spcPts val="0"/>
                        </a:spcBef>
                        <a:spcAft>
                          <a:spcPts val="0"/>
                        </a:spcAft>
                      </a:pPr>
                      <a:r>
                        <a:rPr lang="en-US" sz="800">
                          <a:effectLst/>
                        </a:rPr>
                        <a:t>Total Score</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tc>
                  <a:txBody>
                    <a:bodyPr/>
                    <a:lstStyle/>
                    <a:p>
                      <a:pPr marL="0" marR="0">
                        <a:lnSpc>
                          <a:spcPct val="107000"/>
                        </a:lnSpc>
                        <a:spcBef>
                          <a:spcPts val="0"/>
                        </a:spcBef>
                        <a:spcAft>
                          <a:spcPts val="0"/>
                        </a:spcAft>
                      </a:pPr>
                      <a:r>
                        <a:rPr lang="en-US" sz="800">
                          <a:effectLst/>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extLst>
                  <a:ext uri="{0D108BD9-81ED-4DB2-BD59-A6C34878D82A}">
                    <a16:rowId xmlns:a16="http://schemas.microsoft.com/office/drawing/2014/main" val="10017"/>
                  </a:ext>
                </a:extLst>
              </a:tr>
              <a:tr h="266418">
                <a:tc gridSpan="3">
                  <a:txBody>
                    <a:bodyPr/>
                    <a:lstStyle/>
                    <a:p>
                      <a:pPr marL="0" marR="0">
                        <a:lnSpc>
                          <a:spcPct val="107000"/>
                        </a:lnSpc>
                        <a:spcBef>
                          <a:spcPts val="0"/>
                        </a:spcBef>
                        <a:spcAft>
                          <a:spcPts val="0"/>
                        </a:spcAft>
                      </a:pPr>
                      <a:r>
                        <a:rPr lang="en-US" sz="800">
                          <a:effectLst/>
                        </a:rPr>
                        <a:t> </a:t>
                      </a:r>
                      <a:endParaRPr lang="en-US" sz="900">
                        <a:effectLst/>
                      </a:endParaRPr>
                    </a:p>
                    <a:p>
                      <a:pPr marL="0" marR="0">
                        <a:lnSpc>
                          <a:spcPct val="107000"/>
                        </a:lnSpc>
                        <a:spcBef>
                          <a:spcPts val="0"/>
                        </a:spcBef>
                        <a:spcAft>
                          <a:spcPts val="0"/>
                        </a:spcAft>
                      </a:pPr>
                      <a:r>
                        <a:rPr lang="en-US" sz="800">
                          <a:effectLst/>
                        </a:rPr>
                        <a:t>Mobility</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18"/>
                  </a:ext>
                </a:extLst>
              </a:tr>
              <a:tr h="133209">
                <a:tc>
                  <a:txBody>
                    <a:bodyPr/>
                    <a:lstStyle/>
                    <a:p>
                      <a:pPr marL="0" marR="0">
                        <a:lnSpc>
                          <a:spcPct val="107000"/>
                        </a:lnSpc>
                        <a:spcBef>
                          <a:spcPts val="0"/>
                        </a:spcBef>
                        <a:spcAft>
                          <a:spcPts val="0"/>
                        </a:spcAft>
                      </a:pPr>
                      <a:r>
                        <a:rPr lang="en-US" sz="800">
                          <a:effectLst/>
                        </a:rPr>
                        <a:t>0</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tc>
                  <a:txBody>
                    <a:bodyPr/>
                    <a:lstStyle/>
                    <a:p>
                      <a:pPr marL="0" marR="0">
                        <a:lnSpc>
                          <a:spcPct val="107000"/>
                        </a:lnSpc>
                        <a:spcBef>
                          <a:spcPts val="0"/>
                        </a:spcBef>
                        <a:spcAft>
                          <a:spcPts val="0"/>
                        </a:spcAft>
                      </a:pPr>
                      <a:r>
                        <a:rPr lang="en-US" sz="800">
                          <a:effectLst/>
                        </a:rPr>
                        <a:t>Independent; walks frequently</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tc rowSpan="4">
                  <a:txBody>
                    <a:bodyPr/>
                    <a:lstStyle/>
                    <a:p>
                      <a:pPr marL="0" marR="0">
                        <a:lnSpc>
                          <a:spcPct val="107000"/>
                        </a:lnSpc>
                        <a:spcBef>
                          <a:spcPts val="0"/>
                        </a:spcBef>
                        <a:spcAft>
                          <a:spcPts val="0"/>
                        </a:spcAft>
                      </a:pPr>
                      <a:r>
                        <a:rPr lang="en-US" sz="800">
                          <a:effectLst/>
                        </a:rPr>
                        <a:t>Comments: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extLst>
                  <a:ext uri="{0D108BD9-81ED-4DB2-BD59-A6C34878D82A}">
                    <a16:rowId xmlns:a16="http://schemas.microsoft.com/office/drawing/2014/main" val="10019"/>
                  </a:ext>
                </a:extLst>
              </a:tr>
              <a:tr h="133209">
                <a:tc>
                  <a:txBody>
                    <a:bodyPr/>
                    <a:lstStyle/>
                    <a:p>
                      <a:pPr marL="0" marR="0">
                        <a:lnSpc>
                          <a:spcPct val="107000"/>
                        </a:lnSpc>
                        <a:spcBef>
                          <a:spcPts val="0"/>
                        </a:spcBef>
                        <a:spcAft>
                          <a:spcPts val="0"/>
                        </a:spcAft>
                      </a:pPr>
                      <a:r>
                        <a:rPr lang="en-US" sz="800">
                          <a:effectLst/>
                        </a:rPr>
                        <a:t>2</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tc>
                  <a:txBody>
                    <a:bodyPr/>
                    <a:lstStyle/>
                    <a:p>
                      <a:pPr marL="0" marR="0">
                        <a:lnSpc>
                          <a:spcPct val="107000"/>
                        </a:lnSpc>
                        <a:spcBef>
                          <a:spcPts val="0"/>
                        </a:spcBef>
                        <a:spcAft>
                          <a:spcPts val="0"/>
                        </a:spcAft>
                      </a:pPr>
                      <a:r>
                        <a:rPr lang="en-US" sz="800">
                          <a:effectLst/>
                        </a:rPr>
                        <a:t>Slight limitations; walks intermittently</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tc vMerge="1">
                  <a:txBody>
                    <a:bodyPr/>
                    <a:lstStyle/>
                    <a:p>
                      <a:endParaRPr lang="en-US"/>
                    </a:p>
                  </a:txBody>
                  <a:tcPr/>
                </a:tc>
                <a:extLst>
                  <a:ext uri="{0D108BD9-81ED-4DB2-BD59-A6C34878D82A}">
                    <a16:rowId xmlns:a16="http://schemas.microsoft.com/office/drawing/2014/main" val="10020"/>
                  </a:ext>
                </a:extLst>
              </a:tr>
              <a:tr h="133209">
                <a:tc>
                  <a:txBody>
                    <a:bodyPr/>
                    <a:lstStyle/>
                    <a:p>
                      <a:pPr marL="0" marR="0">
                        <a:lnSpc>
                          <a:spcPct val="107000"/>
                        </a:lnSpc>
                        <a:spcBef>
                          <a:spcPts val="0"/>
                        </a:spcBef>
                        <a:spcAft>
                          <a:spcPts val="0"/>
                        </a:spcAft>
                      </a:pPr>
                      <a:r>
                        <a:rPr lang="en-US" sz="800">
                          <a:effectLst/>
                        </a:rPr>
                        <a:t>4</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tc>
                  <a:txBody>
                    <a:bodyPr/>
                    <a:lstStyle/>
                    <a:p>
                      <a:pPr marL="0" marR="0">
                        <a:lnSpc>
                          <a:spcPct val="107000"/>
                        </a:lnSpc>
                        <a:spcBef>
                          <a:spcPts val="0"/>
                        </a:spcBef>
                        <a:spcAft>
                          <a:spcPts val="0"/>
                        </a:spcAft>
                      </a:pPr>
                      <a:r>
                        <a:rPr lang="en-US" sz="800">
                          <a:effectLst/>
                        </a:rPr>
                        <a:t>Requires assistance to ambulate</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tc vMerge="1">
                  <a:txBody>
                    <a:bodyPr/>
                    <a:lstStyle/>
                    <a:p>
                      <a:endParaRPr lang="en-US"/>
                    </a:p>
                  </a:txBody>
                  <a:tcPr/>
                </a:tc>
                <a:extLst>
                  <a:ext uri="{0D108BD9-81ED-4DB2-BD59-A6C34878D82A}">
                    <a16:rowId xmlns:a16="http://schemas.microsoft.com/office/drawing/2014/main" val="10021"/>
                  </a:ext>
                </a:extLst>
              </a:tr>
              <a:tr h="133209">
                <a:tc>
                  <a:txBody>
                    <a:bodyPr/>
                    <a:lstStyle/>
                    <a:p>
                      <a:pPr marL="0" marR="0">
                        <a:lnSpc>
                          <a:spcPct val="107000"/>
                        </a:lnSpc>
                        <a:spcBef>
                          <a:spcPts val="0"/>
                        </a:spcBef>
                        <a:spcAft>
                          <a:spcPts val="0"/>
                        </a:spcAft>
                      </a:pPr>
                      <a:r>
                        <a:rPr lang="en-US" sz="800">
                          <a:effectLst/>
                        </a:rPr>
                        <a:t>6</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tc>
                  <a:txBody>
                    <a:bodyPr/>
                    <a:lstStyle/>
                    <a:p>
                      <a:pPr marL="0" marR="0">
                        <a:lnSpc>
                          <a:spcPct val="107000"/>
                        </a:lnSpc>
                        <a:spcBef>
                          <a:spcPts val="0"/>
                        </a:spcBef>
                        <a:spcAft>
                          <a:spcPts val="0"/>
                        </a:spcAft>
                      </a:pPr>
                      <a:r>
                        <a:rPr lang="en-US" sz="800">
                          <a:effectLst/>
                        </a:rPr>
                        <a:t>Chairfast/bedfast</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tc vMerge="1">
                  <a:txBody>
                    <a:bodyPr/>
                    <a:lstStyle/>
                    <a:p>
                      <a:endParaRPr lang="en-US"/>
                    </a:p>
                  </a:txBody>
                  <a:tcPr/>
                </a:tc>
                <a:extLst>
                  <a:ext uri="{0D108BD9-81ED-4DB2-BD59-A6C34878D82A}">
                    <a16:rowId xmlns:a16="http://schemas.microsoft.com/office/drawing/2014/main" val="10022"/>
                  </a:ext>
                </a:extLst>
              </a:tr>
              <a:tr h="133209">
                <a:tc>
                  <a:txBody>
                    <a:bodyPr/>
                    <a:lstStyle/>
                    <a:p>
                      <a:pPr marL="0" marR="0">
                        <a:lnSpc>
                          <a:spcPct val="107000"/>
                        </a:lnSpc>
                        <a:spcBef>
                          <a:spcPts val="0"/>
                        </a:spcBef>
                        <a:spcAft>
                          <a:spcPts val="0"/>
                        </a:spcAft>
                      </a:pPr>
                      <a:r>
                        <a:rPr lang="en-US" sz="800">
                          <a:effectLst/>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tc>
                  <a:txBody>
                    <a:bodyPr/>
                    <a:lstStyle/>
                    <a:p>
                      <a:pPr marL="0" marR="0">
                        <a:lnSpc>
                          <a:spcPct val="107000"/>
                        </a:lnSpc>
                        <a:spcBef>
                          <a:spcPts val="0"/>
                        </a:spcBef>
                        <a:spcAft>
                          <a:spcPts val="0"/>
                        </a:spcAft>
                      </a:pPr>
                      <a:r>
                        <a:rPr lang="en-US" sz="800">
                          <a:effectLst/>
                        </a:rPr>
                        <a:t>Total Score</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tc>
                  <a:txBody>
                    <a:bodyPr/>
                    <a:lstStyle/>
                    <a:p>
                      <a:pPr marL="0" marR="0">
                        <a:lnSpc>
                          <a:spcPct val="107000"/>
                        </a:lnSpc>
                        <a:spcBef>
                          <a:spcPts val="0"/>
                        </a:spcBef>
                        <a:spcAft>
                          <a:spcPts val="0"/>
                        </a:spcAft>
                      </a:pPr>
                      <a:r>
                        <a:rPr lang="en-US" sz="800">
                          <a:effectLst/>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extLst>
                  <a:ext uri="{0D108BD9-81ED-4DB2-BD59-A6C34878D82A}">
                    <a16:rowId xmlns:a16="http://schemas.microsoft.com/office/drawing/2014/main" val="10023"/>
                  </a:ext>
                </a:extLst>
              </a:tr>
              <a:tr h="266418">
                <a:tc gridSpan="3">
                  <a:txBody>
                    <a:bodyPr/>
                    <a:lstStyle/>
                    <a:p>
                      <a:pPr marL="0" marR="0">
                        <a:lnSpc>
                          <a:spcPct val="107000"/>
                        </a:lnSpc>
                        <a:spcBef>
                          <a:spcPts val="0"/>
                        </a:spcBef>
                        <a:spcAft>
                          <a:spcPts val="0"/>
                        </a:spcAft>
                      </a:pPr>
                      <a:r>
                        <a:rPr lang="en-US" sz="800">
                          <a:effectLst/>
                        </a:rPr>
                        <a:t> </a:t>
                      </a:r>
                      <a:endParaRPr lang="en-US" sz="900">
                        <a:effectLst/>
                      </a:endParaRPr>
                    </a:p>
                    <a:p>
                      <a:pPr marL="0" marR="0">
                        <a:lnSpc>
                          <a:spcPct val="107000"/>
                        </a:lnSpc>
                        <a:spcBef>
                          <a:spcPts val="0"/>
                        </a:spcBef>
                        <a:spcAft>
                          <a:spcPts val="0"/>
                        </a:spcAft>
                      </a:pPr>
                      <a:r>
                        <a:rPr lang="en-US" sz="800">
                          <a:effectLst/>
                        </a:rPr>
                        <a:t>Communication</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24"/>
                  </a:ext>
                </a:extLst>
              </a:tr>
              <a:tr h="266418">
                <a:tc>
                  <a:txBody>
                    <a:bodyPr/>
                    <a:lstStyle/>
                    <a:p>
                      <a:pPr marL="0" marR="0">
                        <a:lnSpc>
                          <a:spcPct val="107000"/>
                        </a:lnSpc>
                        <a:spcBef>
                          <a:spcPts val="0"/>
                        </a:spcBef>
                        <a:spcAft>
                          <a:spcPts val="0"/>
                        </a:spcAft>
                      </a:pPr>
                      <a:r>
                        <a:rPr lang="en-US" sz="800">
                          <a:effectLst/>
                        </a:rPr>
                        <a:t>0</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tc>
                  <a:txBody>
                    <a:bodyPr/>
                    <a:lstStyle/>
                    <a:p>
                      <a:pPr marL="0" marR="0">
                        <a:lnSpc>
                          <a:spcPct val="107000"/>
                        </a:lnSpc>
                        <a:spcBef>
                          <a:spcPts val="0"/>
                        </a:spcBef>
                        <a:spcAft>
                          <a:spcPts val="0"/>
                        </a:spcAft>
                      </a:pPr>
                      <a:r>
                        <a:rPr lang="en-US" sz="800">
                          <a:effectLst/>
                        </a:rPr>
                        <a:t>Able to describe current state of health; accurate reporter of medical history; able to follow provider orders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tc rowSpan="5">
                  <a:txBody>
                    <a:bodyPr/>
                    <a:lstStyle/>
                    <a:p>
                      <a:pPr marL="0" marR="0">
                        <a:lnSpc>
                          <a:spcPct val="107000"/>
                        </a:lnSpc>
                        <a:spcBef>
                          <a:spcPts val="0"/>
                        </a:spcBef>
                        <a:spcAft>
                          <a:spcPts val="0"/>
                        </a:spcAft>
                      </a:pPr>
                      <a:r>
                        <a:rPr lang="en-US" sz="800">
                          <a:effectLst/>
                        </a:rPr>
                        <a:t>Comments: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extLst>
                  <a:ext uri="{0D108BD9-81ED-4DB2-BD59-A6C34878D82A}">
                    <a16:rowId xmlns:a16="http://schemas.microsoft.com/office/drawing/2014/main" val="10025"/>
                  </a:ext>
                </a:extLst>
              </a:tr>
              <a:tr h="266418">
                <a:tc>
                  <a:txBody>
                    <a:bodyPr/>
                    <a:lstStyle/>
                    <a:p>
                      <a:pPr marL="0" marR="0">
                        <a:lnSpc>
                          <a:spcPct val="107000"/>
                        </a:lnSpc>
                        <a:spcBef>
                          <a:spcPts val="0"/>
                        </a:spcBef>
                        <a:spcAft>
                          <a:spcPts val="0"/>
                        </a:spcAft>
                      </a:pPr>
                      <a:r>
                        <a:rPr lang="en-US" sz="800">
                          <a:effectLst/>
                        </a:rPr>
                        <a:t>2</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tc>
                  <a:txBody>
                    <a:bodyPr/>
                    <a:lstStyle/>
                    <a:p>
                      <a:pPr marL="0" marR="0">
                        <a:lnSpc>
                          <a:spcPct val="107000"/>
                        </a:lnSpc>
                        <a:spcBef>
                          <a:spcPts val="0"/>
                        </a:spcBef>
                        <a:spcAft>
                          <a:spcPts val="0"/>
                        </a:spcAft>
                      </a:pPr>
                      <a:r>
                        <a:rPr lang="en-US" sz="800">
                          <a:effectLst/>
                        </a:rPr>
                        <a:t>Able to describe current state of health; requires staff assistance to report medical history</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tc vMerge="1">
                  <a:txBody>
                    <a:bodyPr/>
                    <a:lstStyle/>
                    <a:p>
                      <a:endParaRPr lang="en-US"/>
                    </a:p>
                  </a:txBody>
                  <a:tcPr/>
                </a:tc>
                <a:extLst>
                  <a:ext uri="{0D108BD9-81ED-4DB2-BD59-A6C34878D82A}">
                    <a16:rowId xmlns:a16="http://schemas.microsoft.com/office/drawing/2014/main" val="10026"/>
                  </a:ext>
                </a:extLst>
              </a:tr>
              <a:tr h="399627">
                <a:tc>
                  <a:txBody>
                    <a:bodyPr/>
                    <a:lstStyle/>
                    <a:p>
                      <a:pPr marL="0" marR="0">
                        <a:lnSpc>
                          <a:spcPct val="107000"/>
                        </a:lnSpc>
                        <a:spcBef>
                          <a:spcPts val="0"/>
                        </a:spcBef>
                        <a:spcAft>
                          <a:spcPts val="0"/>
                        </a:spcAft>
                      </a:pPr>
                      <a:r>
                        <a:rPr lang="en-US" sz="800">
                          <a:effectLst/>
                        </a:rPr>
                        <a:t>4</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tc>
                  <a:txBody>
                    <a:bodyPr/>
                    <a:lstStyle/>
                    <a:p>
                      <a:pPr marL="0" marR="0">
                        <a:lnSpc>
                          <a:spcPct val="107000"/>
                        </a:lnSpc>
                        <a:spcBef>
                          <a:spcPts val="0"/>
                        </a:spcBef>
                        <a:spcAft>
                          <a:spcPts val="0"/>
                        </a:spcAft>
                      </a:pPr>
                      <a:r>
                        <a:rPr lang="en-US" sz="800">
                          <a:effectLst/>
                        </a:rPr>
                        <a:t>Able to make needs known to familiar staff; unable to effectively communicate with unfamiliar staff/providers; can follow provider orders with staff direction</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tc vMerge="1">
                  <a:txBody>
                    <a:bodyPr/>
                    <a:lstStyle/>
                    <a:p>
                      <a:endParaRPr lang="en-US"/>
                    </a:p>
                  </a:txBody>
                  <a:tcPr/>
                </a:tc>
                <a:extLst>
                  <a:ext uri="{0D108BD9-81ED-4DB2-BD59-A6C34878D82A}">
                    <a16:rowId xmlns:a16="http://schemas.microsoft.com/office/drawing/2014/main" val="10027"/>
                  </a:ext>
                </a:extLst>
              </a:tr>
              <a:tr h="266418">
                <a:tc>
                  <a:txBody>
                    <a:bodyPr/>
                    <a:lstStyle/>
                    <a:p>
                      <a:pPr marL="0" marR="0">
                        <a:lnSpc>
                          <a:spcPct val="107000"/>
                        </a:lnSpc>
                        <a:spcBef>
                          <a:spcPts val="0"/>
                        </a:spcBef>
                        <a:spcAft>
                          <a:spcPts val="0"/>
                        </a:spcAft>
                      </a:pPr>
                      <a:r>
                        <a:rPr lang="en-US" sz="800">
                          <a:effectLst/>
                        </a:rPr>
                        <a:t>6</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tc>
                  <a:txBody>
                    <a:bodyPr/>
                    <a:lstStyle/>
                    <a:p>
                      <a:pPr marL="0" marR="0">
                        <a:lnSpc>
                          <a:spcPct val="107000"/>
                        </a:lnSpc>
                        <a:spcBef>
                          <a:spcPts val="0"/>
                        </a:spcBef>
                        <a:spcAft>
                          <a:spcPts val="0"/>
                        </a:spcAft>
                      </a:pPr>
                      <a:r>
                        <a:rPr lang="en-US" sz="800">
                          <a:effectLst/>
                        </a:rPr>
                        <a:t>Able to make needs known to familiar staff but unable to follow through on provider orders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tc vMerge="1">
                  <a:txBody>
                    <a:bodyPr/>
                    <a:lstStyle/>
                    <a:p>
                      <a:endParaRPr lang="en-US"/>
                    </a:p>
                  </a:txBody>
                  <a:tcPr/>
                </a:tc>
                <a:extLst>
                  <a:ext uri="{0D108BD9-81ED-4DB2-BD59-A6C34878D82A}">
                    <a16:rowId xmlns:a16="http://schemas.microsoft.com/office/drawing/2014/main" val="10028"/>
                  </a:ext>
                </a:extLst>
              </a:tr>
              <a:tr h="399627">
                <a:tc>
                  <a:txBody>
                    <a:bodyPr/>
                    <a:lstStyle/>
                    <a:p>
                      <a:pPr marL="0" marR="0">
                        <a:lnSpc>
                          <a:spcPct val="107000"/>
                        </a:lnSpc>
                        <a:spcBef>
                          <a:spcPts val="0"/>
                        </a:spcBef>
                        <a:spcAft>
                          <a:spcPts val="0"/>
                        </a:spcAft>
                      </a:pPr>
                      <a:r>
                        <a:rPr lang="en-US" sz="800">
                          <a:effectLst/>
                        </a:rPr>
                        <a:t>8</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tc>
                  <a:txBody>
                    <a:bodyPr/>
                    <a:lstStyle/>
                    <a:p>
                      <a:pPr marL="0" marR="0">
                        <a:lnSpc>
                          <a:spcPct val="107000"/>
                        </a:lnSpc>
                        <a:spcBef>
                          <a:spcPts val="0"/>
                        </a:spcBef>
                        <a:spcAft>
                          <a:spcPts val="0"/>
                        </a:spcAft>
                      </a:pPr>
                      <a:r>
                        <a:rPr lang="en-US" sz="800">
                          <a:effectLst/>
                        </a:rPr>
                        <a:t>Unable to make needs known; requires complete assistance from staff to convey clinical information to health care provider and to follow provider orders.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tc vMerge="1">
                  <a:txBody>
                    <a:bodyPr/>
                    <a:lstStyle/>
                    <a:p>
                      <a:endParaRPr lang="en-US"/>
                    </a:p>
                  </a:txBody>
                  <a:tcPr/>
                </a:tc>
                <a:extLst>
                  <a:ext uri="{0D108BD9-81ED-4DB2-BD59-A6C34878D82A}">
                    <a16:rowId xmlns:a16="http://schemas.microsoft.com/office/drawing/2014/main" val="10029"/>
                  </a:ext>
                </a:extLst>
              </a:tr>
              <a:tr h="133209">
                <a:tc>
                  <a:txBody>
                    <a:bodyPr/>
                    <a:lstStyle/>
                    <a:p>
                      <a:pPr marL="0" marR="0">
                        <a:lnSpc>
                          <a:spcPct val="107000"/>
                        </a:lnSpc>
                        <a:spcBef>
                          <a:spcPts val="0"/>
                        </a:spcBef>
                        <a:spcAft>
                          <a:spcPts val="0"/>
                        </a:spcAft>
                      </a:pPr>
                      <a:r>
                        <a:rPr lang="en-US" sz="800">
                          <a:effectLst/>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tc>
                  <a:txBody>
                    <a:bodyPr/>
                    <a:lstStyle/>
                    <a:p>
                      <a:pPr marL="0" marR="0">
                        <a:lnSpc>
                          <a:spcPct val="107000"/>
                        </a:lnSpc>
                        <a:spcBef>
                          <a:spcPts val="0"/>
                        </a:spcBef>
                        <a:spcAft>
                          <a:spcPts val="0"/>
                        </a:spcAft>
                      </a:pPr>
                      <a:r>
                        <a:rPr lang="en-US" sz="800" b="1" dirty="0">
                          <a:effectLst/>
                        </a:rPr>
                        <a:t>Total Score</a:t>
                      </a:r>
                      <a:endParaRPr lang="en-US"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tc>
                  <a:txBody>
                    <a:bodyPr/>
                    <a:lstStyle/>
                    <a:p>
                      <a:pPr marL="0" marR="0">
                        <a:lnSpc>
                          <a:spcPct val="107000"/>
                        </a:lnSpc>
                        <a:spcBef>
                          <a:spcPts val="0"/>
                        </a:spcBef>
                        <a:spcAft>
                          <a:spcPts val="0"/>
                        </a:spcAft>
                      </a:pPr>
                      <a:r>
                        <a:rPr lang="en-US" sz="800" dirty="0">
                          <a:effectLst/>
                        </a:rPr>
                        <a:t>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6022" marR="56022" marT="0" marB="0"/>
                </a:tc>
                <a:extLst>
                  <a:ext uri="{0D108BD9-81ED-4DB2-BD59-A6C34878D82A}">
                    <a16:rowId xmlns:a16="http://schemas.microsoft.com/office/drawing/2014/main" val="10030"/>
                  </a:ext>
                </a:extLst>
              </a:tr>
            </a:tbl>
          </a:graphicData>
        </a:graphic>
      </p:graphicFrame>
    </p:spTree>
    <p:extLst>
      <p:ext uri="{BB962C8B-B14F-4D97-AF65-F5344CB8AC3E}">
        <p14:creationId xmlns:p14="http://schemas.microsoft.com/office/powerpoint/2010/main" val="4432913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6267" y="278136"/>
            <a:ext cx="10058400" cy="1450757"/>
          </a:xfrm>
        </p:spPr>
        <p:txBody>
          <a:bodyPr>
            <a:normAutofit/>
          </a:bodyPr>
          <a:lstStyle/>
          <a:p>
            <a:r>
              <a:rPr lang="en-US" sz="4000" b="1" dirty="0"/>
              <a:t>NURSING INVOLVEMENT </a:t>
            </a:r>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3193728480"/>
              </p:ext>
            </p:extLst>
          </p:nvPr>
        </p:nvGraphicFramePr>
        <p:xfrm>
          <a:off x="186267" y="2447714"/>
          <a:ext cx="4876801" cy="2937936"/>
        </p:xfrm>
        <a:graphic>
          <a:graphicData uri="http://schemas.openxmlformats.org/drawingml/2006/table">
            <a:tbl>
              <a:tblPr firstRow="1" firstCol="1" bandRow="1">
                <a:tableStyleId>{5C22544A-7EE6-4342-B048-85BDC9FD1C3A}</a:tableStyleId>
              </a:tblPr>
              <a:tblGrid>
                <a:gridCol w="431801">
                  <a:extLst>
                    <a:ext uri="{9D8B030D-6E8A-4147-A177-3AD203B41FA5}">
                      <a16:colId xmlns:a16="http://schemas.microsoft.com/office/drawing/2014/main" val="20000"/>
                    </a:ext>
                  </a:extLst>
                </a:gridCol>
                <a:gridCol w="460848">
                  <a:extLst>
                    <a:ext uri="{9D8B030D-6E8A-4147-A177-3AD203B41FA5}">
                      <a16:colId xmlns:a16="http://schemas.microsoft.com/office/drawing/2014/main" val="20001"/>
                    </a:ext>
                  </a:extLst>
                </a:gridCol>
                <a:gridCol w="3984152">
                  <a:extLst>
                    <a:ext uri="{9D8B030D-6E8A-4147-A177-3AD203B41FA5}">
                      <a16:colId xmlns:a16="http://schemas.microsoft.com/office/drawing/2014/main" val="20002"/>
                    </a:ext>
                  </a:extLst>
                </a:gridCol>
              </a:tblGrid>
              <a:tr h="297199">
                <a:tc>
                  <a:txBody>
                    <a:bodyPr/>
                    <a:lstStyle/>
                    <a:p>
                      <a:pPr marL="0" marR="0">
                        <a:lnSpc>
                          <a:spcPct val="107000"/>
                        </a:lnSpc>
                        <a:spcBef>
                          <a:spcPts val="0"/>
                        </a:spcBef>
                        <a:spcAft>
                          <a:spcPts val="0"/>
                        </a:spcAft>
                      </a:pPr>
                      <a:r>
                        <a:rPr lang="en-US" sz="1200" dirty="0">
                          <a:effectLst/>
                        </a:rPr>
                        <a:t>Level</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9433" marR="49433" marT="0" marB="0"/>
                </a:tc>
                <a:tc>
                  <a:txBody>
                    <a:bodyPr/>
                    <a:lstStyle/>
                    <a:p>
                      <a:pPr marL="0" marR="0">
                        <a:lnSpc>
                          <a:spcPct val="107000"/>
                        </a:lnSpc>
                        <a:spcBef>
                          <a:spcPts val="0"/>
                        </a:spcBef>
                        <a:spcAft>
                          <a:spcPts val="0"/>
                        </a:spcAft>
                      </a:pPr>
                      <a:r>
                        <a:rPr lang="en-US" sz="1200">
                          <a:effectLst/>
                        </a:rPr>
                        <a:t>Score</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49433" marR="49433" marT="0" marB="0"/>
                </a:tc>
                <a:tc>
                  <a:txBody>
                    <a:bodyPr/>
                    <a:lstStyle/>
                    <a:p>
                      <a:pPr marL="0" marR="0">
                        <a:lnSpc>
                          <a:spcPct val="107000"/>
                        </a:lnSpc>
                        <a:spcBef>
                          <a:spcPts val="0"/>
                        </a:spcBef>
                        <a:spcAft>
                          <a:spcPts val="0"/>
                        </a:spcAft>
                      </a:pPr>
                      <a:r>
                        <a:rPr lang="en-US" sz="1200" dirty="0">
                          <a:effectLst/>
                        </a:rPr>
                        <a:t>Requirements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9433" marR="49433" marT="0" marB="0"/>
                </a:tc>
                <a:extLst>
                  <a:ext uri="{0D108BD9-81ED-4DB2-BD59-A6C34878D82A}">
                    <a16:rowId xmlns:a16="http://schemas.microsoft.com/office/drawing/2014/main" val="10000"/>
                  </a:ext>
                </a:extLst>
              </a:tr>
              <a:tr h="297199">
                <a:tc>
                  <a:txBody>
                    <a:bodyPr/>
                    <a:lstStyle/>
                    <a:p>
                      <a:pPr marL="0" marR="0">
                        <a:lnSpc>
                          <a:spcPct val="107000"/>
                        </a:lnSpc>
                        <a:spcBef>
                          <a:spcPts val="0"/>
                        </a:spcBef>
                        <a:spcAft>
                          <a:spcPts val="0"/>
                        </a:spcAft>
                      </a:pPr>
                      <a:r>
                        <a:rPr lang="en-US" sz="1050">
                          <a:effectLst/>
                        </a:rPr>
                        <a:t>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9433" marR="49433" marT="0" marB="0"/>
                </a:tc>
                <a:tc>
                  <a:txBody>
                    <a:bodyPr/>
                    <a:lstStyle/>
                    <a:p>
                      <a:pPr marL="0" marR="0">
                        <a:lnSpc>
                          <a:spcPct val="107000"/>
                        </a:lnSpc>
                        <a:spcBef>
                          <a:spcPts val="0"/>
                        </a:spcBef>
                        <a:spcAft>
                          <a:spcPts val="0"/>
                        </a:spcAft>
                      </a:pPr>
                      <a:r>
                        <a:rPr lang="en-US" sz="1050">
                          <a:effectLst/>
                        </a:rPr>
                        <a:t>6-10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9433" marR="49433" marT="0" marB="0"/>
                </a:tc>
                <a:tc>
                  <a:txBody>
                    <a:bodyPr/>
                    <a:lstStyle/>
                    <a:p>
                      <a:pPr marL="0" marR="0">
                        <a:lnSpc>
                          <a:spcPct val="107000"/>
                        </a:lnSpc>
                        <a:spcBef>
                          <a:spcPts val="0"/>
                        </a:spcBef>
                        <a:spcAft>
                          <a:spcPts val="0"/>
                        </a:spcAft>
                      </a:pPr>
                      <a:r>
                        <a:rPr lang="en-US" sz="1050" dirty="0">
                          <a:effectLst/>
                        </a:rPr>
                        <a:t>Independent; minimal support needed</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9433" marR="49433" marT="0" marB="0"/>
                </a:tc>
                <a:extLst>
                  <a:ext uri="{0D108BD9-81ED-4DB2-BD59-A6C34878D82A}">
                    <a16:rowId xmlns:a16="http://schemas.microsoft.com/office/drawing/2014/main" val="10001"/>
                  </a:ext>
                </a:extLst>
              </a:tr>
              <a:tr h="594399">
                <a:tc>
                  <a:txBody>
                    <a:bodyPr/>
                    <a:lstStyle/>
                    <a:p>
                      <a:pPr marL="0" marR="0">
                        <a:lnSpc>
                          <a:spcPct val="107000"/>
                        </a:lnSpc>
                        <a:spcBef>
                          <a:spcPts val="0"/>
                        </a:spcBef>
                        <a:spcAft>
                          <a:spcPts val="0"/>
                        </a:spcAft>
                      </a:pPr>
                      <a:r>
                        <a:rPr lang="en-US" sz="1050">
                          <a:effectLst/>
                        </a:rPr>
                        <a:t>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9433" marR="49433" marT="0" marB="0"/>
                </a:tc>
                <a:tc>
                  <a:txBody>
                    <a:bodyPr/>
                    <a:lstStyle/>
                    <a:p>
                      <a:pPr marL="0" marR="0">
                        <a:lnSpc>
                          <a:spcPct val="107000"/>
                        </a:lnSpc>
                        <a:spcBef>
                          <a:spcPts val="0"/>
                        </a:spcBef>
                        <a:spcAft>
                          <a:spcPts val="0"/>
                        </a:spcAft>
                      </a:pPr>
                      <a:r>
                        <a:rPr lang="en-US" sz="1050">
                          <a:effectLst/>
                        </a:rPr>
                        <a:t>10-20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9433" marR="49433" marT="0" marB="0"/>
                </a:tc>
                <a:tc>
                  <a:txBody>
                    <a:bodyPr/>
                    <a:lstStyle/>
                    <a:p>
                      <a:pPr marL="0" marR="0">
                        <a:lnSpc>
                          <a:spcPct val="107000"/>
                        </a:lnSpc>
                        <a:spcBef>
                          <a:spcPts val="0"/>
                        </a:spcBef>
                        <a:spcAft>
                          <a:spcPts val="0"/>
                        </a:spcAft>
                      </a:pPr>
                      <a:r>
                        <a:rPr lang="en-US" sz="1050" dirty="0">
                          <a:effectLst/>
                        </a:rPr>
                        <a:t>Minimal supports; requires teaching for new diagnoses but able to report changes appropriately and seek assistance from appropriate supports.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9433" marR="49433" marT="0" marB="0"/>
                </a:tc>
                <a:extLst>
                  <a:ext uri="{0D108BD9-81ED-4DB2-BD59-A6C34878D82A}">
                    <a16:rowId xmlns:a16="http://schemas.microsoft.com/office/drawing/2014/main" val="10002"/>
                  </a:ext>
                </a:extLst>
              </a:tr>
              <a:tr h="577370">
                <a:tc>
                  <a:txBody>
                    <a:bodyPr/>
                    <a:lstStyle/>
                    <a:p>
                      <a:pPr marL="0" marR="0">
                        <a:lnSpc>
                          <a:spcPct val="107000"/>
                        </a:lnSpc>
                        <a:spcBef>
                          <a:spcPts val="0"/>
                        </a:spcBef>
                        <a:spcAft>
                          <a:spcPts val="0"/>
                        </a:spcAft>
                      </a:pPr>
                      <a:r>
                        <a:rPr lang="en-US" sz="1050">
                          <a:effectLst/>
                        </a:rPr>
                        <a:t>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9433" marR="49433" marT="0" marB="0"/>
                </a:tc>
                <a:tc>
                  <a:txBody>
                    <a:bodyPr/>
                    <a:lstStyle/>
                    <a:p>
                      <a:pPr marL="0" marR="0">
                        <a:lnSpc>
                          <a:spcPct val="107000"/>
                        </a:lnSpc>
                        <a:spcBef>
                          <a:spcPts val="0"/>
                        </a:spcBef>
                        <a:spcAft>
                          <a:spcPts val="0"/>
                        </a:spcAft>
                      </a:pPr>
                      <a:r>
                        <a:rPr lang="en-US" sz="1050">
                          <a:effectLst/>
                        </a:rPr>
                        <a:t>20-34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9433" marR="49433" marT="0" marB="0"/>
                </a:tc>
                <a:tc>
                  <a:txBody>
                    <a:bodyPr/>
                    <a:lstStyle/>
                    <a:p>
                      <a:pPr marL="0" marR="0">
                        <a:lnSpc>
                          <a:spcPct val="107000"/>
                        </a:lnSpc>
                        <a:spcBef>
                          <a:spcPts val="0"/>
                        </a:spcBef>
                        <a:spcAft>
                          <a:spcPts val="0"/>
                        </a:spcAft>
                      </a:pPr>
                      <a:r>
                        <a:rPr lang="en-US" sz="1050" dirty="0">
                          <a:effectLst/>
                        </a:rPr>
                        <a:t>Requires active support to coordinate and manage care as needs arise, but otherwise stable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9433" marR="49433" marT="0" marB="0"/>
                </a:tc>
                <a:extLst>
                  <a:ext uri="{0D108BD9-81ED-4DB2-BD59-A6C34878D82A}">
                    <a16:rowId xmlns:a16="http://schemas.microsoft.com/office/drawing/2014/main" val="10003"/>
                  </a:ext>
                </a:extLst>
              </a:tr>
              <a:tr h="594399">
                <a:tc>
                  <a:txBody>
                    <a:bodyPr/>
                    <a:lstStyle/>
                    <a:p>
                      <a:pPr marL="0" marR="0">
                        <a:lnSpc>
                          <a:spcPct val="107000"/>
                        </a:lnSpc>
                        <a:spcBef>
                          <a:spcPts val="0"/>
                        </a:spcBef>
                        <a:spcAft>
                          <a:spcPts val="0"/>
                        </a:spcAft>
                      </a:pPr>
                      <a:r>
                        <a:rPr lang="en-US" sz="1050">
                          <a:effectLst/>
                        </a:rPr>
                        <a:t>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9433" marR="49433" marT="0" marB="0"/>
                </a:tc>
                <a:tc>
                  <a:txBody>
                    <a:bodyPr/>
                    <a:lstStyle/>
                    <a:p>
                      <a:pPr marL="0" marR="0">
                        <a:lnSpc>
                          <a:spcPct val="107000"/>
                        </a:lnSpc>
                        <a:spcBef>
                          <a:spcPts val="0"/>
                        </a:spcBef>
                        <a:spcAft>
                          <a:spcPts val="0"/>
                        </a:spcAft>
                      </a:pPr>
                      <a:r>
                        <a:rPr lang="en-US" sz="1050">
                          <a:effectLst/>
                        </a:rPr>
                        <a:t>34-50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9433" marR="49433" marT="0" marB="0"/>
                </a:tc>
                <a:tc>
                  <a:txBody>
                    <a:bodyPr/>
                    <a:lstStyle/>
                    <a:p>
                      <a:pPr marL="0" marR="0">
                        <a:lnSpc>
                          <a:spcPct val="107000"/>
                        </a:lnSpc>
                        <a:spcBef>
                          <a:spcPts val="0"/>
                        </a:spcBef>
                        <a:spcAft>
                          <a:spcPts val="0"/>
                        </a:spcAft>
                      </a:pPr>
                      <a:r>
                        <a:rPr lang="en-US" sz="1050">
                          <a:effectLst/>
                        </a:rPr>
                        <a:t>Requires active support and management for chronic illness; significant risk for deterioration in at least one area</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9433" marR="49433" marT="0" marB="0"/>
                </a:tc>
                <a:extLst>
                  <a:ext uri="{0D108BD9-81ED-4DB2-BD59-A6C34878D82A}">
                    <a16:rowId xmlns:a16="http://schemas.microsoft.com/office/drawing/2014/main" val="10004"/>
                  </a:ext>
                </a:extLst>
              </a:tr>
              <a:tr h="577370">
                <a:tc>
                  <a:txBody>
                    <a:bodyPr/>
                    <a:lstStyle/>
                    <a:p>
                      <a:pPr marL="0" marR="0">
                        <a:lnSpc>
                          <a:spcPct val="107000"/>
                        </a:lnSpc>
                        <a:spcBef>
                          <a:spcPts val="0"/>
                        </a:spcBef>
                        <a:spcAft>
                          <a:spcPts val="0"/>
                        </a:spcAft>
                      </a:pPr>
                      <a:r>
                        <a:rPr lang="en-US" sz="1050">
                          <a:effectLst/>
                        </a:rPr>
                        <a:t>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9433" marR="49433" marT="0" marB="0"/>
                </a:tc>
                <a:tc>
                  <a:txBody>
                    <a:bodyPr/>
                    <a:lstStyle/>
                    <a:p>
                      <a:pPr marL="0" marR="0">
                        <a:lnSpc>
                          <a:spcPct val="107000"/>
                        </a:lnSpc>
                        <a:spcBef>
                          <a:spcPts val="0"/>
                        </a:spcBef>
                        <a:spcAft>
                          <a:spcPts val="0"/>
                        </a:spcAft>
                      </a:pPr>
                      <a:r>
                        <a:rPr lang="en-US" sz="1050">
                          <a:effectLst/>
                        </a:rPr>
                        <a:t>50-64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9433" marR="49433" marT="0" marB="0"/>
                </a:tc>
                <a:tc>
                  <a:txBody>
                    <a:bodyPr/>
                    <a:lstStyle/>
                    <a:p>
                      <a:pPr marL="0" marR="0">
                        <a:lnSpc>
                          <a:spcPct val="107000"/>
                        </a:lnSpc>
                        <a:spcBef>
                          <a:spcPts val="0"/>
                        </a:spcBef>
                        <a:spcAft>
                          <a:spcPts val="0"/>
                        </a:spcAft>
                      </a:pPr>
                      <a:r>
                        <a:rPr lang="en-US" sz="1050" dirty="0">
                          <a:effectLst/>
                        </a:rPr>
                        <a:t>Requires active management and coordination; significant risk for acute illness; active end of life process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9433" marR="49433" marT="0" marB="0"/>
                </a:tc>
                <a:extLst>
                  <a:ext uri="{0D108BD9-81ED-4DB2-BD59-A6C34878D82A}">
                    <a16:rowId xmlns:a16="http://schemas.microsoft.com/office/drawing/2014/main" val="10005"/>
                  </a:ext>
                </a:extLst>
              </a:tr>
            </a:tbl>
          </a:graphicData>
        </a:graphic>
      </p:graphicFrame>
      <p:graphicFrame>
        <p:nvGraphicFramePr>
          <p:cNvPr id="8" name="Content Placeholder 7"/>
          <p:cNvGraphicFramePr>
            <a:graphicFrameLocks noGrp="1"/>
          </p:cNvGraphicFramePr>
          <p:nvPr>
            <p:ph sz="half" idx="2"/>
            <p:extLst>
              <p:ext uri="{D42A27DB-BD31-4B8C-83A1-F6EECF244321}">
                <p14:modId xmlns:p14="http://schemas.microsoft.com/office/powerpoint/2010/main" val="1914831892"/>
              </p:ext>
            </p:extLst>
          </p:nvPr>
        </p:nvGraphicFramePr>
        <p:xfrm>
          <a:off x="5317065" y="110065"/>
          <a:ext cx="6671734" cy="5935828"/>
        </p:xfrm>
        <a:graphic>
          <a:graphicData uri="http://schemas.openxmlformats.org/drawingml/2006/table">
            <a:tbl>
              <a:tblPr firstRow="1" firstCol="1" bandRow="1">
                <a:tableStyleId>{5C22544A-7EE6-4342-B048-85BDC9FD1C3A}</a:tableStyleId>
              </a:tblPr>
              <a:tblGrid>
                <a:gridCol w="381001">
                  <a:extLst>
                    <a:ext uri="{9D8B030D-6E8A-4147-A177-3AD203B41FA5}">
                      <a16:colId xmlns:a16="http://schemas.microsoft.com/office/drawing/2014/main" val="20000"/>
                    </a:ext>
                  </a:extLst>
                </a:gridCol>
                <a:gridCol w="6290733">
                  <a:extLst>
                    <a:ext uri="{9D8B030D-6E8A-4147-A177-3AD203B41FA5}">
                      <a16:colId xmlns:a16="http://schemas.microsoft.com/office/drawing/2014/main" val="20001"/>
                    </a:ext>
                  </a:extLst>
                </a:gridCol>
              </a:tblGrid>
              <a:tr h="134964">
                <a:tc rowSpan="4">
                  <a:txBody>
                    <a:bodyPr/>
                    <a:lstStyle/>
                    <a:p>
                      <a:pPr marL="0" marR="0">
                        <a:lnSpc>
                          <a:spcPct val="107000"/>
                        </a:lnSpc>
                        <a:spcBef>
                          <a:spcPts val="0"/>
                        </a:spcBef>
                        <a:spcAft>
                          <a:spcPts val="0"/>
                        </a:spcAft>
                      </a:pPr>
                      <a:r>
                        <a:rPr lang="en-US" sz="1800" dirty="0">
                          <a:effectLst/>
                        </a:rPr>
                        <a:t>1</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32819" marR="32819" marT="0" marB="0"/>
                </a:tc>
                <a:tc>
                  <a:txBody>
                    <a:bodyPr/>
                    <a:lstStyle/>
                    <a:p>
                      <a:pPr marL="0" marR="0">
                        <a:lnSpc>
                          <a:spcPct val="107000"/>
                        </a:lnSpc>
                        <a:spcBef>
                          <a:spcPts val="0"/>
                        </a:spcBef>
                        <a:spcAft>
                          <a:spcPts val="0"/>
                        </a:spcAft>
                      </a:pPr>
                      <a:endParaRPr lang="en-US" sz="100" dirty="0">
                        <a:effectLst/>
                        <a:latin typeface="Calibri" panose="020F0502020204030204" pitchFamily="34" charset="0"/>
                        <a:ea typeface="Calibri" panose="020F0502020204030204" pitchFamily="34" charset="0"/>
                        <a:cs typeface="Times New Roman" panose="02020603050405020304" pitchFamily="18" charset="0"/>
                      </a:endParaRPr>
                    </a:p>
                  </a:txBody>
                  <a:tcPr marL="32819" marR="32819" marT="0" marB="0"/>
                </a:tc>
                <a:extLst>
                  <a:ext uri="{0D108BD9-81ED-4DB2-BD59-A6C34878D82A}">
                    <a16:rowId xmlns:a16="http://schemas.microsoft.com/office/drawing/2014/main" val="10000"/>
                  </a:ext>
                </a:extLst>
              </a:tr>
              <a:tr h="121118">
                <a:tc vMerge="1">
                  <a:txBody>
                    <a:bodyPr/>
                    <a:lstStyle/>
                    <a:p>
                      <a:endParaRPr lang="en-US"/>
                    </a:p>
                  </a:txBody>
                  <a:tcPr/>
                </a:tc>
                <a:tc>
                  <a:txBody>
                    <a:bodyPr/>
                    <a:lstStyle/>
                    <a:p>
                      <a:pPr marL="0" marR="0">
                        <a:lnSpc>
                          <a:spcPct val="107000"/>
                        </a:lnSpc>
                        <a:spcBef>
                          <a:spcPts val="0"/>
                        </a:spcBef>
                        <a:spcAft>
                          <a:spcPts val="0"/>
                        </a:spcAft>
                      </a:pPr>
                      <a:r>
                        <a:rPr lang="en-US" sz="830" dirty="0">
                          <a:effectLst/>
                        </a:rPr>
                        <a:t>Medications: orders (annual, interim), verification of OTC meds, transcriptions, assistance with pharmacy as needed</a:t>
                      </a:r>
                      <a:endParaRPr lang="en-US" sz="830" dirty="0">
                        <a:effectLst/>
                        <a:latin typeface="Calibri" panose="020F0502020204030204" pitchFamily="34" charset="0"/>
                        <a:ea typeface="Calibri" panose="020F0502020204030204" pitchFamily="34" charset="0"/>
                        <a:cs typeface="Times New Roman" panose="02020603050405020304" pitchFamily="18" charset="0"/>
                      </a:endParaRPr>
                    </a:p>
                  </a:txBody>
                  <a:tcPr marL="32819" marR="32819" marT="0" marB="0"/>
                </a:tc>
                <a:extLst>
                  <a:ext uri="{0D108BD9-81ED-4DB2-BD59-A6C34878D82A}">
                    <a16:rowId xmlns:a16="http://schemas.microsoft.com/office/drawing/2014/main" val="10001"/>
                  </a:ext>
                </a:extLst>
              </a:tr>
              <a:tr h="65215">
                <a:tc vMerge="1">
                  <a:txBody>
                    <a:bodyPr/>
                    <a:lstStyle/>
                    <a:p>
                      <a:endParaRPr lang="en-US"/>
                    </a:p>
                  </a:txBody>
                  <a:tcPr/>
                </a:tc>
                <a:tc>
                  <a:txBody>
                    <a:bodyPr/>
                    <a:lstStyle/>
                    <a:p>
                      <a:pPr marL="0" marR="0">
                        <a:lnSpc>
                          <a:spcPct val="107000"/>
                        </a:lnSpc>
                        <a:spcBef>
                          <a:spcPts val="0"/>
                        </a:spcBef>
                        <a:spcAft>
                          <a:spcPts val="0"/>
                        </a:spcAft>
                      </a:pPr>
                      <a:r>
                        <a:rPr lang="en-US" sz="830" dirty="0">
                          <a:effectLst/>
                        </a:rPr>
                        <a:t>annual physical; ISP assessment </a:t>
                      </a:r>
                      <a:endParaRPr lang="en-US" sz="830" dirty="0">
                        <a:effectLst/>
                        <a:latin typeface="Calibri" panose="020F0502020204030204" pitchFamily="34" charset="0"/>
                        <a:ea typeface="Calibri" panose="020F0502020204030204" pitchFamily="34" charset="0"/>
                        <a:cs typeface="Times New Roman" panose="02020603050405020304" pitchFamily="18" charset="0"/>
                      </a:endParaRPr>
                    </a:p>
                  </a:txBody>
                  <a:tcPr marL="32819" marR="32819" marT="0" marB="0"/>
                </a:tc>
                <a:extLst>
                  <a:ext uri="{0D108BD9-81ED-4DB2-BD59-A6C34878D82A}">
                    <a16:rowId xmlns:a16="http://schemas.microsoft.com/office/drawing/2014/main" val="10002"/>
                  </a:ext>
                </a:extLst>
              </a:tr>
              <a:tr h="0">
                <a:tc vMerge="1">
                  <a:txBody>
                    <a:bodyPr/>
                    <a:lstStyle/>
                    <a:p>
                      <a:endParaRPr lang="en-US"/>
                    </a:p>
                  </a:txBody>
                  <a:tcPr/>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30" dirty="0">
                          <a:effectLst/>
                        </a:rPr>
                        <a:t>Routine annual staff trainings (e.g., signs and symptoms, MAP recert, disease-specific trainings)</a:t>
                      </a:r>
                      <a:endParaRPr lang="en-US" sz="830" dirty="0">
                        <a:effectLst/>
                        <a:latin typeface="Calibri" panose="020F0502020204030204" pitchFamily="34" charset="0"/>
                        <a:ea typeface="Calibri" panose="020F0502020204030204" pitchFamily="34" charset="0"/>
                        <a:cs typeface="Times New Roman" panose="02020603050405020304" pitchFamily="18" charset="0"/>
                      </a:endParaRPr>
                    </a:p>
                  </a:txBody>
                  <a:tcPr marL="32819" marR="32819" marT="0" marB="0"/>
                </a:tc>
                <a:extLst>
                  <a:ext uri="{0D108BD9-81ED-4DB2-BD59-A6C34878D82A}">
                    <a16:rowId xmlns:a16="http://schemas.microsoft.com/office/drawing/2014/main" val="10003"/>
                  </a:ext>
                </a:extLst>
              </a:tr>
              <a:tr h="121118">
                <a:tc>
                  <a:txBody>
                    <a:bodyPr/>
                    <a:lstStyle/>
                    <a:p>
                      <a:pPr marL="0" marR="0">
                        <a:lnSpc>
                          <a:spcPct val="107000"/>
                        </a:lnSpc>
                        <a:spcBef>
                          <a:spcPts val="0"/>
                        </a:spcBef>
                        <a:spcAft>
                          <a:spcPts val="0"/>
                        </a:spcAft>
                      </a:pPr>
                      <a:r>
                        <a:rPr lang="en-US" sz="900" dirty="0">
                          <a:effectLst/>
                        </a:rPr>
                        <a:t>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2819" marR="32819" marT="0" marB="0">
                    <a:solidFill>
                      <a:schemeClr val="accent1">
                        <a:lumMod val="60000"/>
                        <a:lumOff val="40000"/>
                      </a:schemeClr>
                    </a:solidFill>
                  </a:tcPr>
                </a:tc>
                <a:tc>
                  <a:txBody>
                    <a:bodyPr/>
                    <a:lstStyle/>
                    <a:p>
                      <a:pPr marL="0" marR="0">
                        <a:lnSpc>
                          <a:spcPct val="107000"/>
                        </a:lnSpc>
                        <a:spcBef>
                          <a:spcPts val="0"/>
                        </a:spcBef>
                        <a:spcAft>
                          <a:spcPts val="0"/>
                        </a:spcAft>
                      </a:pPr>
                      <a:r>
                        <a:rPr lang="en-US" sz="830" dirty="0">
                          <a:effectLst/>
                        </a:rPr>
                        <a:t> </a:t>
                      </a:r>
                      <a:endParaRPr lang="en-US" sz="830" dirty="0">
                        <a:effectLst/>
                        <a:latin typeface="Calibri" panose="020F0502020204030204" pitchFamily="34" charset="0"/>
                        <a:ea typeface="Calibri" panose="020F0502020204030204" pitchFamily="34" charset="0"/>
                        <a:cs typeface="Times New Roman" panose="02020603050405020304" pitchFamily="18" charset="0"/>
                      </a:endParaRPr>
                    </a:p>
                  </a:txBody>
                  <a:tcPr marL="32819" marR="32819" marT="0" marB="0">
                    <a:solidFill>
                      <a:schemeClr val="accent1">
                        <a:lumMod val="60000"/>
                        <a:lumOff val="40000"/>
                      </a:schemeClr>
                    </a:solidFill>
                  </a:tcPr>
                </a:tc>
                <a:extLst>
                  <a:ext uri="{0D108BD9-81ED-4DB2-BD59-A6C34878D82A}">
                    <a16:rowId xmlns:a16="http://schemas.microsoft.com/office/drawing/2014/main" val="10004"/>
                  </a:ext>
                </a:extLst>
              </a:tr>
              <a:tr h="242234">
                <a:tc rowSpan="5">
                  <a:txBody>
                    <a:bodyPr/>
                    <a:lstStyle/>
                    <a:p>
                      <a:pPr marL="0" marR="0">
                        <a:lnSpc>
                          <a:spcPct val="107000"/>
                        </a:lnSpc>
                        <a:spcBef>
                          <a:spcPts val="0"/>
                        </a:spcBef>
                        <a:spcAft>
                          <a:spcPts val="0"/>
                        </a:spcAft>
                      </a:pPr>
                      <a:r>
                        <a:rPr lang="en-US" sz="1800" dirty="0">
                          <a:effectLst/>
                        </a:rPr>
                        <a:t>2</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32819" marR="32819" marT="0" marB="0"/>
                </a:tc>
                <a:tc>
                  <a:txBody>
                    <a:bodyPr/>
                    <a:lstStyle/>
                    <a:p>
                      <a:pPr marL="0" marR="0">
                        <a:lnSpc>
                          <a:spcPct val="107000"/>
                        </a:lnSpc>
                        <a:spcBef>
                          <a:spcPts val="0"/>
                        </a:spcBef>
                        <a:spcAft>
                          <a:spcPts val="0"/>
                        </a:spcAft>
                      </a:pPr>
                      <a:r>
                        <a:rPr lang="en-US" sz="830">
                          <a:effectLst/>
                        </a:rPr>
                        <a:t>RN CM will be involved to provide guidance on new diagnoses, teaching for staff or individual about prevention, treatment, and/or chronic management of diagnoses</a:t>
                      </a:r>
                      <a:endParaRPr lang="en-US" sz="830">
                        <a:effectLst/>
                        <a:latin typeface="Calibri" panose="020F0502020204030204" pitchFamily="34" charset="0"/>
                        <a:ea typeface="Calibri" panose="020F0502020204030204" pitchFamily="34" charset="0"/>
                        <a:cs typeface="Times New Roman" panose="02020603050405020304" pitchFamily="18" charset="0"/>
                      </a:endParaRPr>
                    </a:p>
                  </a:txBody>
                  <a:tcPr marL="32819" marR="32819" marT="0" marB="0"/>
                </a:tc>
                <a:extLst>
                  <a:ext uri="{0D108BD9-81ED-4DB2-BD59-A6C34878D82A}">
                    <a16:rowId xmlns:a16="http://schemas.microsoft.com/office/drawing/2014/main" val="10005"/>
                  </a:ext>
                </a:extLst>
              </a:tr>
              <a:tr h="121118">
                <a:tc vMerge="1">
                  <a:txBody>
                    <a:bodyPr/>
                    <a:lstStyle/>
                    <a:p>
                      <a:endParaRPr lang="en-US"/>
                    </a:p>
                  </a:txBody>
                  <a:tcPr/>
                </a:tc>
                <a:tc>
                  <a:txBody>
                    <a:bodyPr/>
                    <a:lstStyle/>
                    <a:p>
                      <a:pPr marL="0" marR="0">
                        <a:lnSpc>
                          <a:spcPct val="107000"/>
                        </a:lnSpc>
                        <a:spcBef>
                          <a:spcPts val="0"/>
                        </a:spcBef>
                        <a:spcAft>
                          <a:spcPts val="0"/>
                        </a:spcAft>
                      </a:pPr>
                      <a:r>
                        <a:rPr lang="en-US" sz="830">
                          <a:effectLst/>
                        </a:rPr>
                        <a:t>RN CM will outline care plan of clinical interventions based on diagnoses</a:t>
                      </a:r>
                      <a:endParaRPr lang="en-US" sz="830">
                        <a:effectLst/>
                        <a:latin typeface="Calibri" panose="020F0502020204030204" pitchFamily="34" charset="0"/>
                        <a:ea typeface="Calibri" panose="020F0502020204030204" pitchFamily="34" charset="0"/>
                        <a:cs typeface="Times New Roman" panose="02020603050405020304" pitchFamily="18" charset="0"/>
                      </a:endParaRPr>
                    </a:p>
                  </a:txBody>
                  <a:tcPr marL="32819" marR="32819" marT="0" marB="0"/>
                </a:tc>
                <a:extLst>
                  <a:ext uri="{0D108BD9-81ED-4DB2-BD59-A6C34878D82A}">
                    <a16:rowId xmlns:a16="http://schemas.microsoft.com/office/drawing/2014/main" val="10006"/>
                  </a:ext>
                </a:extLst>
              </a:tr>
              <a:tr h="121118">
                <a:tc vMerge="1">
                  <a:txBody>
                    <a:bodyPr/>
                    <a:lstStyle/>
                    <a:p>
                      <a:endParaRPr lang="en-US"/>
                    </a:p>
                  </a:txBody>
                  <a:tcPr/>
                </a:tc>
                <a:tc>
                  <a:txBody>
                    <a:bodyPr/>
                    <a:lstStyle/>
                    <a:p>
                      <a:pPr marL="0" marR="0">
                        <a:lnSpc>
                          <a:spcPct val="107000"/>
                        </a:lnSpc>
                        <a:spcBef>
                          <a:spcPts val="0"/>
                        </a:spcBef>
                        <a:spcAft>
                          <a:spcPts val="0"/>
                        </a:spcAft>
                      </a:pPr>
                      <a:r>
                        <a:rPr lang="en-US" sz="830" dirty="0">
                          <a:effectLst/>
                        </a:rPr>
                        <a:t>Routine annual staff trainings (e.g., signs and symptoms, MAP recert, disease-specific trainings)</a:t>
                      </a:r>
                      <a:endParaRPr lang="en-US" sz="830" dirty="0">
                        <a:effectLst/>
                        <a:latin typeface="Calibri" panose="020F0502020204030204" pitchFamily="34" charset="0"/>
                        <a:ea typeface="Calibri" panose="020F0502020204030204" pitchFamily="34" charset="0"/>
                        <a:cs typeface="Times New Roman" panose="02020603050405020304" pitchFamily="18" charset="0"/>
                      </a:endParaRPr>
                    </a:p>
                  </a:txBody>
                  <a:tcPr marL="32819" marR="32819" marT="0" marB="0"/>
                </a:tc>
                <a:extLst>
                  <a:ext uri="{0D108BD9-81ED-4DB2-BD59-A6C34878D82A}">
                    <a16:rowId xmlns:a16="http://schemas.microsoft.com/office/drawing/2014/main" val="10007"/>
                  </a:ext>
                </a:extLst>
              </a:tr>
              <a:tr h="121118">
                <a:tc vMerge="1">
                  <a:txBody>
                    <a:bodyPr/>
                    <a:lstStyle/>
                    <a:p>
                      <a:endParaRPr lang="en-US"/>
                    </a:p>
                  </a:txBody>
                  <a:tcPr/>
                </a:tc>
                <a:tc>
                  <a:txBody>
                    <a:bodyPr/>
                    <a:lstStyle/>
                    <a:p>
                      <a:pPr marL="0" marR="0">
                        <a:lnSpc>
                          <a:spcPct val="107000"/>
                        </a:lnSpc>
                        <a:spcBef>
                          <a:spcPts val="0"/>
                        </a:spcBef>
                        <a:spcAft>
                          <a:spcPts val="0"/>
                        </a:spcAft>
                      </a:pPr>
                      <a:r>
                        <a:rPr lang="en-US" sz="830" dirty="0">
                          <a:effectLst/>
                        </a:rPr>
                        <a:t>Medications: orders (annual, interim), verification of OTC meds, transcriptions, assistance with pharmacy as needed</a:t>
                      </a:r>
                      <a:endParaRPr lang="en-US" sz="830" dirty="0">
                        <a:effectLst/>
                        <a:latin typeface="Calibri" panose="020F0502020204030204" pitchFamily="34" charset="0"/>
                        <a:ea typeface="Calibri" panose="020F0502020204030204" pitchFamily="34" charset="0"/>
                        <a:cs typeface="Times New Roman" panose="02020603050405020304" pitchFamily="18" charset="0"/>
                      </a:endParaRPr>
                    </a:p>
                  </a:txBody>
                  <a:tcPr marL="32819" marR="32819" marT="0" marB="0"/>
                </a:tc>
                <a:extLst>
                  <a:ext uri="{0D108BD9-81ED-4DB2-BD59-A6C34878D82A}">
                    <a16:rowId xmlns:a16="http://schemas.microsoft.com/office/drawing/2014/main" val="10008"/>
                  </a:ext>
                </a:extLst>
              </a:tr>
              <a:tr h="121118">
                <a:tc vMerge="1">
                  <a:txBody>
                    <a:bodyPr/>
                    <a:lstStyle/>
                    <a:p>
                      <a:endParaRPr lang="en-US"/>
                    </a:p>
                  </a:txBody>
                  <a:tcPr/>
                </a:tc>
                <a:tc>
                  <a:txBody>
                    <a:bodyPr/>
                    <a:lstStyle/>
                    <a:p>
                      <a:pPr marL="0" marR="0">
                        <a:lnSpc>
                          <a:spcPct val="107000"/>
                        </a:lnSpc>
                        <a:spcBef>
                          <a:spcPts val="0"/>
                        </a:spcBef>
                        <a:spcAft>
                          <a:spcPts val="0"/>
                        </a:spcAft>
                      </a:pPr>
                      <a:r>
                        <a:rPr lang="en-US" sz="830">
                          <a:effectLst/>
                        </a:rPr>
                        <a:t>annual physical; ISP assessment</a:t>
                      </a:r>
                      <a:endParaRPr lang="en-US" sz="830">
                        <a:effectLst/>
                        <a:latin typeface="Calibri" panose="020F0502020204030204" pitchFamily="34" charset="0"/>
                        <a:ea typeface="Calibri" panose="020F0502020204030204" pitchFamily="34" charset="0"/>
                        <a:cs typeface="Times New Roman" panose="02020603050405020304" pitchFamily="18" charset="0"/>
                      </a:endParaRPr>
                    </a:p>
                  </a:txBody>
                  <a:tcPr marL="32819" marR="32819" marT="0" marB="0"/>
                </a:tc>
                <a:extLst>
                  <a:ext uri="{0D108BD9-81ED-4DB2-BD59-A6C34878D82A}">
                    <a16:rowId xmlns:a16="http://schemas.microsoft.com/office/drawing/2014/main" val="10009"/>
                  </a:ext>
                </a:extLst>
              </a:tr>
              <a:tr h="121118">
                <a:tc>
                  <a:txBody>
                    <a:bodyPr/>
                    <a:lstStyle/>
                    <a:p>
                      <a:pPr marL="0" marR="0">
                        <a:lnSpc>
                          <a:spcPct val="107000"/>
                        </a:lnSpc>
                        <a:spcBef>
                          <a:spcPts val="0"/>
                        </a:spcBef>
                        <a:spcAft>
                          <a:spcPts val="0"/>
                        </a:spcAft>
                      </a:pPr>
                      <a:r>
                        <a:rPr lang="en-US" sz="900">
                          <a:effectLst/>
                        </a:rPr>
                        <a:t>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2819" marR="32819" marT="0" marB="0">
                    <a:solidFill>
                      <a:schemeClr val="accent1">
                        <a:lumMod val="60000"/>
                        <a:lumOff val="40000"/>
                      </a:schemeClr>
                    </a:solidFill>
                  </a:tcPr>
                </a:tc>
                <a:tc>
                  <a:txBody>
                    <a:bodyPr/>
                    <a:lstStyle/>
                    <a:p>
                      <a:pPr marL="0" marR="0">
                        <a:lnSpc>
                          <a:spcPct val="107000"/>
                        </a:lnSpc>
                        <a:spcBef>
                          <a:spcPts val="0"/>
                        </a:spcBef>
                        <a:spcAft>
                          <a:spcPts val="0"/>
                        </a:spcAft>
                      </a:pPr>
                      <a:r>
                        <a:rPr lang="en-US" sz="830" dirty="0">
                          <a:effectLst/>
                        </a:rPr>
                        <a:t> </a:t>
                      </a:r>
                      <a:endParaRPr lang="en-US" sz="830" dirty="0">
                        <a:effectLst/>
                        <a:latin typeface="Calibri" panose="020F0502020204030204" pitchFamily="34" charset="0"/>
                        <a:ea typeface="Calibri" panose="020F0502020204030204" pitchFamily="34" charset="0"/>
                        <a:cs typeface="Times New Roman" panose="02020603050405020304" pitchFamily="18" charset="0"/>
                      </a:endParaRPr>
                    </a:p>
                  </a:txBody>
                  <a:tcPr marL="32819" marR="32819" marT="0" marB="0">
                    <a:solidFill>
                      <a:schemeClr val="accent1">
                        <a:lumMod val="60000"/>
                        <a:lumOff val="40000"/>
                      </a:schemeClr>
                    </a:solidFill>
                  </a:tcPr>
                </a:tc>
                <a:extLst>
                  <a:ext uri="{0D108BD9-81ED-4DB2-BD59-A6C34878D82A}">
                    <a16:rowId xmlns:a16="http://schemas.microsoft.com/office/drawing/2014/main" val="10010"/>
                  </a:ext>
                </a:extLst>
              </a:tr>
              <a:tr h="121118">
                <a:tc rowSpan="7">
                  <a:txBody>
                    <a:bodyPr/>
                    <a:lstStyle/>
                    <a:p>
                      <a:pPr marL="0" marR="0">
                        <a:lnSpc>
                          <a:spcPct val="107000"/>
                        </a:lnSpc>
                        <a:spcBef>
                          <a:spcPts val="0"/>
                        </a:spcBef>
                        <a:spcAft>
                          <a:spcPts val="0"/>
                        </a:spcAft>
                      </a:pPr>
                      <a:r>
                        <a:rPr lang="en-US" sz="1800" dirty="0">
                          <a:effectLst/>
                        </a:rPr>
                        <a:t>3</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32819" marR="32819" marT="0" marB="0"/>
                </a:tc>
                <a:tc>
                  <a:txBody>
                    <a:bodyPr/>
                    <a:lstStyle/>
                    <a:p>
                      <a:pPr marL="0" marR="0">
                        <a:lnSpc>
                          <a:spcPct val="107000"/>
                        </a:lnSpc>
                        <a:spcBef>
                          <a:spcPts val="0"/>
                        </a:spcBef>
                        <a:spcAft>
                          <a:spcPts val="0"/>
                        </a:spcAft>
                      </a:pPr>
                      <a:r>
                        <a:rPr lang="en-US" sz="830">
                          <a:effectLst/>
                        </a:rPr>
                        <a:t>RN CM will monitor stability of chronic illnesses, and be involved to help when needs arise. </a:t>
                      </a:r>
                      <a:endParaRPr lang="en-US" sz="830">
                        <a:effectLst/>
                        <a:latin typeface="Calibri" panose="020F0502020204030204" pitchFamily="34" charset="0"/>
                        <a:ea typeface="Calibri" panose="020F0502020204030204" pitchFamily="34" charset="0"/>
                        <a:cs typeface="Times New Roman" panose="02020603050405020304" pitchFamily="18" charset="0"/>
                      </a:endParaRPr>
                    </a:p>
                  </a:txBody>
                  <a:tcPr marL="32819" marR="32819" marT="0" marB="0"/>
                </a:tc>
                <a:extLst>
                  <a:ext uri="{0D108BD9-81ED-4DB2-BD59-A6C34878D82A}">
                    <a16:rowId xmlns:a16="http://schemas.microsoft.com/office/drawing/2014/main" val="10011"/>
                  </a:ext>
                </a:extLst>
              </a:tr>
              <a:tr h="136605">
                <a:tc vMerge="1">
                  <a:txBody>
                    <a:bodyPr/>
                    <a:lstStyle/>
                    <a:p>
                      <a:endParaRPr lang="en-US"/>
                    </a:p>
                  </a:txBody>
                  <a:tcPr/>
                </a:tc>
                <a:tc>
                  <a:txBody>
                    <a:bodyPr/>
                    <a:lstStyle/>
                    <a:p>
                      <a:pPr marL="0" marR="0">
                        <a:lnSpc>
                          <a:spcPct val="107000"/>
                        </a:lnSpc>
                        <a:spcBef>
                          <a:spcPts val="0"/>
                        </a:spcBef>
                        <a:spcAft>
                          <a:spcPts val="0"/>
                        </a:spcAft>
                      </a:pPr>
                      <a:r>
                        <a:rPr lang="en-US" sz="830" dirty="0">
                          <a:effectLst/>
                        </a:rPr>
                        <a:t>RN CM will participate in regular interdisciplinary meetings to ensure needs are met &amp; health promotion/prevention goals are established</a:t>
                      </a:r>
                      <a:endParaRPr lang="en-US" sz="830" dirty="0">
                        <a:effectLst/>
                        <a:latin typeface="Calibri" panose="020F0502020204030204" pitchFamily="34" charset="0"/>
                        <a:ea typeface="Calibri" panose="020F0502020204030204" pitchFamily="34" charset="0"/>
                        <a:cs typeface="Times New Roman" panose="02020603050405020304" pitchFamily="18" charset="0"/>
                      </a:endParaRPr>
                    </a:p>
                  </a:txBody>
                  <a:tcPr marL="32819" marR="32819" marT="0" marB="0"/>
                </a:tc>
                <a:extLst>
                  <a:ext uri="{0D108BD9-81ED-4DB2-BD59-A6C34878D82A}">
                    <a16:rowId xmlns:a16="http://schemas.microsoft.com/office/drawing/2014/main" val="10012"/>
                  </a:ext>
                </a:extLst>
              </a:tr>
              <a:tr h="121118">
                <a:tc vMerge="1">
                  <a:txBody>
                    <a:bodyPr/>
                    <a:lstStyle/>
                    <a:p>
                      <a:endParaRPr lang="en-US"/>
                    </a:p>
                  </a:txBody>
                  <a:tcPr/>
                </a:tc>
                <a:tc>
                  <a:txBody>
                    <a:bodyPr/>
                    <a:lstStyle/>
                    <a:p>
                      <a:pPr marL="0" marR="0">
                        <a:lnSpc>
                          <a:spcPct val="107000"/>
                        </a:lnSpc>
                        <a:spcBef>
                          <a:spcPts val="0"/>
                        </a:spcBef>
                        <a:spcAft>
                          <a:spcPts val="0"/>
                        </a:spcAft>
                      </a:pPr>
                      <a:r>
                        <a:rPr lang="en-US" sz="830" dirty="0">
                          <a:effectLst/>
                        </a:rPr>
                        <a:t>RN CM will be involved with episodic care: assistance coordinating with physicians and other specialists </a:t>
                      </a:r>
                      <a:endParaRPr lang="en-US" sz="830" dirty="0">
                        <a:effectLst/>
                        <a:latin typeface="Calibri" panose="020F0502020204030204" pitchFamily="34" charset="0"/>
                        <a:ea typeface="Calibri" panose="020F0502020204030204" pitchFamily="34" charset="0"/>
                        <a:cs typeface="Times New Roman" panose="02020603050405020304" pitchFamily="18" charset="0"/>
                      </a:endParaRPr>
                    </a:p>
                  </a:txBody>
                  <a:tcPr marL="32819" marR="32819" marT="0" marB="0"/>
                </a:tc>
                <a:extLst>
                  <a:ext uri="{0D108BD9-81ED-4DB2-BD59-A6C34878D82A}">
                    <a16:rowId xmlns:a16="http://schemas.microsoft.com/office/drawing/2014/main" val="10013"/>
                  </a:ext>
                </a:extLst>
              </a:tr>
              <a:tr h="121118">
                <a:tc vMerge="1">
                  <a:txBody>
                    <a:bodyPr/>
                    <a:lstStyle/>
                    <a:p>
                      <a:endParaRPr lang="en-US"/>
                    </a:p>
                  </a:txBody>
                  <a:tcPr/>
                </a:tc>
                <a:tc>
                  <a:txBody>
                    <a:bodyPr/>
                    <a:lstStyle/>
                    <a:p>
                      <a:pPr marL="0" marR="0">
                        <a:lnSpc>
                          <a:spcPct val="107000"/>
                        </a:lnSpc>
                        <a:spcBef>
                          <a:spcPts val="0"/>
                        </a:spcBef>
                        <a:spcAft>
                          <a:spcPts val="0"/>
                        </a:spcAft>
                      </a:pPr>
                      <a:r>
                        <a:rPr lang="en-US" sz="830">
                          <a:effectLst/>
                        </a:rPr>
                        <a:t>RN CM will outline care plan of clinical interventions based on diagnoses</a:t>
                      </a:r>
                      <a:endParaRPr lang="en-US" sz="830">
                        <a:effectLst/>
                        <a:latin typeface="Calibri" panose="020F0502020204030204" pitchFamily="34" charset="0"/>
                        <a:ea typeface="Calibri" panose="020F0502020204030204" pitchFamily="34" charset="0"/>
                        <a:cs typeface="Times New Roman" panose="02020603050405020304" pitchFamily="18" charset="0"/>
                      </a:endParaRPr>
                    </a:p>
                  </a:txBody>
                  <a:tcPr marL="32819" marR="32819" marT="0" marB="0"/>
                </a:tc>
                <a:extLst>
                  <a:ext uri="{0D108BD9-81ED-4DB2-BD59-A6C34878D82A}">
                    <a16:rowId xmlns:a16="http://schemas.microsoft.com/office/drawing/2014/main" val="10014"/>
                  </a:ext>
                </a:extLst>
              </a:tr>
              <a:tr h="121118">
                <a:tc vMerge="1">
                  <a:txBody>
                    <a:bodyPr/>
                    <a:lstStyle/>
                    <a:p>
                      <a:endParaRPr lang="en-US"/>
                    </a:p>
                  </a:txBody>
                  <a:tcPr/>
                </a:tc>
                <a:tc>
                  <a:txBody>
                    <a:bodyPr/>
                    <a:lstStyle/>
                    <a:p>
                      <a:pPr marL="0" marR="0">
                        <a:lnSpc>
                          <a:spcPct val="107000"/>
                        </a:lnSpc>
                        <a:spcBef>
                          <a:spcPts val="0"/>
                        </a:spcBef>
                        <a:spcAft>
                          <a:spcPts val="0"/>
                        </a:spcAft>
                      </a:pPr>
                      <a:r>
                        <a:rPr lang="en-US" sz="830">
                          <a:effectLst/>
                        </a:rPr>
                        <a:t>Medications: orders (annual, interim), verification of OTC meds, transcriptions, assistance with pharmacy as needed</a:t>
                      </a:r>
                      <a:endParaRPr lang="en-US" sz="830">
                        <a:effectLst/>
                        <a:latin typeface="Calibri" panose="020F0502020204030204" pitchFamily="34" charset="0"/>
                        <a:ea typeface="Calibri" panose="020F0502020204030204" pitchFamily="34" charset="0"/>
                        <a:cs typeface="Times New Roman" panose="02020603050405020304" pitchFamily="18" charset="0"/>
                      </a:endParaRPr>
                    </a:p>
                  </a:txBody>
                  <a:tcPr marL="32819" marR="32819" marT="0" marB="0"/>
                </a:tc>
                <a:extLst>
                  <a:ext uri="{0D108BD9-81ED-4DB2-BD59-A6C34878D82A}">
                    <a16:rowId xmlns:a16="http://schemas.microsoft.com/office/drawing/2014/main" val="10015"/>
                  </a:ext>
                </a:extLst>
              </a:tr>
              <a:tr h="122211">
                <a:tc vMerge="1">
                  <a:txBody>
                    <a:bodyPr/>
                    <a:lstStyle/>
                    <a:p>
                      <a:endParaRPr lang="en-US"/>
                    </a:p>
                  </a:txBody>
                  <a:tcPr/>
                </a:tc>
                <a:tc>
                  <a:txBody>
                    <a:bodyPr/>
                    <a:lstStyle/>
                    <a:p>
                      <a:pPr marL="0" marR="0">
                        <a:lnSpc>
                          <a:spcPct val="107000"/>
                        </a:lnSpc>
                        <a:spcBef>
                          <a:spcPts val="0"/>
                        </a:spcBef>
                        <a:spcAft>
                          <a:spcPts val="0"/>
                        </a:spcAft>
                      </a:pPr>
                      <a:r>
                        <a:rPr lang="en-US" sz="830" dirty="0">
                          <a:effectLst/>
                        </a:rPr>
                        <a:t>Routine annual staff trainings (e.g., signs &amp; symptoms, seizures, MAP recert, disease-specific trainings, protocols and interventions, rescue meds)</a:t>
                      </a:r>
                      <a:endParaRPr lang="en-US" sz="830" dirty="0">
                        <a:effectLst/>
                        <a:latin typeface="Calibri" panose="020F0502020204030204" pitchFamily="34" charset="0"/>
                        <a:ea typeface="Calibri" panose="020F0502020204030204" pitchFamily="34" charset="0"/>
                        <a:cs typeface="Times New Roman" panose="02020603050405020304" pitchFamily="18" charset="0"/>
                      </a:endParaRPr>
                    </a:p>
                  </a:txBody>
                  <a:tcPr marL="32819" marR="32819" marT="0" marB="0"/>
                </a:tc>
                <a:extLst>
                  <a:ext uri="{0D108BD9-81ED-4DB2-BD59-A6C34878D82A}">
                    <a16:rowId xmlns:a16="http://schemas.microsoft.com/office/drawing/2014/main" val="10016"/>
                  </a:ext>
                </a:extLst>
              </a:tr>
              <a:tr h="121118">
                <a:tc vMerge="1">
                  <a:txBody>
                    <a:bodyPr/>
                    <a:lstStyle/>
                    <a:p>
                      <a:endParaRPr lang="en-US"/>
                    </a:p>
                  </a:txBody>
                  <a:tcPr/>
                </a:tc>
                <a:tc>
                  <a:txBody>
                    <a:bodyPr/>
                    <a:lstStyle/>
                    <a:p>
                      <a:pPr marL="0" marR="0">
                        <a:lnSpc>
                          <a:spcPct val="107000"/>
                        </a:lnSpc>
                        <a:spcBef>
                          <a:spcPts val="0"/>
                        </a:spcBef>
                        <a:spcAft>
                          <a:spcPts val="0"/>
                        </a:spcAft>
                      </a:pPr>
                      <a:r>
                        <a:rPr lang="en-US" sz="830" dirty="0">
                          <a:effectLst/>
                        </a:rPr>
                        <a:t>annual physical; ISP assessment</a:t>
                      </a:r>
                      <a:endParaRPr lang="en-US" sz="830" dirty="0">
                        <a:effectLst/>
                        <a:latin typeface="Calibri" panose="020F0502020204030204" pitchFamily="34" charset="0"/>
                        <a:ea typeface="Calibri" panose="020F0502020204030204" pitchFamily="34" charset="0"/>
                        <a:cs typeface="Times New Roman" panose="02020603050405020304" pitchFamily="18" charset="0"/>
                      </a:endParaRPr>
                    </a:p>
                  </a:txBody>
                  <a:tcPr marL="32819" marR="32819" marT="0" marB="0"/>
                </a:tc>
                <a:extLst>
                  <a:ext uri="{0D108BD9-81ED-4DB2-BD59-A6C34878D82A}">
                    <a16:rowId xmlns:a16="http://schemas.microsoft.com/office/drawing/2014/main" val="10017"/>
                  </a:ext>
                </a:extLst>
              </a:tr>
              <a:tr h="121118">
                <a:tc>
                  <a:txBody>
                    <a:bodyPr/>
                    <a:lstStyle/>
                    <a:p>
                      <a:pPr marL="0" marR="0">
                        <a:lnSpc>
                          <a:spcPct val="107000"/>
                        </a:lnSpc>
                        <a:spcBef>
                          <a:spcPts val="0"/>
                        </a:spcBef>
                        <a:spcAft>
                          <a:spcPts val="0"/>
                        </a:spcAft>
                      </a:pPr>
                      <a:r>
                        <a:rPr lang="en-US" sz="900" dirty="0">
                          <a:effectLst/>
                        </a:rPr>
                        <a:t>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2819" marR="32819" marT="0" marB="0">
                    <a:solidFill>
                      <a:schemeClr val="accent1">
                        <a:lumMod val="60000"/>
                        <a:lumOff val="40000"/>
                      </a:schemeClr>
                    </a:solidFill>
                  </a:tcPr>
                </a:tc>
                <a:tc>
                  <a:txBody>
                    <a:bodyPr/>
                    <a:lstStyle/>
                    <a:p>
                      <a:pPr marL="0" marR="0">
                        <a:lnSpc>
                          <a:spcPct val="107000"/>
                        </a:lnSpc>
                        <a:spcBef>
                          <a:spcPts val="0"/>
                        </a:spcBef>
                        <a:spcAft>
                          <a:spcPts val="0"/>
                        </a:spcAft>
                      </a:pPr>
                      <a:r>
                        <a:rPr lang="en-US" sz="830" dirty="0">
                          <a:effectLst/>
                        </a:rPr>
                        <a:t> </a:t>
                      </a:r>
                      <a:endParaRPr lang="en-US" sz="830" dirty="0">
                        <a:effectLst/>
                        <a:latin typeface="Calibri" panose="020F0502020204030204" pitchFamily="34" charset="0"/>
                        <a:ea typeface="Calibri" panose="020F0502020204030204" pitchFamily="34" charset="0"/>
                        <a:cs typeface="Times New Roman" panose="02020603050405020304" pitchFamily="18" charset="0"/>
                      </a:endParaRPr>
                    </a:p>
                  </a:txBody>
                  <a:tcPr marL="32819" marR="32819" marT="0" marB="0">
                    <a:solidFill>
                      <a:schemeClr val="accent1">
                        <a:lumMod val="60000"/>
                        <a:lumOff val="40000"/>
                      </a:schemeClr>
                    </a:solidFill>
                  </a:tcPr>
                </a:tc>
                <a:extLst>
                  <a:ext uri="{0D108BD9-81ED-4DB2-BD59-A6C34878D82A}">
                    <a16:rowId xmlns:a16="http://schemas.microsoft.com/office/drawing/2014/main" val="10018"/>
                  </a:ext>
                </a:extLst>
              </a:tr>
              <a:tr h="121118">
                <a:tc rowSpan="12">
                  <a:txBody>
                    <a:bodyPr/>
                    <a:lstStyle/>
                    <a:p>
                      <a:pPr marL="0" marR="0">
                        <a:lnSpc>
                          <a:spcPct val="107000"/>
                        </a:lnSpc>
                        <a:spcBef>
                          <a:spcPts val="0"/>
                        </a:spcBef>
                        <a:spcAft>
                          <a:spcPts val="0"/>
                        </a:spcAft>
                      </a:pPr>
                      <a:r>
                        <a:rPr lang="en-US" sz="1800" dirty="0">
                          <a:effectLst/>
                          <a:latin typeface="+mn-lt"/>
                          <a:ea typeface="+mn-ea"/>
                          <a:cs typeface="+mn-cs"/>
                        </a:rPr>
                        <a:t>4</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32819" marR="32819" marT="0" marB="0"/>
                </a:tc>
                <a:tc>
                  <a:txBody>
                    <a:bodyPr/>
                    <a:lstStyle/>
                    <a:p>
                      <a:pPr marL="0" marR="0">
                        <a:lnSpc>
                          <a:spcPct val="107000"/>
                        </a:lnSpc>
                        <a:spcBef>
                          <a:spcPts val="0"/>
                        </a:spcBef>
                        <a:spcAft>
                          <a:spcPts val="0"/>
                        </a:spcAft>
                      </a:pPr>
                      <a:r>
                        <a:rPr lang="en-US" sz="830">
                          <a:effectLst/>
                        </a:rPr>
                        <a:t>RN CM will monitor stability of chronic illnesses, and be involved to help when needs arise</a:t>
                      </a:r>
                      <a:endParaRPr lang="en-US" sz="830">
                        <a:effectLst/>
                        <a:latin typeface="Calibri" panose="020F0502020204030204" pitchFamily="34" charset="0"/>
                        <a:ea typeface="Calibri" panose="020F0502020204030204" pitchFamily="34" charset="0"/>
                        <a:cs typeface="Times New Roman" panose="02020603050405020304" pitchFamily="18" charset="0"/>
                      </a:endParaRPr>
                    </a:p>
                  </a:txBody>
                  <a:tcPr marL="32819" marR="32819" marT="0" marB="0"/>
                </a:tc>
                <a:extLst>
                  <a:ext uri="{0D108BD9-81ED-4DB2-BD59-A6C34878D82A}">
                    <a16:rowId xmlns:a16="http://schemas.microsoft.com/office/drawing/2014/main" val="10019"/>
                  </a:ext>
                </a:extLst>
              </a:tr>
              <a:tr h="121118">
                <a:tc vMerge="1">
                  <a:txBody>
                    <a:bodyPr/>
                    <a:lstStyle/>
                    <a:p>
                      <a:endParaRPr lang="en-US"/>
                    </a:p>
                  </a:txBody>
                  <a:tcPr/>
                </a:tc>
                <a:tc>
                  <a:txBody>
                    <a:bodyPr/>
                    <a:lstStyle/>
                    <a:p>
                      <a:pPr marL="0" marR="0">
                        <a:lnSpc>
                          <a:spcPct val="107000"/>
                        </a:lnSpc>
                        <a:spcBef>
                          <a:spcPts val="0"/>
                        </a:spcBef>
                        <a:spcAft>
                          <a:spcPts val="0"/>
                        </a:spcAft>
                      </a:pPr>
                      <a:r>
                        <a:rPr lang="en-US" sz="830">
                          <a:effectLst/>
                        </a:rPr>
                        <a:t>RN CM will be in regular contact with program director re: health status</a:t>
                      </a:r>
                      <a:endParaRPr lang="en-US" sz="830">
                        <a:effectLst/>
                        <a:latin typeface="Calibri" panose="020F0502020204030204" pitchFamily="34" charset="0"/>
                        <a:ea typeface="Calibri" panose="020F0502020204030204" pitchFamily="34" charset="0"/>
                        <a:cs typeface="Times New Roman" panose="02020603050405020304" pitchFamily="18" charset="0"/>
                      </a:endParaRPr>
                    </a:p>
                  </a:txBody>
                  <a:tcPr marL="32819" marR="32819" marT="0" marB="0"/>
                </a:tc>
                <a:extLst>
                  <a:ext uri="{0D108BD9-81ED-4DB2-BD59-A6C34878D82A}">
                    <a16:rowId xmlns:a16="http://schemas.microsoft.com/office/drawing/2014/main" val="10020"/>
                  </a:ext>
                </a:extLst>
              </a:tr>
              <a:tr h="121118">
                <a:tc vMerge="1">
                  <a:txBody>
                    <a:bodyPr/>
                    <a:lstStyle/>
                    <a:p>
                      <a:endParaRPr lang="en-US"/>
                    </a:p>
                  </a:txBody>
                  <a:tcPr/>
                </a:tc>
                <a:tc>
                  <a:txBody>
                    <a:bodyPr/>
                    <a:lstStyle/>
                    <a:p>
                      <a:pPr marL="0" marR="0">
                        <a:lnSpc>
                          <a:spcPct val="107000"/>
                        </a:lnSpc>
                        <a:spcBef>
                          <a:spcPts val="0"/>
                        </a:spcBef>
                        <a:spcAft>
                          <a:spcPts val="0"/>
                        </a:spcAft>
                      </a:pPr>
                      <a:r>
                        <a:rPr lang="en-US" sz="830" dirty="0">
                          <a:effectLst/>
                        </a:rPr>
                        <a:t>RN CM will have eyes on monthly or more frequently, if needed (this may change if VNA involvement)</a:t>
                      </a:r>
                      <a:endParaRPr lang="en-US" sz="830" dirty="0">
                        <a:effectLst/>
                        <a:latin typeface="Calibri" panose="020F0502020204030204" pitchFamily="34" charset="0"/>
                        <a:ea typeface="Calibri" panose="020F0502020204030204" pitchFamily="34" charset="0"/>
                        <a:cs typeface="Times New Roman" panose="02020603050405020304" pitchFamily="18" charset="0"/>
                      </a:endParaRPr>
                    </a:p>
                  </a:txBody>
                  <a:tcPr marL="32819" marR="32819" marT="0" marB="0"/>
                </a:tc>
                <a:extLst>
                  <a:ext uri="{0D108BD9-81ED-4DB2-BD59-A6C34878D82A}">
                    <a16:rowId xmlns:a16="http://schemas.microsoft.com/office/drawing/2014/main" val="10021"/>
                  </a:ext>
                </a:extLst>
              </a:tr>
              <a:tr h="121118">
                <a:tc vMerge="1">
                  <a:txBody>
                    <a:bodyPr/>
                    <a:lstStyle/>
                    <a:p>
                      <a:endParaRPr lang="en-US"/>
                    </a:p>
                  </a:txBody>
                  <a:tcPr/>
                </a:tc>
                <a:tc>
                  <a:txBody>
                    <a:bodyPr/>
                    <a:lstStyle/>
                    <a:p>
                      <a:pPr marL="0" marR="0">
                        <a:lnSpc>
                          <a:spcPct val="107000"/>
                        </a:lnSpc>
                        <a:spcBef>
                          <a:spcPts val="0"/>
                        </a:spcBef>
                        <a:spcAft>
                          <a:spcPts val="0"/>
                        </a:spcAft>
                      </a:pPr>
                      <a:r>
                        <a:rPr lang="en-US" sz="830">
                          <a:effectLst/>
                        </a:rPr>
                        <a:t>RN CM will coordinate with VNA, as required</a:t>
                      </a:r>
                      <a:endParaRPr lang="en-US" sz="830">
                        <a:effectLst/>
                        <a:latin typeface="Calibri" panose="020F0502020204030204" pitchFamily="34" charset="0"/>
                        <a:ea typeface="Calibri" panose="020F0502020204030204" pitchFamily="34" charset="0"/>
                        <a:cs typeface="Times New Roman" panose="02020603050405020304" pitchFamily="18" charset="0"/>
                      </a:endParaRPr>
                    </a:p>
                  </a:txBody>
                  <a:tcPr marL="32819" marR="32819" marT="0" marB="0"/>
                </a:tc>
                <a:extLst>
                  <a:ext uri="{0D108BD9-81ED-4DB2-BD59-A6C34878D82A}">
                    <a16:rowId xmlns:a16="http://schemas.microsoft.com/office/drawing/2014/main" val="10022"/>
                  </a:ext>
                </a:extLst>
              </a:tr>
              <a:tr h="121118">
                <a:tc vMerge="1">
                  <a:txBody>
                    <a:bodyPr/>
                    <a:lstStyle/>
                    <a:p>
                      <a:endParaRPr lang="en-US"/>
                    </a:p>
                  </a:txBody>
                  <a:tcPr/>
                </a:tc>
                <a:tc>
                  <a:txBody>
                    <a:bodyPr/>
                    <a:lstStyle/>
                    <a:p>
                      <a:pPr marL="0" marR="0">
                        <a:lnSpc>
                          <a:spcPct val="107000"/>
                        </a:lnSpc>
                        <a:spcBef>
                          <a:spcPts val="0"/>
                        </a:spcBef>
                        <a:spcAft>
                          <a:spcPts val="0"/>
                        </a:spcAft>
                      </a:pPr>
                      <a:r>
                        <a:rPr lang="en-US" sz="830">
                          <a:effectLst/>
                        </a:rPr>
                        <a:t>RN will attend important appointments, and communicate with physicians to report on changes and progress, as required</a:t>
                      </a:r>
                      <a:endParaRPr lang="en-US" sz="830">
                        <a:effectLst/>
                        <a:latin typeface="Calibri" panose="020F0502020204030204" pitchFamily="34" charset="0"/>
                        <a:ea typeface="Calibri" panose="020F0502020204030204" pitchFamily="34" charset="0"/>
                        <a:cs typeface="Times New Roman" panose="02020603050405020304" pitchFamily="18" charset="0"/>
                      </a:endParaRPr>
                    </a:p>
                  </a:txBody>
                  <a:tcPr marL="32819" marR="32819" marT="0" marB="0"/>
                </a:tc>
                <a:extLst>
                  <a:ext uri="{0D108BD9-81ED-4DB2-BD59-A6C34878D82A}">
                    <a16:rowId xmlns:a16="http://schemas.microsoft.com/office/drawing/2014/main" val="10023"/>
                  </a:ext>
                </a:extLst>
              </a:tr>
              <a:tr h="121009">
                <a:tc vMerge="1">
                  <a:txBody>
                    <a:bodyPr/>
                    <a:lstStyle/>
                    <a:p>
                      <a:endParaRPr lang="en-US"/>
                    </a:p>
                  </a:txBody>
                  <a:tcPr/>
                </a:tc>
                <a:tc>
                  <a:txBody>
                    <a:bodyPr/>
                    <a:lstStyle/>
                    <a:p>
                      <a:pPr marL="0" marR="0">
                        <a:lnSpc>
                          <a:spcPct val="107000"/>
                        </a:lnSpc>
                        <a:spcBef>
                          <a:spcPts val="0"/>
                        </a:spcBef>
                        <a:spcAft>
                          <a:spcPts val="0"/>
                        </a:spcAft>
                      </a:pPr>
                      <a:r>
                        <a:rPr lang="en-US" sz="830" dirty="0">
                          <a:effectLst/>
                        </a:rPr>
                        <a:t>RN CM will participate in regular interdisciplinary meetings to ensure needs are met and health promotion/prevention goals are established</a:t>
                      </a:r>
                      <a:endParaRPr lang="en-US" sz="830" dirty="0">
                        <a:effectLst/>
                        <a:latin typeface="Calibri" panose="020F0502020204030204" pitchFamily="34" charset="0"/>
                        <a:ea typeface="Calibri" panose="020F0502020204030204" pitchFamily="34" charset="0"/>
                        <a:cs typeface="Times New Roman" panose="02020603050405020304" pitchFamily="18" charset="0"/>
                      </a:endParaRPr>
                    </a:p>
                  </a:txBody>
                  <a:tcPr marL="32819" marR="32819" marT="0" marB="0"/>
                </a:tc>
                <a:extLst>
                  <a:ext uri="{0D108BD9-81ED-4DB2-BD59-A6C34878D82A}">
                    <a16:rowId xmlns:a16="http://schemas.microsoft.com/office/drawing/2014/main" val="10024"/>
                  </a:ext>
                </a:extLst>
              </a:tr>
              <a:tr h="121118">
                <a:tc vMerge="1">
                  <a:txBody>
                    <a:bodyPr/>
                    <a:lstStyle/>
                    <a:p>
                      <a:endParaRPr lang="en-US"/>
                    </a:p>
                  </a:txBody>
                  <a:tcPr/>
                </a:tc>
                <a:tc>
                  <a:txBody>
                    <a:bodyPr/>
                    <a:lstStyle/>
                    <a:p>
                      <a:pPr marL="0" marR="0">
                        <a:lnSpc>
                          <a:spcPct val="107000"/>
                        </a:lnSpc>
                        <a:spcBef>
                          <a:spcPts val="0"/>
                        </a:spcBef>
                        <a:spcAft>
                          <a:spcPts val="0"/>
                        </a:spcAft>
                      </a:pPr>
                      <a:r>
                        <a:rPr lang="en-US" sz="830">
                          <a:effectLst/>
                        </a:rPr>
                        <a:t>RN CM will establish protocols for intervention, as required (Authorization for Specialized Healthcare)</a:t>
                      </a:r>
                      <a:endParaRPr lang="en-US" sz="830">
                        <a:effectLst/>
                        <a:latin typeface="Calibri" panose="020F0502020204030204" pitchFamily="34" charset="0"/>
                        <a:ea typeface="Calibri" panose="020F0502020204030204" pitchFamily="34" charset="0"/>
                        <a:cs typeface="Times New Roman" panose="02020603050405020304" pitchFamily="18" charset="0"/>
                      </a:endParaRPr>
                    </a:p>
                  </a:txBody>
                  <a:tcPr marL="32819" marR="32819" marT="0" marB="0"/>
                </a:tc>
                <a:extLst>
                  <a:ext uri="{0D108BD9-81ED-4DB2-BD59-A6C34878D82A}">
                    <a16:rowId xmlns:a16="http://schemas.microsoft.com/office/drawing/2014/main" val="10025"/>
                  </a:ext>
                </a:extLst>
              </a:tr>
              <a:tr h="121118">
                <a:tc vMerge="1">
                  <a:txBody>
                    <a:bodyPr/>
                    <a:lstStyle/>
                    <a:p>
                      <a:endParaRPr lang="en-US"/>
                    </a:p>
                  </a:txBody>
                  <a:tcPr/>
                </a:tc>
                <a:tc>
                  <a:txBody>
                    <a:bodyPr/>
                    <a:lstStyle/>
                    <a:p>
                      <a:pPr marL="0" marR="0">
                        <a:lnSpc>
                          <a:spcPct val="107000"/>
                        </a:lnSpc>
                        <a:spcBef>
                          <a:spcPts val="0"/>
                        </a:spcBef>
                        <a:spcAft>
                          <a:spcPts val="0"/>
                        </a:spcAft>
                      </a:pPr>
                      <a:r>
                        <a:rPr lang="en-US" sz="830">
                          <a:effectLst/>
                        </a:rPr>
                        <a:t>RN CM will be involved with episodic care: assistance coordinating with physicians and other specialists </a:t>
                      </a:r>
                      <a:endParaRPr lang="en-US" sz="830">
                        <a:effectLst/>
                        <a:latin typeface="Calibri" panose="020F0502020204030204" pitchFamily="34" charset="0"/>
                        <a:ea typeface="Calibri" panose="020F0502020204030204" pitchFamily="34" charset="0"/>
                        <a:cs typeface="Times New Roman" panose="02020603050405020304" pitchFamily="18" charset="0"/>
                      </a:endParaRPr>
                    </a:p>
                  </a:txBody>
                  <a:tcPr marL="32819" marR="32819" marT="0" marB="0"/>
                </a:tc>
                <a:extLst>
                  <a:ext uri="{0D108BD9-81ED-4DB2-BD59-A6C34878D82A}">
                    <a16:rowId xmlns:a16="http://schemas.microsoft.com/office/drawing/2014/main" val="10026"/>
                  </a:ext>
                </a:extLst>
              </a:tr>
              <a:tr h="121118">
                <a:tc vMerge="1">
                  <a:txBody>
                    <a:bodyPr/>
                    <a:lstStyle/>
                    <a:p>
                      <a:endParaRPr lang="en-US"/>
                    </a:p>
                  </a:txBody>
                  <a:tcPr/>
                </a:tc>
                <a:tc>
                  <a:txBody>
                    <a:bodyPr/>
                    <a:lstStyle/>
                    <a:p>
                      <a:pPr marL="0" marR="0">
                        <a:lnSpc>
                          <a:spcPct val="107000"/>
                        </a:lnSpc>
                        <a:spcBef>
                          <a:spcPts val="0"/>
                        </a:spcBef>
                        <a:spcAft>
                          <a:spcPts val="0"/>
                        </a:spcAft>
                      </a:pPr>
                      <a:r>
                        <a:rPr lang="en-US" sz="830">
                          <a:effectLst/>
                        </a:rPr>
                        <a:t>RN CM will outline care plan of clinical interventions based on diagnoses</a:t>
                      </a:r>
                      <a:endParaRPr lang="en-US" sz="830">
                        <a:effectLst/>
                        <a:latin typeface="Calibri" panose="020F0502020204030204" pitchFamily="34" charset="0"/>
                        <a:ea typeface="Calibri" panose="020F0502020204030204" pitchFamily="34" charset="0"/>
                        <a:cs typeface="Times New Roman" panose="02020603050405020304" pitchFamily="18" charset="0"/>
                      </a:endParaRPr>
                    </a:p>
                  </a:txBody>
                  <a:tcPr marL="32819" marR="32819" marT="0" marB="0"/>
                </a:tc>
                <a:extLst>
                  <a:ext uri="{0D108BD9-81ED-4DB2-BD59-A6C34878D82A}">
                    <a16:rowId xmlns:a16="http://schemas.microsoft.com/office/drawing/2014/main" val="10027"/>
                  </a:ext>
                </a:extLst>
              </a:tr>
              <a:tr h="135226">
                <a:tc vMerge="1">
                  <a:txBody>
                    <a:bodyPr/>
                    <a:lstStyle/>
                    <a:p>
                      <a:endParaRPr lang="en-US"/>
                    </a:p>
                  </a:txBody>
                  <a:tcPr/>
                </a:tc>
                <a:tc>
                  <a:txBody>
                    <a:bodyPr/>
                    <a:lstStyle/>
                    <a:p>
                      <a:pPr marL="0" marR="0">
                        <a:lnSpc>
                          <a:spcPct val="107000"/>
                        </a:lnSpc>
                        <a:spcBef>
                          <a:spcPts val="0"/>
                        </a:spcBef>
                        <a:spcAft>
                          <a:spcPts val="0"/>
                        </a:spcAft>
                      </a:pPr>
                      <a:r>
                        <a:rPr lang="en-US" sz="830" dirty="0">
                          <a:effectLst/>
                        </a:rPr>
                        <a:t>Routine annual staff trainings  (e.g., signs &amp; symptoms, seizures, MAP recert, disease-specific trainings, protocols and interventions, rescue meds)</a:t>
                      </a:r>
                      <a:endParaRPr lang="en-US" sz="830" dirty="0">
                        <a:effectLst/>
                        <a:latin typeface="Calibri" panose="020F0502020204030204" pitchFamily="34" charset="0"/>
                        <a:ea typeface="Calibri" panose="020F0502020204030204" pitchFamily="34" charset="0"/>
                        <a:cs typeface="Times New Roman" panose="02020603050405020304" pitchFamily="18" charset="0"/>
                      </a:endParaRPr>
                    </a:p>
                  </a:txBody>
                  <a:tcPr marL="32819" marR="32819" marT="0" marB="0"/>
                </a:tc>
                <a:extLst>
                  <a:ext uri="{0D108BD9-81ED-4DB2-BD59-A6C34878D82A}">
                    <a16:rowId xmlns:a16="http://schemas.microsoft.com/office/drawing/2014/main" val="10028"/>
                  </a:ext>
                </a:extLst>
              </a:tr>
              <a:tr h="121118">
                <a:tc vMerge="1">
                  <a:txBody>
                    <a:bodyPr/>
                    <a:lstStyle/>
                    <a:p>
                      <a:endParaRPr lang="en-US"/>
                    </a:p>
                  </a:txBody>
                  <a:tcPr/>
                </a:tc>
                <a:tc>
                  <a:txBody>
                    <a:bodyPr/>
                    <a:lstStyle/>
                    <a:p>
                      <a:pPr marL="0" marR="0">
                        <a:lnSpc>
                          <a:spcPct val="107000"/>
                        </a:lnSpc>
                        <a:spcBef>
                          <a:spcPts val="0"/>
                        </a:spcBef>
                        <a:spcAft>
                          <a:spcPts val="0"/>
                        </a:spcAft>
                      </a:pPr>
                      <a:r>
                        <a:rPr lang="en-US" sz="830">
                          <a:effectLst/>
                        </a:rPr>
                        <a:t>Medications: orders (annual, interim), verification of OTC meds, transcriptions, assistance with pharmacy as needed</a:t>
                      </a:r>
                      <a:endParaRPr lang="en-US" sz="830">
                        <a:effectLst/>
                        <a:latin typeface="Calibri" panose="020F0502020204030204" pitchFamily="34" charset="0"/>
                        <a:ea typeface="Calibri" panose="020F0502020204030204" pitchFamily="34" charset="0"/>
                        <a:cs typeface="Times New Roman" panose="02020603050405020304" pitchFamily="18" charset="0"/>
                      </a:endParaRPr>
                    </a:p>
                  </a:txBody>
                  <a:tcPr marL="32819" marR="32819" marT="0" marB="0"/>
                </a:tc>
                <a:extLst>
                  <a:ext uri="{0D108BD9-81ED-4DB2-BD59-A6C34878D82A}">
                    <a16:rowId xmlns:a16="http://schemas.microsoft.com/office/drawing/2014/main" val="10029"/>
                  </a:ext>
                </a:extLst>
              </a:tr>
              <a:tr h="121118">
                <a:tc vMerge="1">
                  <a:txBody>
                    <a:bodyPr/>
                    <a:lstStyle/>
                    <a:p>
                      <a:endParaRPr lang="en-US"/>
                    </a:p>
                  </a:txBody>
                  <a:tcPr/>
                </a:tc>
                <a:tc>
                  <a:txBody>
                    <a:bodyPr/>
                    <a:lstStyle/>
                    <a:p>
                      <a:pPr marL="0" marR="0">
                        <a:lnSpc>
                          <a:spcPct val="107000"/>
                        </a:lnSpc>
                        <a:spcBef>
                          <a:spcPts val="0"/>
                        </a:spcBef>
                        <a:spcAft>
                          <a:spcPts val="0"/>
                        </a:spcAft>
                      </a:pPr>
                      <a:r>
                        <a:rPr lang="en-US" sz="830">
                          <a:effectLst/>
                        </a:rPr>
                        <a:t>annual physical; ISP assessment</a:t>
                      </a:r>
                      <a:endParaRPr lang="en-US" sz="830">
                        <a:effectLst/>
                        <a:latin typeface="Calibri" panose="020F0502020204030204" pitchFamily="34" charset="0"/>
                        <a:ea typeface="Calibri" panose="020F0502020204030204" pitchFamily="34" charset="0"/>
                        <a:cs typeface="Times New Roman" panose="02020603050405020304" pitchFamily="18" charset="0"/>
                      </a:endParaRPr>
                    </a:p>
                  </a:txBody>
                  <a:tcPr marL="32819" marR="32819" marT="0" marB="0"/>
                </a:tc>
                <a:extLst>
                  <a:ext uri="{0D108BD9-81ED-4DB2-BD59-A6C34878D82A}">
                    <a16:rowId xmlns:a16="http://schemas.microsoft.com/office/drawing/2014/main" val="10030"/>
                  </a:ext>
                </a:extLst>
              </a:tr>
              <a:tr h="121118">
                <a:tc>
                  <a:txBody>
                    <a:bodyPr/>
                    <a:lstStyle/>
                    <a:p>
                      <a:pPr marL="0" marR="0">
                        <a:lnSpc>
                          <a:spcPct val="107000"/>
                        </a:lnSpc>
                        <a:spcBef>
                          <a:spcPts val="0"/>
                        </a:spcBef>
                        <a:spcAft>
                          <a:spcPts val="0"/>
                        </a:spcAft>
                      </a:pPr>
                      <a:r>
                        <a:rPr lang="en-US" sz="900" dirty="0">
                          <a:effectLst/>
                        </a:rPr>
                        <a:t>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2819" marR="32819" marT="0" marB="0">
                    <a:solidFill>
                      <a:schemeClr val="accent1">
                        <a:lumMod val="60000"/>
                        <a:lumOff val="40000"/>
                      </a:schemeClr>
                    </a:solidFill>
                  </a:tcPr>
                </a:tc>
                <a:tc>
                  <a:txBody>
                    <a:bodyPr/>
                    <a:lstStyle/>
                    <a:p>
                      <a:pPr marL="0" marR="0">
                        <a:lnSpc>
                          <a:spcPct val="107000"/>
                        </a:lnSpc>
                        <a:spcBef>
                          <a:spcPts val="0"/>
                        </a:spcBef>
                        <a:spcAft>
                          <a:spcPts val="0"/>
                        </a:spcAft>
                      </a:pPr>
                      <a:r>
                        <a:rPr lang="en-US" sz="830" dirty="0">
                          <a:effectLst/>
                        </a:rPr>
                        <a:t> </a:t>
                      </a:r>
                      <a:endParaRPr lang="en-US" sz="830" dirty="0">
                        <a:effectLst/>
                        <a:latin typeface="Calibri" panose="020F0502020204030204" pitchFamily="34" charset="0"/>
                        <a:ea typeface="Calibri" panose="020F0502020204030204" pitchFamily="34" charset="0"/>
                        <a:cs typeface="Times New Roman" panose="02020603050405020304" pitchFamily="18" charset="0"/>
                      </a:endParaRPr>
                    </a:p>
                  </a:txBody>
                  <a:tcPr marL="32819" marR="32819" marT="0" marB="0">
                    <a:solidFill>
                      <a:schemeClr val="accent1">
                        <a:lumMod val="60000"/>
                        <a:lumOff val="40000"/>
                      </a:schemeClr>
                    </a:solidFill>
                  </a:tcPr>
                </a:tc>
                <a:extLst>
                  <a:ext uri="{0D108BD9-81ED-4DB2-BD59-A6C34878D82A}">
                    <a16:rowId xmlns:a16="http://schemas.microsoft.com/office/drawing/2014/main" val="10031"/>
                  </a:ext>
                </a:extLst>
              </a:tr>
              <a:tr h="121118">
                <a:tc rowSpan="12">
                  <a:txBody>
                    <a:bodyPr/>
                    <a:lstStyle/>
                    <a:p>
                      <a:pPr marL="0" marR="0">
                        <a:lnSpc>
                          <a:spcPct val="107000"/>
                        </a:lnSpc>
                        <a:spcBef>
                          <a:spcPts val="0"/>
                        </a:spcBef>
                        <a:spcAft>
                          <a:spcPts val="0"/>
                        </a:spcAft>
                      </a:pPr>
                      <a:r>
                        <a:rPr lang="en-US" sz="1800" dirty="0">
                          <a:effectLst/>
                        </a:rPr>
                        <a:t>5</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32819" marR="32819" marT="0" marB="0"/>
                </a:tc>
                <a:tc>
                  <a:txBody>
                    <a:bodyPr/>
                    <a:lstStyle/>
                    <a:p>
                      <a:pPr marL="0" marR="0">
                        <a:lnSpc>
                          <a:spcPct val="107000"/>
                        </a:lnSpc>
                        <a:spcBef>
                          <a:spcPts val="0"/>
                        </a:spcBef>
                        <a:spcAft>
                          <a:spcPts val="0"/>
                        </a:spcAft>
                      </a:pPr>
                      <a:r>
                        <a:rPr lang="en-US" sz="830">
                          <a:effectLst/>
                        </a:rPr>
                        <a:t>RN CM will have eyes on twice monthly or more frequently, if needed (this may change if VNA involvement)</a:t>
                      </a:r>
                      <a:endParaRPr lang="en-US" sz="830">
                        <a:effectLst/>
                        <a:latin typeface="Calibri" panose="020F0502020204030204" pitchFamily="34" charset="0"/>
                        <a:ea typeface="Calibri" panose="020F0502020204030204" pitchFamily="34" charset="0"/>
                        <a:cs typeface="Times New Roman" panose="02020603050405020304" pitchFamily="18" charset="0"/>
                      </a:endParaRPr>
                    </a:p>
                  </a:txBody>
                  <a:tcPr marL="32819" marR="32819" marT="0" marB="0"/>
                </a:tc>
                <a:extLst>
                  <a:ext uri="{0D108BD9-81ED-4DB2-BD59-A6C34878D82A}">
                    <a16:rowId xmlns:a16="http://schemas.microsoft.com/office/drawing/2014/main" val="10032"/>
                  </a:ext>
                </a:extLst>
              </a:tr>
              <a:tr h="121118">
                <a:tc vMerge="1">
                  <a:txBody>
                    <a:bodyPr/>
                    <a:lstStyle/>
                    <a:p>
                      <a:endParaRPr lang="en-US"/>
                    </a:p>
                  </a:txBody>
                  <a:tcPr/>
                </a:tc>
                <a:tc>
                  <a:txBody>
                    <a:bodyPr/>
                    <a:lstStyle/>
                    <a:p>
                      <a:pPr marL="0" marR="0">
                        <a:lnSpc>
                          <a:spcPct val="107000"/>
                        </a:lnSpc>
                        <a:spcBef>
                          <a:spcPts val="0"/>
                        </a:spcBef>
                        <a:spcAft>
                          <a:spcPts val="0"/>
                        </a:spcAft>
                      </a:pPr>
                      <a:r>
                        <a:rPr lang="en-US" sz="830">
                          <a:effectLst/>
                        </a:rPr>
                        <a:t>RN CM will monitor stability of chronic illnesses, and be involved to help when needs arise</a:t>
                      </a:r>
                      <a:endParaRPr lang="en-US" sz="830">
                        <a:effectLst/>
                        <a:latin typeface="Calibri" panose="020F0502020204030204" pitchFamily="34" charset="0"/>
                        <a:ea typeface="Calibri" panose="020F0502020204030204" pitchFamily="34" charset="0"/>
                        <a:cs typeface="Times New Roman" panose="02020603050405020304" pitchFamily="18" charset="0"/>
                      </a:endParaRPr>
                    </a:p>
                  </a:txBody>
                  <a:tcPr marL="32819" marR="32819" marT="0" marB="0"/>
                </a:tc>
                <a:extLst>
                  <a:ext uri="{0D108BD9-81ED-4DB2-BD59-A6C34878D82A}">
                    <a16:rowId xmlns:a16="http://schemas.microsoft.com/office/drawing/2014/main" val="10033"/>
                  </a:ext>
                </a:extLst>
              </a:tr>
              <a:tr h="121118">
                <a:tc vMerge="1">
                  <a:txBody>
                    <a:bodyPr/>
                    <a:lstStyle/>
                    <a:p>
                      <a:endParaRPr lang="en-US"/>
                    </a:p>
                  </a:txBody>
                  <a:tcPr/>
                </a:tc>
                <a:tc>
                  <a:txBody>
                    <a:bodyPr/>
                    <a:lstStyle/>
                    <a:p>
                      <a:pPr marL="0" marR="0">
                        <a:lnSpc>
                          <a:spcPct val="107000"/>
                        </a:lnSpc>
                        <a:spcBef>
                          <a:spcPts val="0"/>
                        </a:spcBef>
                        <a:spcAft>
                          <a:spcPts val="0"/>
                        </a:spcAft>
                      </a:pPr>
                      <a:r>
                        <a:rPr lang="en-US" sz="830" dirty="0">
                          <a:effectLst/>
                        </a:rPr>
                        <a:t>RN CM will be in regular contact with program director re: health status</a:t>
                      </a:r>
                      <a:endParaRPr lang="en-US" sz="830" dirty="0">
                        <a:effectLst/>
                        <a:latin typeface="Calibri" panose="020F0502020204030204" pitchFamily="34" charset="0"/>
                        <a:ea typeface="Calibri" panose="020F0502020204030204" pitchFamily="34" charset="0"/>
                        <a:cs typeface="Times New Roman" panose="02020603050405020304" pitchFamily="18" charset="0"/>
                      </a:endParaRPr>
                    </a:p>
                  </a:txBody>
                  <a:tcPr marL="32819" marR="32819" marT="0" marB="0"/>
                </a:tc>
                <a:extLst>
                  <a:ext uri="{0D108BD9-81ED-4DB2-BD59-A6C34878D82A}">
                    <a16:rowId xmlns:a16="http://schemas.microsoft.com/office/drawing/2014/main" val="10034"/>
                  </a:ext>
                </a:extLst>
              </a:tr>
              <a:tr h="121118">
                <a:tc vMerge="1">
                  <a:txBody>
                    <a:bodyPr/>
                    <a:lstStyle/>
                    <a:p>
                      <a:endParaRPr lang="en-US"/>
                    </a:p>
                  </a:txBody>
                  <a:tcPr/>
                </a:tc>
                <a:tc>
                  <a:txBody>
                    <a:bodyPr/>
                    <a:lstStyle/>
                    <a:p>
                      <a:pPr marL="0" marR="0">
                        <a:lnSpc>
                          <a:spcPct val="107000"/>
                        </a:lnSpc>
                        <a:spcBef>
                          <a:spcPts val="0"/>
                        </a:spcBef>
                        <a:spcAft>
                          <a:spcPts val="0"/>
                        </a:spcAft>
                      </a:pPr>
                      <a:r>
                        <a:rPr lang="en-US" sz="830">
                          <a:effectLst/>
                        </a:rPr>
                        <a:t>RN CM will coordinate with VNA, as required</a:t>
                      </a:r>
                      <a:endParaRPr lang="en-US" sz="830">
                        <a:effectLst/>
                        <a:latin typeface="Calibri" panose="020F0502020204030204" pitchFamily="34" charset="0"/>
                        <a:ea typeface="Calibri" panose="020F0502020204030204" pitchFamily="34" charset="0"/>
                        <a:cs typeface="Times New Roman" panose="02020603050405020304" pitchFamily="18" charset="0"/>
                      </a:endParaRPr>
                    </a:p>
                  </a:txBody>
                  <a:tcPr marL="32819" marR="32819" marT="0" marB="0"/>
                </a:tc>
                <a:extLst>
                  <a:ext uri="{0D108BD9-81ED-4DB2-BD59-A6C34878D82A}">
                    <a16:rowId xmlns:a16="http://schemas.microsoft.com/office/drawing/2014/main" val="10035"/>
                  </a:ext>
                </a:extLst>
              </a:tr>
              <a:tr h="121118">
                <a:tc vMerge="1">
                  <a:txBody>
                    <a:bodyPr/>
                    <a:lstStyle/>
                    <a:p>
                      <a:endParaRPr lang="en-US"/>
                    </a:p>
                  </a:txBody>
                  <a:tcPr/>
                </a:tc>
                <a:tc>
                  <a:txBody>
                    <a:bodyPr/>
                    <a:lstStyle/>
                    <a:p>
                      <a:pPr marL="0" marR="0">
                        <a:lnSpc>
                          <a:spcPct val="107000"/>
                        </a:lnSpc>
                        <a:spcBef>
                          <a:spcPts val="0"/>
                        </a:spcBef>
                        <a:spcAft>
                          <a:spcPts val="0"/>
                        </a:spcAft>
                      </a:pPr>
                      <a:r>
                        <a:rPr lang="en-US" sz="830">
                          <a:effectLst/>
                        </a:rPr>
                        <a:t>RN will attend important appointments, and communicate with physicians to report on changes and progress, as required</a:t>
                      </a:r>
                      <a:endParaRPr lang="en-US" sz="830">
                        <a:effectLst/>
                        <a:latin typeface="Calibri" panose="020F0502020204030204" pitchFamily="34" charset="0"/>
                        <a:ea typeface="Calibri" panose="020F0502020204030204" pitchFamily="34" charset="0"/>
                        <a:cs typeface="Times New Roman" panose="02020603050405020304" pitchFamily="18" charset="0"/>
                      </a:endParaRPr>
                    </a:p>
                  </a:txBody>
                  <a:tcPr marL="32819" marR="32819" marT="0" marB="0"/>
                </a:tc>
                <a:extLst>
                  <a:ext uri="{0D108BD9-81ED-4DB2-BD59-A6C34878D82A}">
                    <a16:rowId xmlns:a16="http://schemas.microsoft.com/office/drawing/2014/main" val="10036"/>
                  </a:ext>
                </a:extLst>
              </a:tr>
              <a:tr h="138243">
                <a:tc vMerge="1">
                  <a:txBody>
                    <a:bodyPr/>
                    <a:lstStyle/>
                    <a:p>
                      <a:endParaRPr lang="en-US"/>
                    </a:p>
                  </a:txBody>
                  <a:tcPr/>
                </a:tc>
                <a:tc>
                  <a:txBody>
                    <a:bodyPr/>
                    <a:lstStyle/>
                    <a:p>
                      <a:pPr marL="0" marR="0">
                        <a:lnSpc>
                          <a:spcPct val="107000"/>
                        </a:lnSpc>
                        <a:spcBef>
                          <a:spcPts val="0"/>
                        </a:spcBef>
                        <a:spcAft>
                          <a:spcPts val="0"/>
                        </a:spcAft>
                      </a:pPr>
                      <a:r>
                        <a:rPr lang="en-US" sz="830" dirty="0">
                          <a:effectLst/>
                        </a:rPr>
                        <a:t>RN CM will participate in regular interdisciplinary meetings to ensure needs are met and health promotion/prevention goals are established </a:t>
                      </a:r>
                      <a:endParaRPr lang="en-US" sz="830" dirty="0">
                        <a:effectLst/>
                        <a:latin typeface="Calibri" panose="020F0502020204030204" pitchFamily="34" charset="0"/>
                        <a:ea typeface="Calibri" panose="020F0502020204030204" pitchFamily="34" charset="0"/>
                        <a:cs typeface="Times New Roman" panose="02020603050405020304" pitchFamily="18" charset="0"/>
                      </a:endParaRPr>
                    </a:p>
                  </a:txBody>
                  <a:tcPr marL="32819" marR="32819" marT="0" marB="0"/>
                </a:tc>
                <a:extLst>
                  <a:ext uri="{0D108BD9-81ED-4DB2-BD59-A6C34878D82A}">
                    <a16:rowId xmlns:a16="http://schemas.microsoft.com/office/drawing/2014/main" val="10037"/>
                  </a:ext>
                </a:extLst>
              </a:tr>
              <a:tr h="121118">
                <a:tc vMerge="1">
                  <a:txBody>
                    <a:bodyPr/>
                    <a:lstStyle/>
                    <a:p>
                      <a:endParaRPr lang="en-US"/>
                    </a:p>
                  </a:txBody>
                  <a:tcPr/>
                </a:tc>
                <a:tc>
                  <a:txBody>
                    <a:bodyPr/>
                    <a:lstStyle/>
                    <a:p>
                      <a:pPr marL="0" marR="0">
                        <a:lnSpc>
                          <a:spcPct val="107000"/>
                        </a:lnSpc>
                        <a:spcBef>
                          <a:spcPts val="0"/>
                        </a:spcBef>
                        <a:spcAft>
                          <a:spcPts val="0"/>
                        </a:spcAft>
                      </a:pPr>
                      <a:r>
                        <a:rPr lang="en-US" sz="830">
                          <a:effectLst/>
                        </a:rPr>
                        <a:t>RN CM will establish protocols for intervention, as required (Authorization for Specialized Healthcare)</a:t>
                      </a:r>
                      <a:endParaRPr lang="en-US" sz="830">
                        <a:effectLst/>
                        <a:latin typeface="Calibri" panose="020F0502020204030204" pitchFamily="34" charset="0"/>
                        <a:ea typeface="Calibri" panose="020F0502020204030204" pitchFamily="34" charset="0"/>
                        <a:cs typeface="Times New Roman" panose="02020603050405020304" pitchFamily="18" charset="0"/>
                      </a:endParaRPr>
                    </a:p>
                  </a:txBody>
                  <a:tcPr marL="32819" marR="32819" marT="0" marB="0"/>
                </a:tc>
                <a:extLst>
                  <a:ext uri="{0D108BD9-81ED-4DB2-BD59-A6C34878D82A}">
                    <a16:rowId xmlns:a16="http://schemas.microsoft.com/office/drawing/2014/main" val="10038"/>
                  </a:ext>
                </a:extLst>
              </a:tr>
              <a:tr h="121118">
                <a:tc vMerge="1">
                  <a:txBody>
                    <a:bodyPr/>
                    <a:lstStyle/>
                    <a:p>
                      <a:endParaRPr lang="en-US"/>
                    </a:p>
                  </a:txBody>
                  <a:tcPr/>
                </a:tc>
                <a:tc>
                  <a:txBody>
                    <a:bodyPr/>
                    <a:lstStyle/>
                    <a:p>
                      <a:pPr marL="0" marR="0">
                        <a:lnSpc>
                          <a:spcPct val="107000"/>
                        </a:lnSpc>
                        <a:spcBef>
                          <a:spcPts val="0"/>
                        </a:spcBef>
                        <a:spcAft>
                          <a:spcPts val="0"/>
                        </a:spcAft>
                      </a:pPr>
                      <a:r>
                        <a:rPr lang="en-US" sz="830">
                          <a:effectLst/>
                        </a:rPr>
                        <a:t>RN CM will be involved with episodic care: assistance coordinating with physicians and other specialists </a:t>
                      </a:r>
                      <a:endParaRPr lang="en-US" sz="830">
                        <a:effectLst/>
                        <a:latin typeface="Calibri" panose="020F0502020204030204" pitchFamily="34" charset="0"/>
                        <a:ea typeface="Calibri" panose="020F0502020204030204" pitchFamily="34" charset="0"/>
                        <a:cs typeface="Times New Roman" panose="02020603050405020304" pitchFamily="18" charset="0"/>
                      </a:endParaRPr>
                    </a:p>
                  </a:txBody>
                  <a:tcPr marL="32819" marR="32819" marT="0" marB="0"/>
                </a:tc>
                <a:extLst>
                  <a:ext uri="{0D108BD9-81ED-4DB2-BD59-A6C34878D82A}">
                    <a16:rowId xmlns:a16="http://schemas.microsoft.com/office/drawing/2014/main" val="10039"/>
                  </a:ext>
                </a:extLst>
              </a:tr>
              <a:tr h="121118">
                <a:tc vMerge="1">
                  <a:txBody>
                    <a:bodyPr/>
                    <a:lstStyle/>
                    <a:p>
                      <a:endParaRPr lang="en-US"/>
                    </a:p>
                  </a:txBody>
                  <a:tcPr/>
                </a:tc>
                <a:tc>
                  <a:txBody>
                    <a:bodyPr/>
                    <a:lstStyle/>
                    <a:p>
                      <a:pPr marL="0" marR="0">
                        <a:lnSpc>
                          <a:spcPct val="107000"/>
                        </a:lnSpc>
                        <a:spcBef>
                          <a:spcPts val="0"/>
                        </a:spcBef>
                        <a:spcAft>
                          <a:spcPts val="0"/>
                        </a:spcAft>
                      </a:pPr>
                      <a:r>
                        <a:rPr lang="en-US" sz="830">
                          <a:effectLst/>
                        </a:rPr>
                        <a:t>RN CM will outline care plan of clinical interventions based on diagnoses</a:t>
                      </a:r>
                      <a:endParaRPr lang="en-US" sz="830">
                        <a:effectLst/>
                        <a:latin typeface="Calibri" panose="020F0502020204030204" pitchFamily="34" charset="0"/>
                        <a:ea typeface="Calibri" panose="020F0502020204030204" pitchFamily="34" charset="0"/>
                        <a:cs typeface="Times New Roman" panose="02020603050405020304" pitchFamily="18" charset="0"/>
                      </a:endParaRPr>
                    </a:p>
                  </a:txBody>
                  <a:tcPr marL="32819" marR="32819" marT="0" marB="0"/>
                </a:tc>
                <a:extLst>
                  <a:ext uri="{0D108BD9-81ED-4DB2-BD59-A6C34878D82A}">
                    <a16:rowId xmlns:a16="http://schemas.microsoft.com/office/drawing/2014/main" val="10040"/>
                  </a:ext>
                </a:extLst>
              </a:tr>
              <a:tr h="140620">
                <a:tc vMerge="1">
                  <a:txBody>
                    <a:bodyPr/>
                    <a:lstStyle/>
                    <a:p>
                      <a:endParaRPr lang="en-US"/>
                    </a:p>
                  </a:txBody>
                  <a:tcPr/>
                </a:tc>
                <a:tc>
                  <a:txBody>
                    <a:bodyPr/>
                    <a:lstStyle/>
                    <a:p>
                      <a:pPr marL="0" marR="0">
                        <a:lnSpc>
                          <a:spcPct val="107000"/>
                        </a:lnSpc>
                        <a:spcBef>
                          <a:spcPts val="0"/>
                        </a:spcBef>
                        <a:spcAft>
                          <a:spcPts val="0"/>
                        </a:spcAft>
                      </a:pPr>
                      <a:r>
                        <a:rPr lang="en-US" sz="830" dirty="0">
                          <a:effectLst/>
                        </a:rPr>
                        <a:t>Routine annual staff trainings  (e.g., signs &amp; symptoms, seizures, MAP recert, disease-specific trainings, protocols and interventions, rescue meds)</a:t>
                      </a:r>
                      <a:endParaRPr lang="en-US" sz="830" dirty="0">
                        <a:effectLst/>
                        <a:latin typeface="Calibri" panose="020F0502020204030204" pitchFamily="34" charset="0"/>
                        <a:ea typeface="Calibri" panose="020F0502020204030204" pitchFamily="34" charset="0"/>
                        <a:cs typeface="Times New Roman" panose="02020603050405020304" pitchFamily="18" charset="0"/>
                      </a:endParaRPr>
                    </a:p>
                  </a:txBody>
                  <a:tcPr marL="32819" marR="32819" marT="0" marB="0"/>
                </a:tc>
                <a:extLst>
                  <a:ext uri="{0D108BD9-81ED-4DB2-BD59-A6C34878D82A}">
                    <a16:rowId xmlns:a16="http://schemas.microsoft.com/office/drawing/2014/main" val="10041"/>
                  </a:ext>
                </a:extLst>
              </a:tr>
              <a:tr h="121118">
                <a:tc vMerge="1">
                  <a:txBody>
                    <a:bodyPr/>
                    <a:lstStyle/>
                    <a:p>
                      <a:endParaRPr lang="en-US"/>
                    </a:p>
                  </a:txBody>
                  <a:tcPr/>
                </a:tc>
                <a:tc>
                  <a:txBody>
                    <a:bodyPr/>
                    <a:lstStyle/>
                    <a:p>
                      <a:pPr marL="0" marR="0">
                        <a:lnSpc>
                          <a:spcPct val="107000"/>
                        </a:lnSpc>
                        <a:spcBef>
                          <a:spcPts val="0"/>
                        </a:spcBef>
                        <a:spcAft>
                          <a:spcPts val="0"/>
                        </a:spcAft>
                      </a:pPr>
                      <a:r>
                        <a:rPr lang="en-US" sz="830" dirty="0">
                          <a:effectLst/>
                        </a:rPr>
                        <a:t>Medications: orders (annual, interim), verification of OTC meds, transcriptions, assistance with pharmacy as needed</a:t>
                      </a:r>
                      <a:endParaRPr lang="en-US" sz="830" dirty="0">
                        <a:effectLst/>
                        <a:latin typeface="Calibri" panose="020F0502020204030204" pitchFamily="34" charset="0"/>
                        <a:ea typeface="Calibri" panose="020F0502020204030204" pitchFamily="34" charset="0"/>
                        <a:cs typeface="Times New Roman" panose="02020603050405020304" pitchFamily="18" charset="0"/>
                      </a:endParaRPr>
                    </a:p>
                  </a:txBody>
                  <a:tcPr marL="32819" marR="32819" marT="0" marB="0"/>
                </a:tc>
                <a:extLst>
                  <a:ext uri="{0D108BD9-81ED-4DB2-BD59-A6C34878D82A}">
                    <a16:rowId xmlns:a16="http://schemas.microsoft.com/office/drawing/2014/main" val="10042"/>
                  </a:ext>
                </a:extLst>
              </a:tr>
              <a:tr h="155864">
                <a:tc vMerge="1">
                  <a:txBody>
                    <a:bodyPr/>
                    <a:lstStyle/>
                    <a:p>
                      <a:endParaRPr lang="en-US"/>
                    </a:p>
                  </a:txBody>
                  <a:tcPr/>
                </a:tc>
                <a:tc>
                  <a:txBody>
                    <a:bodyPr/>
                    <a:lstStyle/>
                    <a:p>
                      <a:pPr marL="0" marR="0">
                        <a:lnSpc>
                          <a:spcPct val="107000"/>
                        </a:lnSpc>
                        <a:spcBef>
                          <a:spcPts val="0"/>
                        </a:spcBef>
                        <a:spcAft>
                          <a:spcPts val="0"/>
                        </a:spcAft>
                      </a:pPr>
                      <a:r>
                        <a:rPr lang="en-US" sz="830" dirty="0">
                          <a:effectLst/>
                        </a:rPr>
                        <a:t>annual physical; ISP assessment</a:t>
                      </a:r>
                      <a:endParaRPr lang="en-US" sz="830" dirty="0">
                        <a:effectLst/>
                        <a:latin typeface="Calibri" panose="020F0502020204030204" pitchFamily="34" charset="0"/>
                        <a:ea typeface="Calibri" panose="020F0502020204030204" pitchFamily="34" charset="0"/>
                        <a:cs typeface="Times New Roman" panose="02020603050405020304" pitchFamily="18" charset="0"/>
                      </a:endParaRPr>
                    </a:p>
                  </a:txBody>
                  <a:tcPr marL="32819" marR="32819" marT="0" marB="0"/>
                </a:tc>
                <a:extLst>
                  <a:ext uri="{0D108BD9-81ED-4DB2-BD59-A6C34878D82A}">
                    <a16:rowId xmlns:a16="http://schemas.microsoft.com/office/drawing/2014/main" val="10043"/>
                  </a:ext>
                </a:extLst>
              </a:tr>
            </a:tbl>
          </a:graphicData>
        </a:graphic>
      </p:graphicFrame>
    </p:spTree>
    <p:extLst>
      <p:ext uri="{BB962C8B-B14F-4D97-AF65-F5344CB8AC3E}">
        <p14:creationId xmlns:p14="http://schemas.microsoft.com/office/powerpoint/2010/main" val="30335872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PILOT RESULTS: </a:t>
            </a:r>
            <a:r>
              <a:rPr lang="en-US" sz="4000" b="1" dirty="0"/>
              <a:t>Resident Assessment </a:t>
            </a:r>
            <a:r>
              <a:rPr lang="en-US" sz="2400" dirty="0"/>
              <a:t>(n=103; n=100)</a:t>
            </a:r>
            <a:endParaRPr lang="en-US" dirty="0"/>
          </a:p>
        </p:txBody>
      </p:sp>
      <p:pic>
        <p:nvPicPr>
          <p:cNvPr id="7" name="Content Placeholder 6"/>
          <p:cNvPicPr>
            <a:picLocks noGrp="1" noChangeAspect="1"/>
          </p:cNvPicPr>
          <p:nvPr>
            <p:ph sz="half" idx="1"/>
          </p:nvPr>
        </p:nvPicPr>
        <p:blipFill rotWithShape="1">
          <a:blip r:embed="rId2"/>
          <a:srcRect l="72359" t="35599" r="12665" b="16246"/>
          <a:stretch/>
        </p:blipFill>
        <p:spPr>
          <a:xfrm>
            <a:off x="498083" y="1921934"/>
            <a:ext cx="4053762" cy="3666065"/>
          </a:xfrm>
          <a:prstGeom prst="rect">
            <a:avLst/>
          </a:prstGeom>
        </p:spPr>
      </p:pic>
      <p:sp>
        <p:nvSpPr>
          <p:cNvPr id="4" name="Content Placeholder 3"/>
          <p:cNvSpPr>
            <a:spLocks noGrp="1"/>
          </p:cNvSpPr>
          <p:nvPr>
            <p:ph sz="half" idx="2"/>
          </p:nvPr>
        </p:nvSpPr>
        <p:spPr>
          <a:xfrm>
            <a:off x="4724400" y="1921934"/>
            <a:ext cx="6934200" cy="4284133"/>
          </a:xfrm>
        </p:spPr>
        <p:txBody>
          <a:bodyPr>
            <a:noAutofit/>
          </a:bodyPr>
          <a:lstStyle/>
          <a:p>
            <a:pPr>
              <a:lnSpc>
                <a:spcPct val="170000"/>
              </a:lnSpc>
            </a:pPr>
            <a:r>
              <a:rPr lang="en-US" sz="1700" dirty="0"/>
              <a:t>Comparing assessments at two time points suggests the acuity of the individuals supported in this residential program did not change (stability).</a:t>
            </a:r>
          </a:p>
          <a:p>
            <a:pPr lvl="1"/>
            <a:endParaRPr lang="en-US" sz="100" dirty="0"/>
          </a:p>
          <a:p>
            <a:pPr>
              <a:lnSpc>
                <a:spcPct val="160000"/>
              </a:lnSpc>
            </a:pPr>
            <a:r>
              <a:rPr lang="en-US" sz="1700" dirty="0"/>
              <a:t>Stability suggests people </a:t>
            </a:r>
            <a:r>
              <a:rPr lang="en-US" sz="1700" b="1" dirty="0"/>
              <a:t>were currently</a:t>
            </a:r>
            <a:r>
              <a:rPr lang="en-US" sz="1700" dirty="0"/>
              <a:t> </a:t>
            </a:r>
            <a:r>
              <a:rPr lang="en-US" sz="1700" b="1" dirty="0"/>
              <a:t>well-managed</a:t>
            </a:r>
            <a:r>
              <a:rPr lang="en-US" sz="1700" dirty="0"/>
              <a:t> and 		the </a:t>
            </a:r>
            <a:r>
              <a:rPr lang="en-US" sz="1700" b="1" dirty="0"/>
              <a:t>caseload balance was achievable </a:t>
            </a:r>
            <a:r>
              <a:rPr lang="en-US" sz="1700" dirty="0"/>
              <a:t>during the pandemic</a:t>
            </a:r>
            <a:r>
              <a:rPr lang="en-US" sz="1700" b="1" dirty="0"/>
              <a:t>.</a:t>
            </a:r>
          </a:p>
          <a:p>
            <a:pPr>
              <a:lnSpc>
                <a:spcPct val="160000"/>
              </a:lnSpc>
            </a:pPr>
            <a:r>
              <a:rPr lang="en-US" sz="1700" dirty="0"/>
              <a:t>The plan was quarterly assessments but due to pandemic, the  	         assessment was done bi-annually. </a:t>
            </a:r>
          </a:p>
          <a:p>
            <a:pPr>
              <a:lnSpc>
                <a:spcPct val="160000"/>
              </a:lnSpc>
            </a:pPr>
            <a:r>
              <a:rPr lang="en-US" sz="1700" i="1" dirty="0"/>
              <a:t>Experienced Nurse Case Managers are intervening where necessary out of </a:t>
            </a:r>
            <a:r>
              <a:rPr lang="en-US" sz="1700" b="1" i="1" dirty="0"/>
              <a:t>instinct and expertise. An</a:t>
            </a:r>
            <a:r>
              <a:rPr lang="en-US" sz="1700" i="1" dirty="0"/>
              <a:t> </a:t>
            </a:r>
            <a:r>
              <a:rPr lang="en-US" sz="1700" b="1" i="1" dirty="0"/>
              <a:t>evidenced-based practice and structured model are needed for sustainability.</a:t>
            </a:r>
          </a:p>
        </p:txBody>
      </p:sp>
      <p:pic>
        <p:nvPicPr>
          <p:cNvPr id="8" name="Picture 7"/>
          <p:cNvPicPr>
            <a:picLocks noChangeAspect="1"/>
          </p:cNvPicPr>
          <p:nvPr/>
        </p:nvPicPr>
        <p:blipFill rotWithShape="1">
          <a:blip r:embed="rId3"/>
          <a:srcRect l="20794" t="3204" r="19524" b="1721"/>
          <a:stretch/>
        </p:blipFill>
        <p:spPr>
          <a:xfrm>
            <a:off x="10281917" y="3128433"/>
            <a:ext cx="1747525" cy="1871133"/>
          </a:xfrm>
          <a:prstGeom prst="rect">
            <a:avLst/>
          </a:prstGeom>
          <a:ln>
            <a:noFill/>
          </a:ln>
        </p:spPr>
      </p:pic>
    </p:spTree>
    <p:extLst>
      <p:ext uri="{BB962C8B-B14F-4D97-AF65-F5344CB8AC3E}">
        <p14:creationId xmlns:p14="http://schemas.microsoft.com/office/powerpoint/2010/main" val="22743957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CLINICAL PATHWAYS</a:t>
            </a:r>
          </a:p>
        </p:txBody>
      </p:sp>
      <p:pic>
        <p:nvPicPr>
          <p:cNvPr id="5" name="Content Placeholder 4"/>
          <p:cNvPicPr>
            <a:picLocks noGrp="1" noChangeAspect="1"/>
          </p:cNvPicPr>
          <p:nvPr>
            <p:ph sz="half" idx="1"/>
          </p:nvPr>
        </p:nvPicPr>
        <p:blipFill rotWithShape="1">
          <a:blip r:embed="rId2"/>
          <a:srcRect l="61754" t="18873" r="3790" b="12018"/>
          <a:stretch/>
        </p:blipFill>
        <p:spPr>
          <a:xfrm>
            <a:off x="406399" y="1837267"/>
            <a:ext cx="7244522" cy="4165600"/>
          </a:xfrm>
          <a:prstGeom prst="rect">
            <a:avLst/>
          </a:prstGeom>
        </p:spPr>
      </p:pic>
      <p:sp>
        <p:nvSpPr>
          <p:cNvPr id="4" name="Content Placeholder 3"/>
          <p:cNvSpPr>
            <a:spLocks noGrp="1"/>
          </p:cNvSpPr>
          <p:nvPr>
            <p:ph sz="half" idx="2"/>
          </p:nvPr>
        </p:nvSpPr>
        <p:spPr>
          <a:xfrm>
            <a:off x="7789333" y="1837267"/>
            <a:ext cx="4157134" cy="4165600"/>
          </a:xfrm>
        </p:spPr>
        <p:txBody>
          <a:bodyPr>
            <a:normAutofit fontScale="92500"/>
          </a:bodyPr>
          <a:lstStyle/>
          <a:p>
            <a:r>
              <a:rPr lang="en-US" i="1" dirty="0" err="1"/>
              <a:t>Covell’s</a:t>
            </a:r>
            <a:r>
              <a:rPr lang="en-US" i="1" dirty="0"/>
              <a:t> Mid-Range </a:t>
            </a:r>
            <a:r>
              <a:rPr lang="en-US" b="1" i="1" dirty="0">
                <a:solidFill>
                  <a:srgbClr val="2C92A6"/>
                </a:solidFill>
              </a:rPr>
              <a:t>Theory of Intellectual Capital</a:t>
            </a:r>
            <a:r>
              <a:rPr lang="en-US" i="1" dirty="0"/>
              <a:t> (2008) outlines four types of capital: </a:t>
            </a:r>
            <a:r>
              <a:rPr lang="en-US" b="1" i="1" dirty="0"/>
              <a:t>human, structural, relational, &amp; social. </a:t>
            </a:r>
          </a:p>
          <a:p>
            <a:r>
              <a:rPr lang="en-US" i="1" dirty="0"/>
              <a:t>This excerpt from the conceptual model for the development of nurse case mangers outlines the value in developing clinical pathways to guide &amp; standardize the nurse case managers’ interventions.  </a:t>
            </a:r>
          </a:p>
          <a:p>
            <a:pPr>
              <a:spcAft>
                <a:spcPts val="600"/>
              </a:spcAft>
            </a:pPr>
            <a:r>
              <a:rPr lang="en-US" sz="2200" b="1" dirty="0"/>
              <a:t>Developing clinical pathways translates the knowledge that the nurses have gained through experience into standardized practice. </a:t>
            </a:r>
          </a:p>
        </p:txBody>
      </p:sp>
    </p:spTree>
    <p:extLst>
      <p:ext uri="{BB962C8B-B14F-4D97-AF65-F5344CB8AC3E}">
        <p14:creationId xmlns:p14="http://schemas.microsoft.com/office/powerpoint/2010/main" val="8070099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SAMPLE PATHWAYS</a:t>
            </a:r>
          </a:p>
        </p:txBody>
      </p:sp>
      <p:pic>
        <p:nvPicPr>
          <p:cNvPr id="5" name="Content Placeholder 4"/>
          <p:cNvPicPr>
            <a:picLocks noGrp="1" noChangeAspect="1"/>
          </p:cNvPicPr>
          <p:nvPr>
            <p:ph sz="half" idx="1"/>
          </p:nvPr>
        </p:nvPicPr>
        <p:blipFill rotWithShape="1">
          <a:blip r:embed="rId2"/>
          <a:srcRect l="64344" t="21580" r="13886" b="11979"/>
          <a:stretch/>
        </p:blipFill>
        <p:spPr>
          <a:xfrm>
            <a:off x="1315720" y="2033473"/>
            <a:ext cx="4537167" cy="3894665"/>
          </a:xfrm>
          <a:prstGeom prst="rect">
            <a:avLst/>
          </a:prstGeom>
          <a:ln w="9525" cap="sq">
            <a:solidFill>
              <a:srgbClr val="000000"/>
            </a:solidFill>
            <a:miter lim="800000"/>
          </a:ln>
          <a:effectLst>
            <a:outerShdw blurRad="57150" dist="50800" dir="2700000" algn="tl" rotWithShape="0">
              <a:srgbClr val="000000">
                <a:alpha val="40000"/>
              </a:srgbClr>
            </a:outerShdw>
          </a:effectLst>
        </p:spPr>
      </p:pic>
      <p:pic>
        <p:nvPicPr>
          <p:cNvPr id="6" name="Content Placeholder 5"/>
          <p:cNvPicPr>
            <a:picLocks noGrp="1" noChangeAspect="1"/>
          </p:cNvPicPr>
          <p:nvPr>
            <p:ph sz="half" idx="2"/>
          </p:nvPr>
        </p:nvPicPr>
        <p:blipFill rotWithShape="1">
          <a:blip r:embed="rId3"/>
          <a:srcRect l="64108" t="15643" r="14160" b="6431"/>
          <a:stretch/>
        </p:blipFill>
        <p:spPr>
          <a:xfrm>
            <a:off x="6422813" y="1831748"/>
            <a:ext cx="4262120" cy="4298117"/>
          </a:xfrm>
          <a:prstGeom prst="rect">
            <a:avLst/>
          </a:prstGeom>
          <a:ln w="9525" cap="sq">
            <a:solidFill>
              <a:srgbClr val="000000"/>
            </a:solidFill>
            <a:miter lim="800000"/>
          </a:ln>
          <a:effectLst>
            <a:outerShdw blurRad="57150" dist="50800" dir="2700000" algn="tl" rotWithShape="0">
              <a:srgbClr val="000000">
                <a:alpha val="40000"/>
              </a:srgbClr>
            </a:outerShdw>
          </a:effectLst>
        </p:spPr>
      </p:pic>
    </p:spTree>
    <p:extLst>
      <p:ext uri="{BB962C8B-B14F-4D97-AF65-F5344CB8AC3E}">
        <p14:creationId xmlns:p14="http://schemas.microsoft.com/office/powerpoint/2010/main" val="7601718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6960" y="-60531"/>
            <a:ext cx="10058400" cy="1450757"/>
          </a:xfrm>
        </p:spPr>
        <p:txBody>
          <a:bodyPr/>
          <a:lstStyle/>
          <a:p>
            <a:r>
              <a:rPr lang="en-US" b="1" dirty="0"/>
              <a:t>DISCUSSION</a:t>
            </a:r>
          </a:p>
        </p:txBody>
      </p:sp>
      <p:sp>
        <p:nvSpPr>
          <p:cNvPr id="3" name="Content Placeholder 2"/>
          <p:cNvSpPr>
            <a:spLocks noGrp="1"/>
          </p:cNvSpPr>
          <p:nvPr>
            <p:ph sz="half" idx="1"/>
          </p:nvPr>
        </p:nvSpPr>
        <p:spPr>
          <a:xfrm>
            <a:off x="1143000" y="1473201"/>
            <a:ext cx="4937760" cy="4023360"/>
          </a:xfrm>
        </p:spPr>
        <p:txBody>
          <a:bodyPr>
            <a:normAutofit fontScale="85000" lnSpcReduction="10000"/>
          </a:bodyPr>
          <a:lstStyle/>
          <a:p>
            <a:pPr marL="0" indent="0">
              <a:buNone/>
            </a:pPr>
            <a:r>
              <a:rPr lang="en-US" sz="2100" dirty="0">
                <a:solidFill>
                  <a:schemeClr val="accent1"/>
                </a:solidFill>
              </a:rPr>
              <a:t> </a:t>
            </a:r>
            <a:r>
              <a:rPr lang="en-US" sz="2100" b="1" dirty="0">
                <a:solidFill>
                  <a:schemeClr val="accent1"/>
                </a:solidFill>
              </a:rPr>
              <a:t>NEXT STEPS</a:t>
            </a:r>
          </a:p>
          <a:p>
            <a:pPr>
              <a:lnSpc>
                <a:spcPct val="150000"/>
              </a:lnSpc>
            </a:pPr>
            <a:r>
              <a:rPr lang="en-US" dirty="0"/>
              <a:t>Clinical pathways were developed for each area assessed in the acuity tool because once a risk is identified, the Nurse Case Manager needs to activate interventions.</a:t>
            </a:r>
          </a:p>
          <a:p>
            <a:pPr lvl="1">
              <a:lnSpc>
                <a:spcPct val="150000"/>
              </a:lnSpc>
            </a:pPr>
            <a:r>
              <a:rPr lang="en-US" sz="1900" dirty="0"/>
              <a:t>The team needs to identify what other events require pathways – </a:t>
            </a:r>
            <a:r>
              <a:rPr lang="en-US" sz="1900" i="1" dirty="0"/>
              <a:t>what happens because we have done this before instead of because we have a standardized plan? </a:t>
            </a:r>
          </a:p>
          <a:p>
            <a:pPr lvl="1">
              <a:lnSpc>
                <a:spcPct val="150000"/>
              </a:lnSpc>
            </a:pPr>
            <a:r>
              <a:rPr lang="en-US" sz="1900" b="1" i="1" dirty="0"/>
              <a:t>Convert human capital to structural capital</a:t>
            </a:r>
          </a:p>
          <a:p>
            <a:pPr lvl="1"/>
            <a:endParaRPr lang="en-US" b="1" i="1" dirty="0"/>
          </a:p>
        </p:txBody>
      </p:sp>
      <p:sp>
        <p:nvSpPr>
          <p:cNvPr id="4" name="Content Placeholder 3"/>
          <p:cNvSpPr>
            <a:spLocks noGrp="1"/>
          </p:cNvSpPr>
          <p:nvPr>
            <p:ph sz="half" idx="2"/>
          </p:nvPr>
        </p:nvSpPr>
        <p:spPr>
          <a:xfrm>
            <a:off x="6126480" y="1473201"/>
            <a:ext cx="5008880" cy="4868332"/>
          </a:xfrm>
        </p:spPr>
        <p:txBody>
          <a:bodyPr>
            <a:normAutofit fontScale="85000" lnSpcReduction="10000"/>
          </a:bodyPr>
          <a:lstStyle/>
          <a:p>
            <a:r>
              <a:rPr lang="en-US" sz="2100" b="1" dirty="0">
                <a:solidFill>
                  <a:schemeClr val="accent1"/>
                </a:solidFill>
              </a:rPr>
              <a:t>ADDITIONAL FACTORS: QUADRUPLE AIM</a:t>
            </a:r>
          </a:p>
          <a:p>
            <a:r>
              <a:rPr lang="en-US" b="1" dirty="0"/>
              <a:t>Some factors are not so easily measured. </a:t>
            </a:r>
          </a:p>
          <a:p>
            <a:pPr>
              <a:lnSpc>
                <a:spcPct val="170000"/>
              </a:lnSpc>
            </a:pPr>
            <a:r>
              <a:rPr lang="en-US" i="1" dirty="0"/>
              <a:t>Examples: </a:t>
            </a:r>
            <a:r>
              <a:rPr lang="en-US" dirty="0"/>
              <a:t>Is there a leadership vacuum in another part of the team? Is there a relatively stable patient but a family member that does not feel secure? </a:t>
            </a:r>
          </a:p>
          <a:p>
            <a:pPr>
              <a:lnSpc>
                <a:spcPct val="170000"/>
              </a:lnSpc>
            </a:pPr>
            <a:r>
              <a:rPr lang="en-US" dirty="0"/>
              <a:t>These factors require human discretion, but with a standard measurement of the patient, and a standardized list of supports, the supervisor can make an informed decision about where to apply resources to support both the patient and the Nurse Case Manager.</a:t>
            </a:r>
          </a:p>
        </p:txBody>
      </p:sp>
    </p:spTree>
    <p:extLst>
      <p:ext uri="{BB962C8B-B14F-4D97-AF65-F5344CB8AC3E}">
        <p14:creationId xmlns:p14="http://schemas.microsoft.com/office/powerpoint/2010/main" val="7782022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Background  				  	                    				&amp; Significance</a:t>
            </a:r>
          </a:p>
        </p:txBody>
      </p:sp>
      <p:sp>
        <p:nvSpPr>
          <p:cNvPr id="4" name="Text Placeholder 3"/>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364017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ACKNOWLEDGEMENTS</a:t>
            </a:r>
          </a:p>
        </p:txBody>
      </p:sp>
      <p:sp>
        <p:nvSpPr>
          <p:cNvPr id="3" name="Content Placeholder 2"/>
          <p:cNvSpPr>
            <a:spLocks noGrp="1"/>
          </p:cNvSpPr>
          <p:nvPr>
            <p:ph idx="1"/>
          </p:nvPr>
        </p:nvSpPr>
        <p:spPr/>
        <p:txBody>
          <a:bodyPr/>
          <a:lstStyle/>
          <a:p>
            <a:pPr>
              <a:lnSpc>
                <a:spcPct val="150000"/>
              </a:lnSpc>
            </a:pPr>
            <a:r>
              <a:rPr lang="en-US" i="1" dirty="0"/>
              <a:t>Many thanks to </a:t>
            </a:r>
          </a:p>
          <a:p>
            <a:pPr>
              <a:lnSpc>
                <a:spcPct val="150000"/>
              </a:lnSpc>
            </a:pPr>
            <a:r>
              <a:rPr lang="en-US" dirty="0"/>
              <a:t>- the Salem State N845, N742, N900/901 MSN Students and Faculty</a:t>
            </a:r>
          </a:p>
          <a:p>
            <a:pPr>
              <a:lnSpc>
                <a:spcPct val="150000"/>
              </a:lnSpc>
            </a:pPr>
            <a:r>
              <a:rPr lang="en-US" dirty="0"/>
              <a:t>- the Northeast Arc Nursing and Residential teams</a:t>
            </a:r>
          </a:p>
          <a:p>
            <a:pPr>
              <a:lnSpc>
                <a:spcPct val="150000"/>
              </a:lnSpc>
            </a:pPr>
            <a:r>
              <a:rPr lang="en-US" dirty="0"/>
              <a:t>- the ANA Mentorship Class of 2021, </a:t>
            </a:r>
            <a:r>
              <a:rPr lang="en-US" dirty="0" err="1"/>
              <a:t>Camela</a:t>
            </a:r>
            <a:r>
              <a:rPr lang="en-US" dirty="0"/>
              <a:t> Townsend, DNP, MS/MBA, RN</a:t>
            </a:r>
          </a:p>
        </p:txBody>
      </p:sp>
    </p:spTree>
    <p:extLst>
      <p:ext uri="{BB962C8B-B14F-4D97-AF65-F5344CB8AC3E}">
        <p14:creationId xmlns:p14="http://schemas.microsoft.com/office/powerpoint/2010/main" val="22718801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Select References</a:t>
            </a:r>
          </a:p>
        </p:txBody>
      </p:sp>
      <p:sp>
        <p:nvSpPr>
          <p:cNvPr id="6" name="Content Placeholder 5"/>
          <p:cNvSpPr>
            <a:spLocks noGrp="1"/>
          </p:cNvSpPr>
          <p:nvPr>
            <p:ph idx="1"/>
          </p:nvPr>
        </p:nvSpPr>
        <p:spPr/>
        <p:txBody>
          <a:bodyPr/>
          <a:lstStyle/>
          <a:p>
            <a:r>
              <a:rPr lang="en-US" dirty="0"/>
              <a:t>Covell, C., </a:t>
            </a:r>
            <a:r>
              <a:rPr lang="en-US" dirty="0" err="1"/>
              <a:t>Sidani</a:t>
            </a:r>
            <a:r>
              <a:rPr lang="en-US" dirty="0"/>
              <a:t>, S. (2013).  Nursing intellectual capital theory:  Implications for research and 	practice.  </a:t>
            </a:r>
            <a:r>
              <a:rPr lang="en-US" i="1" dirty="0"/>
              <a:t>OJIN:  The Online Journal of Issues in Nursing 18</a:t>
            </a:r>
            <a:r>
              <a:rPr lang="en-US" dirty="0"/>
              <a:t>(2) </a:t>
            </a:r>
            <a:r>
              <a:rPr lang="en-US" dirty="0" err="1"/>
              <a:t>doi</a:t>
            </a:r>
            <a:r>
              <a:rPr lang="en-US" dirty="0"/>
              <a:t>: 				10.3912/OJIN.Vol18No02Man02</a:t>
            </a:r>
          </a:p>
          <a:p>
            <a:r>
              <a:rPr lang="en-US" dirty="0">
                <a:effectLst/>
              </a:rPr>
              <a:t>Leonard, M., Miller, E., &amp; Llewellyn, A. (2012). </a:t>
            </a:r>
            <a:r>
              <a:rPr lang="en-US" i="1" dirty="0">
                <a:effectLst/>
              </a:rPr>
              <a:t>Nursing case management: Review </a:t>
            </a:r>
            <a:r>
              <a:rPr lang="en-US" i="1">
                <a:effectLst/>
              </a:rPr>
              <a:t>and resource		manual</a:t>
            </a:r>
            <a:r>
              <a:rPr lang="en-US">
                <a:effectLst/>
              </a:rPr>
              <a:t> </a:t>
            </a:r>
            <a:r>
              <a:rPr lang="en-US" dirty="0">
                <a:effectLst/>
              </a:rPr>
              <a:t>(4</a:t>
            </a:r>
            <a:r>
              <a:rPr lang="en-US" baseline="30000" dirty="0">
                <a:effectLst/>
              </a:rPr>
              <a:t>th</a:t>
            </a:r>
            <a:r>
              <a:rPr lang="en-US" dirty="0">
                <a:effectLst/>
              </a:rPr>
              <a:t> ed.). Silver Spring, MD: American Nurses Credentialing Center.</a:t>
            </a:r>
          </a:p>
          <a:p>
            <a:r>
              <a:rPr lang="en-US" dirty="0"/>
              <a:t>Roussel, L., Harris, J. L., &amp; Thomas, P. L. (2020). </a:t>
            </a:r>
            <a:r>
              <a:rPr lang="en-US" i="1" dirty="0"/>
              <a:t>Management and leadership for nurse			administrators</a:t>
            </a:r>
            <a:r>
              <a:rPr lang="en-US" dirty="0"/>
              <a:t>. Jones &amp; Bartlett Learning. </a:t>
            </a:r>
          </a:p>
          <a:p>
            <a:r>
              <a:rPr lang="en-US" dirty="0"/>
              <a:t>Wagner E. H. (1998). Chronic disease management: what will it take to improve care for chronic 	illness? </a:t>
            </a:r>
            <a:r>
              <a:rPr lang="en-US" i="1" dirty="0"/>
              <a:t>Effective clinical practice: ECP, 1</a:t>
            </a:r>
            <a:r>
              <a:rPr lang="en-US" dirty="0"/>
              <a:t>(1), 2–4.</a:t>
            </a:r>
          </a:p>
          <a:p>
            <a:endParaRPr lang="en-US" dirty="0"/>
          </a:p>
        </p:txBody>
      </p:sp>
    </p:spTree>
    <p:extLst>
      <p:ext uri="{BB962C8B-B14F-4D97-AF65-F5344CB8AC3E}">
        <p14:creationId xmlns:p14="http://schemas.microsoft.com/office/powerpoint/2010/main" val="38928512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a:t>Community Residential Living </a:t>
            </a:r>
            <a:endParaRPr lang="en-US" dirty="0"/>
          </a:p>
        </p:txBody>
      </p:sp>
      <p:pic>
        <p:nvPicPr>
          <p:cNvPr id="6" name="Content Placeholder 5"/>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533349" y="2123886"/>
            <a:ext cx="7158369" cy="3591115"/>
          </a:xfrm>
        </p:spPr>
      </p:pic>
      <p:sp>
        <p:nvSpPr>
          <p:cNvPr id="3" name="Content Placeholder 2"/>
          <p:cNvSpPr>
            <a:spLocks noGrp="1"/>
          </p:cNvSpPr>
          <p:nvPr>
            <p:ph sz="half" idx="2"/>
          </p:nvPr>
        </p:nvSpPr>
        <p:spPr>
          <a:xfrm>
            <a:off x="8027894" y="2142008"/>
            <a:ext cx="3463962" cy="3572993"/>
          </a:xfrm>
        </p:spPr>
        <p:txBody>
          <a:bodyPr>
            <a:normAutofit fontScale="92500" lnSpcReduction="10000"/>
          </a:bodyPr>
          <a:lstStyle/>
          <a:p>
            <a:pPr>
              <a:lnSpc>
                <a:spcPct val="150000"/>
              </a:lnSpc>
            </a:pPr>
            <a:r>
              <a:rPr lang="en-US" dirty="0"/>
              <a:t>Community residences (a division of a 501(c)3) are designed to promote long-standing community involvement. </a:t>
            </a:r>
          </a:p>
          <a:p>
            <a:pPr>
              <a:lnSpc>
                <a:spcPct val="150000"/>
              </a:lnSpc>
            </a:pPr>
            <a:r>
              <a:rPr lang="en-US" dirty="0"/>
              <a:t>The goal is to achieve optimal health and wellbeing to promote the utmost </a:t>
            </a:r>
            <a:r>
              <a:rPr lang="en-US" b="1" dirty="0"/>
              <a:t>independence, engagement, and autonomy</a:t>
            </a:r>
            <a:r>
              <a:rPr lang="en-US" dirty="0"/>
              <a:t>. </a:t>
            </a:r>
          </a:p>
        </p:txBody>
      </p:sp>
    </p:spTree>
    <p:extLst>
      <p:ext uri="{BB962C8B-B14F-4D97-AF65-F5344CB8AC3E}">
        <p14:creationId xmlns:p14="http://schemas.microsoft.com/office/powerpoint/2010/main" val="35524655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CHRONIC CARE MODEL </a:t>
            </a:r>
            <a:r>
              <a:rPr lang="en-US" sz="3200" b="1" dirty="0"/>
              <a:t>(Wagner, 1998) </a:t>
            </a:r>
            <a:endParaRPr lang="en-US" sz="3200" dirty="0"/>
          </a:p>
        </p:txBody>
      </p:sp>
      <p:sp>
        <p:nvSpPr>
          <p:cNvPr id="3" name="Content Placeholder 2"/>
          <p:cNvSpPr>
            <a:spLocks noGrp="1"/>
          </p:cNvSpPr>
          <p:nvPr>
            <p:ph idx="1"/>
          </p:nvPr>
        </p:nvSpPr>
        <p:spPr/>
        <p:txBody>
          <a:bodyPr/>
          <a:lstStyle/>
          <a:p>
            <a:pPr>
              <a:lnSpc>
                <a:spcPct val="150000"/>
              </a:lnSpc>
            </a:pPr>
            <a:r>
              <a:rPr lang="en-US" sz="2800" dirty="0"/>
              <a:t>Wagner’s interdisciplinary model for improvement of chronic illness care “</a:t>
            </a:r>
            <a:r>
              <a:rPr lang="en-US" sz="2800" b="1" dirty="0"/>
              <a:t>assumes that the locus of care remains with the personal physician, supported by an integrated (and perhaps expanded) practice team</a:t>
            </a:r>
            <a:r>
              <a:rPr lang="en-US" sz="2800" dirty="0"/>
              <a:t>. Targeting and case management activities, sometimes known as </a:t>
            </a:r>
            <a:r>
              <a:rPr lang="en-US" sz="2800" i="1" dirty="0"/>
              <a:t>carve-ins </a:t>
            </a:r>
            <a:r>
              <a:rPr lang="en-US" sz="2800" dirty="0"/>
              <a:t>or </a:t>
            </a:r>
            <a:r>
              <a:rPr lang="en-US" sz="2800" i="1" dirty="0"/>
              <a:t>carve-outs, </a:t>
            </a:r>
            <a:r>
              <a:rPr lang="en-US" sz="2800" dirty="0"/>
              <a:t>do not always make this assumption” (Wagner, 1998, p. 3).  </a:t>
            </a:r>
          </a:p>
          <a:p>
            <a:endParaRPr lang="en-US" dirty="0"/>
          </a:p>
        </p:txBody>
      </p:sp>
    </p:spTree>
    <p:extLst>
      <p:ext uri="{BB962C8B-B14F-4D97-AF65-F5344CB8AC3E}">
        <p14:creationId xmlns:p14="http://schemas.microsoft.com/office/powerpoint/2010/main" val="36104699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9788" y="268940"/>
            <a:ext cx="1674813" cy="927847"/>
          </a:xfrm>
        </p:spPr>
        <p:txBody>
          <a:bodyPr>
            <a:noAutofit/>
          </a:bodyPr>
          <a:lstStyle/>
          <a:p>
            <a:pPr algn="ctr"/>
            <a:r>
              <a:rPr lang="en-US" b="1" dirty="0"/>
              <a:t>Wagner Model</a:t>
            </a:r>
          </a:p>
        </p:txBody>
      </p:sp>
      <p:pic>
        <p:nvPicPr>
          <p:cNvPr id="5" name="Picture Placeholder 4"/>
          <p:cNvPicPr>
            <a:picLocks noGrp="1" noChangeAspect="1"/>
          </p:cNvPicPr>
          <p:nvPr>
            <p:ph type="pic" idx="1"/>
          </p:nvPr>
        </p:nvPicPr>
        <p:blipFill rotWithShape="1">
          <a:blip r:embed="rId2"/>
          <a:srcRect l="36278" t="18886" r="49930" b="26450"/>
          <a:stretch/>
        </p:blipFill>
        <p:spPr>
          <a:xfrm>
            <a:off x="2971799" y="147799"/>
            <a:ext cx="7947213" cy="653414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TextBox 5"/>
          <p:cNvSpPr txBox="1"/>
          <p:nvPr/>
        </p:nvSpPr>
        <p:spPr>
          <a:xfrm>
            <a:off x="349624" y="5338482"/>
            <a:ext cx="2353235" cy="954107"/>
          </a:xfrm>
          <a:prstGeom prst="rect">
            <a:avLst/>
          </a:prstGeom>
          <a:noFill/>
        </p:spPr>
        <p:txBody>
          <a:bodyPr wrap="square" rtlCol="0">
            <a:spAutoFit/>
          </a:bodyPr>
          <a:lstStyle/>
          <a:p>
            <a:pPr algn="ctr"/>
            <a:r>
              <a:rPr lang="en-US" sz="2800" b="1" dirty="0"/>
              <a:t>Original Model</a:t>
            </a:r>
          </a:p>
        </p:txBody>
      </p:sp>
    </p:spTree>
    <p:extLst>
      <p:ext uri="{BB962C8B-B14F-4D97-AF65-F5344CB8AC3E}">
        <p14:creationId xmlns:p14="http://schemas.microsoft.com/office/powerpoint/2010/main" val="20187476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z="4400" b="1" dirty="0"/>
              <a:t>CHRONIC CARE IN THE RESIDENTIAL SETTING</a:t>
            </a:r>
          </a:p>
        </p:txBody>
      </p:sp>
      <p:sp>
        <p:nvSpPr>
          <p:cNvPr id="6" name="Content Placeholder 5"/>
          <p:cNvSpPr>
            <a:spLocks noGrp="1"/>
          </p:cNvSpPr>
          <p:nvPr>
            <p:ph idx="1"/>
          </p:nvPr>
        </p:nvSpPr>
        <p:spPr>
          <a:xfrm>
            <a:off x="1097280" y="1845733"/>
            <a:ext cx="10058400" cy="4313019"/>
          </a:xfrm>
        </p:spPr>
        <p:txBody>
          <a:bodyPr>
            <a:noAutofit/>
          </a:bodyPr>
          <a:lstStyle/>
          <a:p>
            <a:pPr>
              <a:lnSpc>
                <a:spcPct val="150000"/>
              </a:lnSpc>
            </a:pPr>
            <a:r>
              <a:rPr lang="en-US" sz="2600" dirty="0"/>
              <a:t>The residential provider/agency accepts</a:t>
            </a:r>
            <a:r>
              <a:rPr lang="en-US" sz="2600" b="1" dirty="0"/>
              <a:t> the onus of health and safety</a:t>
            </a:r>
            <a:r>
              <a:rPr lang="en-US" sz="2600" dirty="0"/>
              <a:t>, and thus accepts responsibility for directing care. </a:t>
            </a:r>
          </a:p>
          <a:p>
            <a:pPr>
              <a:lnSpc>
                <a:spcPct val="150000"/>
              </a:lnSpc>
            </a:pPr>
            <a:r>
              <a:rPr lang="en-US" sz="2600" b="1" dirty="0">
                <a:solidFill>
                  <a:schemeClr val="accent2"/>
                </a:solidFill>
              </a:rPr>
              <a:t>Nurse Case Managers </a:t>
            </a:r>
            <a:r>
              <a:rPr lang="en-US" sz="2600" dirty="0"/>
              <a:t>help to facilitate productive conversations between patient and provider utilizing an </a:t>
            </a:r>
            <a:r>
              <a:rPr lang="en-US" sz="2600" b="1" dirty="0"/>
              <a:t>expertise that bridges the gap</a:t>
            </a:r>
            <a:r>
              <a:rPr lang="en-US" sz="2600" dirty="0"/>
              <a:t>. The </a:t>
            </a:r>
            <a:r>
              <a:rPr lang="en-US" sz="2600" b="1" dirty="0">
                <a:solidFill>
                  <a:schemeClr val="accent2"/>
                </a:solidFill>
              </a:rPr>
              <a:t>Nurse Case Manager</a:t>
            </a:r>
            <a:r>
              <a:rPr lang="en-US" sz="2600" dirty="0">
                <a:solidFill>
                  <a:schemeClr val="accent2"/>
                </a:solidFill>
              </a:rPr>
              <a:t> </a:t>
            </a:r>
            <a:r>
              <a:rPr lang="en-US" sz="2600" dirty="0"/>
              <a:t>knows the patient well, the goals of care, the status of the patient’s well-being, and current risk factors and concerns. </a:t>
            </a:r>
          </a:p>
        </p:txBody>
      </p:sp>
    </p:spTree>
    <p:extLst>
      <p:ext uri="{BB962C8B-B14F-4D97-AF65-F5344CB8AC3E}">
        <p14:creationId xmlns:p14="http://schemas.microsoft.com/office/powerpoint/2010/main" val="6699616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9788" y="268940"/>
            <a:ext cx="1674813" cy="927847"/>
          </a:xfrm>
        </p:spPr>
        <p:txBody>
          <a:bodyPr>
            <a:noAutofit/>
          </a:bodyPr>
          <a:lstStyle/>
          <a:p>
            <a:pPr algn="ctr"/>
            <a:r>
              <a:rPr lang="en-US" b="1" dirty="0"/>
              <a:t>Wagner Model</a:t>
            </a:r>
          </a:p>
        </p:txBody>
      </p:sp>
      <p:pic>
        <p:nvPicPr>
          <p:cNvPr id="5" name="Picture Placeholder 4"/>
          <p:cNvPicPr>
            <a:picLocks noGrp="1" noChangeAspect="1"/>
          </p:cNvPicPr>
          <p:nvPr>
            <p:ph type="pic" idx="1"/>
          </p:nvPr>
        </p:nvPicPr>
        <p:blipFill rotWithShape="1">
          <a:blip r:embed="rId2"/>
          <a:srcRect l="36278" t="18886" r="49930" b="26450"/>
          <a:stretch/>
        </p:blipFill>
        <p:spPr>
          <a:xfrm>
            <a:off x="2971799" y="147799"/>
            <a:ext cx="7947213" cy="653414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TextBox 5"/>
          <p:cNvSpPr txBox="1"/>
          <p:nvPr/>
        </p:nvSpPr>
        <p:spPr>
          <a:xfrm>
            <a:off x="161366" y="5287682"/>
            <a:ext cx="2353235" cy="954107"/>
          </a:xfrm>
          <a:prstGeom prst="rect">
            <a:avLst/>
          </a:prstGeom>
          <a:noFill/>
        </p:spPr>
        <p:txBody>
          <a:bodyPr wrap="square" rtlCol="0">
            <a:spAutoFit/>
          </a:bodyPr>
          <a:lstStyle/>
          <a:p>
            <a:pPr algn="ctr"/>
            <a:r>
              <a:rPr lang="en-US" sz="2800" b="1" dirty="0"/>
              <a:t>Adapted Model</a:t>
            </a:r>
          </a:p>
        </p:txBody>
      </p:sp>
      <p:pic>
        <p:nvPicPr>
          <p:cNvPr id="3" name="Picture 2"/>
          <p:cNvPicPr>
            <a:picLocks noChangeAspect="1"/>
          </p:cNvPicPr>
          <p:nvPr/>
        </p:nvPicPr>
        <p:blipFill>
          <a:blip r:embed="rId3"/>
          <a:stretch>
            <a:fillRect/>
          </a:stretch>
        </p:blipFill>
        <p:spPr>
          <a:xfrm>
            <a:off x="2382780" y="91339"/>
            <a:ext cx="9644708" cy="6657409"/>
          </a:xfrm>
          <a:prstGeom prst="rect">
            <a:avLst/>
          </a:prstGeom>
          <a:ln w="12700" cap="sq">
            <a:solidFill>
              <a:srgbClr val="000000"/>
            </a:solidFill>
            <a:miter lim="800000"/>
          </a:ln>
          <a:effectLst>
            <a:outerShdw blurRad="57150" dist="50800" dir="2700000" algn="tl" rotWithShape="0">
              <a:srgbClr val="000000">
                <a:alpha val="40000"/>
              </a:srgbClr>
            </a:outerShdw>
          </a:effectLst>
        </p:spPr>
      </p:pic>
      <p:sp>
        <p:nvSpPr>
          <p:cNvPr id="4" name="TextBox 3"/>
          <p:cNvSpPr txBox="1"/>
          <p:nvPr/>
        </p:nvSpPr>
        <p:spPr>
          <a:xfrm>
            <a:off x="9817688" y="162739"/>
            <a:ext cx="2209800" cy="523220"/>
          </a:xfrm>
          <a:prstGeom prst="rect">
            <a:avLst/>
          </a:prstGeom>
          <a:noFill/>
        </p:spPr>
        <p:txBody>
          <a:bodyPr wrap="square" rtlCol="0">
            <a:spAutoFit/>
          </a:bodyPr>
          <a:lstStyle/>
          <a:p>
            <a:r>
              <a:rPr lang="en-US" sz="1400" i="1" dirty="0"/>
              <a:t>Developed by </a:t>
            </a:r>
          </a:p>
          <a:p>
            <a:r>
              <a:rPr lang="en-US" sz="1400" i="1" dirty="0"/>
              <a:t>J. Burridge, RN, CMGT-BC</a:t>
            </a:r>
          </a:p>
        </p:txBody>
      </p:sp>
    </p:spTree>
    <p:extLst>
      <p:ext uri="{BB962C8B-B14F-4D97-AF65-F5344CB8AC3E}">
        <p14:creationId xmlns:p14="http://schemas.microsoft.com/office/powerpoint/2010/main" val="16913742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Chronic Care Model: Details</a:t>
            </a:r>
          </a:p>
        </p:txBody>
      </p:sp>
      <p:sp>
        <p:nvSpPr>
          <p:cNvPr id="5" name="Content Placeholder 4"/>
          <p:cNvSpPr>
            <a:spLocks noGrp="1"/>
          </p:cNvSpPr>
          <p:nvPr>
            <p:ph idx="1"/>
          </p:nvPr>
        </p:nvSpPr>
        <p:spPr/>
        <p:txBody>
          <a:bodyPr>
            <a:normAutofit/>
          </a:bodyPr>
          <a:lstStyle/>
          <a:p>
            <a:pPr>
              <a:lnSpc>
                <a:spcPct val="150000"/>
              </a:lnSpc>
            </a:pPr>
            <a:r>
              <a:rPr lang="en-US" dirty="0"/>
              <a:t>- The community at-large has resources to support people with chronic conditions/illnesses but accessing these resources might require support. This is where other partners in the interdisciplinary team intersect.  </a:t>
            </a:r>
          </a:p>
          <a:p>
            <a:pPr>
              <a:lnSpc>
                <a:spcPct val="150000"/>
              </a:lnSpc>
            </a:pPr>
            <a:r>
              <a:rPr lang="en-US" dirty="0"/>
              <a:t>- The Health System (primary care, specialists, and hospitals) is still largely perceived as the systems that </a:t>
            </a:r>
            <a:r>
              <a:rPr lang="en-US" b="1" dirty="0"/>
              <a:t>treat illness and manage disease.</a:t>
            </a:r>
            <a:endParaRPr lang="en-US" dirty="0"/>
          </a:p>
          <a:p>
            <a:pPr>
              <a:lnSpc>
                <a:spcPct val="150000"/>
              </a:lnSpc>
            </a:pPr>
            <a:r>
              <a:rPr lang="en-US" dirty="0"/>
              <a:t>- The Residential Setting </a:t>
            </a:r>
            <a:r>
              <a:rPr lang="en-US" b="1" dirty="0"/>
              <a:t>overlaps</a:t>
            </a:r>
            <a:r>
              <a:rPr lang="en-US" dirty="0"/>
              <a:t> with the Health System. It is a distinct setting with its own structures and resources, but many of which trigger engaging with the Health System. </a:t>
            </a:r>
          </a:p>
          <a:p>
            <a:endParaRPr lang="en-US" dirty="0"/>
          </a:p>
        </p:txBody>
      </p:sp>
    </p:spTree>
    <p:extLst>
      <p:ext uri="{BB962C8B-B14F-4D97-AF65-F5344CB8AC3E}">
        <p14:creationId xmlns:p14="http://schemas.microsoft.com/office/powerpoint/2010/main" val="12466445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b="1" dirty="0"/>
              <a:t>PROBLEM STATEMENT:</a:t>
            </a:r>
            <a:br>
              <a:rPr lang="en-US" b="1" dirty="0"/>
            </a:br>
            <a:r>
              <a:rPr lang="en-US" sz="1200" b="1" dirty="0"/>
              <a:t> </a:t>
            </a:r>
            <a:br>
              <a:rPr lang="en-US" b="1" dirty="0"/>
            </a:br>
            <a:r>
              <a:rPr lang="en-US" sz="4000" b="1" dirty="0"/>
              <a:t>What components of chronic care take so much time? </a:t>
            </a:r>
            <a:endParaRPr lang="en-US" b="1" dirty="0"/>
          </a:p>
        </p:txBody>
      </p:sp>
      <p:sp>
        <p:nvSpPr>
          <p:cNvPr id="5" name="Content Placeholder 4"/>
          <p:cNvSpPr>
            <a:spLocks noGrp="1"/>
          </p:cNvSpPr>
          <p:nvPr>
            <p:ph idx="1"/>
          </p:nvPr>
        </p:nvSpPr>
        <p:spPr/>
        <p:txBody>
          <a:bodyPr>
            <a:normAutofit/>
          </a:bodyPr>
          <a:lstStyle/>
          <a:p>
            <a:r>
              <a:rPr lang="en-US" sz="2400" dirty="0"/>
              <a:t>How many patients/residents can a Nurse Case Manager safely balance so they have optimum outcomes? </a:t>
            </a:r>
          </a:p>
          <a:p>
            <a:r>
              <a:rPr lang="en-US" sz="2400" b="1" dirty="0"/>
              <a:t>Case A: </a:t>
            </a:r>
            <a:r>
              <a:rPr lang="en-US" sz="2400" dirty="0">
                <a:solidFill>
                  <a:schemeClr val="accent2"/>
                </a:solidFill>
              </a:rPr>
              <a:t>In a middle-aged adult </a:t>
            </a:r>
            <a:r>
              <a:rPr lang="en-US" sz="2400" dirty="0"/>
              <a:t>whose chronic illness is stable and managed, with intermittent flares, how much time does a Nurse Case Manager need to dedicate to that person?</a:t>
            </a:r>
          </a:p>
          <a:p>
            <a:r>
              <a:rPr lang="en-US" sz="2400" b="1" dirty="0"/>
              <a:t>Case B: </a:t>
            </a:r>
            <a:r>
              <a:rPr lang="en-US" sz="2400" dirty="0"/>
              <a:t>If </a:t>
            </a:r>
            <a:r>
              <a:rPr lang="en-US" sz="2400" dirty="0">
                <a:solidFill>
                  <a:schemeClr val="accent2"/>
                </a:solidFill>
              </a:rPr>
              <a:t>a person with multiple comorbidities </a:t>
            </a:r>
            <a:r>
              <a:rPr lang="en-US" sz="2400" dirty="0"/>
              <a:t>and </a:t>
            </a:r>
            <a:r>
              <a:rPr lang="en-US" sz="2400" dirty="0">
                <a:solidFill>
                  <a:schemeClr val="accent2"/>
                </a:solidFill>
              </a:rPr>
              <a:t>early-stage dementia </a:t>
            </a:r>
            <a:r>
              <a:rPr lang="en-US" sz="2400" dirty="0"/>
              <a:t>has a fall with complicating CVA, how much nursing time does this person need for adequate management? </a:t>
            </a:r>
          </a:p>
          <a:p>
            <a:r>
              <a:rPr lang="en-US" sz="2400" dirty="0"/>
              <a:t>If there is a new development, what is the </a:t>
            </a:r>
            <a:r>
              <a:rPr lang="en-US" sz="2400" dirty="0">
                <a:solidFill>
                  <a:schemeClr val="accent2"/>
                </a:solidFill>
              </a:rPr>
              <a:t>mechanism of action</a:t>
            </a:r>
            <a:r>
              <a:rPr lang="en-US" sz="2400" dirty="0"/>
              <a:t>? What does the nurse use to guide the </a:t>
            </a:r>
            <a:r>
              <a:rPr lang="en-US" sz="2400" dirty="0">
                <a:solidFill>
                  <a:schemeClr val="accent2"/>
                </a:solidFill>
              </a:rPr>
              <a:t>next steps of care</a:t>
            </a:r>
            <a:r>
              <a:rPr lang="en-US" sz="2400" dirty="0"/>
              <a:t>?</a:t>
            </a:r>
          </a:p>
          <a:p>
            <a:endParaRPr lang="en-US" dirty="0"/>
          </a:p>
        </p:txBody>
      </p:sp>
    </p:spTree>
    <p:extLst>
      <p:ext uri="{BB962C8B-B14F-4D97-AF65-F5344CB8AC3E}">
        <p14:creationId xmlns:p14="http://schemas.microsoft.com/office/powerpoint/2010/main" val="1894075137"/>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3236</TotalTime>
  <Words>2660</Words>
  <Application>Microsoft Office PowerPoint</Application>
  <PresentationFormat>Widescreen</PresentationFormat>
  <Paragraphs>285</Paragraphs>
  <Slides>21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Calibri</vt:lpstr>
      <vt:lpstr>Calibri Light</vt:lpstr>
      <vt:lpstr>Wingdings</vt:lpstr>
      <vt:lpstr>Retrospect</vt:lpstr>
      <vt:lpstr>Caseload Balance and Risk Stratification in Community Residential Care: </vt:lpstr>
      <vt:lpstr>Background                                 &amp; Significance</vt:lpstr>
      <vt:lpstr>Community Residential Living </vt:lpstr>
      <vt:lpstr>CHRONIC CARE MODEL (Wagner, 1998) </vt:lpstr>
      <vt:lpstr>Wagner Model</vt:lpstr>
      <vt:lpstr>CHRONIC CARE IN THE RESIDENTIAL SETTING</vt:lpstr>
      <vt:lpstr>Wagner Model</vt:lpstr>
      <vt:lpstr>Chronic Care Model: Details</vt:lpstr>
      <vt:lpstr>PROBLEM STATEMENT:   What components of chronic care take so much time? </vt:lpstr>
      <vt:lpstr>PILOT PROGRAM &amp; TOOL DEVELOPMENT OBJECTIVES:</vt:lpstr>
      <vt:lpstr>STAKEHOLDERS</vt:lpstr>
      <vt:lpstr>Methodology</vt:lpstr>
      <vt:lpstr>REVIEW OF UTILIZATION</vt:lpstr>
      <vt:lpstr>ACUITY TOOL</vt:lpstr>
      <vt:lpstr>NURSING INVOLVEMENT </vt:lpstr>
      <vt:lpstr>PILOT RESULTS: Resident Assessment (n=103; n=100)</vt:lpstr>
      <vt:lpstr>CLINICAL PATHWAYS</vt:lpstr>
      <vt:lpstr>SAMPLE PATHWAYS</vt:lpstr>
      <vt:lpstr>DISCUSSION</vt:lpstr>
      <vt:lpstr>ACKNOWLEDGEMENTS</vt:lpstr>
      <vt:lpstr>Select 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Caseload Balance and Risk Stratification in Community Residential Care: </dc:title>
  <dc:creator>Julieanne Burridge</dc:creator>
  <cp:lastModifiedBy>Julieanne Burridge</cp:lastModifiedBy>
  <cp:revision>68</cp:revision>
  <cp:lastPrinted>2021-04-17T20:48:22Z</cp:lastPrinted>
  <dcterms:created xsi:type="dcterms:W3CDTF">2021-04-12T20:44:15Z</dcterms:created>
  <dcterms:modified xsi:type="dcterms:W3CDTF">2021-04-30T15:47:37Z</dcterms:modified>
</cp:coreProperties>
</file>