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1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72" r:id="rId8"/>
    <p:sldId id="268" r:id="rId9"/>
    <p:sldId id="270" r:id="rId10"/>
    <p:sldId id="266" r:id="rId11"/>
    <p:sldId id="263" r:id="rId12"/>
    <p:sldId id="269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9"/>
    <p:restoredTop sz="94615"/>
  </p:normalViewPr>
  <p:slideViewPr>
    <p:cSldViewPr snapToGrid="0">
      <p:cViewPr varScale="1">
        <p:scale>
          <a:sx n="90" d="100"/>
          <a:sy n="90" d="100"/>
        </p:scale>
        <p:origin x="232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292876-8064-4AFE-BE7D-8A9530D60F03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75D808C-DFAD-4827-84F4-950808B65C3C}">
      <dgm:prSet custT="1"/>
      <dgm:spPr/>
      <dgm:t>
        <a:bodyPr/>
        <a:lstStyle/>
        <a:p>
          <a:r>
            <a:rPr lang="en-US" sz="2400" dirty="0"/>
            <a:t>Communication structures changed and were limited </a:t>
          </a:r>
        </a:p>
      </dgm:t>
    </dgm:pt>
    <dgm:pt modelId="{D80B2A25-B708-4B2C-854F-DC7D33A96049}" type="parTrans" cxnId="{C821E8E4-AF64-4D19-96CE-FA926AC7711D}">
      <dgm:prSet/>
      <dgm:spPr/>
      <dgm:t>
        <a:bodyPr/>
        <a:lstStyle/>
        <a:p>
          <a:endParaRPr lang="en-US"/>
        </a:p>
      </dgm:t>
    </dgm:pt>
    <dgm:pt modelId="{EA640843-52D4-4B9D-AEB5-AD5B52A703FA}" type="sibTrans" cxnId="{C821E8E4-AF64-4D19-96CE-FA926AC7711D}">
      <dgm:prSet/>
      <dgm:spPr/>
      <dgm:t>
        <a:bodyPr/>
        <a:lstStyle/>
        <a:p>
          <a:endParaRPr lang="en-US" dirty="0"/>
        </a:p>
      </dgm:t>
    </dgm:pt>
    <dgm:pt modelId="{EAFFCC10-FAEA-45F8-91AA-92DD419FC601}">
      <dgm:prSet/>
      <dgm:spPr/>
      <dgm:t>
        <a:bodyPr/>
        <a:lstStyle/>
        <a:p>
          <a:r>
            <a:rPr lang="en-US" dirty="0"/>
            <a:t>Pandemic realigned priorities delaying and/or blocking standards of care </a:t>
          </a:r>
        </a:p>
      </dgm:t>
    </dgm:pt>
    <dgm:pt modelId="{38320C55-33E1-4090-81D5-FBD99DE286DA}" type="parTrans" cxnId="{C30A900B-CDAC-4396-9498-8F6978BABF7F}">
      <dgm:prSet/>
      <dgm:spPr/>
      <dgm:t>
        <a:bodyPr/>
        <a:lstStyle/>
        <a:p>
          <a:endParaRPr lang="en-US"/>
        </a:p>
      </dgm:t>
    </dgm:pt>
    <dgm:pt modelId="{0BAF87AE-68CD-4556-A174-FF136B1B33A3}" type="sibTrans" cxnId="{C30A900B-CDAC-4396-9498-8F6978BABF7F}">
      <dgm:prSet/>
      <dgm:spPr/>
      <dgm:t>
        <a:bodyPr/>
        <a:lstStyle/>
        <a:p>
          <a:endParaRPr lang="en-US" dirty="0"/>
        </a:p>
      </dgm:t>
    </dgm:pt>
    <dgm:pt modelId="{2804BA7C-84F1-4946-B31E-F4C465DB03A0}">
      <dgm:prSet/>
      <dgm:spPr/>
      <dgm:t>
        <a:bodyPr/>
        <a:lstStyle/>
        <a:p>
          <a:r>
            <a:rPr lang="en-US" dirty="0"/>
            <a:t>Delay in timely access to hospice when hospice benefit is six months </a:t>
          </a:r>
        </a:p>
      </dgm:t>
    </dgm:pt>
    <dgm:pt modelId="{442B762F-84DC-45E6-8F42-F0D6B432106F}" type="parTrans" cxnId="{20B60D58-EFC0-4203-98B0-15900A144F61}">
      <dgm:prSet/>
      <dgm:spPr/>
      <dgm:t>
        <a:bodyPr/>
        <a:lstStyle/>
        <a:p>
          <a:endParaRPr lang="en-US"/>
        </a:p>
      </dgm:t>
    </dgm:pt>
    <dgm:pt modelId="{1A3E3C7F-18E5-4CF9-A206-31E48F852CD4}" type="sibTrans" cxnId="{20B60D58-EFC0-4203-98B0-15900A144F61}">
      <dgm:prSet/>
      <dgm:spPr/>
      <dgm:t>
        <a:bodyPr/>
        <a:lstStyle/>
        <a:p>
          <a:endParaRPr lang="en-US" dirty="0"/>
        </a:p>
      </dgm:t>
    </dgm:pt>
    <dgm:pt modelId="{B4ABD175-CB32-4B29-BB56-31D15CFE8306}">
      <dgm:prSet custT="1"/>
      <dgm:spPr/>
      <dgm:t>
        <a:bodyPr/>
        <a:lstStyle/>
        <a:p>
          <a:r>
            <a:rPr lang="en-US" sz="2400" b="1" dirty="0">
              <a:solidFill>
                <a:srgbClr val="0070C0"/>
              </a:solidFill>
            </a:rPr>
            <a:t>Added stressors to patients and families </a:t>
          </a:r>
        </a:p>
      </dgm:t>
    </dgm:pt>
    <dgm:pt modelId="{244CF1A5-5679-4A6C-9C64-F55802696ECE}" type="parTrans" cxnId="{17893C95-1C54-4E60-804A-0145339D4E55}">
      <dgm:prSet/>
      <dgm:spPr/>
      <dgm:t>
        <a:bodyPr/>
        <a:lstStyle/>
        <a:p>
          <a:endParaRPr lang="en-US"/>
        </a:p>
      </dgm:t>
    </dgm:pt>
    <dgm:pt modelId="{D8309A33-CB6B-46C3-9BE9-B91EA83E4E0A}" type="sibTrans" cxnId="{17893C95-1C54-4E60-804A-0145339D4E55}">
      <dgm:prSet/>
      <dgm:spPr/>
      <dgm:t>
        <a:bodyPr/>
        <a:lstStyle/>
        <a:p>
          <a:endParaRPr lang="en-US" dirty="0"/>
        </a:p>
      </dgm:t>
    </dgm:pt>
    <dgm:pt modelId="{91D19A21-3D8A-4013-85F9-978BA41A147D}">
      <dgm:prSet custT="1"/>
      <dgm:spPr/>
      <dgm:t>
        <a:bodyPr/>
        <a:lstStyle/>
        <a:p>
          <a:r>
            <a:rPr lang="en-US" sz="2400" dirty="0"/>
            <a:t>Frustration for referral sources </a:t>
          </a:r>
        </a:p>
      </dgm:t>
    </dgm:pt>
    <dgm:pt modelId="{4D214CEB-E371-4BB0-B5DD-F356A7F63A89}" type="parTrans" cxnId="{FC3CB8AA-5DC9-409C-91E2-826D7CEFDE89}">
      <dgm:prSet/>
      <dgm:spPr/>
      <dgm:t>
        <a:bodyPr/>
        <a:lstStyle/>
        <a:p>
          <a:endParaRPr lang="en-US"/>
        </a:p>
      </dgm:t>
    </dgm:pt>
    <dgm:pt modelId="{779C2ADA-5894-4507-9BC7-7A1E5A29831A}" type="sibTrans" cxnId="{FC3CB8AA-5DC9-409C-91E2-826D7CEFDE89}">
      <dgm:prSet/>
      <dgm:spPr/>
      <dgm:t>
        <a:bodyPr/>
        <a:lstStyle/>
        <a:p>
          <a:endParaRPr lang="en-US" dirty="0"/>
        </a:p>
      </dgm:t>
    </dgm:pt>
    <dgm:pt modelId="{46153FC9-B557-4BD7-A565-F6D8D91DFCE4}">
      <dgm:prSet custT="1"/>
      <dgm:spPr/>
      <dgm:t>
        <a:bodyPr/>
        <a:lstStyle/>
        <a:p>
          <a:r>
            <a:rPr lang="en-US" sz="2400" dirty="0"/>
            <a:t>Increased workload to hospice staff</a:t>
          </a:r>
        </a:p>
      </dgm:t>
    </dgm:pt>
    <dgm:pt modelId="{F0997969-87B5-44B7-8E6D-FCBED09304E5}" type="parTrans" cxnId="{81D72F4F-7A72-4538-9DF5-B1893E72B281}">
      <dgm:prSet/>
      <dgm:spPr/>
      <dgm:t>
        <a:bodyPr/>
        <a:lstStyle/>
        <a:p>
          <a:endParaRPr lang="en-US"/>
        </a:p>
      </dgm:t>
    </dgm:pt>
    <dgm:pt modelId="{4ADD3F8D-59CB-40EF-AF3B-7B15B685FC28}" type="sibTrans" cxnId="{81D72F4F-7A72-4538-9DF5-B1893E72B281}">
      <dgm:prSet/>
      <dgm:spPr/>
      <dgm:t>
        <a:bodyPr/>
        <a:lstStyle/>
        <a:p>
          <a:endParaRPr lang="en-US"/>
        </a:p>
      </dgm:t>
    </dgm:pt>
    <dgm:pt modelId="{B1D35A16-1ADA-4EC5-BFD3-26CF8CC7A46B}" type="pres">
      <dgm:prSet presAssocID="{5F292876-8064-4AFE-BE7D-8A9530D60F03}" presName="Name0" presStyleCnt="0">
        <dgm:presLayoutVars>
          <dgm:dir/>
          <dgm:resizeHandles val="exact"/>
        </dgm:presLayoutVars>
      </dgm:prSet>
      <dgm:spPr/>
    </dgm:pt>
    <dgm:pt modelId="{59A20248-8581-4C57-B85D-AA0E49319EC3}" type="pres">
      <dgm:prSet presAssocID="{F75D808C-DFAD-4827-84F4-950808B65C3C}" presName="node" presStyleLbl="node1" presStyleIdx="0" presStyleCnt="6">
        <dgm:presLayoutVars>
          <dgm:bulletEnabled val="1"/>
        </dgm:presLayoutVars>
      </dgm:prSet>
      <dgm:spPr/>
    </dgm:pt>
    <dgm:pt modelId="{5DBC1C70-39EE-421D-A79F-1D4DD837F8E4}" type="pres">
      <dgm:prSet presAssocID="{EA640843-52D4-4B9D-AEB5-AD5B52A703FA}" presName="sibTrans" presStyleLbl="sibTrans1D1" presStyleIdx="0" presStyleCnt="5"/>
      <dgm:spPr/>
    </dgm:pt>
    <dgm:pt modelId="{1B47BDE1-BA52-446F-9F16-D57E57CB9871}" type="pres">
      <dgm:prSet presAssocID="{EA640843-52D4-4B9D-AEB5-AD5B52A703FA}" presName="connectorText" presStyleLbl="sibTrans1D1" presStyleIdx="0" presStyleCnt="5"/>
      <dgm:spPr/>
    </dgm:pt>
    <dgm:pt modelId="{2DEA4B56-35C9-43F3-8A15-FFC9AF18B9E1}" type="pres">
      <dgm:prSet presAssocID="{EAFFCC10-FAEA-45F8-91AA-92DD419FC601}" presName="node" presStyleLbl="node1" presStyleIdx="1" presStyleCnt="6">
        <dgm:presLayoutVars>
          <dgm:bulletEnabled val="1"/>
        </dgm:presLayoutVars>
      </dgm:prSet>
      <dgm:spPr/>
    </dgm:pt>
    <dgm:pt modelId="{7C0ACE5B-DB95-4DF8-BD94-EE812567A263}" type="pres">
      <dgm:prSet presAssocID="{0BAF87AE-68CD-4556-A174-FF136B1B33A3}" presName="sibTrans" presStyleLbl="sibTrans1D1" presStyleIdx="1" presStyleCnt="5"/>
      <dgm:spPr/>
    </dgm:pt>
    <dgm:pt modelId="{C2670AB9-B09F-43FB-926F-8E362B058053}" type="pres">
      <dgm:prSet presAssocID="{0BAF87AE-68CD-4556-A174-FF136B1B33A3}" presName="connectorText" presStyleLbl="sibTrans1D1" presStyleIdx="1" presStyleCnt="5"/>
      <dgm:spPr/>
    </dgm:pt>
    <dgm:pt modelId="{E1C82328-4D9B-4DE3-A1EE-50C2C45FACDC}" type="pres">
      <dgm:prSet presAssocID="{2804BA7C-84F1-4946-B31E-F4C465DB03A0}" presName="node" presStyleLbl="node1" presStyleIdx="2" presStyleCnt="6">
        <dgm:presLayoutVars>
          <dgm:bulletEnabled val="1"/>
        </dgm:presLayoutVars>
      </dgm:prSet>
      <dgm:spPr/>
    </dgm:pt>
    <dgm:pt modelId="{4A381ACA-A348-437D-842E-3C5D3B378924}" type="pres">
      <dgm:prSet presAssocID="{1A3E3C7F-18E5-4CF9-A206-31E48F852CD4}" presName="sibTrans" presStyleLbl="sibTrans1D1" presStyleIdx="2" presStyleCnt="5"/>
      <dgm:spPr/>
    </dgm:pt>
    <dgm:pt modelId="{30145AE0-86D1-4CC7-960E-397D4168944A}" type="pres">
      <dgm:prSet presAssocID="{1A3E3C7F-18E5-4CF9-A206-31E48F852CD4}" presName="connectorText" presStyleLbl="sibTrans1D1" presStyleIdx="2" presStyleCnt="5"/>
      <dgm:spPr/>
    </dgm:pt>
    <dgm:pt modelId="{68BAFBA0-0B57-4732-AC73-E46CA1B0E3AB}" type="pres">
      <dgm:prSet presAssocID="{B4ABD175-CB32-4B29-BB56-31D15CFE8306}" presName="node" presStyleLbl="node1" presStyleIdx="3" presStyleCnt="6">
        <dgm:presLayoutVars>
          <dgm:bulletEnabled val="1"/>
        </dgm:presLayoutVars>
      </dgm:prSet>
      <dgm:spPr/>
    </dgm:pt>
    <dgm:pt modelId="{B9559C41-12AE-4965-A4F4-A117A9CD4DD4}" type="pres">
      <dgm:prSet presAssocID="{D8309A33-CB6B-46C3-9BE9-B91EA83E4E0A}" presName="sibTrans" presStyleLbl="sibTrans1D1" presStyleIdx="3" presStyleCnt="5"/>
      <dgm:spPr/>
    </dgm:pt>
    <dgm:pt modelId="{558F002F-2158-45FC-8B2D-3351B59C5725}" type="pres">
      <dgm:prSet presAssocID="{D8309A33-CB6B-46C3-9BE9-B91EA83E4E0A}" presName="connectorText" presStyleLbl="sibTrans1D1" presStyleIdx="3" presStyleCnt="5"/>
      <dgm:spPr/>
    </dgm:pt>
    <dgm:pt modelId="{388B43EA-AB90-4084-B123-4262827BF03F}" type="pres">
      <dgm:prSet presAssocID="{91D19A21-3D8A-4013-85F9-978BA41A147D}" presName="node" presStyleLbl="node1" presStyleIdx="4" presStyleCnt="6">
        <dgm:presLayoutVars>
          <dgm:bulletEnabled val="1"/>
        </dgm:presLayoutVars>
      </dgm:prSet>
      <dgm:spPr/>
    </dgm:pt>
    <dgm:pt modelId="{D56CA90A-59F5-4EF4-A29A-AE4F09EB8AE6}" type="pres">
      <dgm:prSet presAssocID="{779C2ADA-5894-4507-9BC7-7A1E5A29831A}" presName="sibTrans" presStyleLbl="sibTrans1D1" presStyleIdx="4" presStyleCnt="5"/>
      <dgm:spPr/>
    </dgm:pt>
    <dgm:pt modelId="{3B80FED1-5B1F-408C-9DA5-C9E6BB2F92BC}" type="pres">
      <dgm:prSet presAssocID="{779C2ADA-5894-4507-9BC7-7A1E5A29831A}" presName="connectorText" presStyleLbl="sibTrans1D1" presStyleIdx="4" presStyleCnt="5"/>
      <dgm:spPr/>
    </dgm:pt>
    <dgm:pt modelId="{1C79B35A-0001-4B0D-95EF-361EB7E03510}" type="pres">
      <dgm:prSet presAssocID="{46153FC9-B557-4BD7-A565-F6D8D91DFCE4}" presName="node" presStyleLbl="node1" presStyleIdx="5" presStyleCnt="6">
        <dgm:presLayoutVars>
          <dgm:bulletEnabled val="1"/>
        </dgm:presLayoutVars>
      </dgm:prSet>
      <dgm:spPr/>
    </dgm:pt>
  </dgm:ptLst>
  <dgm:cxnLst>
    <dgm:cxn modelId="{C30A900B-CDAC-4396-9498-8F6978BABF7F}" srcId="{5F292876-8064-4AFE-BE7D-8A9530D60F03}" destId="{EAFFCC10-FAEA-45F8-91AA-92DD419FC601}" srcOrd="1" destOrd="0" parTransId="{38320C55-33E1-4090-81D5-FBD99DE286DA}" sibTransId="{0BAF87AE-68CD-4556-A174-FF136B1B33A3}"/>
    <dgm:cxn modelId="{0163F41A-BA3E-4B44-92F0-F16C9006FF68}" type="presOf" srcId="{779C2ADA-5894-4507-9BC7-7A1E5A29831A}" destId="{3B80FED1-5B1F-408C-9DA5-C9E6BB2F92BC}" srcOrd="1" destOrd="0" presId="urn:microsoft.com/office/officeart/2016/7/layout/RepeatingBendingProcessNew"/>
    <dgm:cxn modelId="{4F5EB028-44DF-479E-A509-93A11148C06F}" type="presOf" srcId="{EAFFCC10-FAEA-45F8-91AA-92DD419FC601}" destId="{2DEA4B56-35C9-43F3-8A15-FFC9AF18B9E1}" srcOrd="0" destOrd="0" presId="urn:microsoft.com/office/officeart/2016/7/layout/RepeatingBendingProcessNew"/>
    <dgm:cxn modelId="{667CCA32-7659-4047-A1E1-2C446569B30B}" type="presOf" srcId="{D8309A33-CB6B-46C3-9BE9-B91EA83E4E0A}" destId="{B9559C41-12AE-4965-A4F4-A117A9CD4DD4}" srcOrd="0" destOrd="0" presId="urn:microsoft.com/office/officeart/2016/7/layout/RepeatingBendingProcessNew"/>
    <dgm:cxn modelId="{63C2F538-7A03-46F5-AA39-DE6DB24D88C1}" type="presOf" srcId="{46153FC9-B557-4BD7-A565-F6D8D91DFCE4}" destId="{1C79B35A-0001-4B0D-95EF-361EB7E03510}" srcOrd="0" destOrd="0" presId="urn:microsoft.com/office/officeart/2016/7/layout/RepeatingBendingProcessNew"/>
    <dgm:cxn modelId="{AA36443E-0F2E-4636-A67A-7B405C3D67C1}" type="presOf" srcId="{B4ABD175-CB32-4B29-BB56-31D15CFE8306}" destId="{68BAFBA0-0B57-4732-AC73-E46CA1B0E3AB}" srcOrd="0" destOrd="0" presId="urn:microsoft.com/office/officeart/2016/7/layout/RepeatingBendingProcessNew"/>
    <dgm:cxn modelId="{81D72F4F-7A72-4538-9DF5-B1893E72B281}" srcId="{5F292876-8064-4AFE-BE7D-8A9530D60F03}" destId="{46153FC9-B557-4BD7-A565-F6D8D91DFCE4}" srcOrd="5" destOrd="0" parTransId="{F0997969-87B5-44B7-8E6D-FCBED09304E5}" sibTransId="{4ADD3F8D-59CB-40EF-AF3B-7B15B685FC28}"/>
    <dgm:cxn modelId="{D7DCB64F-68A1-48D7-B1F8-1A9197D020B9}" type="presOf" srcId="{D8309A33-CB6B-46C3-9BE9-B91EA83E4E0A}" destId="{558F002F-2158-45FC-8B2D-3351B59C5725}" srcOrd="1" destOrd="0" presId="urn:microsoft.com/office/officeart/2016/7/layout/RepeatingBendingProcessNew"/>
    <dgm:cxn modelId="{20B60D58-EFC0-4203-98B0-15900A144F61}" srcId="{5F292876-8064-4AFE-BE7D-8A9530D60F03}" destId="{2804BA7C-84F1-4946-B31E-F4C465DB03A0}" srcOrd="2" destOrd="0" parTransId="{442B762F-84DC-45E6-8F42-F0D6B432106F}" sibTransId="{1A3E3C7F-18E5-4CF9-A206-31E48F852CD4}"/>
    <dgm:cxn modelId="{95575959-401E-4656-9FCE-C2D41FAD99C7}" type="presOf" srcId="{2804BA7C-84F1-4946-B31E-F4C465DB03A0}" destId="{E1C82328-4D9B-4DE3-A1EE-50C2C45FACDC}" srcOrd="0" destOrd="0" presId="urn:microsoft.com/office/officeart/2016/7/layout/RepeatingBendingProcessNew"/>
    <dgm:cxn modelId="{19986860-D0C4-40C0-ABDB-D41047981B45}" type="presOf" srcId="{1A3E3C7F-18E5-4CF9-A206-31E48F852CD4}" destId="{4A381ACA-A348-437D-842E-3C5D3B378924}" srcOrd="0" destOrd="0" presId="urn:microsoft.com/office/officeart/2016/7/layout/RepeatingBendingProcessNew"/>
    <dgm:cxn modelId="{8AEEB56C-C3E5-4408-BADA-B474F2FA2125}" type="presOf" srcId="{5F292876-8064-4AFE-BE7D-8A9530D60F03}" destId="{B1D35A16-1ADA-4EC5-BFD3-26CF8CC7A46B}" srcOrd="0" destOrd="0" presId="urn:microsoft.com/office/officeart/2016/7/layout/RepeatingBendingProcessNew"/>
    <dgm:cxn modelId="{A4827C74-FDD4-4E93-A78E-0C41DCA35888}" type="presOf" srcId="{EA640843-52D4-4B9D-AEB5-AD5B52A703FA}" destId="{1B47BDE1-BA52-446F-9F16-D57E57CB9871}" srcOrd="1" destOrd="0" presId="urn:microsoft.com/office/officeart/2016/7/layout/RepeatingBendingProcessNew"/>
    <dgm:cxn modelId="{9DADB176-29C0-449D-99A4-6D4FB5C3DC5D}" type="presOf" srcId="{0BAF87AE-68CD-4556-A174-FF136B1B33A3}" destId="{C2670AB9-B09F-43FB-926F-8E362B058053}" srcOrd="1" destOrd="0" presId="urn:microsoft.com/office/officeart/2016/7/layout/RepeatingBendingProcessNew"/>
    <dgm:cxn modelId="{17893C95-1C54-4E60-804A-0145339D4E55}" srcId="{5F292876-8064-4AFE-BE7D-8A9530D60F03}" destId="{B4ABD175-CB32-4B29-BB56-31D15CFE8306}" srcOrd="3" destOrd="0" parTransId="{244CF1A5-5679-4A6C-9C64-F55802696ECE}" sibTransId="{D8309A33-CB6B-46C3-9BE9-B91EA83E4E0A}"/>
    <dgm:cxn modelId="{C8B84BA2-613B-4FE8-B794-77A574A9106F}" type="presOf" srcId="{1A3E3C7F-18E5-4CF9-A206-31E48F852CD4}" destId="{30145AE0-86D1-4CC7-960E-397D4168944A}" srcOrd="1" destOrd="0" presId="urn:microsoft.com/office/officeart/2016/7/layout/RepeatingBendingProcessNew"/>
    <dgm:cxn modelId="{FC3CB8AA-5DC9-409C-91E2-826D7CEFDE89}" srcId="{5F292876-8064-4AFE-BE7D-8A9530D60F03}" destId="{91D19A21-3D8A-4013-85F9-978BA41A147D}" srcOrd="4" destOrd="0" parTransId="{4D214CEB-E371-4BB0-B5DD-F356A7F63A89}" sibTransId="{779C2ADA-5894-4507-9BC7-7A1E5A29831A}"/>
    <dgm:cxn modelId="{12E0AAAC-8667-496A-ADE5-74CC0D2359C4}" type="presOf" srcId="{F75D808C-DFAD-4827-84F4-950808B65C3C}" destId="{59A20248-8581-4C57-B85D-AA0E49319EC3}" srcOrd="0" destOrd="0" presId="urn:microsoft.com/office/officeart/2016/7/layout/RepeatingBendingProcessNew"/>
    <dgm:cxn modelId="{67903DBF-A96C-429A-A9BC-D9CC83654F88}" type="presOf" srcId="{779C2ADA-5894-4507-9BC7-7A1E5A29831A}" destId="{D56CA90A-59F5-4EF4-A29A-AE4F09EB8AE6}" srcOrd="0" destOrd="0" presId="urn:microsoft.com/office/officeart/2016/7/layout/RepeatingBendingProcessNew"/>
    <dgm:cxn modelId="{D8F1B8CB-1400-450F-8757-7B4B67C89A8B}" type="presOf" srcId="{91D19A21-3D8A-4013-85F9-978BA41A147D}" destId="{388B43EA-AB90-4084-B123-4262827BF03F}" srcOrd="0" destOrd="0" presId="urn:microsoft.com/office/officeart/2016/7/layout/RepeatingBendingProcessNew"/>
    <dgm:cxn modelId="{C821E8E4-AF64-4D19-96CE-FA926AC7711D}" srcId="{5F292876-8064-4AFE-BE7D-8A9530D60F03}" destId="{F75D808C-DFAD-4827-84F4-950808B65C3C}" srcOrd="0" destOrd="0" parTransId="{D80B2A25-B708-4B2C-854F-DC7D33A96049}" sibTransId="{EA640843-52D4-4B9D-AEB5-AD5B52A703FA}"/>
    <dgm:cxn modelId="{85ACC5F8-BBC9-4E0A-A20F-73D3299F9CB3}" type="presOf" srcId="{0BAF87AE-68CD-4556-A174-FF136B1B33A3}" destId="{7C0ACE5B-DB95-4DF8-BD94-EE812567A263}" srcOrd="0" destOrd="0" presId="urn:microsoft.com/office/officeart/2016/7/layout/RepeatingBendingProcessNew"/>
    <dgm:cxn modelId="{8EF3FBF8-4EC3-4DB7-AF1A-FDF979548460}" type="presOf" srcId="{EA640843-52D4-4B9D-AEB5-AD5B52A703FA}" destId="{5DBC1C70-39EE-421D-A79F-1D4DD837F8E4}" srcOrd="0" destOrd="0" presId="urn:microsoft.com/office/officeart/2016/7/layout/RepeatingBendingProcessNew"/>
    <dgm:cxn modelId="{D88F6F6C-C137-4FFF-9900-0137C2984FF1}" type="presParOf" srcId="{B1D35A16-1ADA-4EC5-BFD3-26CF8CC7A46B}" destId="{59A20248-8581-4C57-B85D-AA0E49319EC3}" srcOrd="0" destOrd="0" presId="urn:microsoft.com/office/officeart/2016/7/layout/RepeatingBendingProcessNew"/>
    <dgm:cxn modelId="{E15EF71F-5266-4F97-A592-14D367C46F4B}" type="presParOf" srcId="{B1D35A16-1ADA-4EC5-BFD3-26CF8CC7A46B}" destId="{5DBC1C70-39EE-421D-A79F-1D4DD837F8E4}" srcOrd="1" destOrd="0" presId="urn:microsoft.com/office/officeart/2016/7/layout/RepeatingBendingProcessNew"/>
    <dgm:cxn modelId="{35C52FD4-C1F1-4BDD-9CE1-714D8C6564B0}" type="presParOf" srcId="{5DBC1C70-39EE-421D-A79F-1D4DD837F8E4}" destId="{1B47BDE1-BA52-446F-9F16-D57E57CB9871}" srcOrd="0" destOrd="0" presId="urn:microsoft.com/office/officeart/2016/7/layout/RepeatingBendingProcessNew"/>
    <dgm:cxn modelId="{7C6E1567-802D-46B1-BF00-916EBABEF45F}" type="presParOf" srcId="{B1D35A16-1ADA-4EC5-BFD3-26CF8CC7A46B}" destId="{2DEA4B56-35C9-43F3-8A15-FFC9AF18B9E1}" srcOrd="2" destOrd="0" presId="urn:microsoft.com/office/officeart/2016/7/layout/RepeatingBendingProcessNew"/>
    <dgm:cxn modelId="{71CD619D-5907-44A5-A989-3310C0FF4FB5}" type="presParOf" srcId="{B1D35A16-1ADA-4EC5-BFD3-26CF8CC7A46B}" destId="{7C0ACE5B-DB95-4DF8-BD94-EE812567A263}" srcOrd="3" destOrd="0" presId="urn:microsoft.com/office/officeart/2016/7/layout/RepeatingBendingProcessNew"/>
    <dgm:cxn modelId="{61456D91-75E9-46EC-A050-ECFE6230186F}" type="presParOf" srcId="{7C0ACE5B-DB95-4DF8-BD94-EE812567A263}" destId="{C2670AB9-B09F-43FB-926F-8E362B058053}" srcOrd="0" destOrd="0" presId="urn:microsoft.com/office/officeart/2016/7/layout/RepeatingBendingProcessNew"/>
    <dgm:cxn modelId="{08A44E0B-17ED-47DA-A9EB-5A1E2D640B86}" type="presParOf" srcId="{B1D35A16-1ADA-4EC5-BFD3-26CF8CC7A46B}" destId="{E1C82328-4D9B-4DE3-A1EE-50C2C45FACDC}" srcOrd="4" destOrd="0" presId="urn:microsoft.com/office/officeart/2016/7/layout/RepeatingBendingProcessNew"/>
    <dgm:cxn modelId="{FED03FA1-3256-41E8-946E-A7B57E37E6EE}" type="presParOf" srcId="{B1D35A16-1ADA-4EC5-BFD3-26CF8CC7A46B}" destId="{4A381ACA-A348-437D-842E-3C5D3B378924}" srcOrd="5" destOrd="0" presId="urn:microsoft.com/office/officeart/2016/7/layout/RepeatingBendingProcessNew"/>
    <dgm:cxn modelId="{979181A2-9FE1-4BA1-85D6-D9906C616F0B}" type="presParOf" srcId="{4A381ACA-A348-437D-842E-3C5D3B378924}" destId="{30145AE0-86D1-4CC7-960E-397D4168944A}" srcOrd="0" destOrd="0" presId="urn:microsoft.com/office/officeart/2016/7/layout/RepeatingBendingProcessNew"/>
    <dgm:cxn modelId="{CCDCBBE2-33A6-4DB7-8F77-106077F86B71}" type="presParOf" srcId="{B1D35A16-1ADA-4EC5-BFD3-26CF8CC7A46B}" destId="{68BAFBA0-0B57-4732-AC73-E46CA1B0E3AB}" srcOrd="6" destOrd="0" presId="urn:microsoft.com/office/officeart/2016/7/layout/RepeatingBendingProcessNew"/>
    <dgm:cxn modelId="{058D67AB-21EA-4CAF-9980-A7181BBC8BA9}" type="presParOf" srcId="{B1D35A16-1ADA-4EC5-BFD3-26CF8CC7A46B}" destId="{B9559C41-12AE-4965-A4F4-A117A9CD4DD4}" srcOrd="7" destOrd="0" presId="urn:microsoft.com/office/officeart/2016/7/layout/RepeatingBendingProcessNew"/>
    <dgm:cxn modelId="{14C00D93-6BD3-459C-90B0-7D616736D3E3}" type="presParOf" srcId="{B9559C41-12AE-4965-A4F4-A117A9CD4DD4}" destId="{558F002F-2158-45FC-8B2D-3351B59C5725}" srcOrd="0" destOrd="0" presId="urn:microsoft.com/office/officeart/2016/7/layout/RepeatingBendingProcessNew"/>
    <dgm:cxn modelId="{F48C6DC8-4582-4D23-97AD-954CB5DFA2A9}" type="presParOf" srcId="{B1D35A16-1ADA-4EC5-BFD3-26CF8CC7A46B}" destId="{388B43EA-AB90-4084-B123-4262827BF03F}" srcOrd="8" destOrd="0" presId="urn:microsoft.com/office/officeart/2016/7/layout/RepeatingBendingProcessNew"/>
    <dgm:cxn modelId="{E5E77E2B-D966-4527-8A96-C9252B43B446}" type="presParOf" srcId="{B1D35A16-1ADA-4EC5-BFD3-26CF8CC7A46B}" destId="{D56CA90A-59F5-4EF4-A29A-AE4F09EB8AE6}" srcOrd="9" destOrd="0" presId="urn:microsoft.com/office/officeart/2016/7/layout/RepeatingBendingProcessNew"/>
    <dgm:cxn modelId="{DC8328B6-BD7C-4012-840D-143BC431E004}" type="presParOf" srcId="{D56CA90A-59F5-4EF4-A29A-AE4F09EB8AE6}" destId="{3B80FED1-5B1F-408C-9DA5-C9E6BB2F92BC}" srcOrd="0" destOrd="0" presId="urn:microsoft.com/office/officeart/2016/7/layout/RepeatingBendingProcessNew"/>
    <dgm:cxn modelId="{C5264814-2247-4D07-845D-F205461249C3}" type="presParOf" srcId="{B1D35A16-1ADA-4EC5-BFD3-26CF8CC7A46B}" destId="{1C79B35A-0001-4B0D-95EF-361EB7E03510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E08EFC-0841-4A64-ADB7-772464FCCBAC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B8FE5AC-C53F-41D0-B3A7-6D16F23DF9D0}">
      <dgm:prSet/>
      <dgm:spPr/>
      <dgm:t>
        <a:bodyPr/>
        <a:lstStyle/>
        <a:p>
          <a:r>
            <a:rPr lang="en-US" dirty="0"/>
            <a:t>Adopt virtual electronic consenting process to be user friendly and accessible for patients, families and hospice staff</a:t>
          </a:r>
        </a:p>
      </dgm:t>
    </dgm:pt>
    <dgm:pt modelId="{84D3FE6E-8377-4DA2-BF36-169FECC50676}" type="parTrans" cxnId="{A6DA657E-8797-449C-A1CA-4CEBD7F908C6}">
      <dgm:prSet/>
      <dgm:spPr/>
      <dgm:t>
        <a:bodyPr/>
        <a:lstStyle/>
        <a:p>
          <a:endParaRPr lang="en-US"/>
        </a:p>
      </dgm:t>
    </dgm:pt>
    <dgm:pt modelId="{2C40093E-058E-4F87-B51F-B3EEC8B9D7BC}" type="sibTrans" cxnId="{A6DA657E-8797-449C-A1CA-4CEBD7F908C6}">
      <dgm:prSet/>
      <dgm:spPr/>
      <dgm:t>
        <a:bodyPr/>
        <a:lstStyle/>
        <a:p>
          <a:endParaRPr lang="en-US"/>
        </a:p>
      </dgm:t>
    </dgm:pt>
    <dgm:pt modelId="{6B4DFDBD-B369-4154-BFCB-6A8E0CF35E58}">
      <dgm:prSet/>
      <dgm:spPr/>
      <dgm:t>
        <a:bodyPr/>
        <a:lstStyle/>
        <a:p>
          <a:r>
            <a:rPr lang="en-US" dirty="0"/>
            <a:t>Access and admission to hospice will be timely ~ s0 critical hospice care begins</a:t>
          </a:r>
        </a:p>
      </dgm:t>
    </dgm:pt>
    <dgm:pt modelId="{AE0F5300-30D5-44C5-BA1C-4A990CBA6CD0}" type="parTrans" cxnId="{B9F82597-20B6-4C3D-9DB9-31D81BCCBF05}">
      <dgm:prSet/>
      <dgm:spPr/>
      <dgm:t>
        <a:bodyPr/>
        <a:lstStyle/>
        <a:p>
          <a:endParaRPr lang="en-US"/>
        </a:p>
      </dgm:t>
    </dgm:pt>
    <dgm:pt modelId="{17A12C15-1165-41F0-9C93-314F4EACC938}" type="sibTrans" cxnId="{B9F82597-20B6-4C3D-9DB9-31D81BCCBF05}">
      <dgm:prSet/>
      <dgm:spPr/>
      <dgm:t>
        <a:bodyPr/>
        <a:lstStyle/>
        <a:p>
          <a:endParaRPr lang="en-US"/>
        </a:p>
      </dgm:t>
    </dgm:pt>
    <dgm:pt modelId="{D05A9A5D-E5CB-4543-9123-2091988D3FD0}">
      <dgm:prSet/>
      <dgm:spPr/>
      <dgm:t>
        <a:bodyPr/>
        <a:lstStyle/>
        <a:p>
          <a:r>
            <a:rPr lang="en-US" dirty="0"/>
            <a:t>Pilot the new virtual tools and evaluate to identify barriers and quality improvements</a:t>
          </a:r>
        </a:p>
      </dgm:t>
    </dgm:pt>
    <dgm:pt modelId="{4763E58E-FDBA-4A99-836B-191FD4DE64AD}" type="parTrans" cxnId="{4263B76D-D210-410F-80F3-F30960458F90}">
      <dgm:prSet/>
      <dgm:spPr/>
      <dgm:t>
        <a:bodyPr/>
        <a:lstStyle/>
        <a:p>
          <a:endParaRPr lang="en-US"/>
        </a:p>
      </dgm:t>
    </dgm:pt>
    <dgm:pt modelId="{792D10B7-DCBA-4566-B927-BEA562B3E95C}" type="sibTrans" cxnId="{4263B76D-D210-410F-80F3-F30960458F90}">
      <dgm:prSet/>
      <dgm:spPr/>
      <dgm:t>
        <a:bodyPr/>
        <a:lstStyle/>
        <a:p>
          <a:endParaRPr lang="en-US"/>
        </a:p>
      </dgm:t>
    </dgm:pt>
    <dgm:pt modelId="{5130E385-B38E-42F6-9F90-8D58C15439D1}">
      <dgm:prSet/>
      <dgm:spPr/>
      <dgm:t>
        <a:bodyPr/>
        <a:lstStyle/>
        <a:p>
          <a:r>
            <a:rPr lang="en-US" b="1" dirty="0">
              <a:solidFill>
                <a:srgbClr val="0070C0"/>
              </a:solidFill>
            </a:rPr>
            <a:t>Increase ease of use to patients, families, hospice staff, and others</a:t>
          </a:r>
        </a:p>
      </dgm:t>
    </dgm:pt>
    <dgm:pt modelId="{2D57CA46-D99A-4F11-949E-3B0DBE2DF925}" type="parTrans" cxnId="{72870CCB-3CA7-43A4-ADF7-7DFEF0F5126A}">
      <dgm:prSet/>
      <dgm:spPr/>
      <dgm:t>
        <a:bodyPr/>
        <a:lstStyle/>
        <a:p>
          <a:endParaRPr lang="en-US"/>
        </a:p>
      </dgm:t>
    </dgm:pt>
    <dgm:pt modelId="{AB9B1D2C-1A7F-4097-A21C-6AD5DAAC09E1}" type="sibTrans" cxnId="{72870CCB-3CA7-43A4-ADF7-7DFEF0F5126A}">
      <dgm:prSet/>
      <dgm:spPr/>
      <dgm:t>
        <a:bodyPr/>
        <a:lstStyle/>
        <a:p>
          <a:endParaRPr lang="en-US"/>
        </a:p>
      </dgm:t>
    </dgm:pt>
    <dgm:pt modelId="{370EEACB-E476-49BE-A10B-4F85FA484BAD}" type="pres">
      <dgm:prSet presAssocID="{C2E08EFC-0841-4A64-ADB7-772464FCCBAC}" presName="linear" presStyleCnt="0">
        <dgm:presLayoutVars>
          <dgm:animLvl val="lvl"/>
          <dgm:resizeHandles val="exact"/>
        </dgm:presLayoutVars>
      </dgm:prSet>
      <dgm:spPr/>
    </dgm:pt>
    <dgm:pt modelId="{EB282158-A329-46D1-B35A-78A211F08D23}" type="pres">
      <dgm:prSet presAssocID="{7B8FE5AC-C53F-41D0-B3A7-6D16F23DF9D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0495766-866A-47E2-8D5E-6A85D171298D}" type="pres">
      <dgm:prSet presAssocID="{2C40093E-058E-4F87-B51F-B3EEC8B9D7BC}" presName="spacer" presStyleCnt="0"/>
      <dgm:spPr/>
    </dgm:pt>
    <dgm:pt modelId="{487DB97D-B200-4B4D-A5B2-004165CF6BE3}" type="pres">
      <dgm:prSet presAssocID="{6B4DFDBD-B369-4154-BFCB-6A8E0CF35E5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7DB94C6-019B-409C-B2AB-3C133F76C0F5}" type="pres">
      <dgm:prSet presAssocID="{17A12C15-1165-41F0-9C93-314F4EACC938}" presName="spacer" presStyleCnt="0"/>
      <dgm:spPr/>
    </dgm:pt>
    <dgm:pt modelId="{96A33260-3238-4104-A52B-5D8793769D34}" type="pres">
      <dgm:prSet presAssocID="{D05A9A5D-E5CB-4543-9123-2091988D3FD0}" presName="parentText" presStyleLbl="node1" presStyleIdx="2" presStyleCnt="4" custLinFactNeighborX="-257" custLinFactNeighborY="-33975">
        <dgm:presLayoutVars>
          <dgm:chMax val="0"/>
          <dgm:bulletEnabled val="1"/>
        </dgm:presLayoutVars>
      </dgm:prSet>
      <dgm:spPr/>
    </dgm:pt>
    <dgm:pt modelId="{EF980988-32BA-44BC-A60E-1FF7BD1C7C7C}" type="pres">
      <dgm:prSet presAssocID="{792D10B7-DCBA-4566-B927-BEA562B3E95C}" presName="spacer" presStyleCnt="0"/>
      <dgm:spPr/>
    </dgm:pt>
    <dgm:pt modelId="{5300FC04-CEB1-475C-AB49-6EC6003ECD21}" type="pres">
      <dgm:prSet presAssocID="{5130E385-B38E-42F6-9F90-8D58C15439D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CD46303-2AED-4146-9F60-44B2AD4C4C56}" type="presOf" srcId="{D05A9A5D-E5CB-4543-9123-2091988D3FD0}" destId="{96A33260-3238-4104-A52B-5D8793769D34}" srcOrd="0" destOrd="0" presId="urn:microsoft.com/office/officeart/2005/8/layout/vList2"/>
    <dgm:cxn modelId="{013E372E-8BE3-4739-B0F1-9BCD7FCC8340}" type="presOf" srcId="{6B4DFDBD-B369-4154-BFCB-6A8E0CF35E58}" destId="{487DB97D-B200-4B4D-A5B2-004165CF6BE3}" srcOrd="0" destOrd="0" presId="urn:microsoft.com/office/officeart/2005/8/layout/vList2"/>
    <dgm:cxn modelId="{F7527231-FE46-4E88-9B64-FF7529B586B2}" type="presOf" srcId="{7B8FE5AC-C53F-41D0-B3A7-6D16F23DF9D0}" destId="{EB282158-A329-46D1-B35A-78A211F08D23}" srcOrd="0" destOrd="0" presId="urn:microsoft.com/office/officeart/2005/8/layout/vList2"/>
    <dgm:cxn modelId="{9598CF53-1453-4654-949E-EC40D778E722}" type="presOf" srcId="{5130E385-B38E-42F6-9F90-8D58C15439D1}" destId="{5300FC04-CEB1-475C-AB49-6EC6003ECD21}" srcOrd="0" destOrd="0" presId="urn:microsoft.com/office/officeart/2005/8/layout/vList2"/>
    <dgm:cxn modelId="{4263B76D-D210-410F-80F3-F30960458F90}" srcId="{C2E08EFC-0841-4A64-ADB7-772464FCCBAC}" destId="{D05A9A5D-E5CB-4543-9123-2091988D3FD0}" srcOrd="2" destOrd="0" parTransId="{4763E58E-FDBA-4A99-836B-191FD4DE64AD}" sibTransId="{792D10B7-DCBA-4566-B927-BEA562B3E95C}"/>
    <dgm:cxn modelId="{A6DA657E-8797-449C-A1CA-4CEBD7F908C6}" srcId="{C2E08EFC-0841-4A64-ADB7-772464FCCBAC}" destId="{7B8FE5AC-C53F-41D0-B3A7-6D16F23DF9D0}" srcOrd="0" destOrd="0" parTransId="{84D3FE6E-8377-4DA2-BF36-169FECC50676}" sibTransId="{2C40093E-058E-4F87-B51F-B3EEC8B9D7BC}"/>
    <dgm:cxn modelId="{B9F82597-20B6-4C3D-9DB9-31D81BCCBF05}" srcId="{C2E08EFC-0841-4A64-ADB7-772464FCCBAC}" destId="{6B4DFDBD-B369-4154-BFCB-6A8E0CF35E58}" srcOrd="1" destOrd="0" parTransId="{AE0F5300-30D5-44C5-BA1C-4A990CBA6CD0}" sibTransId="{17A12C15-1165-41F0-9C93-314F4EACC938}"/>
    <dgm:cxn modelId="{72870CCB-3CA7-43A4-ADF7-7DFEF0F5126A}" srcId="{C2E08EFC-0841-4A64-ADB7-772464FCCBAC}" destId="{5130E385-B38E-42F6-9F90-8D58C15439D1}" srcOrd="3" destOrd="0" parTransId="{2D57CA46-D99A-4F11-949E-3B0DBE2DF925}" sibTransId="{AB9B1D2C-1A7F-4097-A21C-6AD5DAAC09E1}"/>
    <dgm:cxn modelId="{FD8468E2-80AE-46F0-BBE6-7451F3E2F0B1}" type="presOf" srcId="{C2E08EFC-0841-4A64-ADB7-772464FCCBAC}" destId="{370EEACB-E476-49BE-A10B-4F85FA484BAD}" srcOrd="0" destOrd="0" presId="urn:microsoft.com/office/officeart/2005/8/layout/vList2"/>
    <dgm:cxn modelId="{E0CF23C1-DB0F-4302-A0D7-53F571AA6308}" type="presParOf" srcId="{370EEACB-E476-49BE-A10B-4F85FA484BAD}" destId="{EB282158-A329-46D1-B35A-78A211F08D23}" srcOrd="0" destOrd="0" presId="urn:microsoft.com/office/officeart/2005/8/layout/vList2"/>
    <dgm:cxn modelId="{B00AB3FD-2126-4B44-A998-31B0DDF4E6CA}" type="presParOf" srcId="{370EEACB-E476-49BE-A10B-4F85FA484BAD}" destId="{A0495766-866A-47E2-8D5E-6A85D171298D}" srcOrd="1" destOrd="0" presId="urn:microsoft.com/office/officeart/2005/8/layout/vList2"/>
    <dgm:cxn modelId="{B94B8DBF-1D73-44F0-9D2E-3970B043B1FE}" type="presParOf" srcId="{370EEACB-E476-49BE-A10B-4F85FA484BAD}" destId="{487DB97D-B200-4B4D-A5B2-004165CF6BE3}" srcOrd="2" destOrd="0" presId="urn:microsoft.com/office/officeart/2005/8/layout/vList2"/>
    <dgm:cxn modelId="{0F773A9A-C89E-4EF5-A59E-D18B740F3BC6}" type="presParOf" srcId="{370EEACB-E476-49BE-A10B-4F85FA484BAD}" destId="{C7DB94C6-019B-409C-B2AB-3C133F76C0F5}" srcOrd="3" destOrd="0" presId="urn:microsoft.com/office/officeart/2005/8/layout/vList2"/>
    <dgm:cxn modelId="{4114363D-124D-48D7-9D97-1DE1C777158B}" type="presParOf" srcId="{370EEACB-E476-49BE-A10B-4F85FA484BAD}" destId="{96A33260-3238-4104-A52B-5D8793769D34}" srcOrd="4" destOrd="0" presId="urn:microsoft.com/office/officeart/2005/8/layout/vList2"/>
    <dgm:cxn modelId="{E5BA8860-D01D-40EE-B43A-3DECE763D5AB}" type="presParOf" srcId="{370EEACB-E476-49BE-A10B-4F85FA484BAD}" destId="{EF980988-32BA-44BC-A60E-1FF7BD1C7C7C}" srcOrd="5" destOrd="0" presId="urn:microsoft.com/office/officeart/2005/8/layout/vList2"/>
    <dgm:cxn modelId="{B10EA376-EA1D-4B73-9082-04F4F8E4A29F}" type="presParOf" srcId="{370EEACB-E476-49BE-A10B-4F85FA484BAD}" destId="{5300FC04-CEB1-475C-AB49-6EC6003ECD2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42F9DE-77D1-458B-9FF9-350A9F96225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F3209EE-35C9-44A9-A9EC-2BEF98FB769E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Discussions began May 2020</a:t>
          </a:r>
          <a:endParaRPr lang="en-US" dirty="0"/>
        </a:p>
      </dgm:t>
    </dgm:pt>
    <dgm:pt modelId="{168F1C9E-F0C8-42D3-8DE4-5E070D25E7CF}" type="parTrans" cxnId="{C7BBEBA2-9F0D-493F-A664-7C0D2AB7A327}">
      <dgm:prSet/>
      <dgm:spPr/>
      <dgm:t>
        <a:bodyPr/>
        <a:lstStyle/>
        <a:p>
          <a:endParaRPr lang="en-US"/>
        </a:p>
      </dgm:t>
    </dgm:pt>
    <dgm:pt modelId="{6A51FE74-FA61-4E30-ADF5-F59754590AA9}" type="sibTrans" cxnId="{C7BBEBA2-9F0D-493F-A664-7C0D2AB7A327}">
      <dgm:prSet/>
      <dgm:spPr/>
      <dgm:t>
        <a:bodyPr/>
        <a:lstStyle/>
        <a:p>
          <a:endParaRPr lang="en-US"/>
        </a:p>
      </dgm:t>
    </dgm:pt>
    <dgm:pt modelId="{F9E68CBF-7910-4E5E-92B1-26BBDEA50C78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Team assembled June 2020</a:t>
          </a:r>
          <a:endParaRPr lang="en-US" dirty="0"/>
        </a:p>
      </dgm:t>
    </dgm:pt>
    <dgm:pt modelId="{49BB42BB-BFDF-4EEA-8721-2790EFBA08B5}" type="parTrans" cxnId="{8E08989F-06F3-4A9C-83F8-D0D2E1881542}">
      <dgm:prSet/>
      <dgm:spPr/>
      <dgm:t>
        <a:bodyPr/>
        <a:lstStyle/>
        <a:p>
          <a:endParaRPr lang="en-US"/>
        </a:p>
      </dgm:t>
    </dgm:pt>
    <dgm:pt modelId="{FEEC51CE-FF90-4611-B9C4-6B963B7CA17F}" type="sibTrans" cxnId="{8E08989F-06F3-4A9C-83F8-D0D2E1881542}">
      <dgm:prSet/>
      <dgm:spPr/>
      <dgm:t>
        <a:bodyPr/>
        <a:lstStyle/>
        <a:p>
          <a:endParaRPr lang="en-US"/>
        </a:p>
      </dgm:t>
    </dgm:pt>
    <dgm:pt modelId="{534D7687-A3EC-4CB9-9C75-72E398F72027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Kickoff of workflow testing July 2020</a:t>
          </a:r>
          <a:endParaRPr lang="en-US" dirty="0"/>
        </a:p>
      </dgm:t>
    </dgm:pt>
    <dgm:pt modelId="{6DD7F200-9BAA-4B75-AB52-8B9BCA6F8E2D}" type="parTrans" cxnId="{4C18248D-A7E1-475E-BC29-DF48A9ABC587}">
      <dgm:prSet/>
      <dgm:spPr/>
      <dgm:t>
        <a:bodyPr/>
        <a:lstStyle/>
        <a:p>
          <a:endParaRPr lang="en-US"/>
        </a:p>
      </dgm:t>
    </dgm:pt>
    <dgm:pt modelId="{6047D910-C957-4489-A6CB-CF5BFBEC0B00}" type="sibTrans" cxnId="{4C18248D-A7E1-475E-BC29-DF48A9ABC587}">
      <dgm:prSet/>
      <dgm:spPr/>
      <dgm:t>
        <a:bodyPr/>
        <a:lstStyle/>
        <a:p>
          <a:endParaRPr lang="en-US"/>
        </a:p>
      </dgm:t>
    </dgm:pt>
    <dgm:pt modelId="{895AD811-BC40-424F-A092-7DF0A28FC236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Pilot initiated August 2020</a:t>
          </a:r>
          <a:endParaRPr lang="en-US" dirty="0"/>
        </a:p>
      </dgm:t>
    </dgm:pt>
    <dgm:pt modelId="{43C5D122-87DF-45EE-A858-E0F6D9EE3153}" type="parTrans" cxnId="{5D2E7666-3D9D-491C-950A-BC6E02E360A1}">
      <dgm:prSet/>
      <dgm:spPr/>
      <dgm:t>
        <a:bodyPr/>
        <a:lstStyle/>
        <a:p>
          <a:endParaRPr lang="en-US"/>
        </a:p>
      </dgm:t>
    </dgm:pt>
    <dgm:pt modelId="{7AB45E5D-FA68-44AF-9BEA-BBAEDAE1229F}" type="sibTrans" cxnId="{5D2E7666-3D9D-491C-950A-BC6E02E360A1}">
      <dgm:prSet/>
      <dgm:spPr/>
      <dgm:t>
        <a:bodyPr/>
        <a:lstStyle/>
        <a:p>
          <a:endParaRPr lang="en-US"/>
        </a:p>
      </dgm:t>
    </dgm:pt>
    <dgm:pt modelId="{6601E03F-06D8-47C2-A381-011839A1E946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Go Live for expanded user group December 2020</a:t>
          </a:r>
          <a:endParaRPr lang="en-US" dirty="0"/>
        </a:p>
      </dgm:t>
    </dgm:pt>
    <dgm:pt modelId="{15F7166A-963D-432E-8957-9236E59BED10}" type="parTrans" cxnId="{1784CD38-BC98-43A7-8D48-110B58D2A9AF}">
      <dgm:prSet/>
      <dgm:spPr/>
      <dgm:t>
        <a:bodyPr/>
        <a:lstStyle/>
        <a:p>
          <a:endParaRPr lang="en-US"/>
        </a:p>
      </dgm:t>
    </dgm:pt>
    <dgm:pt modelId="{13994DC0-3A19-4294-B649-FABB1BFBBE0D}" type="sibTrans" cxnId="{1784CD38-BC98-43A7-8D48-110B58D2A9AF}">
      <dgm:prSet/>
      <dgm:spPr/>
      <dgm:t>
        <a:bodyPr/>
        <a:lstStyle/>
        <a:p>
          <a:endParaRPr lang="en-US"/>
        </a:p>
      </dgm:t>
    </dgm:pt>
    <dgm:pt modelId="{5740AB9B-7606-5B4B-B251-3D14C96BC04E}">
      <dgm:prSet phldrT="[Text]" phldr="0"/>
      <dgm:spPr/>
      <dgm:t>
        <a:bodyPr/>
        <a:lstStyle/>
        <a:p>
          <a:pPr rtl="0"/>
          <a:r>
            <a:rPr lang="en-US" dirty="0"/>
            <a:t>Product enhancement &amp; plans for sustainability  Spring 2021</a:t>
          </a:r>
        </a:p>
      </dgm:t>
    </dgm:pt>
    <dgm:pt modelId="{56415DC2-E118-4F48-B148-C1EF043A37F9}" type="parTrans" cxnId="{4E400071-7273-4444-85F5-C046062B673A}">
      <dgm:prSet/>
      <dgm:spPr/>
      <dgm:t>
        <a:bodyPr/>
        <a:lstStyle/>
        <a:p>
          <a:endParaRPr lang="en-US"/>
        </a:p>
      </dgm:t>
    </dgm:pt>
    <dgm:pt modelId="{66A69426-4806-BB48-AB10-371A51CAFCEA}" type="sibTrans" cxnId="{4E400071-7273-4444-85F5-C046062B673A}">
      <dgm:prSet/>
      <dgm:spPr/>
      <dgm:t>
        <a:bodyPr/>
        <a:lstStyle/>
        <a:p>
          <a:endParaRPr lang="en-US"/>
        </a:p>
      </dgm:t>
    </dgm:pt>
    <dgm:pt modelId="{70EEAF02-6CD6-014D-A8CA-A37D4F1045C2}" type="pres">
      <dgm:prSet presAssocID="{9E42F9DE-77D1-458B-9FF9-350A9F96225D}" presName="diagram" presStyleCnt="0">
        <dgm:presLayoutVars>
          <dgm:dir/>
          <dgm:resizeHandles val="exact"/>
        </dgm:presLayoutVars>
      </dgm:prSet>
      <dgm:spPr/>
    </dgm:pt>
    <dgm:pt modelId="{0557CA54-A826-9242-94D8-AB0478265790}" type="pres">
      <dgm:prSet presAssocID="{FF3209EE-35C9-44A9-A9EC-2BEF98FB769E}" presName="node" presStyleLbl="node1" presStyleIdx="0" presStyleCnt="6">
        <dgm:presLayoutVars>
          <dgm:bulletEnabled val="1"/>
        </dgm:presLayoutVars>
      </dgm:prSet>
      <dgm:spPr/>
    </dgm:pt>
    <dgm:pt modelId="{632E29BB-2FD8-7941-8D7F-FAFBFEFAD0F9}" type="pres">
      <dgm:prSet presAssocID="{6A51FE74-FA61-4E30-ADF5-F59754590AA9}" presName="sibTrans" presStyleCnt="0"/>
      <dgm:spPr/>
    </dgm:pt>
    <dgm:pt modelId="{00E5F6CF-FDF0-DF42-ADF9-3BBE38C81700}" type="pres">
      <dgm:prSet presAssocID="{F9E68CBF-7910-4E5E-92B1-26BBDEA50C78}" presName="node" presStyleLbl="node1" presStyleIdx="1" presStyleCnt="6">
        <dgm:presLayoutVars>
          <dgm:bulletEnabled val="1"/>
        </dgm:presLayoutVars>
      </dgm:prSet>
      <dgm:spPr/>
    </dgm:pt>
    <dgm:pt modelId="{AD86367E-D5B9-964C-84E5-ED3D6A340BDA}" type="pres">
      <dgm:prSet presAssocID="{FEEC51CE-FF90-4611-B9C4-6B963B7CA17F}" presName="sibTrans" presStyleCnt="0"/>
      <dgm:spPr/>
    </dgm:pt>
    <dgm:pt modelId="{4563B5E9-32AD-CD47-88AD-6ED41BA0F008}" type="pres">
      <dgm:prSet presAssocID="{534D7687-A3EC-4CB9-9C75-72E398F72027}" presName="node" presStyleLbl="node1" presStyleIdx="2" presStyleCnt="6">
        <dgm:presLayoutVars>
          <dgm:bulletEnabled val="1"/>
        </dgm:presLayoutVars>
      </dgm:prSet>
      <dgm:spPr/>
    </dgm:pt>
    <dgm:pt modelId="{DF6C2E23-DD65-514D-8611-328058176C09}" type="pres">
      <dgm:prSet presAssocID="{6047D910-C957-4489-A6CB-CF5BFBEC0B00}" presName="sibTrans" presStyleCnt="0"/>
      <dgm:spPr/>
    </dgm:pt>
    <dgm:pt modelId="{7F18E199-31F2-4045-87E6-3D791D858F3C}" type="pres">
      <dgm:prSet presAssocID="{895AD811-BC40-424F-A092-7DF0A28FC236}" presName="node" presStyleLbl="node1" presStyleIdx="3" presStyleCnt="6">
        <dgm:presLayoutVars>
          <dgm:bulletEnabled val="1"/>
        </dgm:presLayoutVars>
      </dgm:prSet>
      <dgm:spPr/>
    </dgm:pt>
    <dgm:pt modelId="{094CA622-9F63-024D-AC9A-FB51E2D24EA5}" type="pres">
      <dgm:prSet presAssocID="{7AB45E5D-FA68-44AF-9BEA-BBAEDAE1229F}" presName="sibTrans" presStyleCnt="0"/>
      <dgm:spPr/>
    </dgm:pt>
    <dgm:pt modelId="{3E8D887D-FBCA-C04E-A43D-5D39F45B3C1C}" type="pres">
      <dgm:prSet presAssocID="{6601E03F-06D8-47C2-A381-011839A1E946}" presName="node" presStyleLbl="node1" presStyleIdx="4" presStyleCnt="6">
        <dgm:presLayoutVars>
          <dgm:bulletEnabled val="1"/>
        </dgm:presLayoutVars>
      </dgm:prSet>
      <dgm:spPr/>
    </dgm:pt>
    <dgm:pt modelId="{67230E0B-B293-774B-B7D8-03DB1BE5127B}" type="pres">
      <dgm:prSet presAssocID="{13994DC0-3A19-4294-B649-FABB1BFBBE0D}" presName="sibTrans" presStyleCnt="0"/>
      <dgm:spPr/>
    </dgm:pt>
    <dgm:pt modelId="{E4EBF457-A4A6-0343-A525-9A90C641B2AB}" type="pres">
      <dgm:prSet presAssocID="{5740AB9B-7606-5B4B-B251-3D14C96BC04E}" presName="node" presStyleLbl="node1" presStyleIdx="5" presStyleCnt="6">
        <dgm:presLayoutVars>
          <dgm:bulletEnabled val="1"/>
        </dgm:presLayoutVars>
      </dgm:prSet>
      <dgm:spPr/>
    </dgm:pt>
  </dgm:ptLst>
  <dgm:cxnLst>
    <dgm:cxn modelId="{1784CD38-BC98-43A7-8D48-110B58D2A9AF}" srcId="{9E42F9DE-77D1-458B-9FF9-350A9F96225D}" destId="{6601E03F-06D8-47C2-A381-011839A1E946}" srcOrd="4" destOrd="0" parTransId="{15F7166A-963D-432E-8957-9236E59BED10}" sibTransId="{13994DC0-3A19-4294-B649-FABB1BFBBE0D}"/>
    <dgm:cxn modelId="{E2E47E39-5F78-504A-9ED9-198FC468C39C}" type="presOf" srcId="{5740AB9B-7606-5B4B-B251-3D14C96BC04E}" destId="{E4EBF457-A4A6-0343-A525-9A90C641B2AB}" srcOrd="0" destOrd="0" presId="urn:microsoft.com/office/officeart/2005/8/layout/default"/>
    <dgm:cxn modelId="{0C95E05F-2A87-F645-B06D-5AD0FDB73A4A}" type="presOf" srcId="{9E42F9DE-77D1-458B-9FF9-350A9F96225D}" destId="{70EEAF02-6CD6-014D-A8CA-A37D4F1045C2}" srcOrd="0" destOrd="0" presId="urn:microsoft.com/office/officeart/2005/8/layout/default"/>
    <dgm:cxn modelId="{5D2E7666-3D9D-491C-950A-BC6E02E360A1}" srcId="{9E42F9DE-77D1-458B-9FF9-350A9F96225D}" destId="{895AD811-BC40-424F-A092-7DF0A28FC236}" srcOrd="3" destOrd="0" parTransId="{43C5D122-87DF-45EE-A858-E0F6D9EE3153}" sibTransId="{7AB45E5D-FA68-44AF-9BEA-BBAEDAE1229F}"/>
    <dgm:cxn modelId="{4E400071-7273-4444-85F5-C046062B673A}" srcId="{9E42F9DE-77D1-458B-9FF9-350A9F96225D}" destId="{5740AB9B-7606-5B4B-B251-3D14C96BC04E}" srcOrd="5" destOrd="0" parTransId="{56415DC2-E118-4F48-B148-C1EF043A37F9}" sibTransId="{66A69426-4806-BB48-AB10-371A51CAFCEA}"/>
    <dgm:cxn modelId="{C4DC8484-0855-2840-9748-E73969552571}" type="presOf" srcId="{534D7687-A3EC-4CB9-9C75-72E398F72027}" destId="{4563B5E9-32AD-CD47-88AD-6ED41BA0F008}" srcOrd="0" destOrd="0" presId="urn:microsoft.com/office/officeart/2005/8/layout/default"/>
    <dgm:cxn modelId="{6B30E28B-92CC-D344-82FC-10577AA5D039}" type="presOf" srcId="{6601E03F-06D8-47C2-A381-011839A1E946}" destId="{3E8D887D-FBCA-C04E-A43D-5D39F45B3C1C}" srcOrd="0" destOrd="0" presId="urn:microsoft.com/office/officeart/2005/8/layout/default"/>
    <dgm:cxn modelId="{4C18248D-A7E1-475E-BC29-DF48A9ABC587}" srcId="{9E42F9DE-77D1-458B-9FF9-350A9F96225D}" destId="{534D7687-A3EC-4CB9-9C75-72E398F72027}" srcOrd="2" destOrd="0" parTransId="{6DD7F200-9BAA-4B75-AB52-8B9BCA6F8E2D}" sibTransId="{6047D910-C957-4489-A6CB-CF5BFBEC0B00}"/>
    <dgm:cxn modelId="{8E08989F-06F3-4A9C-83F8-D0D2E1881542}" srcId="{9E42F9DE-77D1-458B-9FF9-350A9F96225D}" destId="{F9E68CBF-7910-4E5E-92B1-26BBDEA50C78}" srcOrd="1" destOrd="0" parTransId="{49BB42BB-BFDF-4EEA-8721-2790EFBA08B5}" sibTransId="{FEEC51CE-FF90-4611-B9C4-6B963B7CA17F}"/>
    <dgm:cxn modelId="{C7BBEBA2-9F0D-493F-A664-7C0D2AB7A327}" srcId="{9E42F9DE-77D1-458B-9FF9-350A9F96225D}" destId="{FF3209EE-35C9-44A9-A9EC-2BEF98FB769E}" srcOrd="0" destOrd="0" parTransId="{168F1C9E-F0C8-42D3-8DE4-5E070D25E7CF}" sibTransId="{6A51FE74-FA61-4E30-ADF5-F59754590AA9}"/>
    <dgm:cxn modelId="{D13B40B7-1400-9A4D-91DA-AED1777C7743}" type="presOf" srcId="{895AD811-BC40-424F-A092-7DF0A28FC236}" destId="{7F18E199-31F2-4045-87E6-3D791D858F3C}" srcOrd="0" destOrd="0" presId="urn:microsoft.com/office/officeart/2005/8/layout/default"/>
    <dgm:cxn modelId="{97DD12BB-83F7-3A47-BDCC-DB5195BA272F}" type="presOf" srcId="{FF3209EE-35C9-44A9-A9EC-2BEF98FB769E}" destId="{0557CA54-A826-9242-94D8-AB0478265790}" srcOrd="0" destOrd="0" presId="urn:microsoft.com/office/officeart/2005/8/layout/default"/>
    <dgm:cxn modelId="{580927BD-EFF3-6F41-BB2F-624385CA9B04}" type="presOf" srcId="{F9E68CBF-7910-4E5E-92B1-26BBDEA50C78}" destId="{00E5F6CF-FDF0-DF42-ADF9-3BBE38C81700}" srcOrd="0" destOrd="0" presId="urn:microsoft.com/office/officeart/2005/8/layout/default"/>
    <dgm:cxn modelId="{76D65036-37A0-2146-8DDE-895DBFF7BC8C}" type="presParOf" srcId="{70EEAF02-6CD6-014D-A8CA-A37D4F1045C2}" destId="{0557CA54-A826-9242-94D8-AB0478265790}" srcOrd="0" destOrd="0" presId="urn:microsoft.com/office/officeart/2005/8/layout/default"/>
    <dgm:cxn modelId="{E13A7483-B3CF-A54A-8BD8-19A49BCC304A}" type="presParOf" srcId="{70EEAF02-6CD6-014D-A8CA-A37D4F1045C2}" destId="{632E29BB-2FD8-7941-8D7F-FAFBFEFAD0F9}" srcOrd="1" destOrd="0" presId="urn:microsoft.com/office/officeart/2005/8/layout/default"/>
    <dgm:cxn modelId="{4BB353C1-546F-DF48-B52B-DDFA498F6F81}" type="presParOf" srcId="{70EEAF02-6CD6-014D-A8CA-A37D4F1045C2}" destId="{00E5F6CF-FDF0-DF42-ADF9-3BBE38C81700}" srcOrd="2" destOrd="0" presId="urn:microsoft.com/office/officeart/2005/8/layout/default"/>
    <dgm:cxn modelId="{BC4B7E87-1D79-644F-8712-D6EB9DE01B6C}" type="presParOf" srcId="{70EEAF02-6CD6-014D-A8CA-A37D4F1045C2}" destId="{AD86367E-D5B9-964C-84E5-ED3D6A340BDA}" srcOrd="3" destOrd="0" presId="urn:microsoft.com/office/officeart/2005/8/layout/default"/>
    <dgm:cxn modelId="{337E4D16-5414-5D49-85DE-DD8A1A0C369C}" type="presParOf" srcId="{70EEAF02-6CD6-014D-A8CA-A37D4F1045C2}" destId="{4563B5E9-32AD-CD47-88AD-6ED41BA0F008}" srcOrd="4" destOrd="0" presId="urn:microsoft.com/office/officeart/2005/8/layout/default"/>
    <dgm:cxn modelId="{4A194E12-F0F0-E248-A18F-B262C66C29EB}" type="presParOf" srcId="{70EEAF02-6CD6-014D-A8CA-A37D4F1045C2}" destId="{DF6C2E23-DD65-514D-8611-328058176C09}" srcOrd="5" destOrd="0" presId="urn:microsoft.com/office/officeart/2005/8/layout/default"/>
    <dgm:cxn modelId="{9631C642-3587-BF4D-B4AF-9FF4550E9428}" type="presParOf" srcId="{70EEAF02-6CD6-014D-A8CA-A37D4F1045C2}" destId="{7F18E199-31F2-4045-87E6-3D791D858F3C}" srcOrd="6" destOrd="0" presId="urn:microsoft.com/office/officeart/2005/8/layout/default"/>
    <dgm:cxn modelId="{C427EF85-71BC-5945-89DF-89E555D9EF15}" type="presParOf" srcId="{70EEAF02-6CD6-014D-A8CA-A37D4F1045C2}" destId="{094CA622-9F63-024D-AC9A-FB51E2D24EA5}" srcOrd="7" destOrd="0" presId="urn:microsoft.com/office/officeart/2005/8/layout/default"/>
    <dgm:cxn modelId="{9136B933-C3C0-A24B-9842-A71D012A1007}" type="presParOf" srcId="{70EEAF02-6CD6-014D-A8CA-A37D4F1045C2}" destId="{3E8D887D-FBCA-C04E-A43D-5D39F45B3C1C}" srcOrd="8" destOrd="0" presId="urn:microsoft.com/office/officeart/2005/8/layout/default"/>
    <dgm:cxn modelId="{BC98665C-39B2-4B44-9D94-D5E73E31A7D6}" type="presParOf" srcId="{70EEAF02-6CD6-014D-A8CA-A37D4F1045C2}" destId="{67230E0B-B293-774B-B7D8-03DB1BE5127B}" srcOrd="9" destOrd="0" presId="urn:microsoft.com/office/officeart/2005/8/layout/default"/>
    <dgm:cxn modelId="{FF8E858B-0A28-D040-B774-D3EC725F4212}" type="presParOf" srcId="{70EEAF02-6CD6-014D-A8CA-A37D4F1045C2}" destId="{E4EBF457-A4A6-0343-A525-9A90C641B2A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1910F2-75E1-48E8-BA16-5C8B481BF07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1FB48F-1BCE-47EF-A741-E4FFC5C5B4BA}">
      <dgm:prSet phldrT="[Text]" phldr="0"/>
      <dgm:spPr/>
      <dgm:t>
        <a:bodyPr/>
        <a:lstStyle/>
        <a:p>
          <a:pPr rtl="0"/>
          <a:r>
            <a:rPr lang="en-US" b="1" dirty="0">
              <a:solidFill>
                <a:srgbClr val="0070C0"/>
              </a:solidFill>
              <a:latin typeface="Corbel" panose="020B0503020204020204"/>
            </a:rPr>
            <a:t>Patient /family </a:t>
          </a:r>
          <a:endParaRPr lang="en-US" b="1" dirty="0">
            <a:solidFill>
              <a:srgbClr val="0070C0"/>
            </a:solidFill>
          </a:endParaRPr>
        </a:p>
      </dgm:t>
    </dgm:pt>
    <dgm:pt modelId="{6F1709FC-17F9-4676-A0EE-789EC5D70FB4}" type="parTrans" cxnId="{6C768E9F-19B8-4303-BD84-501EFC928209}">
      <dgm:prSet/>
      <dgm:spPr/>
      <dgm:t>
        <a:bodyPr/>
        <a:lstStyle/>
        <a:p>
          <a:endParaRPr lang="en-US"/>
        </a:p>
      </dgm:t>
    </dgm:pt>
    <dgm:pt modelId="{B7ECCA3D-6F49-41F1-AB1E-A7E82E842FA3}" type="sibTrans" cxnId="{6C768E9F-19B8-4303-BD84-501EFC928209}">
      <dgm:prSet/>
      <dgm:spPr/>
      <dgm:t>
        <a:bodyPr/>
        <a:lstStyle/>
        <a:p>
          <a:endParaRPr lang="en-US"/>
        </a:p>
      </dgm:t>
    </dgm:pt>
    <dgm:pt modelId="{1DC90528-06F1-4FC8-8614-976E928EC197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 n = 106 users</a:t>
          </a:r>
          <a:endParaRPr lang="en-US" dirty="0"/>
        </a:p>
      </dgm:t>
    </dgm:pt>
    <dgm:pt modelId="{FE2B3FDC-0B77-4D94-9305-06BD850CC17D}" type="parTrans" cxnId="{12AD257E-A85D-4EBC-ABA9-3B6C77BF1518}">
      <dgm:prSet/>
      <dgm:spPr/>
      <dgm:t>
        <a:bodyPr/>
        <a:lstStyle/>
        <a:p>
          <a:endParaRPr lang="en-US"/>
        </a:p>
      </dgm:t>
    </dgm:pt>
    <dgm:pt modelId="{9EA2C0D1-BF91-40CA-A9E7-8B9F6B645E1B}" type="sibTrans" cxnId="{12AD257E-A85D-4EBC-ABA9-3B6C77BF1518}">
      <dgm:prSet/>
      <dgm:spPr/>
      <dgm:t>
        <a:bodyPr/>
        <a:lstStyle/>
        <a:p>
          <a:endParaRPr lang="en-US"/>
        </a:p>
      </dgm:t>
    </dgm:pt>
    <dgm:pt modelId="{2AE61D64-54E9-4DBB-86A3-145696EB6964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4.8 </a:t>
          </a:r>
        </a:p>
        <a:p>
          <a:pPr rtl="0"/>
          <a:r>
            <a:rPr lang="en-US" dirty="0">
              <a:latin typeface="Corbel" panose="020B0503020204020204"/>
            </a:rPr>
            <a:t>of 5 “stars” </a:t>
          </a:r>
          <a:endParaRPr lang="en-US" dirty="0"/>
        </a:p>
      </dgm:t>
    </dgm:pt>
    <dgm:pt modelId="{33558035-08C6-4BC8-B606-4B2500625028}" type="parTrans" cxnId="{6EF36FD6-9546-4E9C-9688-F5C916F1F20B}">
      <dgm:prSet/>
      <dgm:spPr/>
      <dgm:t>
        <a:bodyPr/>
        <a:lstStyle/>
        <a:p>
          <a:endParaRPr lang="en-US"/>
        </a:p>
      </dgm:t>
    </dgm:pt>
    <dgm:pt modelId="{17966620-A69A-43A6-88A8-1320D5D0FAF7}" type="sibTrans" cxnId="{6EF36FD6-9546-4E9C-9688-F5C916F1F20B}">
      <dgm:prSet/>
      <dgm:spPr/>
      <dgm:t>
        <a:bodyPr/>
        <a:lstStyle/>
        <a:p>
          <a:endParaRPr lang="en-US"/>
        </a:p>
      </dgm:t>
    </dgm:pt>
    <dgm:pt modelId="{2C67FA38-50BE-4A2F-9180-1107C5AEA615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18.3% reply rate </a:t>
          </a:r>
          <a:endParaRPr lang="en-US" dirty="0"/>
        </a:p>
      </dgm:t>
    </dgm:pt>
    <dgm:pt modelId="{458C5C5F-3122-43E9-AAF6-E41BF4E969C5}" type="parTrans" cxnId="{357AACE9-921C-45FB-AC67-C711E30F0E5C}">
      <dgm:prSet/>
      <dgm:spPr/>
      <dgm:t>
        <a:bodyPr/>
        <a:lstStyle/>
        <a:p>
          <a:endParaRPr lang="en-US"/>
        </a:p>
      </dgm:t>
    </dgm:pt>
    <dgm:pt modelId="{7CEBA9A2-824A-4689-A5B5-08F3D7FAC76C}" type="sibTrans" cxnId="{357AACE9-921C-45FB-AC67-C711E30F0E5C}">
      <dgm:prSet/>
      <dgm:spPr/>
      <dgm:t>
        <a:bodyPr/>
        <a:lstStyle/>
        <a:p>
          <a:endParaRPr lang="en-US"/>
        </a:p>
      </dgm:t>
    </dgm:pt>
    <dgm:pt modelId="{BA060174-105A-419C-B3AA-80A359DD066F}" type="pres">
      <dgm:prSet presAssocID="{B91910F2-75E1-48E8-BA16-5C8B481BF077}" presName="composite" presStyleCnt="0">
        <dgm:presLayoutVars>
          <dgm:chMax val="1"/>
          <dgm:dir/>
          <dgm:resizeHandles val="exact"/>
        </dgm:presLayoutVars>
      </dgm:prSet>
      <dgm:spPr/>
    </dgm:pt>
    <dgm:pt modelId="{01D7E31E-59E2-4516-A903-B97950348D79}" type="pres">
      <dgm:prSet presAssocID="{BF1FB48F-1BCE-47EF-A741-E4FFC5C5B4BA}" presName="roof" presStyleLbl="dkBgShp" presStyleIdx="0" presStyleCnt="2"/>
      <dgm:spPr/>
    </dgm:pt>
    <dgm:pt modelId="{33179CC2-1C11-4998-B10A-10A789C4A363}" type="pres">
      <dgm:prSet presAssocID="{BF1FB48F-1BCE-47EF-A741-E4FFC5C5B4BA}" presName="pillars" presStyleCnt="0"/>
      <dgm:spPr/>
    </dgm:pt>
    <dgm:pt modelId="{75ABFF92-DF34-43E0-84C3-90833A879A0E}" type="pres">
      <dgm:prSet presAssocID="{BF1FB48F-1BCE-47EF-A741-E4FFC5C5B4BA}" presName="pillar1" presStyleLbl="node1" presStyleIdx="0" presStyleCnt="3">
        <dgm:presLayoutVars>
          <dgm:bulletEnabled val="1"/>
        </dgm:presLayoutVars>
      </dgm:prSet>
      <dgm:spPr/>
    </dgm:pt>
    <dgm:pt modelId="{4FCCAA07-430F-4405-B112-77B19F8016DF}" type="pres">
      <dgm:prSet presAssocID="{2AE61D64-54E9-4DBB-86A3-145696EB6964}" presName="pillarX" presStyleLbl="node1" presStyleIdx="1" presStyleCnt="3">
        <dgm:presLayoutVars>
          <dgm:bulletEnabled val="1"/>
        </dgm:presLayoutVars>
      </dgm:prSet>
      <dgm:spPr/>
    </dgm:pt>
    <dgm:pt modelId="{D22345D9-0774-49A6-BBBE-CEE3E5C979B0}" type="pres">
      <dgm:prSet presAssocID="{2C67FA38-50BE-4A2F-9180-1107C5AEA615}" presName="pillarX" presStyleLbl="node1" presStyleIdx="2" presStyleCnt="3">
        <dgm:presLayoutVars>
          <dgm:bulletEnabled val="1"/>
        </dgm:presLayoutVars>
      </dgm:prSet>
      <dgm:spPr/>
    </dgm:pt>
    <dgm:pt modelId="{5CC28103-1B28-4EFC-9174-D909356492C0}" type="pres">
      <dgm:prSet presAssocID="{BF1FB48F-1BCE-47EF-A741-E4FFC5C5B4BA}" presName="base" presStyleLbl="dkBgShp" presStyleIdx="1" presStyleCnt="2"/>
      <dgm:spPr/>
    </dgm:pt>
  </dgm:ptLst>
  <dgm:cxnLst>
    <dgm:cxn modelId="{45029037-75C4-49E1-A4AD-D2F47BCFB2FB}" type="presOf" srcId="{1DC90528-06F1-4FC8-8614-976E928EC197}" destId="{75ABFF92-DF34-43E0-84C3-90833A879A0E}" srcOrd="0" destOrd="0" presId="urn:microsoft.com/office/officeart/2005/8/layout/hList3"/>
    <dgm:cxn modelId="{6E153447-7FC7-4040-8060-5F149845BBF4}" type="presOf" srcId="{B91910F2-75E1-48E8-BA16-5C8B481BF077}" destId="{BA060174-105A-419C-B3AA-80A359DD066F}" srcOrd="0" destOrd="0" presId="urn:microsoft.com/office/officeart/2005/8/layout/hList3"/>
    <dgm:cxn modelId="{12AD257E-A85D-4EBC-ABA9-3B6C77BF1518}" srcId="{BF1FB48F-1BCE-47EF-A741-E4FFC5C5B4BA}" destId="{1DC90528-06F1-4FC8-8614-976E928EC197}" srcOrd="0" destOrd="0" parTransId="{FE2B3FDC-0B77-4D94-9305-06BD850CC17D}" sibTransId="{9EA2C0D1-BF91-40CA-A9E7-8B9F6B645E1B}"/>
    <dgm:cxn modelId="{91787F8D-1D42-4266-9EE1-6A09355F2EDB}" type="presOf" srcId="{2AE61D64-54E9-4DBB-86A3-145696EB6964}" destId="{4FCCAA07-430F-4405-B112-77B19F8016DF}" srcOrd="0" destOrd="0" presId="urn:microsoft.com/office/officeart/2005/8/layout/hList3"/>
    <dgm:cxn modelId="{6C768E9F-19B8-4303-BD84-501EFC928209}" srcId="{B91910F2-75E1-48E8-BA16-5C8B481BF077}" destId="{BF1FB48F-1BCE-47EF-A741-E4FFC5C5B4BA}" srcOrd="0" destOrd="0" parTransId="{6F1709FC-17F9-4676-A0EE-789EC5D70FB4}" sibTransId="{B7ECCA3D-6F49-41F1-AB1E-A7E82E842FA3}"/>
    <dgm:cxn modelId="{A98A83A6-6517-4A79-B705-30D4B9F1A9F9}" type="presOf" srcId="{2C67FA38-50BE-4A2F-9180-1107C5AEA615}" destId="{D22345D9-0774-49A6-BBBE-CEE3E5C979B0}" srcOrd="0" destOrd="0" presId="urn:microsoft.com/office/officeart/2005/8/layout/hList3"/>
    <dgm:cxn modelId="{6EF36FD6-9546-4E9C-9688-F5C916F1F20B}" srcId="{BF1FB48F-1BCE-47EF-A741-E4FFC5C5B4BA}" destId="{2AE61D64-54E9-4DBB-86A3-145696EB6964}" srcOrd="1" destOrd="0" parTransId="{33558035-08C6-4BC8-B606-4B2500625028}" sibTransId="{17966620-A69A-43A6-88A8-1320D5D0FAF7}"/>
    <dgm:cxn modelId="{6BDE9AE9-D7D5-4AA5-9C0C-691119439C92}" type="presOf" srcId="{BF1FB48F-1BCE-47EF-A741-E4FFC5C5B4BA}" destId="{01D7E31E-59E2-4516-A903-B97950348D79}" srcOrd="0" destOrd="0" presId="urn:microsoft.com/office/officeart/2005/8/layout/hList3"/>
    <dgm:cxn modelId="{357AACE9-921C-45FB-AC67-C711E30F0E5C}" srcId="{BF1FB48F-1BCE-47EF-A741-E4FFC5C5B4BA}" destId="{2C67FA38-50BE-4A2F-9180-1107C5AEA615}" srcOrd="2" destOrd="0" parTransId="{458C5C5F-3122-43E9-AAF6-E41BF4E969C5}" sibTransId="{7CEBA9A2-824A-4689-A5B5-08F3D7FAC76C}"/>
    <dgm:cxn modelId="{F92BE063-E680-4238-A697-BB25BD68124D}" type="presParOf" srcId="{BA060174-105A-419C-B3AA-80A359DD066F}" destId="{01D7E31E-59E2-4516-A903-B97950348D79}" srcOrd="0" destOrd="0" presId="urn:microsoft.com/office/officeart/2005/8/layout/hList3"/>
    <dgm:cxn modelId="{958EB3A1-10B4-4BD9-9AB2-340462B65A43}" type="presParOf" srcId="{BA060174-105A-419C-B3AA-80A359DD066F}" destId="{33179CC2-1C11-4998-B10A-10A789C4A363}" srcOrd="1" destOrd="0" presId="urn:microsoft.com/office/officeart/2005/8/layout/hList3"/>
    <dgm:cxn modelId="{F89DDED1-F6C1-4C0C-B926-7814EC6D6E5D}" type="presParOf" srcId="{33179CC2-1C11-4998-B10A-10A789C4A363}" destId="{75ABFF92-DF34-43E0-84C3-90833A879A0E}" srcOrd="0" destOrd="0" presId="urn:microsoft.com/office/officeart/2005/8/layout/hList3"/>
    <dgm:cxn modelId="{7DE2A5F7-70F4-45E8-91DE-403896BF3FFD}" type="presParOf" srcId="{33179CC2-1C11-4998-B10A-10A789C4A363}" destId="{4FCCAA07-430F-4405-B112-77B19F8016DF}" srcOrd="1" destOrd="0" presId="urn:microsoft.com/office/officeart/2005/8/layout/hList3"/>
    <dgm:cxn modelId="{A432A924-782E-429E-980A-677F8822C485}" type="presParOf" srcId="{33179CC2-1C11-4998-B10A-10A789C4A363}" destId="{D22345D9-0774-49A6-BBBE-CEE3E5C979B0}" srcOrd="2" destOrd="0" presId="urn:microsoft.com/office/officeart/2005/8/layout/hList3"/>
    <dgm:cxn modelId="{673FF511-2BB5-448A-B80B-89701CBA1009}" type="presParOf" srcId="{BA060174-105A-419C-B3AA-80A359DD066F}" destId="{5CC28103-1B28-4EFC-9174-D909356492C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5F0368-221A-4FB5-A3CD-504B2CAB2726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907D6A-2EAD-4C2E-8E02-42C1A6032417}">
      <dgm:prSet phldrT="[Text]" phldr="0"/>
      <dgm:spPr/>
      <dgm:t>
        <a:bodyPr/>
        <a:lstStyle/>
        <a:p>
          <a:r>
            <a:rPr lang="en-US" b="1" dirty="0">
              <a:solidFill>
                <a:srgbClr val="C00000"/>
              </a:solidFill>
              <a:latin typeface="Corbel" panose="020B0503020204020204"/>
            </a:rPr>
            <a:t>Staff</a:t>
          </a:r>
          <a:endParaRPr lang="en-US" b="1" dirty="0">
            <a:solidFill>
              <a:srgbClr val="C00000"/>
            </a:solidFill>
          </a:endParaRPr>
        </a:p>
      </dgm:t>
    </dgm:pt>
    <dgm:pt modelId="{BD024885-8AD7-4CFF-B46F-2FA2A6D1F4E1}" type="parTrans" cxnId="{17B8EBA3-EFA3-4CBE-BB99-6A10710E15B9}">
      <dgm:prSet/>
      <dgm:spPr/>
      <dgm:t>
        <a:bodyPr/>
        <a:lstStyle/>
        <a:p>
          <a:endParaRPr lang="en-US"/>
        </a:p>
      </dgm:t>
    </dgm:pt>
    <dgm:pt modelId="{DBB76944-7ED8-47A8-8E49-439307FED283}" type="sibTrans" cxnId="{17B8EBA3-EFA3-4CBE-BB99-6A10710E15B9}">
      <dgm:prSet/>
      <dgm:spPr/>
      <dgm:t>
        <a:bodyPr/>
        <a:lstStyle/>
        <a:p>
          <a:endParaRPr lang="en-US"/>
        </a:p>
      </dgm:t>
    </dgm:pt>
    <dgm:pt modelId="{83409642-92E1-4856-A101-FE82778D66E3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n = </a:t>
          </a:r>
        </a:p>
        <a:p>
          <a:pPr rtl="0"/>
          <a:r>
            <a:rPr lang="en-US" dirty="0">
              <a:latin typeface="Corbel" panose="020B0503020204020204"/>
            </a:rPr>
            <a:t>25 users</a:t>
          </a:r>
          <a:endParaRPr lang="en-US" dirty="0"/>
        </a:p>
      </dgm:t>
    </dgm:pt>
    <dgm:pt modelId="{5AC96087-9128-4346-A16D-F0CAECE395E7}" type="parTrans" cxnId="{AD41C097-A36B-482A-B19F-B54736DE52B3}">
      <dgm:prSet/>
      <dgm:spPr/>
      <dgm:t>
        <a:bodyPr/>
        <a:lstStyle/>
        <a:p>
          <a:endParaRPr lang="en-US"/>
        </a:p>
      </dgm:t>
    </dgm:pt>
    <dgm:pt modelId="{DA830804-DB98-4F92-AB7A-5E8340F55368}" type="sibTrans" cxnId="{AD41C097-A36B-482A-B19F-B54736DE52B3}">
      <dgm:prSet/>
      <dgm:spPr/>
      <dgm:t>
        <a:bodyPr/>
        <a:lstStyle/>
        <a:p>
          <a:endParaRPr lang="en-US"/>
        </a:p>
      </dgm:t>
    </dgm:pt>
    <dgm:pt modelId="{30BEA75B-C615-490F-90B5-3F4BD65428AF}">
      <dgm:prSet phldrT="[Text]" phldr="0"/>
      <dgm:spPr/>
      <dgm:t>
        <a:bodyPr/>
        <a:lstStyle/>
        <a:p>
          <a:pPr rtl="0"/>
          <a:r>
            <a:rPr lang="en-US" dirty="0">
              <a:latin typeface="Corbel" panose="020B0503020204020204"/>
            </a:rPr>
            <a:t>4.2 </a:t>
          </a:r>
        </a:p>
        <a:p>
          <a:pPr rtl="0"/>
          <a:r>
            <a:rPr lang="en-US" dirty="0">
              <a:latin typeface="Corbel" panose="020B0503020204020204"/>
            </a:rPr>
            <a:t>of 5 “stars”</a:t>
          </a:r>
          <a:endParaRPr lang="en-US" dirty="0"/>
        </a:p>
      </dgm:t>
    </dgm:pt>
    <dgm:pt modelId="{FDB91FD2-034C-448B-9390-107F02142277}" type="parTrans" cxnId="{A99F96CB-7A02-495F-94EF-67AEA2F42A81}">
      <dgm:prSet/>
      <dgm:spPr/>
      <dgm:t>
        <a:bodyPr/>
        <a:lstStyle/>
        <a:p>
          <a:endParaRPr lang="en-US"/>
        </a:p>
      </dgm:t>
    </dgm:pt>
    <dgm:pt modelId="{672F5C01-25DF-4C4B-B725-A12E516D8879}" type="sibTrans" cxnId="{A99F96CB-7A02-495F-94EF-67AEA2F42A81}">
      <dgm:prSet/>
      <dgm:spPr/>
      <dgm:t>
        <a:bodyPr/>
        <a:lstStyle/>
        <a:p>
          <a:endParaRPr lang="en-US"/>
        </a:p>
      </dgm:t>
    </dgm:pt>
    <dgm:pt modelId="{10B8FBEA-45EE-4AE6-97FE-810EDE90851E}">
      <dgm:prSet phldr="0" custT="1"/>
      <dgm:spPr/>
      <dgm:t>
        <a:bodyPr/>
        <a:lstStyle/>
        <a:p>
          <a:pPr rtl="0"/>
          <a:r>
            <a:rPr lang="en-US" sz="3200" dirty="0">
              <a:latin typeface="Corbel" panose="020B0503020204020204"/>
            </a:rPr>
            <a:t>67.6% reply rate </a:t>
          </a:r>
        </a:p>
      </dgm:t>
    </dgm:pt>
    <dgm:pt modelId="{F511F0C4-4A43-4A40-9AA5-58270EBE2ED2}" type="parTrans" cxnId="{412F6988-1BE8-40FF-99E9-518AF13B3A52}">
      <dgm:prSet/>
      <dgm:spPr/>
      <dgm:t>
        <a:bodyPr/>
        <a:lstStyle/>
        <a:p>
          <a:endParaRPr lang="en-US"/>
        </a:p>
      </dgm:t>
    </dgm:pt>
    <dgm:pt modelId="{B5784401-F3BB-4FCD-BF61-EA5E87050341}" type="sibTrans" cxnId="{412F6988-1BE8-40FF-99E9-518AF13B3A52}">
      <dgm:prSet/>
      <dgm:spPr/>
      <dgm:t>
        <a:bodyPr/>
        <a:lstStyle/>
        <a:p>
          <a:endParaRPr lang="en-US"/>
        </a:p>
      </dgm:t>
    </dgm:pt>
    <dgm:pt modelId="{EA4D3587-3D96-413C-8C35-5F294FBB370F}" type="pres">
      <dgm:prSet presAssocID="{8E5F0368-221A-4FB5-A3CD-504B2CAB2726}" presName="composite" presStyleCnt="0">
        <dgm:presLayoutVars>
          <dgm:chMax val="1"/>
          <dgm:dir/>
          <dgm:resizeHandles val="exact"/>
        </dgm:presLayoutVars>
      </dgm:prSet>
      <dgm:spPr/>
    </dgm:pt>
    <dgm:pt modelId="{7349108A-78DC-4324-A797-90E17357824A}" type="pres">
      <dgm:prSet presAssocID="{52907D6A-2EAD-4C2E-8E02-42C1A6032417}" presName="roof" presStyleLbl="dkBgShp" presStyleIdx="0" presStyleCnt="2"/>
      <dgm:spPr/>
    </dgm:pt>
    <dgm:pt modelId="{AD2BE9CB-0208-4C0F-8AB1-B48871E5ADEC}" type="pres">
      <dgm:prSet presAssocID="{52907D6A-2EAD-4C2E-8E02-42C1A6032417}" presName="pillars" presStyleCnt="0"/>
      <dgm:spPr/>
    </dgm:pt>
    <dgm:pt modelId="{B3DF7567-90F7-4D5D-9437-A7949EB12009}" type="pres">
      <dgm:prSet presAssocID="{52907D6A-2EAD-4C2E-8E02-42C1A6032417}" presName="pillar1" presStyleLbl="node1" presStyleIdx="0" presStyleCnt="3" custLinFactNeighborX="1438" custLinFactNeighborY="4323">
        <dgm:presLayoutVars>
          <dgm:bulletEnabled val="1"/>
        </dgm:presLayoutVars>
      </dgm:prSet>
      <dgm:spPr/>
    </dgm:pt>
    <dgm:pt modelId="{35EB0FC3-38DA-4331-8A9B-BC636DF94373}" type="pres">
      <dgm:prSet presAssocID="{30BEA75B-C615-490F-90B5-3F4BD65428AF}" presName="pillarX" presStyleLbl="node1" presStyleIdx="1" presStyleCnt="3">
        <dgm:presLayoutVars>
          <dgm:bulletEnabled val="1"/>
        </dgm:presLayoutVars>
      </dgm:prSet>
      <dgm:spPr/>
    </dgm:pt>
    <dgm:pt modelId="{D667D620-4A9D-4E59-AB85-2C147DA0EEBA}" type="pres">
      <dgm:prSet presAssocID="{10B8FBEA-45EE-4AE6-97FE-810EDE90851E}" presName="pillarX" presStyleLbl="node1" presStyleIdx="2" presStyleCnt="3">
        <dgm:presLayoutVars>
          <dgm:bulletEnabled val="1"/>
        </dgm:presLayoutVars>
      </dgm:prSet>
      <dgm:spPr/>
    </dgm:pt>
    <dgm:pt modelId="{A33E58EF-F7CE-4764-9DCA-0AE0636A47B8}" type="pres">
      <dgm:prSet presAssocID="{52907D6A-2EAD-4C2E-8E02-42C1A6032417}" presName="base" presStyleLbl="dkBgShp" presStyleIdx="1" presStyleCnt="2"/>
      <dgm:spPr/>
    </dgm:pt>
  </dgm:ptLst>
  <dgm:cxnLst>
    <dgm:cxn modelId="{D6917767-6BFF-4F2A-8416-96A78D3E9F73}" type="presOf" srcId="{83409642-92E1-4856-A101-FE82778D66E3}" destId="{B3DF7567-90F7-4D5D-9437-A7949EB12009}" srcOrd="0" destOrd="0" presId="urn:microsoft.com/office/officeart/2005/8/layout/hList3"/>
    <dgm:cxn modelId="{412F6988-1BE8-40FF-99E9-518AF13B3A52}" srcId="{52907D6A-2EAD-4C2E-8E02-42C1A6032417}" destId="{10B8FBEA-45EE-4AE6-97FE-810EDE90851E}" srcOrd="2" destOrd="0" parTransId="{F511F0C4-4A43-4A40-9AA5-58270EBE2ED2}" sibTransId="{B5784401-F3BB-4FCD-BF61-EA5E87050341}"/>
    <dgm:cxn modelId="{F8BBAF8D-7D45-4C53-803A-65AC4E202760}" type="presOf" srcId="{10B8FBEA-45EE-4AE6-97FE-810EDE90851E}" destId="{D667D620-4A9D-4E59-AB85-2C147DA0EEBA}" srcOrd="0" destOrd="0" presId="urn:microsoft.com/office/officeart/2005/8/layout/hList3"/>
    <dgm:cxn modelId="{AD41C097-A36B-482A-B19F-B54736DE52B3}" srcId="{52907D6A-2EAD-4C2E-8E02-42C1A6032417}" destId="{83409642-92E1-4856-A101-FE82778D66E3}" srcOrd="0" destOrd="0" parTransId="{5AC96087-9128-4346-A16D-F0CAECE395E7}" sibTransId="{DA830804-DB98-4F92-AB7A-5E8340F55368}"/>
    <dgm:cxn modelId="{17B8EBA3-EFA3-4CBE-BB99-6A10710E15B9}" srcId="{8E5F0368-221A-4FB5-A3CD-504B2CAB2726}" destId="{52907D6A-2EAD-4C2E-8E02-42C1A6032417}" srcOrd="0" destOrd="0" parTransId="{BD024885-8AD7-4CFF-B46F-2FA2A6D1F4E1}" sibTransId="{DBB76944-7ED8-47A8-8E49-439307FED283}"/>
    <dgm:cxn modelId="{8A0B97C9-4477-4806-A07D-E3432DA5B664}" type="presOf" srcId="{8E5F0368-221A-4FB5-A3CD-504B2CAB2726}" destId="{EA4D3587-3D96-413C-8C35-5F294FBB370F}" srcOrd="0" destOrd="0" presId="urn:microsoft.com/office/officeart/2005/8/layout/hList3"/>
    <dgm:cxn modelId="{A99F96CB-7A02-495F-94EF-67AEA2F42A81}" srcId="{52907D6A-2EAD-4C2E-8E02-42C1A6032417}" destId="{30BEA75B-C615-490F-90B5-3F4BD65428AF}" srcOrd="1" destOrd="0" parTransId="{FDB91FD2-034C-448B-9390-107F02142277}" sibTransId="{672F5C01-25DF-4C4B-B725-A12E516D8879}"/>
    <dgm:cxn modelId="{A00ADECB-E2FB-4983-8E74-89875621C28C}" type="presOf" srcId="{30BEA75B-C615-490F-90B5-3F4BD65428AF}" destId="{35EB0FC3-38DA-4331-8A9B-BC636DF94373}" srcOrd="0" destOrd="0" presId="urn:microsoft.com/office/officeart/2005/8/layout/hList3"/>
    <dgm:cxn modelId="{63305DD6-FA7E-46CE-8EF0-62021C71BAE8}" type="presOf" srcId="{52907D6A-2EAD-4C2E-8E02-42C1A6032417}" destId="{7349108A-78DC-4324-A797-90E17357824A}" srcOrd="0" destOrd="0" presId="urn:microsoft.com/office/officeart/2005/8/layout/hList3"/>
    <dgm:cxn modelId="{DCD06365-BB82-4403-8568-759931414FB8}" type="presParOf" srcId="{EA4D3587-3D96-413C-8C35-5F294FBB370F}" destId="{7349108A-78DC-4324-A797-90E17357824A}" srcOrd="0" destOrd="0" presId="urn:microsoft.com/office/officeart/2005/8/layout/hList3"/>
    <dgm:cxn modelId="{39978353-168D-4B54-9205-792F929D09C8}" type="presParOf" srcId="{EA4D3587-3D96-413C-8C35-5F294FBB370F}" destId="{AD2BE9CB-0208-4C0F-8AB1-B48871E5ADEC}" srcOrd="1" destOrd="0" presId="urn:microsoft.com/office/officeart/2005/8/layout/hList3"/>
    <dgm:cxn modelId="{28986C88-6F07-40C0-B331-DB4846CB92CC}" type="presParOf" srcId="{AD2BE9CB-0208-4C0F-8AB1-B48871E5ADEC}" destId="{B3DF7567-90F7-4D5D-9437-A7949EB12009}" srcOrd="0" destOrd="0" presId="urn:microsoft.com/office/officeart/2005/8/layout/hList3"/>
    <dgm:cxn modelId="{4DE82956-56EC-4DB1-8331-84D055C9EF7E}" type="presParOf" srcId="{AD2BE9CB-0208-4C0F-8AB1-B48871E5ADEC}" destId="{35EB0FC3-38DA-4331-8A9B-BC636DF94373}" srcOrd="1" destOrd="0" presId="urn:microsoft.com/office/officeart/2005/8/layout/hList3"/>
    <dgm:cxn modelId="{A2373CE8-3A6D-42E5-8D75-2DBD517146D5}" type="presParOf" srcId="{AD2BE9CB-0208-4C0F-8AB1-B48871E5ADEC}" destId="{D667D620-4A9D-4E59-AB85-2C147DA0EEBA}" srcOrd="2" destOrd="0" presId="urn:microsoft.com/office/officeart/2005/8/layout/hList3"/>
    <dgm:cxn modelId="{8BEA8997-FFB3-4412-9E78-6F15D2F6CD35}" type="presParOf" srcId="{EA4D3587-3D96-413C-8C35-5F294FBB370F}" destId="{A33E58EF-F7CE-4764-9DCA-0AE0636A47B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C1C70-39EE-421D-A79F-1D4DD837F8E4}">
      <dsp:nvSpPr>
        <dsp:cNvPr id="0" name=""/>
        <dsp:cNvSpPr/>
      </dsp:nvSpPr>
      <dsp:spPr>
        <a:xfrm>
          <a:off x="3604021" y="749388"/>
          <a:ext cx="576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76477" y="45720"/>
              </a:lnTo>
            </a:path>
          </a:pathLst>
        </a:custGeom>
        <a:noFill/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3877083" y="792070"/>
        <a:ext cx="30353" cy="6076"/>
      </dsp:txXfrm>
    </dsp:sp>
    <dsp:sp modelId="{59A20248-8581-4C57-B85D-AA0E49319EC3}">
      <dsp:nvSpPr>
        <dsp:cNvPr id="0" name=""/>
        <dsp:cNvSpPr/>
      </dsp:nvSpPr>
      <dsp:spPr>
        <a:xfrm>
          <a:off x="966353" y="3267"/>
          <a:ext cx="2639468" cy="15836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336" tIns="135761" rIns="129336" bIns="13576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Communication structures changed and were limited </a:t>
          </a:r>
        </a:p>
      </dsp:txBody>
      <dsp:txXfrm>
        <a:off x="966353" y="3267"/>
        <a:ext cx="2639468" cy="1583681"/>
      </dsp:txXfrm>
    </dsp:sp>
    <dsp:sp modelId="{7C0ACE5B-DB95-4DF8-BD94-EE812567A263}">
      <dsp:nvSpPr>
        <dsp:cNvPr id="0" name=""/>
        <dsp:cNvSpPr/>
      </dsp:nvSpPr>
      <dsp:spPr>
        <a:xfrm>
          <a:off x="6850568" y="749388"/>
          <a:ext cx="576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76477" y="45720"/>
              </a:lnTo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7123630" y="792070"/>
        <a:ext cx="30353" cy="6076"/>
      </dsp:txXfrm>
    </dsp:sp>
    <dsp:sp modelId="{2DEA4B56-35C9-43F3-8A15-FFC9AF18B9E1}">
      <dsp:nvSpPr>
        <dsp:cNvPr id="0" name=""/>
        <dsp:cNvSpPr/>
      </dsp:nvSpPr>
      <dsp:spPr>
        <a:xfrm>
          <a:off x="4212899" y="3267"/>
          <a:ext cx="2639468" cy="15836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336" tIns="135761" rIns="129336" bIns="1357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Pandemic realigned priorities delaying and/or blocking standards of care </a:t>
          </a:r>
        </a:p>
      </dsp:txBody>
      <dsp:txXfrm>
        <a:off x="4212899" y="3267"/>
        <a:ext cx="2639468" cy="1583681"/>
      </dsp:txXfrm>
    </dsp:sp>
    <dsp:sp modelId="{4A381ACA-A348-437D-842E-3C5D3B378924}">
      <dsp:nvSpPr>
        <dsp:cNvPr id="0" name=""/>
        <dsp:cNvSpPr/>
      </dsp:nvSpPr>
      <dsp:spPr>
        <a:xfrm>
          <a:off x="2286087" y="1585149"/>
          <a:ext cx="6493093" cy="576477"/>
        </a:xfrm>
        <a:custGeom>
          <a:avLst/>
          <a:gdLst/>
          <a:ahLst/>
          <a:cxnLst/>
          <a:rect l="0" t="0" r="0" b="0"/>
          <a:pathLst>
            <a:path>
              <a:moveTo>
                <a:pt x="6493093" y="0"/>
              </a:moveTo>
              <a:lnTo>
                <a:pt x="6493093" y="305338"/>
              </a:lnTo>
              <a:lnTo>
                <a:pt x="0" y="305338"/>
              </a:lnTo>
              <a:lnTo>
                <a:pt x="0" y="576477"/>
              </a:lnTo>
            </a:path>
          </a:pathLst>
        </a:custGeom>
        <a:noFill/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5369598" y="1870349"/>
        <a:ext cx="326070" cy="6076"/>
      </dsp:txXfrm>
    </dsp:sp>
    <dsp:sp modelId="{E1C82328-4D9B-4DE3-A1EE-50C2C45FACDC}">
      <dsp:nvSpPr>
        <dsp:cNvPr id="0" name=""/>
        <dsp:cNvSpPr/>
      </dsp:nvSpPr>
      <dsp:spPr>
        <a:xfrm>
          <a:off x="7459446" y="3267"/>
          <a:ext cx="2639468" cy="158368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336" tIns="135761" rIns="129336" bIns="1357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Delay in timely access to hospice when hospice benefit is six months </a:t>
          </a:r>
        </a:p>
      </dsp:txBody>
      <dsp:txXfrm>
        <a:off x="7459446" y="3267"/>
        <a:ext cx="2639468" cy="1583681"/>
      </dsp:txXfrm>
    </dsp:sp>
    <dsp:sp modelId="{B9559C41-12AE-4965-A4F4-A117A9CD4DD4}">
      <dsp:nvSpPr>
        <dsp:cNvPr id="0" name=""/>
        <dsp:cNvSpPr/>
      </dsp:nvSpPr>
      <dsp:spPr>
        <a:xfrm>
          <a:off x="3604021" y="2940147"/>
          <a:ext cx="576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76477" y="45720"/>
              </a:lnTo>
            </a:path>
          </a:pathLst>
        </a:custGeom>
        <a:noFill/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3877083" y="2982829"/>
        <a:ext cx="30353" cy="6076"/>
      </dsp:txXfrm>
    </dsp:sp>
    <dsp:sp modelId="{68BAFBA0-0B57-4732-AC73-E46CA1B0E3AB}">
      <dsp:nvSpPr>
        <dsp:cNvPr id="0" name=""/>
        <dsp:cNvSpPr/>
      </dsp:nvSpPr>
      <dsp:spPr>
        <a:xfrm>
          <a:off x="966353" y="2194026"/>
          <a:ext cx="2639468" cy="158368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336" tIns="135761" rIns="129336" bIns="13576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70C0"/>
              </a:solidFill>
            </a:rPr>
            <a:t>Added stressors to patients and families </a:t>
          </a:r>
        </a:p>
      </dsp:txBody>
      <dsp:txXfrm>
        <a:off x="966353" y="2194026"/>
        <a:ext cx="2639468" cy="1583681"/>
      </dsp:txXfrm>
    </dsp:sp>
    <dsp:sp modelId="{D56CA90A-59F5-4EF4-A29A-AE4F09EB8AE6}">
      <dsp:nvSpPr>
        <dsp:cNvPr id="0" name=""/>
        <dsp:cNvSpPr/>
      </dsp:nvSpPr>
      <dsp:spPr>
        <a:xfrm>
          <a:off x="6850568" y="2940147"/>
          <a:ext cx="5764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76477" y="45720"/>
              </a:lnTo>
            </a:path>
          </a:pathLst>
        </a:custGeom>
        <a:noFill/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7123630" y="2982829"/>
        <a:ext cx="30353" cy="6076"/>
      </dsp:txXfrm>
    </dsp:sp>
    <dsp:sp modelId="{388B43EA-AB90-4084-B123-4262827BF03F}">
      <dsp:nvSpPr>
        <dsp:cNvPr id="0" name=""/>
        <dsp:cNvSpPr/>
      </dsp:nvSpPr>
      <dsp:spPr>
        <a:xfrm>
          <a:off x="4212899" y="2194026"/>
          <a:ext cx="2639468" cy="158368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336" tIns="135761" rIns="129336" bIns="13576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Frustration for referral sources </a:t>
          </a:r>
        </a:p>
      </dsp:txBody>
      <dsp:txXfrm>
        <a:off x="4212899" y="2194026"/>
        <a:ext cx="2639468" cy="1583681"/>
      </dsp:txXfrm>
    </dsp:sp>
    <dsp:sp modelId="{1C79B35A-0001-4B0D-95EF-361EB7E03510}">
      <dsp:nvSpPr>
        <dsp:cNvPr id="0" name=""/>
        <dsp:cNvSpPr/>
      </dsp:nvSpPr>
      <dsp:spPr>
        <a:xfrm>
          <a:off x="7459446" y="2194026"/>
          <a:ext cx="2639468" cy="15836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336" tIns="135761" rIns="129336" bIns="13576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Increased workload to hospice staff</a:t>
          </a:r>
        </a:p>
      </dsp:txBody>
      <dsp:txXfrm>
        <a:off x="7459446" y="2194026"/>
        <a:ext cx="2639468" cy="1583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82158-A329-46D1-B35A-78A211F08D23}">
      <dsp:nvSpPr>
        <dsp:cNvPr id="0" name=""/>
        <dsp:cNvSpPr/>
      </dsp:nvSpPr>
      <dsp:spPr>
        <a:xfrm>
          <a:off x="0" y="7788"/>
          <a:ext cx="10828337" cy="8353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Adopt virtual electronic consenting process to be user friendly and accessible for patients, families and hospice staff</a:t>
          </a:r>
        </a:p>
      </dsp:txBody>
      <dsp:txXfrm>
        <a:off x="40780" y="48568"/>
        <a:ext cx="10746777" cy="753819"/>
      </dsp:txXfrm>
    </dsp:sp>
    <dsp:sp modelId="{487DB97D-B200-4B4D-A5B2-004165CF6BE3}">
      <dsp:nvSpPr>
        <dsp:cNvPr id="0" name=""/>
        <dsp:cNvSpPr/>
      </dsp:nvSpPr>
      <dsp:spPr>
        <a:xfrm>
          <a:off x="0" y="903648"/>
          <a:ext cx="10828337" cy="8353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Access and admission to hospice will be timely ~ s0 critical hospice care begins</a:t>
          </a:r>
        </a:p>
      </dsp:txBody>
      <dsp:txXfrm>
        <a:off x="40780" y="944428"/>
        <a:ext cx="10746777" cy="753819"/>
      </dsp:txXfrm>
    </dsp:sp>
    <dsp:sp modelId="{96A33260-3238-4104-A52B-5D8793769D34}">
      <dsp:nvSpPr>
        <dsp:cNvPr id="0" name=""/>
        <dsp:cNvSpPr/>
      </dsp:nvSpPr>
      <dsp:spPr>
        <a:xfrm>
          <a:off x="0" y="1778960"/>
          <a:ext cx="10828337" cy="8353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Pilot the new virtual tools and evaluate to identify barriers and quality improvements</a:t>
          </a:r>
        </a:p>
      </dsp:txBody>
      <dsp:txXfrm>
        <a:off x="40780" y="1819740"/>
        <a:ext cx="10746777" cy="753819"/>
      </dsp:txXfrm>
    </dsp:sp>
    <dsp:sp modelId="{5300FC04-CEB1-475C-AB49-6EC6003ECD21}">
      <dsp:nvSpPr>
        <dsp:cNvPr id="0" name=""/>
        <dsp:cNvSpPr/>
      </dsp:nvSpPr>
      <dsp:spPr>
        <a:xfrm>
          <a:off x="0" y="2695368"/>
          <a:ext cx="10828337" cy="8353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rgbClr val="0070C0"/>
              </a:solidFill>
            </a:rPr>
            <a:t>Increase ease of use to patients, families, hospice staff, and others</a:t>
          </a:r>
        </a:p>
      </dsp:txBody>
      <dsp:txXfrm>
        <a:off x="40780" y="2736148"/>
        <a:ext cx="10746777" cy="7538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7CA54-A826-9242-94D8-AB0478265790}">
      <dsp:nvSpPr>
        <dsp:cNvPr id="0" name=""/>
        <dsp:cNvSpPr/>
      </dsp:nvSpPr>
      <dsp:spPr>
        <a:xfrm>
          <a:off x="269955" y="3019"/>
          <a:ext cx="2916484" cy="17498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orbel" panose="020B0503020204020204"/>
            </a:rPr>
            <a:t>Discussions began May 2020</a:t>
          </a:r>
          <a:endParaRPr lang="en-US" sz="2400" kern="1200" dirty="0"/>
        </a:p>
      </dsp:txBody>
      <dsp:txXfrm>
        <a:off x="269955" y="3019"/>
        <a:ext cx="2916484" cy="1749890"/>
      </dsp:txXfrm>
    </dsp:sp>
    <dsp:sp modelId="{00E5F6CF-FDF0-DF42-ADF9-3BBE38C81700}">
      <dsp:nvSpPr>
        <dsp:cNvPr id="0" name=""/>
        <dsp:cNvSpPr/>
      </dsp:nvSpPr>
      <dsp:spPr>
        <a:xfrm>
          <a:off x="3478089" y="3019"/>
          <a:ext cx="2916484" cy="17498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orbel" panose="020B0503020204020204"/>
            </a:rPr>
            <a:t>Team assembled June 2020</a:t>
          </a:r>
          <a:endParaRPr lang="en-US" sz="2400" kern="1200" dirty="0"/>
        </a:p>
      </dsp:txBody>
      <dsp:txXfrm>
        <a:off x="3478089" y="3019"/>
        <a:ext cx="2916484" cy="1749890"/>
      </dsp:txXfrm>
    </dsp:sp>
    <dsp:sp modelId="{4563B5E9-32AD-CD47-88AD-6ED41BA0F008}">
      <dsp:nvSpPr>
        <dsp:cNvPr id="0" name=""/>
        <dsp:cNvSpPr/>
      </dsp:nvSpPr>
      <dsp:spPr>
        <a:xfrm>
          <a:off x="6686222" y="3019"/>
          <a:ext cx="2916484" cy="174989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orbel" panose="020B0503020204020204"/>
            </a:rPr>
            <a:t>Kickoff of workflow testing July 2020</a:t>
          </a:r>
          <a:endParaRPr lang="en-US" sz="2400" kern="1200" dirty="0"/>
        </a:p>
      </dsp:txBody>
      <dsp:txXfrm>
        <a:off x="6686222" y="3019"/>
        <a:ext cx="2916484" cy="1749890"/>
      </dsp:txXfrm>
    </dsp:sp>
    <dsp:sp modelId="{7F18E199-31F2-4045-87E6-3D791D858F3C}">
      <dsp:nvSpPr>
        <dsp:cNvPr id="0" name=""/>
        <dsp:cNvSpPr/>
      </dsp:nvSpPr>
      <dsp:spPr>
        <a:xfrm>
          <a:off x="269955" y="2044559"/>
          <a:ext cx="2916484" cy="174989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orbel" panose="020B0503020204020204"/>
            </a:rPr>
            <a:t>Pilot initiated August 2020</a:t>
          </a:r>
          <a:endParaRPr lang="en-US" sz="2400" kern="1200" dirty="0"/>
        </a:p>
      </dsp:txBody>
      <dsp:txXfrm>
        <a:off x="269955" y="2044559"/>
        <a:ext cx="2916484" cy="1749890"/>
      </dsp:txXfrm>
    </dsp:sp>
    <dsp:sp modelId="{3E8D887D-FBCA-C04E-A43D-5D39F45B3C1C}">
      <dsp:nvSpPr>
        <dsp:cNvPr id="0" name=""/>
        <dsp:cNvSpPr/>
      </dsp:nvSpPr>
      <dsp:spPr>
        <a:xfrm>
          <a:off x="3478089" y="2044559"/>
          <a:ext cx="2916484" cy="17498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orbel" panose="020B0503020204020204"/>
            </a:rPr>
            <a:t>Go Live for expanded user group December 2020</a:t>
          </a:r>
          <a:endParaRPr lang="en-US" sz="2400" kern="1200" dirty="0"/>
        </a:p>
      </dsp:txBody>
      <dsp:txXfrm>
        <a:off x="3478089" y="2044559"/>
        <a:ext cx="2916484" cy="1749890"/>
      </dsp:txXfrm>
    </dsp:sp>
    <dsp:sp modelId="{E4EBF457-A4A6-0343-A525-9A90C641B2AB}">
      <dsp:nvSpPr>
        <dsp:cNvPr id="0" name=""/>
        <dsp:cNvSpPr/>
      </dsp:nvSpPr>
      <dsp:spPr>
        <a:xfrm>
          <a:off x="6686222" y="2044559"/>
          <a:ext cx="2916484" cy="17498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Product enhancement &amp; plans for sustainability  Spring 2021</a:t>
          </a:r>
        </a:p>
      </dsp:txBody>
      <dsp:txXfrm>
        <a:off x="6686222" y="2044559"/>
        <a:ext cx="2916484" cy="17498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D7E31E-59E2-4516-A903-B97950348D79}">
      <dsp:nvSpPr>
        <dsp:cNvPr id="0" name=""/>
        <dsp:cNvSpPr/>
      </dsp:nvSpPr>
      <dsp:spPr>
        <a:xfrm>
          <a:off x="0" y="0"/>
          <a:ext cx="4754563" cy="101536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b="1" kern="1200" dirty="0">
              <a:solidFill>
                <a:srgbClr val="0070C0"/>
              </a:solidFill>
              <a:latin typeface="Corbel" panose="020B0503020204020204"/>
            </a:rPr>
            <a:t>Patient /family </a:t>
          </a:r>
          <a:endParaRPr lang="en-US" sz="4700" b="1" kern="1200" dirty="0">
            <a:solidFill>
              <a:srgbClr val="0070C0"/>
            </a:solidFill>
          </a:endParaRPr>
        </a:p>
      </dsp:txBody>
      <dsp:txXfrm>
        <a:off x="0" y="0"/>
        <a:ext cx="4754563" cy="1015365"/>
      </dsp:txXfrm>
    </dsp:sp>
    <dsp:sp modelId="{75ABFF92-DF34-43E0-84C3-90833A879A0E}">
      <dsp:nvSpPr>
        <dsp:cNvPr id="0" name=""/>
        <dsp:cNvSpPr/>
      </dsp:nvSpPr>
      <dsp:spPr>
        <a:xfrm>
          <a:off x="2321" y="1015365"/>
          <a:ext cx="1583306" cy="21322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latin typeface="Corbel" panose="020B0503020204020204"/>
            </a:rPr>
            <a:t> n = 106 users</a:t>
          </a:r>
          <a:endParaRPr lang="en-US" sz="3400" kern="1200" dirty="0"/>
        </a:p>
      </dsp:txBody>
      <dsp:txXfrm>
        <a:off x="2321" y="1015365"/>
        <a:ext cx="1583306" cy="2132266"/>
      </dsp:txXfrm>
    </dsp:sp>
    <dsp:sp modelId="{4FCCAA07-430F-4405-B112-77B19F8016DF}">
      <dsp:nvSpPr>
        <dsp:cNvPr id="0" name=""/>
        <dsp:cNvSpPr/>
      </dsp:nvSpPr>
      <dsp:spPr>
        <a:xfrm>
          <a:off x="1585628" y="1015365"/>
          <a:ext cx="1583306" cy="21322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latin typeface="Corbel" panose="020B0503020204020204"/>
            </a:rPr>
            <a:t>4.8 </a:t>
          </a:r>
        </a:p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latin typeface="Corbel" panose="020B0503020204020204"/>
            </a:rPr>
            <a:t>of 5 “stars” </a:t>
          </a:r>
          <a:endParaRPr lang="en-US" sz="3400" kern="1200" dirty="0"/>
        </a:p>
      </dsp:txBody>
      <dsp:txXfrm>
        <a:off x="1585628" y="1015365"/>
        <a:ext cx="1583306" cy="2132266"/>
      </dsp:txXfrm>
    </dsp:sp>
    <dsp:sp modelId="{D22345D9-0774-49A6-BBBE-CEE3E5C979B0}">
      <dsp:nvSpPr>
        <dsp:cNvPr id="0" name=""/>
        <dsp:cNvSpPr/>
      </dsp:nvSpPr>
      <dsp:spPr>
        <a:xfrm>
          <a:off x="3168934" y="1015365"/>
          <a:ext cx="1583306" cy="21322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latin typeface="Corbel" panose="020B0503020204020204"/>
            </a:rPr>
            <a:t>18.3% reply rate </a:t>
          </a:r>
          <a:endParaRPr lang="en-US" sz="3400" kern="1200" dirty="0"/>
        </a:p>
      </dsp:txBody>
      <dsp:txXfrm>
        <a:off x="3168934" y="1015365"/>
        <a:ext cx="1583306" cy="2132266"/>
      </dsp:txXfrm>
    </dsp:sp>
    <dsp:sp modelId="{5CC28103-1B28-4EFC-9174-D909356492C0}">
      <dsp:nvSpPr>
        <dsp:cNvPr id="0" name=""/>
        <dsp:cNvSpPr/>
      </dsp:nvSpPr>
      <dsp:spPr>
        <a:xfrm>
          <a:off x="0" y="3147631"/>
          <a:ext cx="4754563" cy="23691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49108A-78DC-4324-A797-90E17357824A}">
      <dsp:nvSpPr>
        <dsp:cNvPr id="0" name=""/>
        <dsp:cNvSpPr/>
      </dsp:nvSpPr>
      <dsp:spPr>
        <a:xfrm>
          <a:off x="0" y="0"/>
          <a:ext cx="4754562" cy="101488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b="1" kern="1200" dirty="0">
              <a:solidFill>
                <a:srgbClr val="C00000"/>
              </a:solidFill>
              <a:latin typeface="Corbel" panose="020B0503020204020204"/>
            </a:rPr>
            <a:t>Staff</a:t>
          </a:r>
          <a:endParaRPr lang="en-US" sz="4700" b="1" kern="1200" dirty="0">
            <a:solidFill>
              <a:srgbClr val="C00000"/>
            </a:solidFill>
          </a:endParaRPr>
        </a:p>
      </dsp:txBody>
      <dsp:txXfrm>
        <a:off x="0" y="0"/>
        <a:ext cx="4754562" cy="1014888"/>
      </dsp:txXfrm>
    </dsp:sp>
    <dsp:sp modelId="{B3DF7567-90F7-4D5D-9437-A7949EB12009}">
      <dsp:nvSpPr>
        <dsp:cNvPr id="0" name=""/>
        <dsp:cNvSpPr/>
      </dsp:nvSpPr>
      <dsp:spPr>
        <a:xfrm>
          <a:off x="25089" y="1107023"/>
          <a:ext cx="1583306" cy="21312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Corbel" panose="020B0503020204020204"/>
            </a:rPr>
            <a:t>n = </a:t>
          </a:r>
        </a:p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Corbel" panose="020B0503020204020204"/>
            </a:rPr>
            <a:t>25 users</a:t>
          </a:r>
          <a:endParaRPr lang="en-US" sz="3600" kern="1200" dirty="0"/>
        </a:p>
      </dsp:txBody>
      <dsp:txXfrm>
        <a:off x="25089" y="1107023"/>
        <a:ext cx="1583306" cy="2131266"/>
      </dsp:txXfrm>
    </dsp:sp>
    <dsp:sp modelId="{35EB0FC3-38DA-4331-8A9B-BC636DF94373}">
      <dsp:nvSpPr>
        <dsp:cNvPr id="0" name=""/>
        <dsp:cNvSpPr/>
      </dsp:nvSpPr>
      <dsp:spPr>
        <a:xfrm>
          <a:off x="1585627" y="1014888"/>
          <a:ext cx="1583306" cy="21312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Corbel" panose="020B0503020204020204"/>
            </a:rPr>
            <a:t>4.2 </a:t>
          </a:r>
        </a:p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Corbel" panose="020B0503020204020204"/>
            </a:rPr>
            <a:t>of 5 “stars”</a:t>
          </a:r>
          <a:endParaRPr lang="en-US" sz="3600" kern="1200" dirty="0"/>
        </a:p>
      </dsp:txBody>
      <dsp:txXfrm>
        <a:off x="1585627" y="1014888"/>
        <a:ext cx="1583306" cy="2131266"/>
      </dsp:txXfrm>
    </dsp:sp>
    <dsp:sp modelId="{D667D620-4A9D-4E59-AB85-2C147DA0EEBA}">
      <dsp:nvSpPr>
        <dsp:cNvPr id="0" name=""/>
        <dsp:cNvSpPr/>
      </dsp:nvSpPr>
      <dsp:spPr>
        <a:xfrm>
          <a:off x="3168934" y="1014888"/>
          <a:ext cx="1583306" cy="21312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latin typeface="Corbel" panose="020B0503020204020204"/>
            </a:rPr>
            <a:t>67.6% reply rate </a:t>
          </a:r>
        </a:p>
      </dsp:txBody>
      <dsp:txXfrm>
        <a:off x="3168934" y="1014888"/>
        <a:ext cx="1583306" cy="2131266"/>
      </dsp:txXfrm>
    </dsp:sp>
    <dsp:sp modelId="{A33E58EF-F7CE-4764-9DCA-0AE0636A47B8}">
      <dsp:nvSpPr>
        <dsp:cNvPr id="0" name=""/>
        <dsp:cNvSpPr/>
      </dsp:nvSpPr>
      <dsp:spPr>
        <a:xfrm>
          <a:off x="0" y="3146154"/>
          <a:ext cx="4754562" cy="23680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53964-DE33-1443-9CEA-9F8B75C7F68E}" type="datetimeFigureOut">
              <a:rPr lang="en-US" smtClean="0"/>
              <a:t>4/28/21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4EF2E-60DC-8444-B133-CD7F9447A6B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515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14EF2E-60DC-8444-B133-CD7F9447A6B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94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965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828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39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50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37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67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619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87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0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/>
              <a:t>4/23/21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68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/>
              <a:pPr/>
              <a:t>4/23/21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83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olouredbydreamz.blogspot.com/2011/09/touch-of-love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/3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lterevoingenieros.blogspot.com/2015/12/rcm-10-learning-lessons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creativecommons.org/licenses/by/3.0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deeplifequotes/8195761016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-nc-sa/3.0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bs.edu/covid-19-business-impact/citations/are-your-managers-in-sync-with-your-change-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br.org/2021/03/3-ways-to-humanize-the-virtual-health-care-experienc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>
            <a:extLst>
              <a:ext uri="{FF2B5EF4-FFF2-40B4-BE49-F238E27FC236}">
                <a16:creationId xmlns:a16="http://schemas.microsoft.com/office/drawing/2014/main" id="{8677094E-F0FE-4EC2-9511-5A411A2E1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210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35" name="Rectangle 33">
            <a:extLst>
              <a:ext uri="{FF2B5EF4-FFF2-40B4-BE49-F238E27FC236}">
                <a16:creationId xmlns:a16="http://schemas.microsoft.com/office/drawing/2014/main" id="{E0E1ADA3-256B-436F-BB84-15BF272B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9378" y="246887"/>
            <a:ext cx="5861321" cy="6377939"/>
          </a:xfrm>
          <a:prstGeom prst="rect">
            <a:avLst/>
          </a:prstGeom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7" name="Straight Connector 35">
            <a:extLst>
              <a:ext uri="{FF2B5EF4-FFF2-40B4-BE49-F238E27FC236}">
                <a16:creationId xmlns:a16="http://schemas.microsoft.com/office/drawing/2014/main" id="{7DDC7D3D-A4F6-4638-B02B-2DBB6C11F5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36924" y="4220801"/>
            <a:ext cx="421593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7">
            <a:extLst>
              <a:ext uri="{FF2B5EF4-FFF2-40B4-BE49-F238E27FC236}">
                <a16:creationId xmlns:a16="http://schemas.microsoft.com/office/drawing/2014/main" id="{5C091E65-5627-4CC0-82AA-74A3C89D7C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6924" y="857675"/>
            <a:ext cx="4566230" cy="3437782"/>
          </a:xfrm>
        </p:spPr>
        <p:txBody>
          <a:bodyPr>
            <a:normAutofit/>
          </a:bodyPr>
          <a:lstStyle/>
          <a:p>
            <a:r>
              <a:rPr lang="en-US" sz="5600" dirty="0"/>
              <a:t>INCREASING ACCESS TO HOSPICE CARE: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36924" y="4356635"/>
            <a:ext cx="4535850" cy="154342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/>
              <a:t>Adapting a virtual consent, patient intake, and consumer education tool to meet unique needs at end of life </a:t>
            </a:r>
          </a:p>
          <a:p>
            <a:r>
              <a:rPr lang="en-US" dirty="0"/>
              <a:t>PATRICIA RAMSDEN RN,BSN,CHPCA, MSN '2021 </a:t>
            </a:r>
          </a:p>
        </p:txBody>
      </p:sp>
      <p:pic>
        <p:nvPicPr>
          <p:cNvPr id="26" name="Picture 26">
            <a:extLst>
              <a:ext uri="{FF2B5EF4-FFF2-40B4-BE49-F238E27FC236}">
                <a16:creationId xmlns:a16="http://schemas.microsoft.com/office/drawing/2014/main" id="{14773191-9808-4AAA-AC03-3F1BF460E0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6302" r="24048" b="-2"/>
          <a:stretch/>
        </p:blipFill>
        <p:spPr>
          <a:xfrm>
            <a:off x="872064" y="857675"/>
            <a:ext cx="4593715" cy="514066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E4DD407-2906-4AAA-A590-AA66B258DBF6}"/>
              </a:ext>
            </a:extLst>
          </p:cNvPr>
          <p:cNvSpPr txBox="1"/>
          <p:nvPr/>
        </p:nvSpPr>
        <p:spPr>
          <a:xfrm>
            <a:off x="3226063" y="5798289"/>
            <a:ext cx="2239716" cy="200055"/>
          </a:xfrm>
          <a:prstGeom prst="rect">
            <a:avLst/>
          </a:prstGeom>
          <a:solidFill>
            <a:srgbClr val="000000"/>
          </a:solidFill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 dirty="0">
                <a:solidFill>
                  <a:srgbClr val="FFFFFF"/>
                </a:solidFill>
              </a:rPr>
              <a:t> by Unknown author is licensed under </a:t>
            </a:r>
            <a:r>
              <a:rPr lang="en-US" sz="700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r>
              <a:rPr lang="en-US" sz="70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8800AA55-7C13-490D-9E93-0F279AC1A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182" y="0"/>
            <a:ext cx="102455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626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DC42C2-6B58-404C-B339-2C72808A5B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A05B49-5364-47B6-8B1A-5E44C0211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1783" y="609600"/>
            <a:ext cx="6693061" cy="13563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cap="all" dirty="0">
                <a:solidFill>
                  <a:srgbClr val="FFFFFF"/>
                </a:solidFill>
              </a:rPr>
              <a:t>LESSONS LEARNED </a:t>
            </a:r>
          </a:p>
        </p:txBody>
      </p:sp>
      <p:pic>
        <p:nvPicPr>
          <p:cNvPr id="5" name="Picture 5" descr="A picture containing floor, wall, indoor, desk&#10;&#10;Description automatically generated">
            <a:extLst>
              <a:ext uri="{FF2B5EF4-FFF2-40B4-BE49-F238E27FC236}">
                <a16:creationId xmlns:a16="http://schemas.microsoft.com/office/drawing/2014/main" id="{14AE4A21-9BFD-4007-AF8D-9012D47D337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3658" r="36323"/>
          <a:stretch/>
        </p:blipFill>
        <p:spPr>
          <a:xfrm>
            <a:off x="232861" y="243840"/>
            <a:ext cx="3646837" cy="6377939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275C76-90C6-4F58-947C-548E3911A9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30211" y="1828800"/>
            <a:ext cx="7674796" cy="470556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85750" indent="-182880">
              <a:lnSpc>
                <a:spcPct val="90000"/>
              </a:lnSpc>
              <a:spcBef>
                <a:spcPts val="1400"/>
              </a:spcBef>
              <a:buFont typeface="Corbel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Training , roll out  and adoption to select staff </a:t>
            </a:r>
            <a:r>
              <a:rPr lang="en-US" sz="2400" b="1" dirty="0">
                <a:solidFill>
                  <a:srgbClr val="0070C0"/>
                </a:solidFill>
              </a:rPr>
              <a:t>took longer </a:t>
            </a:r>
            <a:r>
              <a:rPr lang="en-US" sz="2400" dirty="0">
                <a:solidFill>
                  <a:srgbClr val="FFFFFF"/>
                </a:solidFill>
              </a:rPr>
              <a:t>than expected </a:t>
            </a:r>
          </a:p>
          <a:p>
            <a:pPr marL="285750" indent="-182880">
              <a:lnSpc>
                <a:spcPct val="90000"/>
              </a:lnSpc>
              <a:spcBef>
                <a:spcPts val="1400"/>
              </a:spcBef>
              <a:buFont typeface="Corbel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Opportunities exist to get current staff </a:t>
            </a:r>
            <a:r>
              <a:rPr lang="en-US" sz="2400" b="1" dirty="0">
                <a:solidFill>
                  <a:srgbClr val="0070C0"/>
                </a:solidFill>
              </a:rPr>
              <a:t>"buy-in" </a:t>
            </a:r>
            <a:r>
              <a:rPr lang="en-US" sz="2400" dirty="0">
                <a:solidFill>
                  <a:srgbClr val="FFFFFF"/>
                </a:solidFill>
              </a:rPr>
              <a:t>as shown by survey comments </a:t>
            </a:r>
          </a:p>
          <a:p>
            <a:pPr marL="285750" indent="-182880">
              <a:lnSpc>
                <a:spcPct val="90000"/>
              </a:lnSpc>
              <a:spcBef>
                <a:spcPts val="1400"/>
              </a:spcBef>
              <a:buFont typeface="Corbel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Data analysis overview with stakeholders was needed    </a:t>
            </a:r>
            <a:r>
              <a:rPr lang="en-US" sz="2400" dirty="0">
                <a:solidFill>
                  <a:srgbClr val="FFFFFF"/>
                </a:solidFill>
              </a:rPr>
              <a:t>to identify barriers, opportunities for improvement  and enhancements of product </a:t>
            </a:r>
          </a:p>
          <a:p>
            <a:pPr marL="285750" indent="-182880">
              <a:lnSpc>
                <a:spcPct val="90000"/>
              </a:lnSpc>
              <a:spcBef>
                <a:spcPts val="1400"/>
              </a:spcBef>
              <a:buFont typeface="Corbe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Biweekly meetings </a:t>
            </a:r>
            <a:r>
              <a:rPr lang="en-US" sz="2400" dirty="0">
                <a:solidFill>
                  <a:srgbClr val="FFFFFF"/>
                </a:solidFill>
              </a:rPr>
              <a:t>were necessary to keep stakeholders engaged and to identify workflow concerns </a:t>
            </a:r>
          </a:p>
          <a:p>
            <a:pPr marL="285750" indent="-182880">
              <a:lnSpc>
                <a:spcPct val="90000"/>
              </a:lnSpc>
              <a:spcBef>
                <a:spcPts val="1400"/>
              </a:spcBef>
              <a:buFont typeface="Corbel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Realization that </a:t>
            </a:r>
            <a:r>
              <a:rPr lang="en-US" sz="2400" b="1" dirty="0">
                <a:solidFill>
                  <a:srgbClr val="0070C0"/>
                </a:solidFill>
              </a:rPr>
              <a:t>process remains "ongoing" </a:t>
            </a:r>
            <a:r>
              <a:rPr lang="en-US" sz="2400" dirty="0">
                <a:solidFill>
                  <a:srgbClr val="FFFFFF"/>
                </a:solidFill>
              </a:rPr>
              <a:t>and needs adaptation with any change in staffing structure or integration of new technology for </a:t>
            </a:r>
            <a:r>
              <a:rPr lang="en-US" sz="2400" b="1" dirty="0">
                <a:solidFill>
                  <a:srgbClr val="0070C0"/>
                </a:solidFill>
              </a:rPr>
              <a:t>sustainability</a:t>
            </a:r>
          </a:p>
          <a:p>
            <a:pPr marL="285750" indent="-182880">
              <a:lnSpc>
                <a:spcPct val="90000"/>
              </a:lnSpc>
              <a:spcBef>
                <a:spcPts val="1400"/>
              </a:spcBef>
              <a:buFont typeface="Corbel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  <a:p>
            <a:pPr marL="285750" indent="-182880">
              <a:lnSpc>
                <a:spcPct val="90000"/>
              </a:lnSpc>
              <a:spcBef>
                <a:spcPts val="1400"/>
              </a:spcBef>
              <a:buFont typeface="Corbel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  <a:p>
            <a:pPr indent="-182880">
              <a:lnSpc>
                <a:spcPct val="90000"/>
              </a:lnSpc>
              <a:spcBef>
                <a:spcPts val="1400"/>
              </a:spcBef>
              <a:buFont typeface="Corbel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F82941-5589-49BF-B6B1-76122B2D0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3840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43CE03-2AFA-451F-8892-71B7D6C8B82D}"/>
              </a:ext>
            </a:extLst>
          </p:cNvPr>
          <p:cNvSpPr txBox="1"/>
          <p:nvPr/>
        </p:nvSpPr>
        <p:spPr>
          <a:xfrm>
            <a:off x="1639982" y="6421724"/>
            <a:ext cx="2239716" cy="200055"/>
          </a:xfrm>
          <a:prstGeom prst="rect">
            <a:avLst/>
          </a:prstGeom>
          <a:solidFill>
            <a:srgbClr val="000000"/>
          </a:solidFill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 dirty="0">
                <a:solidFill>
                  <a:srgbClr val="FFFFFF"/>
                </a:solidFill>
              </a:rPr>
              <a:t> by Unknown author is licensed under </a:t>
            </a:r>
            <a:r>
              <a:rPr lang="en-US" sz="700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r>
              <a:rPr lang="en-US" sz="70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201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ext, letter&#10;&#10;Description automatically generated">
            <a:extLst>
              <a:ext uri="{FF2B5EF4-FFF2-40B4-BE49-F238E27FC236}">
                <a16:creationId xmlns:a16="http://schemas.microsoft.com/office/drawing/2014/main" id="{2791E169-8383-4DB4-9870-49E975618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273835" y="547778"/>
            <a:ext cx="9399916" cy="57336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D1B463-6D27-4CAD-9F77-31456AD96029}"/>
              </a:ext>
            </a:extLst>
          </p:cNvPr>
          <p:cNvSpPr txBox="1"/>
          <p:nvPr/>
        </p:nvSpPr>
        <p:spPr>
          <a:xfrm>
            <a:off x="1273835" y="5878900"/>
            <a:ext cx="9399916" cy="14497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 dirty="0">
                <a:hlinkClick r:id="rId3"/>
              </a:rPr>
              <a:t>This Photo</a:t>
            </a:r>
            <a:r>
              <a:rPr lang="en-US" dirty="0"/>
              <a:t> by Unknown author is licensed under </a:t>
            </a:r>
            <a:r>
              <a:rPr lang="en-US" dirty="0">
                <a:hlinkClick r:id="rId4"/>
              </a:rPr>
              <a:t>CC BY-SA-NC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0502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E9B641-02CC-4F30-B6C3-39FCBB4B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SELECT REFERENCES AND RESOURCES </a:t>
            </a:r>
          </a:p>
        </p:txBody>
      </p:sp>
      <p:sp useBgFill="1">
        <p:nvSpPr>
          <p:cNvPr id="7" name="Rectangle 11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1BB52-0EEA-463D-B259-D58F10A32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731" y="2120900"/>
            <a:ext cx="11265430" cy="4858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" indent="0">
              <a:buNone/>
            </a:pPr>
            <a:endParaRPr lang="en-US" dirty="0">
              <a:solidFill>
                <a:schemeClr val="tx1"/>
              </a:solidFill>
              <a:ea typeface="+mn-lt"/>
              <a:cs typeface="+mn-lt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Fuller, J.B., &amp; Theofilou, B. (2021, March 4)”Are your managers in sync with your change strategy?” 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Harvard Business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Review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 . Retrieved April 24, 2021 from 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https://www.hbs.edu/covid-19-business-impact/citations/</a:t>
            </a:r>
            <a:r>
              <a:rPr lang="en-US" u="sng" dirty="0">
                <a:solidFill>
                  <a:schemeClr val="tx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are-your-managers-in-sync-with-your-change-</a:t>
            </a:r>
            <a:r>
              <a:rPr lang="en-US" u="sng" dirty="0">
                <a:solidFill>
                  <a:schemeClr val="tx1"/>
                </a:solidFill>
                <a:ea typeface="+mn-lt"/>
                <a:cs typeface="+mn-lt"/>
              </a:rPr>
              <a:t>strategy.</a:t>
            </a: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Roussel, L. A. ,T.,  Thomas, P. L. &amp; Harris, J. L. (2020). 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Management and leadership for nurse administrators (8</a:t>
            </a:r>
            <a:r>
              <a:rPr lang="en-US" i="1" baseline="30000" dirty="0">
                <a:solidFill>
                  <a:schemeClr val="tx1"/>
                </a:solidFill>
                <a:ea typeface="+mn-lt"/>
                <a:cs typeface="+mn-lt"/>
              </a:rPr>
              <a:t>th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 ed.). 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Jones &amp; Bartlett Learning.</a:t>
            </a: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Ruland, </a:t>
            </a: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C. M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., Moore, S. (1998). Theory construction based on standards of care: A proposed theory of the Peaceful End of Life. </a:t>
            </a:r>
            <a:r>
              <a:rPr lang="en-US" i="1" dirty="0">
                <a:solidFill>
                  <a:schemeClr val="tx1"/>
                </a:solidFill>
                <a:ea typeface="+mn-lt"/>
                <a:cs typeface="+mn-lt"/>
              </a:rPr>
              <a:t>Nursing Outlook, 46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( 4) 169-175.</a:t>
            </a: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https://www.nhpco.org/hospice-facts-figures/</a:t>
            </a:r>
          </a:p>
          <a:p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https://hbr.org/2021/03/3-ways-to-humanize-the-virtual-health-care-experience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a typeface="+mn-lt"/>
              <a:cs typeface="+mn-lt"/>
            </a:endParaRPr>
          </a:p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Link to tool we are using:      </a:t>
            </a:r>
            <a:r>
              <a:rPr lang="en-US" u="sng" dirty="0">
                <a:solidFill>
                  <a:schemeClr val="tx1"/>
                </a:solidFill>
                <a:ea typeface="+mn-lt"/>
                <a:cs typeface="+mn-lt"/>
              </a:rPr>
              <a:t>https://www.smartmd.com/patient-admissions/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  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92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64D17E-AF96-4DF4-910D-A20B27838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BACKGROUND AND SIGNIFICANCE </a:t>
            </a:r>
          </a:p>
        </p:txBody>
      </p:sp>
      <p:sp useBgFill="1">
        <p:nvSpPr>
          <p:cNvPr id="19" name="Rectangle 11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EE89F-9ECC-49CA-BA0C-023DB89A7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753474"/>
            <a:ext cx="9872871" cy="336406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Problem Statement </a:t>
            </a:r>
          </a:p>
          <a:p>
            <a:pPr marL="0" indent="0">
              <a:buSzPct val="114999"/>
              <a:buNone/>
            </a:pPr>
            <a:r>
              <a:rPr lang="en-US" dirty="0">
                <a:solidFill>
                  <a:schemeClr val="tx1"/>
                </a:solidFill>
              </a:rPr>
              <a:t>Due to increased </a:t>
            </a:r>
            <a:r>
              <a:rPr lang="en-US" b="1" dirty="0">
                <a:solidFill>
                  <a:srgbClr val="0070C0"/>
                </a:solidFill>
              </a:rPr>
              <a:t>COVID19 restrictions </a:t>
            </a:r>
            <a:r>
              <a:rPr lang="en-US" dirty="0">
                <a:solidFill>
                  <a:schemeClr val="tx1"/>
                </a:solidFill>
              </a:rPr>
              <a:t>of families to visit patients in hospitals, long term care and assisted living facilities both health system and social structure obstacles arose in obtaining the </a:t>
            </a:r>
            <a:r>
              <a:rPr lang="en-US" b="1" dirty="0">
                <a:solidFill>
                  <a:srgbClr val="0070C0"/>
                </a:solidFill>
              </a:rPr>
              <a:t>prior system of utilizing signed paper </a:t>
            </a:r>
            <a:r>
              <a:rPr lang="en-US" dirty="0">
                <a:solidFill>
                  <a:schemeClr val="tx1"/>
                </a:solidFill>
              </a:rPr>
              <a:t>consent forms in person necessary to </a:t>
            </a:r>
            <a:r>
              <a:rPr lang="en-US" b="1" dirty="0">
                <a:solidFill>
                  <a:srgbClr val="0070C0"/>
                </a:solidFill>
              </a:rPr>
              <a:t>elect hospice care</a:t>
            </a:r>
            <a:r>
              <a:rPr lang="en-US" dirty="0">
                <a:solidFill>
                  <a:schemeClr val="tx1"/>
                </a:solidFill>
              </a:rPr>
              <a:t>. 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According to the National Hospice and Palliative Care Organization </a:t>
            </a:r>
            <a:r>
              <a:rPr lang="en-US" b="1" dirty="0">
                <a:solidFill>
                  <a:srgbClr val="0070C0"/>
                </a:solidFill>
              </a:rPr>
              <a:t>(NHPCO), </a:t>
            </a:r>
            <a:r>
              <a:rPr lang="en-US" dirty="0">
                <a:solidFill>
                  <a:schemeClr val="tx1"/>
                </a:solidFill>
              </a:rPr>
              <a:t>median length of stay for hospice patients is </a:t>
            </a:r>
            <a:r>
              <a:rPr lang="en-US" b="1" dirty="0">
                <a:solidFill>
                  <a:srgbClr val="0070C0"/>
                </a:solidFill>
              </a:rPr>
              <a:t>18 days. 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Delays</a:t>
            </a:r>
            <a:r>
              <a:rPr lang="en-US" dirty="0">
                <a:solidFill>
                  <a:schemeClr val="tx1"/>
                </a:solidFill>
              </a:rPr>
              <a:t> in accessing care further contributes to additional </a:t>
            </a:r>
            <a:r>
              <a:rPr lang="en-US" b="1" dirty="0">
                <a:solidFill>
                  <a:srgbClr val="0070C0"/>
                </a:solidFill>
              </a:rPr>
              <a:t>pain and symptom burden, unnecessary treatments and separation </a:t>
            </a:r>
            <a:r>
              <a:rPr lang="en-US" dirty="0">
                <a:solidFill>
                  <a:schemeClr val="tx1"/>
                </a:solidFill>
              </a:rPr>
              <a:t>from loved ones at end of life.</a:t>
            </a:r>
          </a:p>
        </p:txBody>
      </p:sp>
    </p:spTree>
    <p:extLst>
      <p:ext uri="{BB962C8B-B14F-4D97-AF65-F5344CB8AC3E}">
        <p14:creationId xmlns:p14="http://schemas.microsoft.com/office/powerpoint/2010/main" val="635908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4563B-C159-48F4-A0CE-86D9A10D1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52063"/>
            <a:ext cx="9875520" cy="1500027"/>
          </a:xfrm>
        </p:spPr>
        <p:txBody>
          <a:bodyPr/>
          <a:lstStyle/>
          <a:p>
            <a:r>
              <a:rPr lang="en-US" dirty="0"/>
              <a:t>STAKEHOLDERS: Health and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9C8CC-12A8-41B9-9C43-911DEFCC2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1746607"/>
            <a:ext cx="4754880" cy="433415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Patients 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Families, Friends , Caretakers and/or Social Supports</a:t>
            </a:r>
          </a:p>
          <a:p>
            <a:r>
              <a:rPr lang="en-US" sz="2400" dirty="0">
                <a:solidFill>
                  <a:schemeClr val="tx1"/>
                </a:solidFill>
              </a:rPr>
              <a:t>Referral Sources: Current Care Team at hospital, LTC, SNF, etc.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Insurance Companies</a:t>
            </a:r>
          </a:p>
          <a:p>
            <a:r>
              <a:rPr lang="en-US" sz="2400" dirty="0">
                <a:solidFill>
                  <a:schemeClr val="tx1"/>
                </a:solidFill>
              </a:rPr>
              <a:t>Hospice organization as a whole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Intake , Admission, Quality, Medical records, Compliance and Education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F79F12-92D8-4564-AD63-946E18FF4C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7612" y="1952090"/>
            <a:ext cx="4754880" cy="412867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Technology Development Partners </a:t>
            </a:r>
          </a:p>
          <a:p>
            <a:r>
              <a:rPr lang="en-US" sz="2400" dirty="0">
                <a:solidFill>
                  <a:schemeClr val="tx1"/>
                </a:solidFill>
              </a:rPr>
              <a:t>Patient/Family Advisory Council (PFAC)</a:t>
            </a:r>
          </a:p>
          <a:p>
            <a:r>
              <a:rPr lang="en-US" sz="2400" dirty="0">
                <a:solidFill>
                  <a:schemeClr val="tx1"/>
                </a:solidFill>
              </a:rPr>
              <a:t>Others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1121AA-46BD-4995-AA72-FC173A719E41}"/>
              </a:ext>
            </a:extLst>
          </p:cNvPr>
          <p:cNvSpPr txBox="1"/>
          <p:nvPr/>
        </p:nvSpPr>
        <p:spPr>
          <a:xfrm>
            <a:off x="5060576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130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E487A7A-15F8-4EF6-BA1F-30C51E6EC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6EFDBF8-A3DC-4DA8-9F33-E9107E70EE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332A3D-96DF-4962-8D36-3CA071EED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909" y="4572001"/>
            <a:ext cx="11719791" cy="2052826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248542-D011-4CFF-9277-D3543346E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188448"/>
            <a:ext cx="9875520" cy="992895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CURRENT ISSUES 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2F4AEB3-7E32-44EE-9E88-F37003F6FB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0017191"/>
              </p:ext>
            </p:extLst>
          </p:nvPr>
        </p:nvGraphicFramePr>
        <p:xfrm>
          <a:off x="595901" y="554804"/>
          <a:ext cx="11065268" cy="3780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6992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5">
            <a:extLst>
              <a:ext uri="{FF2B5EF4-FFF2-40B4-BE49-F238E27FC236}">
                <a16:creationId xmlns:a16="http://schemas.microsoft.com/office/drawing/2014/main" id="{8E487A7A-15F8-4EF6-BA1F-30C51E6EC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4" name="Rectangle 27">
            <a:extLst>
              <a:ext uri="{FF2B5EF4-FFF2-40B4-BE49-F238E27FC236}">
                <a16:creationId xmlns:a16="http://schemas.microsoft.com/office/drawing/2014/main" id="{36EFDBF8-A3DC-4DA8-9F33-E9107E70EE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9">
            <a:extLst>
              <a:ext uri="{FF2B5EF4-FFF2-40B4-BE49-F238E27FC236}">
                <a16:creationId xmlns:a16="http://schemas.microsoft.com/office/drawing/2014/main" id="{E5332A3D-96DF-4962-8D36-3CA071EED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909" y="4572001"/>
            <a:ext cx="11719791" cy="2052826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9AE0D0-AEE1-4118-B99F-CC76A62AF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82498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FFFF"/>
                </a:solidFill>
              </a:rPr>
              <a:t>PILOT OBJECTIVES 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343516F7-C7E4-495B-B413-A896924680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458369"/>
              </p:ext>
            </p:extLst>
          </p:nvPr>
        </p:nvGraphicFramePr>
        <p:xfrm>
          <a:off x="709613" y="642938"/>
          <a:ext cx="10828337" cy="3538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0879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A70B7F-31EE-49CD-9F29-196A93E68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METHODOLOGY:</a:t>
            </a:r>
            <a:r>
              <a:rPr lang="en-US" dirty="0">
                <a:solidFill>
                  <a:srgbClr val="FFFFFF"/>
                </a:solidFill>
              </a:rPr>
              <a:t> Program Development &amp; Evaluation (MSN-Led)</a:t>
            </a:r>
          </a:p>
        </p:txBody>
      </p:sp>
      <p:sp useBgFill="1">
        <p:nvSpPr>
          <p:cNvPr id="7" name="Rectangle 11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FA7AF-9355-4C1B-9259-9FAB772AB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562" y="2852530"/>
            <a:ext cx="10551559" cy="3683737"/>
          </a:xfrm>
        </p:spPr>
        <p:txBody>
          <a:bodyPr vert="horz" lIns="91440" tIns="45720" rIns="91440" bIns="45720" rtlCol="0">
            <a:noAutofit/>
          </a:bodyPr>
          <a:lstStyle/>
          <a:p>
            <a:pPr marL="4572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Pilot program was developed to demonstrate to the organizational leaders the  usefulness of virtual tools and data (subjective and objective) that display ease and timely access to hospice care </a:t>
            </a:r>
          </a:p>
          <a:p>
            <a:r>
              <a:rPr lang="en-US" sz="2800" dirty="0">
                <a:solidFill>
                  <a:schemeClr val="tx1"/>
                </a:solidFill>
              </a:rPr>
              <a:t>Conduct "useful" </a:t>
            </a:r>
            <a:r>
              <a:rPr lang="en-US" sz="2800" b="1" dirty="0">
                <a:solidFill>
                  <a:srgbClr val="0070C0"/>
                </a:solidFill>
              </a:rPr>
              <a:t>data collection and analysis </a:t>
            </a:r>
            <a:r>
              <a:rPr lang="en-US" sz="2800" dirty="0">
                <a:solidFill>
                  <a:schemeClr val="tx1"/>
                </a:solidFill>
              </a:rPr>
              <a:t>on current status and identify areas for enhancement </a:t>
            </a:r>
          </a:p>
          <a:p>
            <a:r>
              <a:rPr lang="en-US" sz="2800" dirty="0">
                <a:solidFill>
                  <a:schemeClr val="tx1"/>
                </a:solidFill>
              </a:rPr>
              <a:t>Weekly project meetings with </a:t>
            </a:r>
            <a:r>
              <a:rPr lang="en-US" sz="2800" b="1" dirty="0">
                <a:solidFill>
                  <a:srgbClr val="0070C0"/>
                </a:solidFill>
              </a:rPr>
              <a:t>interdisciplinary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rgbClr val="0070C0"/>
                </a:solidFill>
              </a:rPr>
              <a:t>team updates</a:t>
            </a:r>
          </a:p>
          <a:p>
            <a:r>
              <a:rPr lang="en-US" sz="2800" dirty="0">
                <a:solidFill>
                  <a:schemeClr val="tx1"/>
                </a:solidFill>
              </a:rPr>
              <a:t>Plan for pilot and </a:t>
            </a:r>
            <a:r>
              <a:rPr lang="en-US" sz="2800" b="1" dirty="0">
                <a:solidFill>
                  <a:srgbClr val="0070C0"/>
                </a:solidFill>
              </a:rPr>
              <a:t>dissemination roll outs </a:t>
            </a:r>
            <a:r>
              <a:rPr lang="en-US" sz="2800" dirty="0">
                <a:solidFill>
                  <a:schemeClr val="tx1"/>
                </a:solidFill>
              </a:rPr>
              <a:t>to groups within organization  ~ needs for </a:t>
            </a:r>
            <a:r>
              <a:rPr lang="en-US" sz="2800" b="1" dirty="0">
                <a:solidFill>
                  <a:srgbClr val="0070C0"/>
                </a:solidFill>
              </a:rPr>
              <a:t>sustainability</a:t>
            </a:r>
          </a:p>
        </p:txBody>
      </p:sp>
    </p:spTree>
    <p:extLst>
      <p:ext uri="{BB962C8B-B14F-4D97-AF65-F5344CB8AC3E}">
        <p14:creationId xmlns:p14="http://schemas.microsoft.com/office/powerpoint/2010/main" val="454811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646EC-30B0-46C8-88E7-FE7279DC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b="1" dirty="0"/>
              <a:t>TIMELINE </a:t>
            </a:r>
          </a:p>
        </p:txBody>
      </p:sp>
      <p:graphicFrame>
        <p:nvGraphicFramePr>
          <p:cNvPr id="25" name="Diagram 4">
            <a:extLst>
              <a:ext uri="{FF2B5EF4-FFF2-40B4-BE49-F238E27FC236}">
                <a16:creationId xmlns:a16="http://schemas.microsoft.com/office/drawing/2014/main" id="{F1A7D6EF-AB17-4985-81F6-7C35784673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7249396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0757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12D97-2BF3-492D-AF32-0AAD0508A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USER SURVEY </a:t>
            </a:r>
            <a:br>
              <a:rPr lang="en-US" sz="2800" dirty="0"/>
            </a:br>
            <a:r>
              <a:rPr lang="en-US" sz="2800" b="1" dirty="0">
                <a:solidFill>
                  <a:srgbClr val="0070C0"/>
                </a:solidFill>
              </a:rPr>
              <a:t>Q1</a:t>
            </a:r>
            <a:r>
              <a:rPr lang="en-US" sz="2800" dirty="0"/>
              <a:t> Rate your experience with the electronic consent process (Likert, 1 - 5 )</a:t>
            </a:r>
            <a:br>
              <a:rPr lang="en-US" sz="2800" dirty="0"/>
            </a:br>
            <a:r>
              <a:rPr lang="en-US" sz="2800" b="1" dirty="0">
                <a:solidFill>
                  <a:srgbClr val="0070C0"/>
                </a:solidFill>
              </a:rPr>
              <a:t>Q2</a:t>
            </a:r>
            <a:r>
              <a:rPr lang="en-US" sz="2800" dirty="0"/>
              <a:t> Tell us about your experience with the electronic consent process (free text box)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0A81A-4FC1-4BA9-9AF0-3127985FC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completion of using tool </a:t>
            </a:r>
          </a:p>
        </p:txBody>
      </p:sp>
      <p:graphicFrame>
        <p:nvGraphicFramePr>
          <p:cNvPr id="7" name="Diagram 7">
            <a:extLst>
              <a:ext uri="{FF2B5EF4-FFF2-40B4-BE49-F238E27FC236}">
                <a16:creationId xmlns:a16="http://schemas.microsoft.com/office/drawing/2014/main" id="{F9313316-6D88-42A7-976D-DA1A8E38EDA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71041926"/>
              </p:ext>
            </p:extLst>
          </p:nvPr>
        </p:nvGraphicFramePr>
        <p:xfrm>
          <a:off x="1143000" y="2720975"/>
          <a:ext cx="4754563" cy="3384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1BCEEE-758B-49B1-8043-F4BBACCA0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Internal users given same survey </a:t>
            </a:r>
          </a:p>
        </p:txBody>
      </p:sp>
      <p:graphicFrame>
        <p:nvGraphicFramePr>
          <p:cNvPr id="62" name="Diagram 62">
            <a:extLst>
              <a:ext uri="{FF2B5EF4-FFF2-40B4-BE49-F238E27FC236}">
                <a16:creationId xmlns:a16="http://schemas.microsoft.com/office/drawing/2014/main" id="{10BDD270-A579-4EA3-83D7-2676562D5498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5383211"/>
              </p:ext>
            </p:extLst>
          </p:nvPr>
        </p:nvGraphicFramePr>
        <p:xfrm>
          <a:off x="6269038" y="2719388"/>
          <a:ext cx="4754562" cy="3382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982648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1D9C6-E1A5-47A2-B39E-CC5A8FB62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SAMPLE’S SURVEY RESPONSES </a:t>
            </a:r>
            <a:r>
              <a:rPr lang="en-US" sz="3200" dirty="0"/>
              <a:t>(N = 131)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7DCE9-D4ED-4073-A112-280AB33C4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1849348"/>
            <a:ext cx="4754880" cy="92940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PATIENT /FAMILY USERS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05FA83-9E87-45CB-B7F5-6E5E4CBCF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94626" y="1999032"/>
            <a:ext cx="5763802" cy="777240"/>
          </a:xfrm>
        </p:spPr>
        <p:txBody>
          <a:bodyPr/>
          <a:lstStyle/>
          <a:p>
            <a:r>
              <a:rPr lang="en-US" dirty="0"/>
              <a:t> </a:t>
            </a:r>
            <a:r>
              <a:rPr lang="en-US" dirty="0">
                <a:solidFill>
                  <a:srgbClr val="C00000"/>
                </a:solidFill>
              </a:rPr>
              <a:t>STAFF USERS (Referral &amp; Nurse @ n = 50)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96857-366D-421C-A399-283A4A48C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22828" y="2719322"/>
            <a:ext cx="5126172" cy="33832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“Makes things more difficult for patients and families”</a:t>
            </a:r>
          </a:p>
          <a:p>
            <a:r>
              <a:rPr lang="en-US" sz="2400" dirty="0"/>
              <a:t>“Easy to use but needs some improvement”</a:t>
            </a:r>
          </a:p>
          <a:p>
            <a:r>
              <a:rPr lang="en-US" sz="2400" dirty="0"/>
              <a:t>“Very helpful to be able to edit if the Dr. or date of admission change ”</a:t>
            </a:r>
          </a:p>
          <a:p>
            <a:r>
              <a:rPr lang="en-US" sz="2400" dirty="0"/>
              <a:t>“Didn’t think I 'd be comfortable with it, but it's easy to use”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1677C8C4-F9E1-4E9F-8F50-A42850A80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60739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“Extremely easy to use ; comprehensive welcome video made me feel less alone”</a:t>
            </a:r>
          </a:p>
          <a:p>
            <a:r>
              <a:rPr lang="en-US" sz="2400" dirty="0"/>
              <a:t>“Fairly straightforward”</a:t>
            </a:r>
          </a:p>
          <a:p>
            <a:r>
              <a:rPr lang="en-US" sz="2400" dirty="0"/>
              <a:t>“Helpful and clear”</a:t>
            </a:r>
          </a:p>
          <a:p>
            <a:r>
              <a:rPr lang="en-US" sz="2400" dirty="0"/>
              <a:t>“Easy to follow”</a:t>
            </a:r>
          </a:p>
          <a:p>
            <a:r>
              <a:rPr lang="en-US" sz="2400" dirty="0"/>
              <a:t>“Pretty confusing”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312750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9296</TotalTime>
  <Words>893</Words>
  <Application>Microsoft Macintosh PowerPoint</Application>
  <PresentationFormat>Widescreen</PresentationFormat>
  <Paragraphs>87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Corbel</vt:lpstr>
      <vt:lpstr>Basis</vt:lpstr>
      <vt:lpstr>INCREASING ACCESS TO HOSPICE CARE:</vt:lpstr>
      <vt:lpstr>BACKGROUND AND SIGNIFICANCE </vt:lpstr>
      <vt:lpstr>STAKEHOLDERS: Health and Community</vt:lpstr>
      <vt:lpstr>CURRENT ISSUES </vt:lpstr>
      <vt:lpstr>PILOT OBJECTIVES </vt:lpstr>
      <vt:lpstr>METHODOLOGY: Program Development &amp; Evaluation (MSN-Led)</vt:lpstr>
      <vt:lpstr>TIMELINE </vt:lpstr>
      <vt:lpstr>USER SURVEY  Q1 Rate your experience with the electronic consent process (Likert, 1 - 5 ) Q2 Tell us about your experience with the electronic consent process (free text box)</vt:lpstr>
      <vt:lpstr>SAMPLE’S SURVEY RESPONSES (N = 131)</vt:lpstr>
      <vt:lpstr>PowerPoint Presentation</vt:lpstr>
      <vt:lpstr>LESSONS LEARNED </vt:lpstr>
      <vt:lpstr>PowerPoint Presentation</vt:lpstr>
      <vt:lpstr>SELECT REFERENCES AND RESOURCES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Patty Ramsden</cp:lastModifiedBy>
  <cp:revision>37</cp:revision>
  <dcterms:created xsi:type="dcterms:W3CDTF">2021-04-04T16:11:35Z</dcterms:created>
  <dcterms:modified xsi:type="dcterms:W3CDTF">2021-04-29T20:51:11Z</dcterms:modified>
</cp:coreProperties>
</file>