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7"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9" autoAdjust="0"/>
    <p:restoredTop sz="94719" autoAdjust="0"/>
  </p:normalViewPr>
  <p:slideViewPr>
    <p:cSldViewPr snapToGrid="0" snapToObjects="1" showGuides="1">
      <p:cViewPr>
        <p:scale>
          <a:sx n="59" d="100"/>
          <a:sy n="59" d="100"/>
        </p:scale>
        <p:origin x="-928" y="-6712"/>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4/23/21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4/23/21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173"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174"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175"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176"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97"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98"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99"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200"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221"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222"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223"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224"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586"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587"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588"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589"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590"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591"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592"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593"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61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61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61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61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614"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615"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616"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617"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63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63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63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63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638"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639"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640"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641"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658"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659"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660"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661"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662"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663"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664"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665"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68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68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68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68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686"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687"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688"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689"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70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70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70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70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710"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711"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712"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713"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3.jpeg"/><Relationship Id="rId7" Type="http://schemas.openxmlformats.org/officeDocument/2006/relationships/image" Target="../media/image16.tiff"/><Relationship Id="rId2"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image" Target="../media/image15.tiff"/><Relationship Id="rId5" Type="http://schemas.openxmlformats.org/officeDocument/2006/relationships/image" Target="../media/image14.tiff"/><Relationship Id="rId4" Type="http://schemas.openxmlformats.org/officeDocument/2006/relationships/image" Target="https://www.ncbi.nlm.nih.gov/pmc/articles/PMC6389842/bin/MBT2-12-243-g001.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4198" y="6378480"/>
            <a:ext cx="10076159" cy="9103857"/>
          </a:xfrm>
        </p:spPr>
        <p:txBody>
          <a:bodyPr/>
          <a:lstStyle/>
          <a:p>
            <a:r>
              <a:rPr lang="en-US" dirty="0"/>
              <a:t>Humans enjoy a beneficial symbiotic relationship with bacteria. Although commonly thought to be the cause of illness, bacteria aid in food digestion along with creating resistance to disease. The microbiome refers to the aggregate of bacteria that reside in our intestinal track. There has been an effort over the past decade to map the human microbiome in order to identify this relationship. Given this crucial role of microbiota in human health, it is important to know how the microbiome is formed in infancy as it may impact one’s future ability to obtain wellness. </a:t>
            </a:r>
          </a:p>
          <a:p>
            <a:r>
              <a:rPr lang="en-US" dirty="0"/>
              <a:t>A review of the literature was done to examine what is known of the microbiome at the earliest stage of life and the relationship to issues later in life. The articles were identified using the databases CINAHL, PubMed, and MEDLINE. Five themes were identified across the articles studied. The microbiome: (a) of preterm infants differs from full-term infants; (b) at birth is found in both the lungs and intestines; (c) development is affected by an infant’s intake of formula vs. breastmilk; (d) present and its amount present during infancy may influence the risk of developing behavioral issues; (e) development is altered when antibiotics are administered to newborns/infants.</a:t>
            </a:r>
          </a:p>
          <a:p>
            <a:r>
              <a:rPr lang="en-US" dirty="0"/>
              <a:t> The choices of how a child will be fed is decided during pregnancy and consideration of the microbiome and its effect on future health has serious implications. Knowledge of the microbiome’s role in healthy growth and development should be considered when working with expectant mothers, parents and families of newborns. </a:t>
            </a:r>
          </a:p>
          <a:p>
            <a:endParaRPr lang="en-US" dirty="0">
              <a:latin typeface="Gill Sans"/>
              <a:cs typeface="Gill Sans"/>
            </a:endParaRPr>
          </a:p>
        </p:txBody>
      </p:sp>
      <p:sp>
        <p:nvSpPr>
          <p:cNvPr id="5" name="Text Placeholder 4"/>
          <p:cNvSpPr>
            <a:spLocks noGrp="1"/>
          </p:cNvSpPr>
          <p:nvPr>
            <p:ph type="body" sz="quarter" idx="11"/>
          </p:nvPr>
        </p:nvSpPr>
        <p:spPr>
          <a:xfrm>
            <a:off x="922339" y="5541091"/>
            <a:ext cx="10048877" cy="769373"/>
          </a:xfrm>
        </p:spPr>
        <p:txBody>
          <a:bodyPr/>
          <a:lstStyle/>
          <a:p>
            <a:r>
              <a:rPr lang="en-US" dirty="0"/>
              <a:t>Abstract</a:t>
            </a:r>
          </a:p>
        </p:txBody>
      </p:sp>
      <p:sp>
        <p:nvSpPr>
          <p:cNvPr id="7" name="Text Placeholder 6"/>
          <p:cNvSpPr>
            <a:spLocks noGrp="1"/>
          </p:cNvSpPr>
          <p:nvPr>
            <p:ph type="body" sz="quarter" idx="20"/>
          </p:nvPr>
        </p:nvSpPr>
        <p:spPr>
          <a:xfrm>
            <a:off x="899173" y="15295687"/>
            <a:ext cx="10050461" cy="775560"/>
          </a:xfrm>
        </p:spPr>
        <p:txBody>
          <a:bodyPr/>
          <a:lstStyle/>
          <a:p>
            <a:r>
              <a:rPr lang="en-US" dirty="0"/>
              <a:t>Background</a:t>
            </a:r>
          </a:p>
        </p:txBody>
      </p:sp>
      <p:sp>
        <p:nvSpPr>
          <p:cNvPr id="8" name="Text Placeholder 7"/>
          <p:cNvSpPr>
            <a:spLocks noGrp="1"/>
          </p:cNvSpPr>
          <p:nvPr>
            <p:ph type="body" sz="quarter" idx="21"/>
          </p:nvPr>
        </p:nvSpPr>
        <p:spPr>
          <a:xfrm>
            <a:off x="11587174" y="6378480"/>
            <a:ext cx="10048872" cy="4228676"/>
          </a:xfrm>
        </p:spPr>
        <p:txBody>
          <a:bodyPr/>
          <a:lstStyle/>
          <a:p>
            <a:r>
              <a:rPr lang="en-US" dirty="0"/>
              <a:t>A systematic review of the literature was utilized in order to identify the necessary components needed in early microbiomes and which factors play a role in affecting it. The databases referenced in this systematic review included the Cumulative Index of Nursing and Allied Health Literature (CINAHL) Plus, PubMed, and MEDLINE. </a:t>
            </a:r>
          </a:p>
          <a:p>
            <a:r>
              <a:rPr lang="en-US" dirty="0"/>
              <a:t>Utilizing a Boolean search, the following keywords were inserted in the search engine: newborn, neonate, infant, microbiome, microbiota and intestinal flora. Boolean operators such as “or” and “and” were utilized between the key words to ensure that articles with those terms that might be deemed important were not excluded. </a:t>
            </a:r>
          </a:p>
        </p:txBody>
      </p:sp>
      <p:sp>
        <p:nvSpPr>
          <p:cNvPr id="9" name="Text Placeholder 8"/>
          <p:cNvSpPr>
            <a:spLocks noGrp="1"/>
          </p:cNvSpPr>
          <p:nvPr>
            <p:ph type="body" sz="quarter" idx="22"/>
          </p:nvPr>
        </p:nvSpPr>
        <p:spPr/>
        <p:txBody>
          <a:bodyPr/>
          <a:lstStyle/>
          <a:p>
            <a:r>
              <a:rPr lang="en-US" dirty="0"/>
              <a:t>Methods</a:t>
            </a:r>
          </a:p>
        </p:txBody>
      </p:sp>
      <p:sp>
        <p:nvSpPr>
          <p:cNvPr id="10" name="Text Placeholder 9"/>
          <p:cNvSpPr>
            <a:spLocks noGrp="1"/>
          </p:cNvSpPr>
          <p:nvPr>
            <p:ph type="body" sz="quarter" idx="23"/>
          </p:nvPr>
        </p:nvSpPr>
        <p:spPr>
          <a:xfrm>
            <a:off x="11561246" y="19825893"/>
            <a:ext cx="10048872" cy="12132378"/>
          </a:xfrm>
        </p:spPr>
        <p:txBody>
          <a:bodyPr/>
          <a:lstStyle/>
          <a:p>
            <a:r>
              <a:rPr lang="en-US" u="sng" dirty="0"/>
              <a:t>The microbiome of a preterm infant differs from full-term infants</a:t>
            </a:r>
            <a:r>
              <a:rPr lang="en-US" dirty="0"/>
              <a:t> </a:t>
            </a:r>
          </a:p>
          <a:p>
            <a:r>
              <a:rPr lang="en-US" dirty="0"/>
              <a:t>The microbiome is not the same in preterm infants as it is if these infants were delivered at full-term (</a:t>
            </a:r>
            <a:r>
              <a:rPr lang="en-US" dirty="0" err="1"/>
              <a:t>Korpela</a:t>
            </a:r>
            <a:r>
              <a:rPr lang="en-US" dirty="0"/>
              <a:t>, </a:t>
            </a:r>
            <a:r>
              <a:rPr lang="en-US" dirty="0" err="1"/>
              <a:t>Forsgren</a:t>
            </a:r>
            <a:r>
              <a:rPr lang="en-US" dirty="0"/>
              <a:t>). Preterm infants have an underdeveloped microbiome in comparison to their full-term counterparts. Narrowing the gap of the microbiome in these two infant groups can take as long as 6 months (</a:t>
            </a:r>
            <a:r>
              <a:rPr lang="en-US" dirty="0" err="1"/>
              <a:t>Forsgren</a:t>
            </a:r>
            <a:r>
              <a:rPr lang="en-US" dirty="0"/>
              <a:t>).  Over the course of the first few months of life, it is evident in preterm infants that care directed towards the infant microbiome is vital to catch up with full term infants. </a:t>
            </a:r>
            <a:endParaRPr lang="en-US" dirty="0">
              <a:latin typeface="Gill Sans"/>
              <a:cs typeface="Gill Sans"/>
            </a:endParaRPr>
          </a:p>
          <a:p>
            <a:endParaRPr lang="en-US" dirty="0">
              <a:latin typeface="Gill Sans"/>
              <a:cs typeface="Gill Sans"/>
            </a:endParaRPr>
          </a:p>
          <a:p>
            <a:r>
              <a:rPr lang="en-US" u="sng" dirty="0"/>
              <a:t>The microbiome at birth is found in both the lungs and intestines</a:t>
            </a:r>
          </a:p>
          <a:p>
            <a:r>
              <a:rPr lang="en-US" dirty="0"/>
              <a:t>Development of the microbiome is determined not only by gestational age, but also is impacted by strains of microbes within the body and where they are found (</a:t>
            </a:r>
            <a:r>
              <a:rPr lang="en-US" dirty="0" err="1"/>
              <a:t>Hoen</a:t>
            </a:r>
            <a:r>
              <a:rPr lang="en-US" dirty="0"/>
              <a:t>, </a:t>
            </a:r>
            <a:r>
              <a:rPr lang="en-US" dirty="0" err="1"/>
              <a:t>Korpela</a:t>
            </a:r>
            <a:r>
              <a:rPr lang="en-US" dirty="0"/>
              <a:t>). </a:t>
            </a:r>
          </a:p>
          <a:p>
            <a:r>
              <a:rPr lang="en-US" dirty="0"/>
              <a:t>The incidence of cystic fibrosis and exacerbations early in life, are associated with the presence of bacterium that are found in the gastrointestinal tract but not found in the respiratory tract (</a:t>
            </a:r>
            <a:r>
              <a:rPr lang="en-US" dirty="0" err="1"/>
              <a:t>Hoen</a:t>
            </a:r>
            <a:r>
              <a:rPr lang="en-US" dirty="0"/>
              <a:t>). This indicates that despite differences in the microbial composition of the lungs and intestines, the microbiome variability between the two is not always correlated with diseases such as cystic fibrosis but our GI tract becomes most responsible in the development of diseases in life. </a:t>
            </a:r>
          </a:p>
          <a:p>
            <a:endParaRPr lang="en-US" dirty="0">
              <a:latin typeface="Gill Sans"/>
              <a:cs typeface="Gill Sans"/>
            </a:endParaRPr>
          </a:p>
          <a:p>
            <a:r>
              <a:rPr lang="en-US" u="sng" dirty="0"/>
              <a:t>The microbiome development is affected by an infant’s intake of formula vs. breastmilk</a:t>
            </a:r>
            <a:endParaRPr lang="en-US" dirty="0"/>
          </a:p>
          <a:p>
            <a:r>
              <a:rPr lang="en-US" dirty="0"/>
              <a:t>A factor in both infant development as well as microbiome development is the means by which the child is fed. An important determinant of a healthy microbiome is breastfeeding of the child rather than being formula fed (</a:t>
            </a:r>
            <a:r>
              <a:rPr lang="en-US" dirty="0" err="1"/>
              <a:t>Hoen</a:t>
            </a:r>
            <a:r>
              <a:rPr lang="en-US" dirty="0"/>
              <a:t>, </a:t>
            </a:r>
            <a:r>
              <a:rPr lang="en-US" dirty="0" err="1"/>
              <a:t>Korpela</a:t>
            </a:r>
            <a:r>
              <a:rPr lang="en-US" dirty="0"/>
              <a:t>, </a:t>
            </a:r>
            <a:r>
              <a:rPr lang="en-US" dirty="0" err="1"/>
              <a:t>Loughman</a:t>
            </a:r>
            <a:r>
              <a:rPr lang="en-US" dirty="0"/>
              <a:t>). Breastfeeding promotes healthy microbiome development (</a:t>
            </a:r>
            <a:r>
              <a:rPr lang="en-US" dirty="0" err="1"/>
              <a:t>Korpela</a:t>
            </a:r>
            <a:r>
              <a:rPr lang="en-US" dirty="0"/>
              <a:t>), and is an important determinant of </a:t>
            </a:r>
            <a:r>
              <a:rPr lang="en-US" dirty="0" err="1"/>
              <a:t>microdiversity</a:t>
            </a:r>
            <a:r>
              <a:rPr lang="en-US" dirty="0"/>
              <a:t> in the respiratory tract (</a:t>
            </a:r>
            <a:r>
              <a:rPr lang="en-US" dirty="0" err="1"/>
              <a:t>Loughman</a:t>
            </a:r>
            <a:r>
              <a:rPr lang="en-US" dirty="0"/>
              <a:t>). The gut microbiota develops rapidly during infancy and changes as the child transitions to solid food (</a:t>
            </a:r>
            <a:r>
              <a:rPr lang="en-US" dirty="0" err="1"/>
              <a:t>Loughman</a:t>
            </a:r>
            <a:r>
              <a:rPr lang="en-US" dirty="0"/>
              <a:t>). </a:t>
            </a:r>
            <a:endParaRPr lang="en-US" dirty="0">
              <a:latin typeface="Gill Sans"/>
              <a:cs typeface="Gill Sans"/>
            </a:endParaRPr>
          </a:p>
        </p:txBody>
      </p:sp>
      <p:sp>
        <p:nvSpPr>
          <p:cNvPr id="11" name="Text Placeholder 10"/>
          <p:cNvSpPr>
            <a:spLocks noGrp="1"/>
          </p:cNvSpPr>
          <p:nvPr>
            <p:ph type="body" sz="quarter" idx="24"/>
          </p:nvPr>
        </p:nvSpPr>
        <p:spPr>
          <a:xfrm>
            <a:off x="11566271" y="19104211"/>
            <a:ext cx="10058400" cy="775560"/>
          </a:xfrm>
        </p:spPr>
        <p:txBody>
          <a:bodyPr/>
          <a:lstStyle/>
          <a:p>
            <a:r>
              <a:rPr lang="en-US" dirty="0"/>
              <a:t>Results</a:t>
            </a:r>
          </a:p>
        </p:txBody>
      </p:sp>
      <p:sp>
        <p:nvSpPr>
          <p:cNvPr id="12" name="Text Placeholder 11"/>
          <p:cNvSpPr>
            <a:spLocks noGrp="1"/>
          </p:cNvSpPr>
          <p:nvPr>
            <p:ph type="body" sz="quarter" idx="25"/>
          </p:nvPr>
        </p:nvSpPr>
        <p:spPr>
          <a:xfrm>
            <a:off x="32914035" y="5687998"/>
            <a:ext cx="10047019" cy="775560"/>
          </a:xfrm>
        </p:spPr>
        <p:txBody>
          <a:bodyPr/>
          <a:lstStyle/>
          <a:p>
            <a:r>
              <a:rPr lang="en-US" dirty="0"/>
              <a:t>Conclusion</a:t>
            </a:r>
          </a:p>
        </p:txBody>
      </p:sp>
      <p:sp>
        <p:nvSpPr>
          <p:cNvPr id="13" name="Text Placeholder 12"/>
          <p:cNvSpPr>
            <a:spLocks noGrp="1"/>
          </p:cNvSpPr>
          <p:nvPr>
            <p:ph type="body" sz="quarter" idx="26"/>
          </p:nvPr>
        </p:nvSpPr>
        <p:spPr>
          <a:xfrm>
            <a:off x="32914035" y="6634677"/>
            <a:ext cx="10047019" cy="7848129"/>
          </a:xfrm>
        </p:spPr>
        <p:txBody>
          <a:bodyPr/>
          <a:lstStyle/>
          <a:p>
            <a:r>
              <a:rPr lang="en-US" dirty="0"/>
              <a:t>The role that the microbiome plays in an infant ’s immediate and long term health is something that must be emphasized not only to pediatric and delivery nurses, but expecting mothers and families as well. More focused interventions aimed at the microbiome should be performed by nurses on a unit to ensure that the child is receiving the necessary microbes to establish their healthy microbiome. </a:t>
            </a:r>
          </a:p>
          <a:p>
            <a:endParaRPr lang="en-US" dirty="0"/>
          </a:p>
          <a:p>
            <a:r>
              <a:rPr lang="en-US" dirty="0"/>
              <a:t>Not only are we concerned with immediate health, but long term concerns such as behavioral issues and developing illnesses such as asthma. As healthcare providers, ensuring health continuity is one of the objectives in client care. We can provide this through microbiome-focused care to ensure adequate bacterial strains and a healthy microbiota composition in an effort to avoid issues like cystic fibrosis, behavioral issues, and even allergies. </a:t>
            </a:r>
          </a:p>
          <a:p>
            <a:endParaRPr lang="en-US" dirty="0"/>
          </a:p>
          <a:p>
            <a:r>
              <a:rPr lang="en-US" dirty="0"/>
              <a:t>So little was known before about the role that the microbiome played in previous decades and health was believed to be influenced by external factors apart from our immune system. Instead, it has dawned upon us that our internal microbes may be the biggest players in affecting our health.</a:t>
            </a:r>
          </a:p>
          <a:p>
            <a:endParaRPr lang="en-US" dirty="0">
              <a:latin typeface="Gill Sans"/>
              <a:cs typeface="Gill Sans"/>
            </a:endParaRPr>
          </a:p>
        </p:txBody>
      </p:sp>
      <p:sp>
        <p:nvSpPr>
          <p:cNvPr id="16" name="Text Placeholder 15"/>
          <p:cNvSpPr>
            <a:spLocks noGrp="1"/>
          </p:cNvSpPr>
          <p:nvPr>
            <p:ph type="body" sz="quarter" idx="29"/>
          </p:nvPr>
        </p:nvSpPr>
        <p:spPr>
          <a:xfrm>
            <a:off x="32908053" y="24973105"/>
            <a:ext cx="10047019" cy="769373"/>
          </a:xfrm>
        </p:spPr>
        <p:txBody>
          <a:bodyPr/>
          <a:lstStyle/>
          <a:p>
            <a:r>
              <a:rPr lang="en-US" dirty="0"/>
              <a:t>Acknowledgements</a:t>
            </a:r>
          </a:p>
        </p:txBody>
      </p:sp>
      <p:sp>
        <p:nvSpPr>
          <p:cNvPr id="17" name="Text Placeholder 16"/>
          <p:cNvSpPr>
            <a:spLocks noGrp="1"/>
          </p:cNvSpPr>
          <p:nvPr>
            <p:ph type="body" sz="quarter" idx="30"/>
          </p:nvPr>
        </p:nvSpPr>
        <p:spPr>
          <a:xfrm>
            <a:off x="33151616" y="26030730"/>
            <a:ext cx="9559891" cy="4450275"/>
          </a:xfrm>
        </p:spPr>
        <p:txBody>
          <a:bodyPr/>
          <a:lstStyle/>
          <a:p>
            <a:r>
              <a:rPr lang="en-US" dirty="0"/>
              <a:t>I would like to thank my faculty advisor, Dr. Nancy Ebersole for her overwhelming support, guidance and patience while working on this thesis. I would like to thank her for the hard work in her advising given the difficult circumstances of this semester. </a:t>
            </a:r>
          </a:p>
          <a:p>
            <a:endParaRPr lang="en-US" dirty="0"/>
          </a:p>
          <a:p>
            <a:r>
              <a:rPr lang="en-US" dirty="0"/>
              <a:t>Thank you Dr. Scott </a:t>
            </a:r>
            <a:r>
              <a:rPr lang="en-US" dirty="0" err="1"/>
              <a:t>Nowka</a:t>
            </a:r>
            <a:r>
              <a:rPr lang="en-US" dirty="0"/>
              <a:t> for your guidance throughout the years of my academic career at Salem State. </a:t>
            </a:r>
          </a:p>
          <a:p>
            <a:endParaRPr lang="en-US" dirty="0"/>
          </a:p>
          <a:p>
            <a:r>
              <a:rPr lang="en-US" dirty="0"/>
              <a:t>And lastly I would like to thank my friends and family for their support throughout my academic career. </a:t>
            </a:r>
          </a:p>
        </p:txBody>
      </p:sp>
      <p:sp>
        <p:nvSpPr>
          <p:cNvPr id="18" name="Text Placeholder 17"/>
          <p:cNvSpPr>
            <a:spLocks noGrp="1"/>
          </p:cNvSpPr>
          <p:nvPr>
            <p:ph type="body" sz="quarter" idx="96"/>
          </p:nvPr>
        </p:nvSpPr>
        <p:spPr>
          <a:xfrm>
            <a:off x="892823" y="16459200"/>
            <a:ext cx="10056811" cy="5410538"/>
          </a:xfrm>
        </p:spPr>
        <p:txBody>
          <a:bodyPr/>
          <a:lstStyle/>
          <a:p>
            <a:r>
              <a:rPr lang="en-US" dirty="0"/>
              <a:t>An essential term to define is the microbiome. This term, often interchangeable with microbiota, intestinal flora, and gut bacteria, refers to the array of microbes/strains of bacteria found within the gastrointestinal track of the human body (</a:t>
            </a:r>
            <a:r>
              <a:rPr lang="en-US" dirty="0" err="1"/>
              <a:t>Gritz</a:t>
            </a:r>
            <a:r>
              <a:rPr lang="en-US" dirty="0"/>
              <a:t> 2015). These microbes come from exposures in the environment such as being vaginally born, exposures to different foods, owning/interacting with animals such as pets, and even living in different parts of a country. </a:t>
            </a:r>
          </a:p>
          <a:p>
            <a:r>
              <a:rPr lang="en-US" dirty="0"/>
              <a:t>It comes to our understanding that the colonization of the microbiome and the final composition will help predict what health issues can arise in the future  and thus what characteristics we can alter to prevent illness. As we grow and develop, our microbiome develops throughout life as well and is  influenced by a number of factors. </a:t>
            </a:r>
          </a:p>
          <a:p>
            <a:endParaRPr lang="en-US" dirty="0">
              <a:latin typeface="Gill Sans"/>
              <a:cs typeface="Gill Sans"/>
            </a:endParaRPr>
          </a:p>
        </p:txBody>
      </p:sp>
      <p:sp>
        <p:nvSpPr>
          <p:cNvPr id="2" name="Text Placeholder 1"/>
          <p:cNvSpPr>
            <a:spLocks noGrp="1"/>
          </p:cNvSpPr>
          <p:nvPr>
            <p:ph type="body" sz="quarter" idx="150"/>
          </p:nvPr>
        </p:nvSpPr>
        <p:spPr/>
        <p:txBody>
          <a:bodyPr/>
          <a:lstStyle/>
          <a:p>
            <a:r>
              <a:rPr lang="en-US" b="1" dirty="0">
                <a:latin typeface="Verdana"/>
                <a:cs typeface="Verdana"/>
              </a:rPr>
              <a:t>Salem State University School of Nursing</a:t>
            </a:r>
          </a:p>
        </p:txBody>
      </p:sp>
      <p:sp>
        <p:nvSpPr>
          <p:cNvPr id="3" name="Text Placeholder 2"/>
          <p:cNvSpPr>
            <a:spLocks noGrp="1"/>
          </p:cNvSpPr>
          <p:nvPr>
            <p:ph type="body" sz="quarter" idx="151"/>
          </p:nvPr>
        </p:nvSpPr>
        <p:spPr/>
        <p:txBody>
          <a:bodyPr>
            <a:normAutofit fontScale="92500" lnSpcReduction="10000"/>
          </a:bodyPr>
          <a:lstStyle/>
          <a:p>
            <a:r>
              <a:rPr lang="en-US" b="1" dirty="0">
                <a:latin typeface="Verdana"/>
                <a:cs typeface="Verdana"/>
              </a:rPr>
              <a:t>Lariza Haro</a:t>
            </a:r>
          </a:p>
        </p:txBody>
      </p:sp>
      <p:sp>
        <p:nvSpPr>
          <p:cNvPr id="4" name="Text Placeholder 3"/>
          <p:cNvSpPr>
            <a:spLocks noGrp="1"/>
          </p:cNvSpPr>
          <p:nvPr>
            <p:ph type="body" sz="quarter" idx="153"/>
          </p:nvPr>
        </p:nvSpPr>
        <p:spPr/>
        <p:txBody>
          <a:bodyPr>
            <a:normAutofit fontScale="55000" lnSpcReduction="20000"/>
          </a:bodyPr>
          <a:lstStyle/>
          <a:p>
            <a:r>
              <a:rPr lang="en-US" dirty="0"/>
              <a:t>The Significance of the Microbiome: It's Role in Infant Development and Long-Term Health</a:t>
            </a:r>
          </a:p>
          <a:p>
            <a:endParaRPr lang="en-US" b="1" dirty="0">
              <a:latin typeface="Verdana"/>
              <a:cs typeface="Verdana"/>
            </a:endParaRPr>
          </a:p>
        </p:txBody>
      </p:sp>
      <p:pic>
        <p:nvPicPr>
          <p:cNvPr id="19" name="Picture 18">
            <a:extLst>
              <a:ext uri="{FF2B5EF4-FFF2-40B4-BE49-F238E27FC236}">
                <a16:creationId xmlns:a16="http://schemas.microsoft.com/office/drawing/2014/main" id="{303EF597-9997-7C42-B5A9-AA0E78C1932D}"/>
              </a:ext>
            </a:extLst>
          </p:cNvPr>
          <p:cNvPicPr/>
          <p:nvPr/>
        </p:nvPicPr>
        <p:blipFill>
          <a:blip r:embed="rId2">
            <a:extLst>
              <a:ext uri="{28A0092B-C50C-407E-A947-70E740481C1C}">
                <a14:useLocalDpi xmlns:a14="http://schemas.microsoft.com/office/drawing/2010/main" val="0"/>
              </a:ext>
            </a:extLst>
          </a:blip>
          <a:stretch>
            <a:fillRect/>
          </a:stretch>
        </p:blipFill>
        <p:spPr>
          <a:xfrm>
            <a:off x="11608802" y="10483027"/>
            <a:ext cx="10047019" cy="8333471"/>
          </a:xfrm>
          <a:prstGeom prst="rect">
            <a:avLst/>
          </a:prstGeom>
          <a:ln>
            <a:solidFill>
              <a:schemeClr val="tx1"/>
            </a:solidFill>
          </a:ln>
        </p:spPr>
      </p:pic>
      <p:sp>
        <p:nvSpPr>
          <p:cNvPr id="20" name="Rectangle 2">
            <a:extLst>
              <a:ext uri="{FF2B5EF4-FFF2-40B4-BE49-F238E27FC236}">
                <a16:creationId xmlns:a16="http://schemas.microsoft.com/office/drawing/2014/main" id="{7C589283-6FBD-4C4B-93A7-F0F7E692D851}"/>
              </a:ext>
            </a:extLst>
          </p:cNvPr>
          <p:cNvSpPr>
            <a:spLocks noChangeArrowheads="1"/>
          </p:cNvSpPr>
          <p:nvPr/>
        </p:nvSpPr>
        <p:spPr bwMode="auto">
          <a:xfrm>
            <a:off x="1043276" y="20190094"/>
            <a:ext cx="5504859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1505" name="Picture 13" descr="https://www.ncbi.nlm.nih.gov/pmc/articles/PMC6389842/bin/MBT2-12-243-g001.jpg">
            <a:extLst>
              <a:ext uri="{FF2B5EF4-FFF2-40B4-BE49-F238E27FC236}">
                <a16:creationId xmlns:a16="http://schemas.microsoft.com/office/drawing/2014/main" id="{3A7F9B53-2EE4-0544-A8F9-C5AB4AB3CB89}"/>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31902" y="21808669"/>
            <a:ext cx="9917732" cy="5955117"/>
          </a:xfrm>
          <a:prstGeom prst="rect">
            <a:avLst/>
          </a:prstGeom>
          <a:noFill/>
          <a:extLst>
            <a:ext uri="{909E8E84-426E-40DD-AFC4-6F175D3DCCD1}">
              <a14:hiddenFill xmlns:a14="http://schemas.microsoft.com/office/drawing/2010/main">
                <a:solidFill>
                  <a:srgbClr val="FFFFFF"/>
                </a:solidFill>
              </a14:hiddenFill>
            </a:ext>
          </a:extLst>
        </p:spPr>
      </p:pic>
      <p:sp>
        <p:nvSpPr>
          <p:cNvPr id="22" name="Text Placeholder 10">
            <a:extLst>
              <a:ext uri="{FF2B5EF4-FFF2-40B4-BE49-F238E27FC236}">
                <a16:creationId xmlns:a16="http://schemas.microsoft.com/office/drawing/2014/main" id="{34E1EAF2-29A2-C548-B05F-A4A069475009}"/>
              </a:ext>
            </a:extLst>
          </p:cNvPr>
          <p:cNvSpPr txBox="1">
            <a:spLocks/>
          </p:cNvSpPr>
          <p:nvPr/>
        </p:nvSpPr>
        <p:spPr>
          <a:xfrm>
            <a:off x="22433670" y="19631372"/>
            <a:ext cx="10058400" cy="775560"/>
          </a:xfrm>
          <a:prstGeom prst="rect">
            <a:avLst/>
          </a:prstGeom>
          <a:noFill/>
        </p:spPr>
        <p:txBody>
          <a:bodyPr lIns="91406" tIns="91406" rIns="91406" bIns="91406" anchor="ctr" anchorCtr="0">
            <a:spAutoFit/>
          </a:bodyPr>
          <a:lstStyle>
            <a:lvl1pPr marL="0" indent="0" algn="ctr" defTabSz="4387498" rtl="0" eaLnBrk="1" latinLnBrk="0" hangingPunct="1">
              <a:spcBef>
                <a:spcPct val="20000"/>
              </a:spcBef>
              <a:buFont typeface="Arial" pitchFamily="34" charset="0"/>
              <a:buNone/>
              <a:defRPr sz="3800" b="1" u="sng" kern="1200" baseline="0">
                <a:solidFill>
                  <a:schemeClr val="accent5">
                    <a:lumMod val="50000"/>
                  </a:schemeClr>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Discussion</a:t>
            </a:r>
          </a:p>
        </p:txBody>
      </p:sp>
      <p:sp>
        <p:nvSpPr>
          <p:cNvPr id="24" name="Text Placeholder 17">
            <a:extLst>
              <a:ext uri="{FF2B5EF4-FFF2-40B4-BE49-F238E27FC236}">
                <a16:creationId xmlns:a16="http://schemas.microsoft.com/office/drawing/2014/main" id="{CC6A32E9-4473-8E43-AEE6-922CEE5ABCD1}"/>
              </a:ext>
            </a:extLst>
          </p:cNvPr>
          <p:cNvSpPr txBox="1">
            <a:spLocks/>
          </p:cNvSpPr>
          <p:nvPr/>
        </p:nvSpPr>
        <p:spPr>
          <a:xfrm>
            <a:off x="22240944" y="9515299"/>
            <a:ext cx="10056811" cy="10285719"/>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u="sng" dirty="0"/>
              <a:t>The microbiome present and its amount present during infancy may influence the risk of developing physical and behavioral issues</a:t>
            </a:r>
            <a:endParaRPr lang="en-US" dirty="0"/>
          </a:p>
          <a:p>
            <a:r>
              <a:rPr lang="en-US" dirty="0"/>
              <a:t>The microbiome’s influence on a child’s growth and development is shown not only in how the microbiome changes, but also in the levels when compared to children with a normal microbiome (</a:t>
            </a:r>
            <a:r>
              <a:rPr lang="en-US" dirty="0" err="1"/>
              <a:t>Hoen</a:t>
            </a:r>
            <a:r>
              <a:rPr lang="en-US" dirty="0"/>
              <a:t>, </a:t>
            </a:r>
            <a:r>
              <a:rPr lang="en-US" dirty="0" err="1"/>
              <a:t>Loughman</a:t>
            </a:r>
            <a:r>
              <a:rPr lang="en-US" dirty="0"/>
              <a:t>). In the incidence of children with cystic fibrosis, the gut microbiome is more relevant than that of the respiratory tract (</a:t>
            </a:r>
            <a:r>
              <a:rPr lang="en-US" dirty="0" err="1"/>
              <a:t>Hoen</a:t>
            </a:r>
            <a:r>
              <a:rPr lang="en-US" dirty="0"/>
              <a:t>) whereas for children with behavioral issues, the lower the microbiome levels, the higher the incidence (</a:t>
            </a:r>
            <a:r>
              <a:rPr lang="en-US" dirty="0" err="1"/>
              <a:t>Loughman</a:t>
            </a:r>
            <a:r>
              <a:rPr lang="en-US" dirty="0"/>
              <a:t>). </a:t>
            </a:r>
          </a:p>
          <a:p>
            <a:endParaRPr lang="en-US" dirty="0"/>
          </a:p>
          <a:p>
            <a:r>
              <a:rPr lang="en-US" dirty="0"/>
              <a:t>Behavioral issues can be seen in individuals who suffer from genetic or physiological disorders, the latter which can be influenced by microbiome composition as mentioned before. Preventing an altered microbiota composition from developing would help prevent the risk of behavioral issues seen later on. </a:t>
            </a:r>
            <a:endParaRPr lang="en-US" dirty="0">
              <a:latin typeface="Gill Sans"/>
              <a:cs typeface="Gill Sans"/>
            </a:endParaRPr>
          </a:p>
          <a:p>
            <a:endParaRPr lang="en-US" dirty="0">
              <a:latin typeface="Gill Sans"/>
              <a:cs typeface="Gill Sans"/>
            </a:endParaRPr>
          </a:p>
          <a:p>
            <a:r>
              <a:rPr lang="en-US" u="sng" dirty="0"/>
              <a:t>The microbiome development is altered when antibiotics are administered to newborns/infants.</a:t>
            </a:r>
          </a:p>
          <a:p>
            <a:r>
              <a:rPr lang="en-US" dirty="0"/>
              <a:t>The use of antibiotics to treat illness also results in a change in the microbiome (Huda, </a:t>
            </a:r>
            <a:r>
              <a:rPr lang="en-US" dirty="0" err="1"/>
              <a:t>Loughman</a:t>
            </a:r>
            <a:r>
              <a:rPr lang="en-US" dirty="0"/>
              <a:t>). The earlier antibiotics are used in treatment, the greater the risk of an altered microbiome (</a:t>
            </a:r>
            <a:r>
              <a:rPr lang="en-US" dirty="0" err="1"/>
              <a:t>Loughlan</a:t>
            </a:r>
            <a:r>
              <a:rPr lang="en-US" dirty="0"/>
              <a:t>). </a:t>
            </a:r>
          </a:p>
          <a:p>
            <a:r>
              <a:rPr lang="en-US" dirty="0"/>
              <a:t>Neonatal antibiotic exposure is associated with lower levels of microbiota.  This is evident given that the purpose of an antibiotic is to reduce/eliminate unwanted bacteria but in the process also reduces/eliminates necessary strains such as “</a:t>
            </a:r>
            <a:r>
              <a:rPr lang="en-US" dirty="0" err="1"/>
              <a:t>B.bifidum</a:t>
            </a:r>
            <a:r>
              <a:rPr lang="en-US" dirty="0"/>
              <a:t>, B. breve, B. lactis and B. </a:t>
            </a:r>
            <a:r>
              <a:rPr lang="en-US" dirty="0" err="1"/>
              <a:t>longum</a:t>
            </a:r>
            <a:r>
              <a:rPr lang="en-US" dirty="0"/>
              <a:t>” (</a:t>
            </a:r>
            <a:r>
              <a:rPr lang="en-US" dirty="0" err="1"/>
              <a:t>Forsgen</a:t>
            </a:r>
            <a:r>
              <a:rPr lang="en-US" dirty="0"/>
              <a:t> 2017). </a:t>
            </a:r>
            <a:endParaRPr lang="en-US" dirty="0">
              <a:latin typeface="Gill Sans"/>
              <a:cs typeface="Gill Sans"/>
            </a:endParaRPr>
          </a:p>
          <a:p>
            <a:endParaRPr lang="en-US" dirty="0">
              <a:latin typeface="Gill Sans"/>
              <a:cs typeface="Gill Sans"/>
            </a:endParaRPr>
          </a:p>
        </p:txBody>
      </p:sp>
      <p:pic>
        <p:nvPicPr>
          <p:cNvPr id="23" name="Picture 22">
            <a:extLst>
              <a:ext uri="{FF2B5EF4-FFF2-40B4-BE49-F238E27FC236}">
                <a16:creationId xmlns:a16="http://schemas.microsoft.com/office/drawing/2014/main" id="{0AD16EC2-6BB7-9C4E-AFCC-56549C1C3052}"/>
              </a:ext>
            </a:extLst>
          </p:cNvPr>
          <p:cNvPicPr>
            <a:picLocks noChangeAspect="1"/>
          </p:cNvPicPr>
          <p:nvPr/>
        </p:nvPicPr>
        <p:blipFill>
          <a:blip r:embed="rId5"/>
          <a:stretch>
            <a:fillRect/>
          </a:stretch>
        </p:blipFill>
        <p:spPr>
          <a:xfrm>
            <a:off x="22541529" y="5836269"/>
            <a:ext cx="4921341" cy="3535595"/>
          </a:xfrm>
          <a:prstGeom prst="rect">
            <a:avLst/>
          </a:prstGeom>
        </p:spPr>
      </p:pic>
      <p:pic>
        <p:nvPicPr>
          <p:cNvPr id="25" name="Picture 24">
            <a:extLst>
              <a:ext uri="{FF2B5EF4-FFF2-40B4-BE49-F238E27FC236}">
                <a16:creationId xmlns:a16="http://schemas.microsoft.com/office/drawing/2014/main" id="{39621DDE-71AF-9540-8AD3-2680F695C0F6}"/>
              </a:ext>
            </a:extLst>
          </p:cNvPr>
          <p:cNvPicPr>
            <a:picLocks noChangeAspect="1"/>
          </p:cNvPicPr>
          <p:nvPr/>
        </p:nvPicPr>
        <p:blipFill>
          <a:blip r:embed="rId6"/>
          <a:stretch>
            <a:fillRect/>
          </a:stretch>
        </p:blipFill>
        <p:spPr>
          <a:xfrm>
            <a:off x="28209171" y="5836268"/>
            <a:ext cx="3535596" cy="3535596"/>
          </a:xfrm>
          <a:prstGeom prst="rect">
            <a:avLst/>
          </a:prstGeom>
        </p:spPr>
      </p:pic>
      <p:sp>
        <p:nvSpPr>
          <p:cNvPr id="27" name="Text Placeholder 16">
            <a:extLst>
              <a:ext uri="{FF2B5EF4-FFF2-40B4-BE49-F238E27FC236}">
                <a16:creationId xmlns:a16="http://schemas.microsoft.com/office/drawing/2014/main" id="{F0BDD284-1328-374A-8066-5114E2426B7A}"/>
              </a:ext>
            </a:extLst>
          </p:cNvPr>
          <p:cNvSpPr txBox="1">
            <a:spLocks/>
          </p:cNvSpPr>
          <p:nvPr/>
        </p:nvSpPr>
        <p:spPr>
          <a:xfrm>
            <a:off x="22281084" y="20415350"/>
            <a:ext cx="10052050" cy="11393715"/>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The difference in microbiome composition between full term and preterm infants highlights the need to provide interventions for preemies in order for them to reach the same microbiome development as that of full term infants.</a:t>
            </a:r>
          </a:p>
          <a:p>
            <a:endParaRPr lang="en-US" dirty="0"/>
          </a:p>
          <a:p>
            <a:r>
              <a:rPr lang="en-US" dirty="0"/>
              <a:t>Difference in diversity found within the microbiota in the lungs and the GI tract may not necessarily lead to health issues but the GI tract microbiota composition was the one to have the most effect on an infant’s health. Should the differences begin to increase however, it can cause health issues later on. </a:t>
            </a:r>
          </a:p>
          <a:p>
            <a:endParaRPr lang="en-US" dirty="0">
              <a:latin typeface="Gill Sans"/>
              <a:cs typeface="Gill Sans"/>
            </a:endParaRPr>
          </a:p>
          <a:p>
            <a:r>
              <a:rPr lang="en-US" dirty="0"/>
              <a:t>Intake of breast milk has proven to be of the utmost importance to establishing a healthy microbiota despite formula trying to mimic its affects and impacts. The more exposure to the necessary microbes in early life, the better development of the microbiota becomes and in turn enhances a healthier life. Breastfeeding was one of the most important findings in the role of the microbiome development.</a:t>
            </a:r>
          </a:p>
          <a:p>
            <a:endParaRPr lang="en-US" dirty="0">
              <a:latin typeface="Gill Sans"/>
              <a:cs typeface="Gill Sans"/>
            </a:endParaRPr>
          </a:p>
          <a:p>
            <a:r>
              <a:rPr lang="en-US" dirty="0"/>
              <a:t>A diverse and abundant microbial composition is wanted in order to mitigate the risks of behavioral issues down the line and healthcare workers should work with families to ensure this. Ensuring bacterial strain abundance would help in the risk reduction of behavioral issues that can often be seen in individuals with physiological disorders. While microbes can be found all over the body, they work together in communicating and ensuring  microbial abundance can help mitigate both disease and behavioral issues later on in life.</a:t>
            </a:r>
          </a:p>
          <a:p>
            <a:endParaRPr lang="en-US" dirty="0"/>
          </a:p>
          <a:p>
            <a:r>
              <a:rPr lang="en-US" dirty="0"/>
              <a:t>Antibiotic use is a concern for full-term however the risk of infection is often lower than that of preemies who require longer hospitalizations and possibly invasive procedures. This is a further indication to closely examine the need for antibiotic administration. </a:t>
            </a:r>
            <a:endParaRPr lang="en-US" dirty="0">
              <a:latin typeface="Gill Sans"/>
              <a:cs typeface="Gill Sans"/>
            </a:endParaRPr>
          </a:p>
        </p:txBody>
      </p:sp>
      <p:sp>
        <p:nvSpPr>
          <p:cNvPr id="30" name="Text Placeholder 16">
            <a:extLst>
              <a:ext uri="{FF2B5EF4-FFF2-40B4-BE49-F238E27FC236}">
                <a16:creationId xmlns:a16="http://schemas.microsoft.com/office/drawing/2014/main" id="{54737E88-DE23-C04B-B9D0-62EE5E28DC82}"/>
              </a:ext>
            </a:extLst>
          </p:cNvPr>
          <p:cNvSpPr txBox="1">
            <a:spLocks/>
          </p:cNvSpPr>
          <p:nvPr/>
        </p:nvSpPr>
        <p:spPr>
          <a:xfrm>
            <a:off x="1173713" y="28098851"/>
            <a:ext cx="9563981" cy="1938819"/>
          </a:xfrm>
          <a:prstGeom prst="rect">
            <a:avLst/>
          </a:prstGeom>
        </p:spPr>
        <p:txBody>
          <a:bodyPr wrap="square" lIns="228514" tIns="228514" rIns="228514" bIns="228514">
            <a:spAutoFit/>
          </a:bodyPr>
          <a:lstStyle>
            <a:lvl1pPr marL="0" indent="0" algn="l" defTabSz="4387498" rtl="0" eaLnBrk="1" latinLnBrk="0" hangingPunct="1">
              <a:spcBef>
                <a:spcPct val="20000"/>
              </a:spcBef>
              <a:buFont typeface="Arial" pitchFamily="34" charset="0"/>
              <a:buNone/>
              <a:defRPr sz="2400" kern="1200">
                <a:solidFill>
                  <a:schemeClr val="accent5">
                    <a:lumMod val="50000"/>
                  </a:schemeClr>
                </a:solidFill>
                <a:latin typeface="Times New Roman" pitchFamily="18" charset="0"/>
                <a:ea typeface="+mn-ea"/>
                <a:cs typeface="Times New Roman" pitchFamily="18" charset="0"/>
              </a:defRPr>
            </a:lvl1pPr>
            <a:lvl2pPr marL="1485350"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2pPr>
            <a:lvl3pPr marL="2056637" indent="-57128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3pPr>
            <a:lvl4pPr marL="2685058" indent="-628416"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4pPr>
            <a:lvl5pPr marL="3142085" indent="-457032" algn="l" defTabSz="4387498" rtl="0" eaLnBrk="1" latinLnBrk="0" hangingPunct="1">
              <a:spcBef>
                <a:spcPct val="20000"/>
              </a:spcBef>
              <a:buFont typeface="Arial" pitchFamily="34" charset="0"/>
              <a:buChar char="»"/>
              <a:defRPr sz="2400" kern="1200">
                <a:solidFill>
                  <a:schemeClr val="tx1"/>
                </a:solidFill>
                <a:latin typeface="Trebuchet MS" pitchFamily="34" charset="0"/>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The aim of this literature review is to identify what we know about the microbiome from birth, how the microbiome affects future health and wellness and what can we do to ensure a healthy microbiome to reduce the risk of illness across a lifespan. </a:t>
            </a:r>
            <a:endParaRPr lang="en-US" dirty="0">
              <a:latin typeface="Gill Sans"/>
              <a:cs typeface="Gill Sans"/>
            </a:endParaRPr>
          </a:p>
        </p:txBody>
      </p:sp>
      <p:pic>
        <p:nvPicPr>
          <p:cNvPr id="39" name="Picture 38">
            <a:extLst>
              <a:ext uri="{FF2B5EF4-FFF2-40B4-BE49-F238E27FC236}">
                <a16:creationId xmlns:a16="http://schemas.microsoft.com/office/drawing/2014/main" id="{04CF2C65-767F-3B4F-9361-9A7E8E3B0E3E}"/>
              </a:ext>
            </a:extLst>
          </p:cNvPr>
          <p:cNvPicPr>
            <a:picLocks noChangeAspect="1"/>
          </p:cNvPicPr>
          <p:nvPr/>
        </p:nvPicPr>
        <p:blipFill>
          <a:blip r:embed="rId7"/>
          <a:stretch>
            <a:fillRect/>
          </a:stretch>
        </p:blipFill>
        <p:spPr>
          <a:xfrm>
            <a:off x="33445250" y="14737249"/>
            <a:ext cx="6375507" cy="4247682"/>
          </a:xfrm>
          <a:prstGeom prst="rect">
            <a:avLst/>
          </a:prstGeom>
        </p:spPr>
      </p:pic>
      <p:pic>
        <p:nvPicPr>
          <p:cNvPr id="40" name="Picture 39">
            <a:extLst>
              <a:ext uri="{FF2B5EF4-FFF2-40B4-BE49-F238E27FC236}">
                <a16:creationId xmlns:a16="http://schemas.microsoft.com/office/drawing/2014/main" id="{7C967C6D-D8FB-2840-BD4F-44591E1CB4AE}"/>
              </a:ext>
            </a:extLst>
          </p:cNvPr>
          <p:cNvPicPr>
            <a:picLocks noChangeAspect="1"/>
          </p:cNvPicPr>
          <p:nvPr/>
        </p:nvPicPr>
        <p:blipFill>
          <a:blip r:embed="rId8"/>
          <a:stretch>
            <a:fillRect/>
          </a:stretch>
        </p:blipFill>
        <p:spPr>
          <a:xfrm>
            <a:off x="36230923" y="19164468"/>
            <a:ext cx="6243493" cy="4370445"/>
          </a:xfrm>
          <a:prstGeom prst="rect">
            <a:avLst/>
          </a:prstGeom>
        </p:spPr>
      </p:pic>
    </p:spTree>
    <p:extLst>
      <p:ext uri="{BB962C8B-B14F-4D97-AF65-F5344CB8AC3E}">
        <p14:creationId xmlns:p14="http://schemas.microsoft.com/office/powerpoint/2010/main" val="2798982412"/>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9068</TotalTime>
  <Words>1781</Words>
  <Application>Microsoft Macintosh PowerPoint</Application>
  <PresentationFormat>Custom</PresentationFormat>
  <Paragraphs>54</Paragraphs>
  <Slides>1</Slides>
  <Notes>0</Notes>
  <HiddenSlides>0</HiddenSlides>
  <MMClips>0</MMClips>
  <ScaleCrop>false</ScaleCrop>
  <HeadingPairs>
    <vt:vector size="8" baseType="variant">
      <vt:variant>
        <vt:lpstr>Fonts Used</vt:lpstr>
      </vt:variant>
      <vt:variant>
        <vt:i4>7</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8" baseType="lpstr">
      <vt:lpstr>Arial</vt:lpstr>
      <vt:lpstr>Calibri</vt:lpstr>
      <vt:lpstr>Gill Sans</vt:lpstr>
      <vt:lpstr>Gill Sans MT</vt:lpstr>
      <vt:lpstr>Times New Roman</vt:lpstr>
      <vt:lpstr>Trebuchet MS</vt:lpstr>
      <vt:lpstr>Verdana</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Lariza Haro</cp:lastModifiedBy>
  <cp:revision>67</cp:revision>
  <dcterms:created xsi:type="dcterms:W3CDTF">2012-02-03T19:11:35Z</dcterms:created>
  <dcterms:modified xsi:type="dcterms:W3CDTF">2021-04-29T20:16:04Z</dcterms:modified>
</cp:coreProperties>
</file>