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5"/>
  </p:notesMasterIdLst>
  <p:handoutMasterIdLst>
    <p:handoutMasterId r:id="rId26"/>
  </p:handoutMasterIdLst>
  <p:sldIdLst>
    <p:sldId id="256" r:id="rId5"/>
    <p:sldId id="273" r:id="rId6"/>
    <p:sldId id="274" r:id="rId7"/>
    <p:sldId id="275" r:id="rId8"/>
    <p:sldId id="272" r:id="rId9"/>
    <p:sldId id="258" r:id="rId10"/>
    <p:sldId id="268" r:id="rId11"/>
    <p:sldId id="276" r:id="rId12"/>
    <p:sldId id="283" r:id="rId13"/>
    <p:sldId id="265" r:id="rId14"/>
    <p:sldId id="277" r:id="rId15"/>
    <p:sldId id="281" r:id="rId16"/>
    <p:sldId id="278" r:id="rId17"/>
    <p:sldId id="279" r:id="rId18"/>
    <p:sldId id="260" r:id="rId19"/>
    <p:sldId id="284" r:id="rId20"/>
    <p:sldId id="266" r:id="rId21"/>
    <p:sldId id="282" r:id="rId22"/>
    <p:sldId id="285" r:id="rId23"/>
    <p:sldId id="280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898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08D433D-B37E-4E48-AB26-981FB58FE602}" v="1092" dt="2022-04-28T15:07:01.2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4" autoAdjust="0"/>
    <p:restoredTop sz="90704" autoAdjust="0"/>
  </p:normalViewPr>
  <p:slideViewPr>
    <p:cSldViewPr snapToGrid="0">
      <p:cViewPr>
        <p:scale>
          <a:sx n="75" d="100"/>
          <a:sy n="75" d="100"/>
        </p:scale>
        <p:origin x="834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E7F456E-01A6-4013-ACA5-F5492591A24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4983A3-9B9B-4D61-97C9-B9E239A3159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F32FC-4BD9-442A-A8C6-51598C909FE3}" type="datetimeFigureOut">
              <a:rPr lang="en-US" smtClean="0"/>
              <a:t>4/21/2022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EABE74-7A97-4D17-8390-42ADD25C33C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2C1DBD-1052-425E-BF3C-983304BED5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EEFA9E-C190-4F5C-8394-BD5F1CD55C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8019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6371FA-A98D-41E8-93F4-09945841298A}" type="datetimeFigureOut">
              <a:rPr lang="en-US" smtClean="0"/>
              <a:t>4/21/2022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289C57-55D7-40A4-A101-E74FAC7A092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902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16040" y="4434840"/>
            <a:ext cx="4941771" cy="1122202"/>
          </a:xfrm>
        </p:spPr>
        <p:txBody>
          <a:bodyPr anchor="b">
            <a:noAutofit/>
          </a:bodyPr>
          <a:lstStyle>
            <a:lvl1pPr algn="l">
              <a:defRPr sz="3600" spc="15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6041" y="5586890"/>
            <a:ext cx="4941770" cy="396660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A04F1E16-9A84-4D0E-9706-79C396AF6AE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9358" t="23650" b="-1"/>
          <a:stretch/>
        </p:blipFill>
        <p:spPr>
          <a:xfrm>
            <a:off x="0" y="0"/>
            <a:ext cx="9488312" cy="505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8265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14:reveal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 Ar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E786F69D-D4FA-4075-A7EC-8D31A184F6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2590800" cy="1027906"/>
            <a:chOff x="0" y="0"/>
            <a:chExt cx="2590800" cy="1027906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6988B2D-0240-4256-8268-4B9FF1E72363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0" y="0"/>
              <a:ext cx="259080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8EEAAE1-3D04-41C3-B2D2-B3BEF34C3B27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704850" cy="10279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martArt Placeholder 6">
            <a:extLst>
              <a:ext uri="{FF2B5EF4-FFF2-40B4-BE49-F238E27FC236}">
                <a16:creationId xmlns:a16="http://schemas.microsoft.com/office/drawing/2014/main" id="{156CA116-0F6E-4EE9-B34F-03BA07161A7A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838200" y="2111375"/>
            <a:ext cx="10515600" cy="3744913"/>
          </a:xfrm>
        </p:spPr>
        <p:txBody>
          <a:bodyPr/>
          <a:lstStyle/>
          <a:p>
            <a:r>
              <a:rPr lang="en-US"/>
              <a:t>Click icon to add SmartArt graphic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115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250">
        <p14:reveal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raphic 10">
            <a:extLst>
              <a:ext uri="{FF2B5EF4-FFF2-40B4-BE49-F238E27FC236}">
                <a16:creationId xmlns:a16="http://schemas.microsoft.com/office/drawing/2014/main" id="{9D2AF524-D4B4-4A3A-9CE4-EDAFE1D5A3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113884" y="0"/>
            <a:ext cx="10078116" cy="6858000"/>
          </a:xfrm>
          <a:custGeom>
            <a:avLst/>
            <a:gdLst>
              <a:gd name="connsiteX0" fmla="*/ 3793236 w 10078116"/>
              <a:gd name="connsiteY0" fmla="*/ 6858000 h 6858000"/>
              <a:gd name="connsiteX1" fmla="*/ 0 w 10078116"/>
              <a:gd name="connsiteY1" fmla="*/ 0 h 6858000"/>
              <a:gd name="connsiteX2" fmla="*/ 10078116 w 10078116"/>
              <a:gd name="connsiteY2" fmla="*/ 0 h 6858000"/>
              <a:gd name="connsiteX3" fmla="*/ 10078116 w 1007811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78116" h="6858000">
                <a:moveTo>
                  <a:pt x="3793236" y="6858000"/>
                </a:moveTo>
                <a:lnTo>
                  <a:pt x="0" y="0"/>
                </a:lnTo>
                <a:lnTo>
                  <a:pt x="10078116" y="0"/>
                </a:lnTo>
                <a:lnTo>
                  <a:pt x="10078116" y="685800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3987A5-99A6-4B33-BAAF-5315963538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509419"/>
            <a:ext cx="4082142" cy="585788"/>
          </a:xfrm>
        </p:spPr>
        <p:txBody>
          <a:bodyPr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ABF6CA-407C-4BF0-8234-1321A676E7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6074" y="1507772"/>
            <a:ext cx="2141764" cy="514350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76D8129B-5B68-421C-968C-3663C86EFC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2131" y="2584097"/>
            <a:ext cx="2141764" cy="514350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6C741DCA-8EBD-44F5-9D38-E938A628ADC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8556" y="3660422"/>
            <a:ext cx="2141764" cy="514350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5C43C6B1-A1BD-4A90-8B4B-F361C1BEDD2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922756" y="4736748"/>
            <a:ext cx="2141764" cy="514350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15">
            <a:extLst>
              <a:ext uri="{FF2B5EF4-FFF2-40B4-BE49-F238E27FC236}">
                <a16:creationId xmlns:a16="http://schemas.microsoft.com/office/drawing/2014/main" id="{0C66E1BD-33F0-4B94-BF94-CD4698F85C3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01536" y="1613528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35" name="Text Placeholder 15">
            <a:extLst>
              <a:ext uri="{FF2B5EF4-FFF2-40B4-BE49-F238E27FC236}">
                <a16:creationId xmlns:a16="http://schemas.microsoft.com/office/drawing/2014/main" id="{2D4661B1-6559-407A-9AEC-A46A0570AE8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86029" y="2682564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/>
              <a:t>Click to edit master text style</a:t>
            </a:r>
          </a:p>
        </p:txBody>
      </p:sp>
      <p:sp>
        <p:nvSpPr>
          <p:cNvPr id="36" name="Text Placeholder 15">
            <a:extLst>
              <a:ext uri="{FF2B5EF4-FFF2-40B4-BE49-F238E27FC236}">
                <a16:creationId xmlns:a16="http://schemas.microsoft.com/office/drawing/2014/main" id="{DCC983F7-6A25-42C0-811C-EA32138C5B8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76938" y="3755394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/>
              <a:t>Click to edit master text style</a:t>
            </a:r>
          </a:p>
        </p:txBody>
      </p:sp>
      <p:sp>
        <p:nvSpPr>
          <p:cNvPr id="37" name="Text Placeholder 15">
            <a:extLst>
              <a:ext uri="{FF2B5EF4-FFF2-40B4-BE49-F238E27FC236}">
                <a16:creationId xmlns:a16="http://schemas.microsoft.com/office/drawing/2014/main" id="{E83DA0EB-27DD-416A-8DA5-4AFDC8587E5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75280" y="4824430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/>
              <a:t>Click to edit master text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4DC36F-5D3E-439D-80B5-32633FC34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710A8A-CEC9-4787-A745-C28DD965F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49143" y="6356350"/>
            <a:ext cx="3775981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62BD04-8F01-472A-9456-4702A2218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10874" y="6356350"/>
            <a:ext cx="542925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3795F91-C721-4363-956D-756673AE7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53515" y="5023933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AC14461-E27D-413D-B31A-47B74646AF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3759917" y="3948451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D6AEA4C-7710-4829-BA87-8DD77F1593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3173453" y="2872686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9BD473E-6203-491C-87AC-54AC0AB233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2586263" y="1796083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5259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14:reveal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wo Cont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33700" y="892177"/>
            <a:ext cx="8421688" cy="1325563"/>
          </a:xfrm>
        </p:spPr>
        <p:txBody>
          <a:bodyPr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933700" y="2776936"/>
            <a:ext cx="3924300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933700" y="3834606"/>
            <a:ext cx="3924300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7410173" y="2776936"/>
            <a:ext cx="3943627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EDIT MASTER TEXT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410173" y="3834606"/>
            <a:ext cx="3943627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EE24E1DB-1F20-4C28-8069-D9219D1F8BB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9434" t="20278" b="22673"/>
          <a:stretch/>
        </p:blipFill>
        <p:spPr>
          <a:xfrm>
            <a:off x="25785" y="0"/>
            <a:ext cx="4368030" cy="3912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4519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14:reveal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43104" y="2776936"/>
            <a:ext cx="2882475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43104" y="3834606"/>
            <a:ext cx="2882475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647665" y="2776936"/>
            <a:ext cx="2896671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EDIT MASTER TEXT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47665" y="3834606"/>
            <a:ext cx="2896671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1F60A771-8BBC-4565-AB09-402DA7CB278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066421" y="2776936"/>
            <a:ext cx="2882475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066421" y="3834606"/>
            <a:ext cx="2882475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2368EF4-1233-48C7-8DB5-75844BFCD5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2238376" cy="3105150"/>
            <a:chOff x="0" y="0"/>
            <a:chExt cx="2238376" cy="3105150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63D7850-C2A6-43CE-BBE4-8E81A0A593BF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1238250" cy="310515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BAD3E03-2E3B-440C-9105-6F9D33006D66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2238376" cy="24765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188967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250">
        <p14:reveal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76875" y="1671639"/>
            <a:ext cx="5111750" cy="1204912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76875" y="3660774"/>
            <a:ext cx="5111750" cy="152558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74AA03A-263D-4B5F-B05B-7D6923A9A4D3}"/>
              </a:ext>
            </a:extLst>
          </p:cNvPr>
          <p:cNvGrpSpPr/>
          <p:nvPr userDrawn="1"/>
        </p:nvGrpSpPr>
        <p:grpSpPr>
          <a:xfrm>
            <a:off x="0" y="0"/>
            <a:ext cx="4762501" cy="5186363"/>
            <a:chOff x="0" y="0"/>
            <a:chExt cx="4762501" cy="5186363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87F08D6-2CA7-4A5A-BE34-07113DCA535D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0" y="876300"/>
              <a:ext cx="4762500" cy="1628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768C87F-B9C3-4DFF-8454-F3F52CE4346B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2638425" y="0"/>
              <a:ext cx="2124076" cy="51863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71F34533-9677-48AF-9374-976825F4BB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22" name="Footer Placeholder 7">
            <a:extLst>
              <a:ext uri="{FF2B5EF4-FFF2-40B4-BE49-F238E27FC236}">
                <a16:creationId xmlns:a16="http://schemas.microsoft.com/office/drawing/2014/main" id="{4FAB8A26-B99E-4F96-8327-A932A14F2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4" name="Slide Number Placeholder 8">
            <a:extLst>
              <a:ext uri="{FF2B5EF4-FFF2-40B4-BE49-F238E27FC236}">
                <a16:creationId xmlns:a16="http://schemas.microsoft.com/office/drawing/2014/main" id="{EB0962D2-BCC3-48AB-A769-2A7327D29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780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14:reveal/>
      </p:transition>
    </mc:Choice>
    <mc:Fallback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00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losing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67200" y="1615736"/>
            <a:ext cx="4179570" cy="1524735"/>
          </a:xfrm>
        </p:spPr>
        <p:txBody>
          <a:bodyPr anchor="b">
            <a:noAutofit/>
          </a:bodyPr>
          <a:lstStyle>
            <a:lvl1pPr algn="l">
              <a:defRPr sz="3600" spc="1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67200" y="3238103"/>
            <a:ext cx="4179570" cy="1371997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0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ED3361C9-310A-4255-A94E-B77588962D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3176938" cy="6858000"/>
          </a:xfrm>
          <a:prstGeom prst="rect">
            <a:avLst/>
          </a:prstGeom>
        </p:spPr>
      </p:pic>
      <p:sp>
        <p:nvSpPr>
          <p:cNvPr id="9" name="Date Placeholder 6">
            <a:extLst>
              <a:ext uri="{FF2B5EF4-FFF2-40B4-BE49-F238E27FC236}">
                <a16:creationId xmlns:a16="http://schemas.microsoft.com/office/drawing/2014/main" id="{BF358517-D7B7-40D0-A9D0-B650C80898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67200" y="6356350"/>
            <a:ext cx="1774371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6026D44C-0B39-4DE1-A0FC-5615DDAAE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79721" y="6356350"/>
            <a:ext cx="2661557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0F8222B4-B618-42C4-8BDB-D2E4DF2F2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79428" y="6356350"/>
            <a:ext cx="1774371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140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14:reveal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D514C6BF-376E-43E8-881D-2E7674269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8301" r="28341" b="23071"/>
          <a:stretch/>
        </p:blipFill>
        <p:spPr>
          <a:xfrm>
            <a:off x="5488815" y="0"/>
            <a:ext cx="6703185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0A9B92-C2D0-466A-A680-A35832C452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33500" y="1020445"/>
            <a:ext cx="2895600" cy="1325563"/>
          </a:xfrm>
        </p:spPr>
        <p:txBody>
          <a:bodyPr anchor="b">
            <a:normAutofit/>
          </a:bodyPr>
          <a:lstStyle>
            <a:lvl1pPr>
              <a:defRPr sz="280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A41CE6-5A88-4C5C-B2A4-6A5D2153B1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500" y="2924175"/>
            <a:ext cx="2895600" cy="2519363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9F5093-3C53-4152-B8FE-0522E07952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3500" y="6356350"/>
            <a:ext cx="985157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7F11D-8AF8-44D6-A48B-D8C7779B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69886" y="6356349"/>
            <a:ext cx="2482842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8C0879-6B0F-4AF6-A997-EC61DA896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36305" y="6356350"/>
            <a:ext cx="987552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1249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14:reveal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62075" y="1671639"/>
            <a:ext cx="5111750" cy="1204912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62075" y="3660774"/>
            <a:ext cx="5111750" cy="152558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11EBF9-6826-475B-8079-C11128991B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2192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B726A3-DF54-47D2-8C3A-34FD43A19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63800" y="6356350"/>
            <a:ext cx="34798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CD125A-4493-4967-9146-841D0EF3B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7A1CF8B-3479-49A3-A30E-2F2ECE962075}"/>
              </a:ext>
            </a:extLst>
          </p:cNvPr>
          <p:cNvGrpSpPr/>
          <p:nvPr userDrawn="1"/>
        </p:nvGrpSpPr>
        <p:grpSpPr>
          <a:xfrm>
            <a:off x="6953250" y="-25401"/>
            <a:ext cx="5238750" cy="6902451"/>
            <a:chOff x="6953250" y="-25401"/>
            <a:chExt cx="5238750" cy="6902451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9FBD260-5143-4B12-B9F8-33E48D548909}"/>
                </a:ext>
              </a:extLst>
            </p:cNvPr>
            <p:cNvCxnSpPr/>
            <p:nvPr userDrawn="1"/>
          </p:nvCxnSpPr>
          <p:spPr>
            <a:xfrm>
              <a:off x="9096375" y="1497012"/>
              <a:ext cx="309562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87F08D6-2CA7-4A5A-BE34-07113DCA535D}"/>
                </a:ext>
              </a:extLst>
            </p:cNvPr>
            <p:cNvCxnSpPr/>
            <p:nvPr userDrawn="1"/>
          </p:nvCxnSpPr>
          <p:spPr>
            <a:xfrm flipH="1">
              <a:off x="6953250" y="-25401"/>
              <a:ext cx="3790950" cy="69024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49735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14:reveal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Brea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91350" y="2148840"/>
            <a:ext cx="4179570" cy="1715531"/>
          </a:xfrm>
        </p:spPr>
        <p:txBody>
          <a:bodyPr anchor="b">
            <a:noAutofit/>
          </a:bodyPr>
          <a:lstStyle>
            <a:lvl1pPr algn="l">
              <a:defRPr sz="360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91350" y="3962003"/>
            <a:ext cx="4179570" cy="365125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F05D2CCB-CCFC-4A8A-ADA9-C1E4D13B96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828675"/>
            <a:ext cx="5876925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512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14:reveal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08AF2DB4-A973-4307-B59C-6058A138835C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838200" y="2111608"/>
            <a:ext cx="10515600" cy="3744912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277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14:reveal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C3975522-461E-4D79-B5B9-BF9471B54688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838200" y="2111381"/>
            <a:ext cx="10515600" cy="3744913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6800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250">
        <p14:reveal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AEE644D4-F9A4-4237-BD5C-4B97ABA933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558165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2FF67A8-55FA-435D-A18C-96D63D22B5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57724" y="2809875"/>
            <a:ext cx="6696075" cy="1909763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104828DA-5EC5-4A00-9A7B-CD9668EF24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57725" y="5028803"/>
            <a:ext cx="6696074" cy="365125"/>
          </a:xfrm>
        </p:spPr>
        <p:txBody>
          <a:bodyPr anchor="b">
            <a:normAutofit/>
          </a:bodyPr>
          <a:lstStyle>
            <a:lvl1pPr marL="0" indent="0" algn="l">
              <a:buNone/>
              <a:defRPr sz="16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303E9A-96BC-4283-A6E1-5948AEB119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76774" y="6356350"/>
            <a:ext cx="169545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A19C49-052B-4D3E-B227-1D787463C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43699" y="6356350"/>
            <a:ext cx="2543175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5E724A-95F0-41B6-A77E-EDD067272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8350" y="6356350"/>
            <a:ext cx="1695450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DAC7E4E-FE06-4E90-8107-6B543E551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 flipV="1">
            <a:off x="2209800" y="0"/>
            <a:ext cx="2438400" cy="685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3065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14:reveal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 4 Peop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87181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28568" y="5084524"/>
            <a:ext cx="2317707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487181" y="5464114"/>
            <a:ext cx="1845511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836914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578300" y="5084524"/>
            <a:ext cx="233081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836913" y="5478796"/>
            <a:ext cx="1855949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4EBC7D6F-397D-4C5A-AA62-F683F88531A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2757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lvl="1"/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068964" y="5084524"/>
            <a:ext cx="2317707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327577" y="5478796"/>
            <a:ext cx="1845511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74745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488845" y="5084524"/>
            <a:ext cx="231770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747458" y="5464114"/>
            <a:ext cx="184551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3C911F2-9041-416A-B83C-F23B354E06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7334250" y="0"/>
            <a:ext cx="4857750" cy="1724025"/>
            <a:chOff x="7334250" y="0"/>
            <a:chExt cx="4857750" cy="1724025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E4B72DA-52CB-4D39-A342-8857B4D959B2}"/>
                </a:ext>
              </a:extLst>
            </p:cNvPr>
            <p:cNvCxnSpPr/>
            <p:nvPr userDrawn="1"/>
          </p:nvCxnSpPr>
          <p:spPr>
            <a:xfrm flipH="1" flipV="1">
              <a:off x="7334250" y="0"/>
              <a:ext cx="485775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1D9BCDA-DFB7-41A4-A7C7-CEE86CEDCBE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487150" y="0"/>
              <a:ext cx="704850" cy="17240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512278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250">
        <p14:reveal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 8 Peop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87AAB93-862D-455E-9E73-3D0DAEFDED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473953"/>
            <a:ext cx="12192000" cy="5621336"/>
            <a:chOff x="0" y="473953"/>
            <a:chExt cx="12192000" cy="5621336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B0DFD584-E5CF-41EF-B51E-679CE22DDF9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0" y="473953"/>
              <a:ext cx="2057400" cy="1647825"/>
            </a:xfrm>
            <a:prstGeom prst="rect">
              <a:avLst/>
            </a:prstGeom>
          </p:spPr>
        </p:pic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E5C02DDF-25A6-42C7-9525-F279CE2095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049000" y="5180889"/>
              <a:ext cx="1143000" cy="914400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77176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500168" y="3654378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500168" y="3809747"/>
            <a:ext cx="18288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26270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849262" y="3654378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849262" y="3809747"/>
            <a:ext cx="18288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32" name="Picture Placeholder 10">
            <a:extLst>
              <a:ext uri="{FF2B5EF4-FFF2-40B4-BE49-F238E27FC236}">
                <a16:creationId xmlns:a16="http://schemas.microsoft.com/office/drawing/2014/main" id="{1938DB4D-239F-4E8E-8802-0470B0131189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6655584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198355" y="3654378"/>
            <a:ext cx="2105135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095999" y="3809747"/>
            <a:ext cx="2299855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136814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759806" y="3654378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744480" y="3809747"/>
            <a:ext cx="184412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55" name="Picture Placeholder 10">
            <a:extLst>
              <a:ext uri="{FF2B5EF4-FFF2-40B4-BE49-F238E27FC236}">
                <a16:creationId xmlns:a16="http://schemas.microsoft.com/office/drawing/2014/main" id="{1EBAEB1D-A7F9-4F90-B642-4277D3802BAB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1877176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4" name="Text Placeholder 2">
            <a:extLst>
              <a:ext uri="{FF2B5EF4-FFF2-40B4-BE49-F238E27FC236}">
                <a16:creationId xmlns:a16="http://schemas.microsoft.com/office/drawing/2014/main" id="{22930C5B-603C-494E-A467-8B394D01D406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500168" y="5513214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2" name="Text Placeholder 2">
            <a:extLst>
              <a:ext uri="{FF2B5EF4-FFF2-40B4-BE49-F238E27FC236}">
                <a16:creationId xmlns:a16="http://schemas.microsoft.com/office/drawing/2014/main" id="{540C455F-A23B-493F-B95E-AB485D91DA6A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1500168" y="5668583"/>
            <a:ext cx="18288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56" name="Picture Placeholder 10">
            <a:extLst>
              <a:ext uri="{FF2B5EF4-FFF2-40B4-BE49-F238E27FC236}">
                <a16:creationId xmlns:a16="http://schemas.microsoft.com/office/drawing/2014/main" id="{9461A69E-14C8-4325-89AF-D4257C1C05BA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226270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9" name="Text Placeholder 2">
            <a:extLst>
              <a:ext uri="{FF2B5EF4-FFF2-40B4-BE49-F238E27FC236}">
                <a16:creationId xmlns:a16="http://schemas.microsoft.com/office/drawing/2014/main" id="{6D1C374C-DAF7-40EF-B279-4EC7A2AFE6A2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3849262" y="5513214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3" name="Text Placeholder 2">
            <a:extLst>
              <a:ext uri="{FF2B5EF4-FFF2-40B4-BE49-F238E27FC236}">
                <a16:creationId xmlns:a16="http://schemas.microsoft.com/office/drawing/2014/main" id="{421FF438-E4E8-4643-BCB3-4A1C12429042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3849262" y="5668583"/>
            <a:ext cx="18288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33" name="Picture Placeholder 10">
            <a:extLst>
              <a:ext uri="{FF2B5EF4-FFF2-40B4-BE49-F238E27FC236}">
                <a16:creationId xmlns:a16="http://schemas.microsoft.com/office/drawing/2014/main" id="{E029C5CA-EDDA-4BF9-9051-8B09E98EE1E2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6655584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0" name="Text Placeholder 2">
            <a:extLst>
              <a:ext uri="{FF2B5EF4-FFF2-40B4-BE49-F238E27FC236}">
                <a16:creationId xmlns:a16="http://schemas.microsoft.com/office/drawing/2014/main" id="{D4FEDD19-A7BA-45BB-93A0-F1E896C9F26D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6339926" y="5513214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4" name="Text Placeholder 2">
            <a:extLst>
              <a:ext uri="{FF2B5EF4-FFF2-40B4-BE49-F238E27FC236}">
                <a16:creationId xmlns:a16="http://schemas.microsoft.com/office/drawing/2014/main" id="{A12F0175-7AEE-46B1-9590-D4A427680DC7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6339926" y="5668583"/>
            <a:ext cx="1813474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58" name="Picture Placeholder 10">
            <a:extLst>
              <a:ext uri="{FF2B5EF4-FFF2-40B4-BE49-F238E27FC236}">
                <a16:creationId xmlns:a16="http://schemas.microsoft.com/office/drawing/2014/main" id="{622ED9F4-EB9B-4588-8501-BFECB846EE7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136814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1" name="Text Placeholder 2">
            <a:extLst>
              <a:ext uri="{FF2B5EF4-FFF2-40B4-BE49-F238E27FC236}">
                <a16:creationId xmlns:a16="http://schemas.microsoft.com/office/drawing/2014/main" id="{5026D39F-46AB-4680-9A52-F367344A3531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8759806" y="5513214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5" name="Text Placeholder 2">
            <a:extLst>
              <a:ext uri="{FF2B5EF4-FFF2-40B4-BE49-F238E27FC236}">
                <a16:creationId xmlns:a16="http://schemas.microsoft.com/office/drawing/2014/main" id="{04E11FE2-6320-4E8C-A5B3-8104AF329ADA}"/>
              </a:ext>
            </a:extLst>
          </p:cNvPr>
          <p:cNvSpPr>
            <a:spLocks noGrp="1"/>
          </p:cNvSpPr>
          <p:nvPr>
            <p:ph type="body" idx="36" hasCustomPrompt="1"/>
          </p:nvPr>
        </p:nvSpPr>
        <p:spPr>
          <a:xfrm>
            <a:off x="8744480" y="5668583"/>
            <a:ext cx="184412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1206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250">
        <p14:reveal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4C17E5-24ED-44BC-BA50-02EF90355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33D101-3AF0-4F06-90ED-B83615C36C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E9FDE-AF95-49F8-A927-35A23C9E65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2E900D-8FF9-4E80-860D-89C2D3B4E4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66A0C-1415-46A3-A1FF-BE18C70873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DFD55-3C28-40EF-9E31-A92D2E4017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061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66" r:id="rId5"/>
    <p:sldLayoutId id="2147483667" r:id="rId6"/>
    <p:sldLayoutId id="2147483654" r:id="rId7"/>
    <p:sldLayoutId id="2147483663" r:id="rId8"/>
    <p:sldLayoutId id="2147483662" r:id="rId9"/>
    <p:sldLayoutId id="2147483668" r:id="rId10"/>
    <p:sldLayoutId id="2147483652" r:id="rId11"/>
    <p:sldLayoutId id="2147483653" r:id="rId12"/>
    <p:sldLayoutId id="2147483660" r:id="rId13"/>
    <p:sldLayoutId id="2147483664" r:id="rId14"/>
    <p:sldLayoutId id="2147483665" r:id="rId15"/>
  </p:sldLayoutIdLst>
  <mc:AlternateContent xmlns:mc="http://schemas.openxmlformats.org/markup-compatibility/2006">
    <mc:Choice xmlns:p14="http://schemas.microsoft.com/office/powerpoint/2010/main" Requires="p14">
      <p:transition spd="slow" p14:dur="2250">
        <p14:reveal/>
      </p:transition>
    </mc:Choice>
    <mc:Fallback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nam10.safelinks.protection.outlook.com/?url=https%3A%2F%2Fbmcgeriatr.biomedcentral.com%2Farticles%2F10.1186%2Fs12877-021-02441-1&amp;data=04%7C01%7Cm_gearysouza%40salemstate.edu%7C8fc1d944616a4c83d48b08d9a9592152%7C70d32b73b45749d1950c4f78aeffc21b%7C0%7C1%7C637727022552127922%7CUnknown%7CTWFpbGZsb3d8eyJWIjoiMC4wLjAwMDAiLCJQIjoiV2luMzIiLCJBTiI6Ik1haWwiLCJXVCI6Mn0%3D%7C3000&amp;sdata=mkbFfPKv389Xy1rP1NXOyPr1HZ7WhCV5N9dT7u6%2BDIo%3D&amp;reserved=0" TargetMode="External"/><Relationship Id="rId2" Type="http://schemas.openxmlformats.org/officeDocument/2006/relationships/hyperlink" Target="https://doi.org/10.36643/mjrl.26.sp.medical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hyperlink" Target="https://doi.org/10.1111/cch.12759" TargetMode="External"/><Relationship Id="rId4" Type="http://schemas.openxmlformats.org/officeDocument/2006/relationships/hyperlink" Target="https://doi.org/10.1177/0009922819859868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hyperlink" Target="https://www.chcs.org/resource/key-ingredients-for-successful-trauma-informed-care-implementation/" TargetMode="External"/><Relationship Id="rId7" Type="http://schemas.openxmlformats.org/officeDocument/2006/relationships/hyperlink" Target="https://www.ncbi.nlm.nih.gov/pmc/articles/PMC5428182/" TargetMode="External"/><Relationship Id="rId2" Type="http://schemas.openxmlformats.org/officeDocument/2006/relationships/hyperlink" Target="https://doi.org/10.1002/jts.22102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traumainformedcare.chcs.org/what-is-trauma-informed-care/" TargetMode="External"/><Relationship Id="rId5" Type="http://schemas.openxmlformats.org/officeDocument/2006/relationships/hyperlink" Target="https://www.chcs.org/resource/trauma-informed-care-implementation-resource-center/" TargetMode="External"/><Relationship Id="rId4" Type="http://schemas.openxmlformats.org/officeDocument/2006/relationships/hyperlink" Target="https://www.ncbi.nlm.nih.gov/pmc/articles/PMC7076724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94A7021D-5CE0-4185-9D55-0C9C68E108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839452"/>
            <a:ext cx="4051300" cy="20256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FE75451-6A4B-484B-9ED1-353CCE25B0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53315" y="3429000"/>
            <a:ext cx="6069611" cy="1122202"/>
          </a:xfrm>
        </p:spPr>
        <p:txBody>
          <a:bodyPr/>
          <a:lstStyle/>
          <a:p>
            <a:r>
              <a:rPr lang="en-US" b="1" dirty="0">
                <a:solidFill>
                  <a:schemeClr val="tx2">
                    <a:lumMod val="50000"/>
                  </a:schemeClr>
                </a:solidFill>
              </a:rPr>
              <a:t>Comprehensive Implementation of Trauma informed Care in Medical Settings:</a:t>
            </a:r>
            <a:br>
              <a:rPr lang="en-US" b="1" dirty="0"/>
            </a:br>
            <a:r>
              <a:rPr lang="en-US" dirty="0"/>
              <a:t> 	</a:t>
            </a:r>
            <a:r>
              <a:rPr lang="en-US" i="1" dirty="0"/>
              <a:t>A Preliminary 	Framework</a:t>
            </a:r>
            <a:br>
              <a:rPr lang="en-US" i="1" dirty="0"/>
            </a:br>
            <a:r>
              <a:rPr lang="en-US" i="1" dirty="0"/>
              <a:t>		</a:t>
            </a:r>
            <a:r>
              <a:rPr lang="en-US" sz="2000" i="1" dirty="0">
                <a:latin typeface="Bahnschrift Light" panose="020B0502040204020203" pitchFamily="34" charset="0"/>
              </a:rPr>
              <a:t>Phase One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36A1B4-B8D1-4A72-8E20-0703F54BF1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53315" y="4876097"/>
            <a:ext cx="5192983" cy="1122202"/>
          </a:xfrm>
        </p:spPr>
        <p:txBody>
          <a:bodyPr>
            <a:normAutofit/>
          </a:bodyPr>
          <a:lstStyle/>
          <a:p>
            <a:r>
              <a:rPr lang="en-US" dirty="0"/>
              <a:t>Presented by – Martine Geary-Souza</a:t>
            </a:r>
          </a:p>
          <a:p>
            <a:r>
              <a:rPr lang="en-US" dirty="0"/>
              <a:t>May 2022</a:t>
            </a:r>
          </a:p>
          <a:p>
            <a:r>
              <a:rPr lang="en-US" dirty="0"/>
              <a:t>Salem State University – School of Social Work</a:t>
            </a:r>
          </a:p>
        </p:txBody>
      </p:sp>
    </p:spTree>
    <p:extLst>
      <p:ext uri="{BB962C8B-B14F-4D97-AF65-F5344CB8AC3E}">
        <p14:creationId xmlns:p14="http://schemas.microsoft.com/office/powerpoint/2010/main" val="2586058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14:reveal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1">
                <a:lumMod val="54000"/>
                <a:lumOff val="46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A2CD4-732A-43E4-BCB9-CBA2055E0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7950" y="-233361"/>
            <a:ext cx="5111750" cy="1204912"/>
          </a:xfrm>
        </p:spPr>
        <p:txBody>
          <a:bodyPr>
            <a:normAutofit/>
          </a:bodyPr>
          <a:lstStyle/>
          <a:p>
            <a:r>
              <a:rPr lang="en-US" dirty="0"/>
              <a:t>Measures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FD0450-A909-4CD9-8912-96A19ACEB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7500" y="1293812"/>
            <a:ext cx="7077075" cy="4964112"/>
          </a:xfrm>
        </p:spPr>
        <p:txBody>
          <a:bodyPr>
            <a:normAutofit fontScale="850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Prevalence of Trauma in Practice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Likert scale, 1=Not Prevalent (less than 25%) to 4= Very Prevalent (more than 50%)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Familiarity with TIC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Open Response – “What does TIC mean to you?”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Multiple Choice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Yes (62.50%, n=10)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No (37.50%, n=6)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Received Previous Training Regarding TIC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Multiple Choice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Yes (11.76%, n=2)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No (88.24%, n=15)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Use of Basic TIC Interventions in the last (6) Months*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Yes/No answer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i="1" dirty="0"/>
              <a:t>Ask patients to assess symptoms of distress; Provide information to family about emotional or behavioral reactions that indicate their family member may need help; Teach patient ways to cope with upsetting experiences, </a:t>
            </a:r>
            <a:r>
              <a:rPr lang="en-US" sz="2200" i="1" dirty="0" err="1"/>
              <a:t>etc</a:t>
            </a:r>
            <a:endParaRPr lang="en-US" sz="2200" i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53D834-F1E2-4848-8093-D412A7B081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509000" y="6283324"/>
            <a:ext cx="1219200" cy="365125"/>
          </a:xfrm>
        </p:spPr>
        <p:txBody>
          <a:bodyPr/>
          <a:lstStyle/>
          <a:p>
            <a:r>
              <a:rPr lang="en-US" dirty="0"/>
              <a:t>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55A49C-96F4-440D-B89E-A0AE94F70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31055" y="6257924"/>
            <a:ext cx="4203700" cy="511175"/>
          </a:xfrm>
        </p:spPr>
        <p:txBody>
          <a:bodyPr/>
          <a:lstStyle/>
          <a:p>
            <a:r>
              <a:rPr lang="en-US" dirty="0"/>
              <a:t>Comprehensive Implementation of Trauma Informed Care in Medical Settings: </a:t>
            </a:r>
          </a:p>
          <a:p>
            <a:r>
              <a:rPr lang="en-US" dirty="0"/>
              <a:t>A Preliminary Framework </a:t>
            </a:r>
            <a:r>
              <a:rPr lang="en-US" i="1" dirty="0"/>
              <a:t>(Phase One)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A39FA3-9AE3-4689-A469-B7D2DFCCC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D087C781-56B3-473B-AE36-751DF965FE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93725" y="3776661"/>
            <a:ext cx="4436912" cy="5743575"/>
          </a:xfrm>
          <a:prstGeom prst="rect">
            <a:avLst/>
          </a:prstGeom>
        </p:spPr>
      </p:pic>
      <p:pic>
        <p:nvPicPr>
          <p:cNvPr id="12" name="Picture 11" descr="Logo&#10;&#10;Description automatically generated">
            <a:extLst>
              <a:ext uri="{FF2B5EF4-FFF2-40B4-BE49-F238E27FC236}">
                <a16:creationId xmlns:a16="http://schemas.microsoft.com/office/drawing/2014/main" id="{CA9F5A15-5ACD-4009-9A26-811719B817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8820" y="1536700"/>
            <a:ext cx="3723180" cy="4819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379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14:reveal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80000">
              <a:schemeClr val="accent1">
                <a:lumMod val="0"/>
                <a:lumOff val="100000"/>
              </a:schemeClr>
            </a:gs>
            <a:gs pos="94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5D4F4-1F80-4A2D-9DAA-AC2DD4F3D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3700" y="526653"/>
            <a:ext cx="8421688" cy="1325563"/>
          </a:xfrm>
        </p:spPr>
        <p:txBody>
          <a:bodyPr/>
          <a:lstStyle/>
          <a:p>
            <a:r>
              <a:rPr lang="en-US" dirty="0"/>
              <a:t>Measures cont.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5DB4BE-7122-4B62-B556-B4D754B4AE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168941" y="1409700"/>
            <a:ext cx="9896059" cy="4422773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Competence and Comfort in Providing TIC*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898989"/>
                </a:solidFill>
              </a:rPr>
              <a:t>Likert scale, 1=Not Competent to 3=Very Competent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i="1" dirty="0">
                <a:solidFill>
                  <a:srgbClr val="898989"/>
                </a:solidFill>
              </a:rPr>
              <a:t>Eliciting details of a traumatic event without retraumatizing patients; Understanding the scientific or empirical data behind assessment and intervention for traumatic stress;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Barriers to Providing TIC*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898989"/>
                </a:solidFill>
              </a:rPr>
              <a:t>Likert scale, 1=Not barrier to 3=Significant barrier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i="1" dirty="0">
                <a:solidFill>
                  <a:srgbClr val="898989"/>
                </a:solidFill>
              </a:rPr>
              <a:t>Time constraints; Getting training in trauma informed interventions and assessments;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Understanding Necessity of TIC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898989"/>
                </a:solidFill>
              </a:rPr>
              <a:t>Likert scale, 1=Strongly Disagree to 5=Strongly Agree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i="1" dirty="0">
                <a:solidFill>
                  <a:srgbClr val="898989"/>
                </a:solidFill>
                <a:effectLst/>
              </a:rPr>
              <a:t>Individuals with trauma are more likely to experience psychological or emotional impacts of trauma than they are to experience physical impacts; There are effective screening tools in place for medical professionals to assess for past or ongoing traumatic stress; etc. </a:t>
            </a:r>
            <a:endParaRPr lang="en-US" sz="1600" i="1" dirty="0">
              <a:solidFill>
                <a:srgbClr val="898989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27F6206-7E6F-4C78-83BE-0E59D5FC0A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39200" y="6331347"/>
            <a:ext cx="2743200" cy="365125"/>
          </a:xfrm>
        </p:spPr>
        <p:txBody>
          <a:bodyPr/>
          <a:lstStyle/>
          <a:p>
            <a:r>
              <a:rPr lang="en-US" dirty="0"/>
              <a:t>2022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292993-1BA3-4A9B-8AFA-11F6EB82E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Comprehensive Implementation of Trauma Informed Care in Medical Settings:</a:t>
            </a:r>
          </a:p>
          <a:p>
            <a:r>
              <a:rPr lang="en-US" dirty="0"/>
              <a:t>A Preliminary Framework </a:t>
            </a:r>
            <a:r>
              <a:rPr lang="en-US" i="1" dirty="0"/>
              <a:t>(Phase One)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75889EE-9555-4EC5-B195-AFCC1EB95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1" name="Picture 10" descr="Text&#10;&#10;Description automatically generated">
            <a:extLst>
              <a:ext uri="{FF2B5EF4-FFF2-40B4-BE49-F238E27FC236}">
                <a16:creationId xmlns:a16="http://schemas.microsoft.com/office/drawing/2014/main" id="{9F648C0E-4E9E-4003-956A-0D5190FB35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40703" y="3429000"/>
            <a:ext cx="4812173" cy="622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5494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14:reveal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F652D-6EBE-4508-96F3-B681A6C0B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Measures Cont.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C5B1A0-F8E0-4B6E-A0C2-7F0CE3CE2A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67800" y="6356350"/>
            <a:ext cx="2743200" cy="365125"/>
          </a:xfrm>
        </p:spPr>
        <p:txBody>
          <a:bodyPr/>
          <a:lstStyle/>
          <a:p>
            <a:r>
              <a:rPr lang="en-US" dirty="0"/>
              <a:t>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499497-D65C-4CB6-9CDB-FBA4B80AD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Comprehensive Implementation of Trauma Informed Care in Medical Settings: </a:t>
            </a:r>
          </a:p>
          <a:p>
            <a:r>
              <a:rPr lang="en-US" dirty="0"/>
              <a:t>A Preliminary Framework </a:t>
            </a:r>
            <a:r>
              <a:rPr lang="en-US" i="1" dirty="0"/>
              <a:t>(Phase One)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A90227-7DE0-43B8-A985-5E9F1B7B2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03162E-B219-479A-9CCF-2FB0FEC35FA5}"/>
              </a:ext>
            </a:extLst>
          </p:cNvPr>
          <p:cNvSpPr txBox="1"/>
          <p:nvPr/>
        </p:nvSpPr>
        <p:spPr>
          <a:xfrm>
            <a:off x="838200" y="1859339"/>
            <a:ext cx="73152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Asked to rate implementation of TIC in current work setting &amp; likelihood to consider history of trauma in care plan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Scale of 0-100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rgbClr val="898989"/>
                </a:solidFill>
              </a:rPr>
              <a:t>Implementation: M= ~37% (SD=26.9)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rgbClr val="898989"/>
                </a:solidFill>
              </a:rPr>
              <a:t>Range: 0-100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rgbClr val="898989"/>
                </a:solidFill>
              </a:rPr>
              <a:t>Level of Consideration: M=69% (SD=22.9)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rgbClr val="898989"/>
                </a:solidFill>
              </a:rPr>
              <a:t>Range: 27-100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Awareness of Secondary Traumatic Stress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Yes/No response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rgbClr val="898989"/>
                </a:solidFill>
              </a:rPr>
              <a:t>Yes (31.25%, n=5)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rgbClr val="898989"/>
                </a:solidFill>
              </a:rPr>
              <a:t>No (68.75%, n=11)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Strategies to Build Trust with Patients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Open Response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3F53073-B1C6-4146-9102-20596A6F3D6F}"/>
              </a:ext>
            </a:extLst>
          </p:cNvPr>
          <p:cNvSpPr/>
          <p:nvPr/>
        </p:nvSpPr>
        <p:spPr>
          <a:xfrm>
            <a:off x="7708901" y="1128683"/>
            <a:ext cx="3886010" cy="175432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/>
                <a:solidFill>
                  <a:schemeClr val="accent3"/>
                </a:solidFill>
              </a:rPr>
              <a:t>“</a:t>
            </a:r>
            <a:r>
              <a:rPr lang="en-US" sz="5400" b="1" dirty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Active</a:t>
            </a:r>
            <a:r>
              <a:rPr lang="en-US" sz="5400" b="1" dirty="0">
                <a:ln/>
                <a:solidFill>
                  <a:schemeClr val="accent3"/>
                </a:solidFill>
              </a:rPr>
              <a:t> </a:t>
            </a:r>
            <a:r>
              <a:rPr lang="en-US" sz="5400" b="1" dirty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Listening</a:t>
            </a:r>
            <a:r>
              <a:rPr lang="en-US" sz="5400" b="1" dirty="0">
                <a:ln/>
                <a:solidFill>
                  <a:schemeClr val="accent3"/>
                </a:solidFill>
              </a:rPr>
              <a:t>”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C9284C8-001F-447E-A9B4-E4FDB981FDCF}"/>
              </a:ext>
            </a:extLst>
          </p:cNvPr>
          <p:cNvSpPr/>
          <p:nvPr/>
        </p:nvSpPr>
        <p:spPr>
          <a:xfrm>
            <a:off x="5914723" y="3152000"/>
            <a:ext cx="3588355" cy="92333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>
                <a:ln/>
                <a:solidFill>
                  <a:schemeClr val="accent3"/>
                </a:solidFill>
                <a:effectLst/>
              </a:rPr>
              <a:t>“</a:t>
            </a:r>
            <a:r>
              <a:rPr lang="en-US" sz="5400" b="1" cap="none" spc="0" dirty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Empathy</a:t>
            </a:r>
            <a:r>
              <a:rPr lang="en-US" sz="5400" b="1" cap="none" spc="0" dirty="0">
                <a:ln/>
                <a:solidFill>
                  <a:schemeClr val="accent3"/>
                </a:solidFill>
                <a:effectLst/>
              </a:rPr>
              <a:t>”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BB7C4A5-1FF9-40BD-915E-5AC23CAFCDB6}"/>
              </a:ext>
            </a:extLst>
          </p:cNvPr>
          <p:cNvSpPr/>
          <p:nvPr/>
        </p:nvSpPr>
        <p:spPr>
          <a:xfrm>
            <a:off x="4258647" y="4444661"/>
            <a:ext cx="7789505" cy="92333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/>
                <a:solidFill>
                  <a:schemeClr val="accent3"/>
                </a:solidFill>
              </a:rPr>
              <a:t>“</a:t>
            </a:r>
            <a:r>
              <a:rPr lang="en-US" sz="5400" b="1" cap="none" spc="0" dirty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Therapeutic</a:t>
            </a:r>
            <a:r>
              <a:rPr lang="en-US" sz="5400" b="1" cap="none" spc="0" dirty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en-US" sz="5400" b="1" cap="none" spc="0" dirty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</a:t>
            </a:r>
            <a:r>
              <a:rPr lang="en-US" sz="5400" b="1" cap="none" spc="0" dirty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en-US" sz="5400" b="1" cap="none" spc="0" dirty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</a:t>
            </a:r>
            <a:r>
              <a:rPr lang="en-US" sz="5400" b="1" cap="none" spc="0" dirty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en-US" sz="5400" b="1" cap="none" spc="0" dirty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Self</a:t>
            </a:r>
            <a:r>
              <a:rPr lang="en-US" sz="5400" b="1" cap="none" spc="0" dirty="0">
                <a:ln/>
                <a:solidFill>
                  <a:schemeClr val="accent3"/>
                </a:solidFill>
                <a:effectLst/>
              </a:rPr>
              <a:t>”</a:t>
            </a:r>
          </a:p>
        </p:txBody>
      </p:sp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D8D9CFEA-C04F-4B1A-A310-94C9A1A699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t="36928" r="1761" b="24902"/>
          <a:stretch/>
        </p:blipFill>
        <p:spPr>
          <a:xfrm>
            <a:off x="-593725" y="5803899"/>
            <a:ext cx="4267200" cy="2146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887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A52FE6-8E49-4D40-8FC8-DF482A941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400" y="136525"/>
            <a:ext cx="5111750" cy="1204912"/>
          </a:xfrm>
        </p:spPr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547D2A-B473-4CBA-B314-1D351A90E1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6450" y="1509315"/>
            <a:ext cx="7181850" cy="3839370"/>
          </a:xfrm>
        </p:spPr>
        <p:txBody>
          <a:bodyPr>
            <a:normAutofit fontScale="850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Hypotheses (1) –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Awareness of prevalence of trauma was higher than anticipated (M=2.53, SD=.98)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Hypotheses (2) –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88% of participants had not received any formal training (n=15)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Around 30% of participants reported they were not competent in understanding information regarding trauma and trauma interventions were confusing (n=5)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Hypotheses (3) –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Differences in mean competency scores of individuals with a trauma history </a:t>
            </a:r>
            <a:r>
              <a:rPr lang="en-US" sz="1800" b="0" i="0" u="none" strike="noStrike" dirty="0">
                <a:solidFill>
                  <a:srgbClr val="898989"/>
                </a:solidFill>
                <a:effectLst/>
              </a:rPr>
              <a:t>(M=10.80, SD=4.49)</a:t>
            </a:r>
            <a:r>
              <a:rPr lang="en-US" dirty="0">
                <a:solidFill>
                  <a:srgbClr val="898989"/>
                </a:solidFill>
              </a:rPr>
              <a:t> </a:t>
            </a:r>
            <a:r>
              <a:rPr lang="en-US" dirty="0"/>
              <a:t>versus individuals without </a:t>
            </a:r>
            <a:r>
              <a:rPr lang="en-US" sz="1800" b="0" i="0" u="none" strike="noStrike" dirty="0">
                <a:solidFill>
                  <a:srgbClr val="898989"/>
                </a:solidFill>
                <a:effectLst/>
              </a:rPr>
              <a:t>(M=9.91, SD=2.91)</a:t>
            </a:r>
            <a:r>
              <a:rPr lang="en-US" dirty="0">
                <a:solidFill>
                  <a:srgbClr val="898989"/>
                </a:solidFill>
              </a:rPr>
              <a:t> </a:t>
            </a:r>
            <a:r>
              <a:rPr lang="en-US" dirty="0"/>
              <a:t>were not statistically significant.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Hypotheses (4) –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Responses indicated a lack of awareness of the long-term physiological impact of trauma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25B1FC-ABA0-4E6E-84FA-58B531ED03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43900" y="6270624"/>
            <a:ext cx="1219200" cy="365125"/>
          </a:xfrm>
        </p:spPr>
        <p:txBody>
          <a:bodyPr/>
          <a:lstStyle/>
          <a:p>
            <a:r>
              <a:rPr lang="en-US" dirty="0"/>
              <a:t>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1FE092-F637-435D-B60F-1283EADD2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01950" y="6159498"/>
            <a:ext cx="4267200" cy="536575"/>
          </a:xfrm>
        </p:spPr>
        <p:txBody>
          <a:bodyPr/>
          <a:lstStyle/>
          <a:p>
            <a:r>
              <a:rPr lang="en-US" dirty="0"/>
              <a:t>Comprehensive Implementation of Trauma Informed Care in Medical Settings: </a:t>
            </a:r>
          </a:p>
          <a:p>
            <a:r>
              <a:rPr lang="en-US" dirty="0"/>
              <a:t>A Preliminary Framework </a:t>
            </a:r>
            <a:r>
              <a:rPr lang="en-US" i="1" dirty="0"/>
              <a:t>(Phase One)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D8F692-786A-42D6-805C-5AE7BF4FA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70B643EC-7C25-4500-AA39-8033C081CFC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t="36928" r="1761" b="24902"/>
          <a:stretch/>
        </p:blipFill>
        <p:spPr>
          <a:xfrm>
            <a:off x="-593725" y="5803899"/>
            <a:ext cx="4267200" cy="2146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199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14:reveal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7EE84-EE05-44A7-ABC0-9C00741E4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975" y="350839"/>
            <a:ext cx="5111750" cy="1204912"/>
          </a:xfrm>
        </p:spPr>
        <p:txBody>
          <a:bodyPr/>
          <a:lstStyle/>
          <a:p>
            <a:r>
              <a:rPr lang="en-US" dirty="0"/>
              <a:t>Results Cont.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95541F-8D5F-4698-939C-E6E4A9B7BC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89500" y="1667668"/>
            <a:ext cx="5111750" cy="3183732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Overall Competency in Practicing TIC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rgbClr val="898989"/>
                </a:solidFill>
              </a:rPr>
              <a:t>Competency score calculated from 10 variables using SPSS software – mean score: 10.18 (SD=3.25)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rgbClr val="898989"/>
                </a:solidFill>
              </a:rPr>
              <a:t>Min – 6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rgbClr val="898989"/>
                </a:solidFill>
              </a:rPr>
              <a:t>Max - 18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Understanding Necessity of TIC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i="1" dirty="0"/>
              <a:t>Total score calculated from 5 variables using SPSS software – mean score: 19.17 (SD=2.37)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i="1" dirty="0"/>
              <a:t>Min – 16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i="1" dirty="0"/>
              <a:t>Max - 25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3D3DCA-B68B-4F76-827B-B10034AB56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53500" y="6356350"/>
            <a:ext cx="2743200" cy="365125"/>
          </a:xfrm>
        </p:spPr>
        <p:txBody>
          <a:bodyPr/>
          <a:lstStyle/>
          <a:p>
            <a:r>
              <a:rPr lang="en-US" dirty="0"/>
              <a:t>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0E6FE-5DB8-4264-8FA6-2A7FA57B3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Comprehensive Implementation of Trauma Informed Care in Medical Settings:</a:t>
            </a:r>
          </a:p>
          <a:p>
            <a:r>
              <a:rPr lang="en-US" dirty="0"/>
              <a:t>A Preliminary Framework </a:t>
            </a:r>
            <a:r>
              <a:rPr lang="en-US" i="1" dirty="0"/>
              <a:t>(Phase One)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FC03A5-F596-42B0-84E1-8AA1C34A2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D198E460-7D7D-436E-B326-238B611AC9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7829" y="3809999"/>
            <a:ext cx="4223529" cy="5467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828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14:reveal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140014-73D5-419B-8867-972BB18D5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8600" y="-29565"/>
            <a:ext cx="8421688" cy="1325563"/>
          </a:xfrm>
        </p:spPr>
        <p:txBody>
          <a:bodyPr/>
          <a:lstStyle/>
          <a:p>
            <a:r>
              <a:rPr lang="en-US" dirty="0"/>
              <a:t>Discussion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5AD8B9-3719-4696-A80F-16A618C5D1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63800" y="1212555"/>
            <a:ext cx="3924300" cy="823912"/>
          </a:xfrm>
        </p:spPr>
        <p:txBody>
          <a:bodyPr/>
          <a:lstStyle/>
          <a:p>
            <a:r>
              <a:rPr lang="en-US" i="1" dirty="0"/>
              <a:t>Limitations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D8731E-4977-402E-8BFD-895B4D0544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819678" y="2428281"/>
            <a:ext cx="3924300" cy="1997867"/>
          </a:xfrm>
        </p:spPr>
        <p:txBody>
          <a:bodyPr>
            <a:normAutofit fontScale="925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Small sample size makes it difficult to do inferential statistics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Implicit bias from respondents – individuals interested in trauma more likely to complete survey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Limited understanding of current knowledge through survey instrument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1CDEC5F-B8EE-4BC1-843F-13135E6E7A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410173" y="1212555"/>
            <a:ext cx="3943627" cy="823912"/>
          </a:xfrm>
        </p:spPr>
        <p:txBody>
          <a:bodyPr/>
          <a:lstStyle/>
          <a:p>
            <a:r>
              <a:rPr lang="en-US" i="1" dirty="0"/>
              <a:t>Strengths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B65871-FA95-449A-B8BC-90486DE532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400508" y="2428280"/>
            <a:ext cx="3943627" cy="1997867"/>
          </a:xfrm>
        </p:spPr>
        <p:txBody>
          <a:bodyPr>
            <a:normAutofit fontScale="925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TIC Provider Survey is a validated survey instrument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Intention to go farther than previous studies with defining TIC for medical professionals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Further data collection of Phase One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Phase Two – focus groups with patients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Pelvic Exam Practice Standard Study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2A46C4A-D036-4440-BB64-6754F4FF27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67800" y="6356349"/>
            <a:ext cx="2743200" cy="365125"/>
          </a:xfrm>
        </p:spPr>
        <p:txBody>
          <a:bodyPr/>
          <a:lstStyle/>
          <a:p>
            <a:r>
              <a:rPr lang="en-US" dirty="0"/>
              <a:t>2022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05F172A-5D5D-43CD-A187-DA0D303F4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Comprehensive Implementation of Trauma Informed Care in Medical Settings: </a:t>
            </a:r>
          </a:p>
          <a:p>
            <a:r>
              <a:rPr lang="en-US" dirty="0"/>
              <a:t>A Preliminary Framework </a:t>
            </a:r>
            <a:r>
              <a:rPr lang="en-US" i="1" dirty="0"/>
              <a:t>(Phase One)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396FFDC-ADE8-4009-A466-A81787258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49DFD55-3C28-40EF-9E31-A92D2E4017FF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DAFDF0A8-CBC0-43A9-B936-C87654B4547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t="36928" r="1761" b="24902"/>
          <a:stretch/>
        </p:blipFill>
        <p:spPr>
          <a:xfrm>
            <a:off x="-593725" y="5803899"/>
            <a:ext cx="4267200" cy="2146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780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14:reveal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74E9A-AE6E-4069-AEAA-C05A98546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2876" y="347471"/>
            <a:ext cx="4738738" cy="744979"/>
          </a:xfrm>
        </p:spPr>
        <p:txBody>
          <a:bodyPr>
            <a:normAutofit fontScale="90000"/>
          </a:bodyPr>
          <a:lstStyle/>
          <a:p>
            <a:r>
              <a:rPr lang="en-US" dirty="0"/>
              <a:t>Preliminary Framework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762D43-8C58-4718-893C-E6358A13921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The Comprehensive Approach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4DF361-E86D-4F4E-8E30-7571BA5C59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Patient Engagement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9E00BF-A5CA-40DF-BCFD-9E63A138679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Knowledge &amp; Awareness of Trauma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BFE8919-B899-4DC5-977F-C41E56A980E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Impact of Trauma &amp; Secondary Trauma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7D31E76-D287-4AE7-B6EB-E311BE56F99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401536" y="1493527"/>
            <a:ext cx="5102680" cy="1010842"/>
          </a:xfrm>
          <a:ln>
            <a:solidFill>
              <a:schemeClr val="tx2"/>
            </a:solidFill>
          </a:ln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Interdisciplinary and Intradisciplinary collaboration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Systemic organizational involvement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Treating the “whole person”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A92FF4E-00B5-4E77-BC66-5CEA4E055A2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986028" y="2562563"/>
            <a:ext cx="5288272" cy="1130843"/>
          </a:xfrm>
          <a:ln>
            <a:solidFill>
              <a:schemeClr val="tx2"/>
            </a:solidFill>
          </a:ln>
        </p:spPr>
        <p:txBody>
          <a:bodyPr numCol="1"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Screening &amp; Identification of trauma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Forming collaborative relationships with patients &amp; building trust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Handling disclosure appropriately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571D878-91EE-4099-A9BC-1AD321E207D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ln>
            <a:solidFill>
              <a:schemeClr val="tx2"/>
            </a:solidFill>
          </a:ln>
        </p:spPr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Understanding the prevalence and importance of a history of trauma in patient history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Knowledge of trauma = an increased ability to provide preventative care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8670F88-1240-40DC-B126-87AFDC80B8E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175280" y="4824430"/>
            <a:ext cx="5516334" cy="1322370"/>
          </a:xfrm>
          <a:ln>
            <a:solidFill>
              <a:schemeClr val="tx2"/>
            </a:solidFill>
          </a:ln>
        </p:spPr>
        <p:txBody>
          <a:bodyPr numCol="2">
            <a:normAutofit fontScale="92500"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Trauma on a chemical level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impact of chronic &amp; traumatic stress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lifelong impact of developmental trauma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SECONDARY TRAUMA – </a:t>
            </a:r>
          </a:p>
          <a:p>
            <a:pPr marL="971550" lvl="1" indent="-285750"/>
            <a:r>
              <a:rPr lang="en-US" sz="1300" dirty="0"/>
              <a:t>Self care &amp; Professional Boundaries</a:t>
            </a:r>
          </a:p>
          <a:p>
            <a:pPr marL="971550" lvl="1" indent="-285750"/>
            <a:r>
              <a:rPr lang="en-US" sz="1300" dirty="0"/>
              <a:t>Utilizing professional support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3E5B679E-2823-4ACE-9999-55ADF0417F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439274" y="6362700"/>
            <a:ext cx="2743200" cy="365125"/>
          </a:xfrm>
        </p:spPr>
        <p:txBody>
          <a:bodyPr/>
          <a:lstStyle/>
          <a:p>
            <a:r>
              <a:rPr lang="en-US" dirty="0"/>
              <a:t>2022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55676C85-5460-4ED4-961E-A051B9655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01536" y="6362700"/>
            <a:ext cx="4429124" cy="365125"/>
          </a:xfrm>
        </p:spPr>
        <p:txBody>
          <a:bodyPr/>
          <a:lstStyle/>
          <a:p>
            <a:r>
              <a:rPr lang="en-US" dirty="0"/>
              <a:t>The Comprehensive Implementation of Trauma Informed Care in Medical Settings:</a:t>
            </a:r>
          </a:p>
          <a:p>
            <a:r>
              <a:rPr lang="en-US" dirty="0"/>
              <a:t>A Preliminary Framework </a:t>
            </a:r>
            <a:r>
              <a:rPr lang="en-US" i="1" dirty="0"/>
              <a:t>(Phase One)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DED3FB1-DED6-4004-AB10-7B0E42B61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6" name="Picture 15" descr="Text&#10;&#10;Description automatically generated">
            <a:extLst>
              <a:ext uri="{FF2B5EF4-FFF2-40B4-BE49-F238E27FC236}">
                <a16:creationId xmlns:a16="http://schemas.microsoft.com/office/drawing/2014/main" id="{9E045EF7-23CA-477E-8E24-D297CC87F93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t="36928" r="1761" b="24902"/>
          <a:stretch/>
        </p:blipFill>
        <p:spPr>
          <a:xfrm>
            <a:off x="-593725" y="5803899"/>
            <a:ext cx="4267200" cy="2146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6640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14:reveal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18FC28-E0BD-4387-B8BE-9965D1A57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0450" y="312739"/>
            <a:ext cx="5111750" cy="1204912"/>
          </a:xfrm>
        </p:spPr>
        <p:txBody>
          <a:bodyPr/>
          <a:lstStyle/>
          <a:p>
            <a:r>
              <a:rPr lang="en-US" dirty="0"/>
              <a:t>Acknowledgements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D19BCA-B61F-4EA6-A1FB-CCA3BD8506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33974" y="1903412"/>
            <a:ext cx="5915025" cy="1830388"/>
          </a:xfrm>
        </p:spPr>
        <p:txBody>
          <a:bodyPr>
            <a:normAutofit fontScale="85000" lnSpcReduction="10000"/>
          </a:bodyPr>
          <a:lstStyle/>
          <a:p>
            <a:r>
              <a:rPr lang="en-US" sz="1800" dirty="0"/>
              <a:t>I would like to thank my co-researchers and authors – </a:t>
            </a:r>
            <a:r>
              <a:rPr lang="en-US" sz="1800" dirty="0" err="1"/>
              <a:t>Neitza</a:t>
            </a:r>
            <a:r>
              <a:rPr lang="en-US" sz="1800" dirty="0"/>
              <a:t> Sierra-Diez; Rebecca Vincent; and Samantha </a:t>
            </a:r>
            <a:r>
              <a:rPr lang="en-US" sz="1800" dirty="0" err="1"/>
              <a:t>Pizzi</a:t>
            </a:r>
            <a:r>
              <a:rPr lang="en-US" sz="1800" dirty="0"/>
              <a:t>.</a:t>
            </a:r>
          </a:p>
          <a:p>
            <a:r>
              <a:rPr lang="en-US" sz="1800" dirty="0"/>
              <a:t>To Professor Saltikoff for your support &amp; guidance throughout this process</a:t>
            </a:r>
          </a:p>
          <a:p>
            <a:r>
              <a:rPr lang="en-US" sz="1800" dirty="0"/>
              <a:t>To Dr. Simmons for always pushing me to strive for more, and to my mentor at Boston Children’s - Dr. Frances Grimstad for giving me the opportunity to do this research.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560550-EE65-43CE-B899-F421E74287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21800" y="6356349"/>
            <a:ext cx="2743200" cy="365125"/>
          </a:xfrm>
        </p:spPr>
        <p:txBody>
          <a:bodyPr/>
          <a:lstStyle/>
          <a:p>
            <a:r>
              <a:rPr lang="en-US" dirty="0"/>
              <a:t>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5E32A-1A8C-43D2-9C6E-12887B4DE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Comprehensive Implementation of Trauma Informed Care in Medical Settings:</a:t>
            </a:r>
          </a:p>
          <a:p>
            <a:r>
              <a:rPr lang="en-US" dirty="0"/>
              <a:t>A Preliminary Framework </a:t>
            </a:r>
            <a:r>
              <a:rPr lang="en-US" i="1" dirty="0"/>
              <a:t>(Phase One)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4B8313-9270-4128-8674-3A3E42B80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49DFD55-3C28-40EF-9E31-A92D2E4017FF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11A530DB-2A2C-40F5-87FD-2FE1970FDF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7660" y="3771106"/>
            <a:ext cx="4276260" cy="5535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861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14:reveal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EE334-AD51-4F97-856B-6935234D4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3EB4CB-C43D-4445-AA01-8FE789FA43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51900" y="6356349"/>
            <a:ext cx="2743200" cy="365125"/>
          </a:xfrm>
        </p:spPr>
        <p:txBody>
          <a:bodyPr/>
          <a:lstStyle/>
          <a:p>
            <a:r>
              <a:rPr lang="en-US" dirty="0"/>
              <a:t>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129736-388B-4EA9-BEC3-7EDE5BBE6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Comprehensive Implementation of Trauma Informed Care in Medical Settings:</a:t>
            </a:r>
          </a:p>
          <a:p>
            <a:r>
              <a:rPr lang="en-US" dirty="0"/>
              <a:t>A Preliminary Framework </a:t>
            </a:r>
            <a:r>
              <a:rPr lang="en-US" i="1" dirty="0"/>
              <a:t>(Phase One)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D59876-9347-4275-82EF-2BC9C63DB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F7D969-B63B-4845-A42D-49C834B079B3}"/>
              </a:ext>
            </a:extLst>
          </p:cNvPr>
          <p:cNvSpPr txBox="1"/>
          <p:nvPr/>
        </p:nvSpPr>
        <p:spPr>
          <a:xfrm>
            <a:off x="1117600" y="1219201"/>
            <a:ext cx="10680700" cy="6027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 rtl="0">
              <a:spcBef>
                <a:spcPts val="1400"/>
              </a:spcBef>
              <a:spcAft>
                <a:spcPts val="1400"/>
              </a:spcAft>
            </a:pP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Bendall, S., Eastwood, O., Cox, G., </a:t>
            </a:r>
            <a:r>
              <a:rPr lang="en-US" sz="1400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Farrelly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-Rosch, A., Nicoll, H., Peters, W., Bailey, A. P., </a:t>
            </a:r>
            <a:r>
              <a:rPr lang="en-US" sz="1400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McGorry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P. D., &amp; Scanlan, F. (2020). A systematic review and synthesis of trauma-informed care within outpatient and counseling health settings for young people. </a:t>
            </a:r>
            <a:r>
              <a:rPr lang="en-US" sz="14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Child Maltreatment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</a:t>
            </a:r>
            <a:r>
              <a:rPr lang="en-US" sz="14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26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(3), 313–324. https://doi.org/10.1177/1077559520927468 </a:t>
            </a:r>
            <a:endParaRPr lang="en-US" sz="1400" b="0" dirty="0">
              <a:effectLst/>
            </a:endParaRPr>
          </a:p>
          <a:p>
            <a:pPr indent="-457200" rtl="0">
              <a:spcBef>
                <a:spcPts val="1200"/>
              </a:spcBef>
              <a:spcAft>
                <a:spcPts val="1200"/>
              </a:spcAft>
            </a:pP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Burton, R. A., </a:t>
            </a:r>
            <a:r>
              <a:rPr lang="en-US" sz="1400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Epstien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M., &amp; </a:t>
            </a:r>
            <a:r>
              <a:rPr lang="en-US" sz="1400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Dubay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L. (2021, August 7). </a:t>
            </a:r>
            <a:r>
              <a:rPr lang="en-US" sz="14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Early adopters of trauma-informed care: An implementation analysis of the advancing trauma-informed care grantees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 Center for Health Care Strategies. Retrieved December 16, 2021, from https://www.chcs.org/resource/early-adopters-of-trauma-informed-care-an-implementation-analysis-of-the-advancing-trauma-informed-care-grantees/ </a:t>
            </a:r>
            <a:endParaRPr lang="en-US" sz="1400" b="0" dirty="0">
              <a:effectLst/>
            </a:endParaRPr>
          </a:p>
          <a:p>
            <a:pPr indent="-457200" rtl="0">
              <a:spcBef>
                <a:spcPts val="0"/>
              </a:spcBef>
              <a:spcAft>
                <a:spcPts val="0"/>
              </a:spcAft>
            </a:pP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Campbell, C. (2021). Medical Violence, Obstetric Racism, and the Limits of Informed Consent for Black Women. </a:t>
            </a:r>
            <a:r>
              <a:rPr lang="en-US" sz="14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Michigan Journal of Race &amp; Law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</a:t>
            </a:r>
            <a:r>
              <a:rPr lang="en-US" sz="14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26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47–75. </a:t>
            </a:r>
            <a:r>
              <a:rPr lang="en-US" sz="1400" b="0" i="0" u="sng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hlinkClick r:id="rId2"/>
              </a:rPr>
              <a:t>https://doi.org/10.36643/mjrl.26.sp.medical</a:t>
            </a:r>
            <a:endParaRPr lang="en-US" sz="1400" b="0" dirty="0">
              <a:effectLst/>
            </a:endParaRPr>
          </a:p>
          <a:p>
            <a:pPr indent="-457200" rtl="0">
              <a:spcBef>
                <a:spcPts val="0"/>
              </a:spcBef>
              <a:spcAft>
                <a:spcPts val="0"/>
              </a:spcAft>
            </a:pPr>
            <a:r>
              <a:rPr lang="en-US" sz="1400" b="0" i="0" u="none" strike="noStrike" dirty="0">
                <a:solidFill>
                  <a:srgbClr val="201F1E"/>
                </a:solidFill>
                <a:effectLst/>
                <a:latin typeface="Times New Roman" panose="02020603050405020304" pitchFamily="18" charset="0"/>
              </a:rPr>
              <a:t>Cations, M., Laver, K., </a:t>
            </a:r>
            <a:r>
              <a:rPr lang="en-US" sz="1400" b="0" i="0" u="none" strike="noStrike" dirty="0" err="1">
                <a:solidFill>
                  <a:srgbClr val="201F1E"/>
                </a:solidFill>
                <a:effectLst/>
                <a:latin typeface="Times New Roman" panose="02020603050405020304" pitchFamily="18" charset="0"/>
              </a:rPr>
              <a:t>Couzner</a:t>
            </a:r>
            <a:r>
              <a:rPr lang="en-US" sz="1400" b="0" i="0" u="none" strike="noStrike" dirty="0">
                <a:solidFill>
                  <a:srgbClr val="201F1E"/>
                </a:solidFill>
                <a:effectLst/>
                <a:latin typeface="Times New Roman" panose="02020603050405020304" pitchFamily="18" charset="0"/>
              </a:rPr>
              <a:t>, L., </a:t>
            </a:r>
            <a:r>
              <a:rPr lang="en-US" sz="1400" b="0" i="0" u="none" strike="noStrike" dirty="0" err="1">
                <a:solidFill>
                  <a:srgbClr val="201F1E"/>
                </a:solidFill>
                <a:effectLst/>
                <a:latin typeface="Times New Roman" panose="02020603050405020304" pitchFamily="18" charset="0"/>
              </a:rPr>
              <a:t>Flatman</a:t>
            </a:r>
            <a:r>
              <a:rPr lang="en-US" sz="1400" b="0" i="0" u="none" strike="noStrike" dirty="0">
                <a:solidFill>
                  <a:srgbClr val="201F1E"/>
                </a:solidFill>
                <a:effectLst/>
                <a:latin typeface="Times New Roman" panose="02020603050405020304" pitchFamily="18" charset="0"/>
              </a:rPr>
              <a:t>, S., </a:t>
            </a:r>
            <a:r>
              <a:rPr lang="en-US" sz="1400" b="0" i="0" u="none" strike="noStrike" dirty="0" err="1">
                <a:solidFill>
                  <a:srgbClr val="201F1E"/>
                </a:solidFill>
                <a:effectLst/>
                <a:latin typeface="Times New Roman" panose="02020603050405020304" pitchFamily="18" charset="0"/>
              </a:rPr>
              <a:t>Bierer</a:t>
            </a:r>
            <a:r>
              <a:rPr lang="en-US" sz="1400" b="0" i="0" u="none" strike="noStrike" dirty="0">
                <a:solidFill>
                  <a:srgbClr val="201F1E"/>
                </a:solidFill>
                <a:effectLst/>
                <a:latin typeface="Times New Roman" panose="02020603050405020304" pitchFamily="18" charset="0"/>
              </a:rPr>
              <a:t>, P., Ames, C., </a:t>
            </a:r>
            <a:r>
              <a:rPr lang="en-US" sz="1400" b="0" i="0" u="none" strike="noStrike" dirty="0" err="1">
                <a:solidFill>
                  <a:srgbClr val="201F1E"/>
                </a:solidFill>
                <a:effectLst/>
                <a:latin typeface="Times New Roman" panose="02020603050405020304" pitchFamily="18" charset="0"/>
              </a:rPr>
              <a:t>Huo</a:t>
            </a:r>
            <a:r>
              <a:rPr lang="en-US" sz="1400" b="0" i="0" u="none" strike="noStrike" dirty="0">
                <a:solidFill>
                  <a:srgbClr val="201F1E"/>
                </a:solidFill>
                <a:effectLst/>
                <a:latin typeface="Times New Roman" panose="02020603050405020304" pitchFamily="18" charset="0"/>
              </a:rPr>
              <a:t>, Y., &amp; Whitehead, C. (2021, September 10). </a:t>
            </a:r>
            <a:r>
              <a:rPr lang="en-US" sz="1400" b="0" i="1" u="none" strike="noStrike" dirty="0">
                <a:solidFill>
                  <a:srgbClr val="201F1E"/>
                </a:solidFill>
                <a:effectLst/>
                <a:latin typeface="Times New Roman" panose="02020603050405020304" pitchFamily="18" charset="0"/>
              </a:rPr>
              <a:t>Trauma-informed care in geriatric inpatient units to improve staff skills and reduce patient distress: A co-designed study protocol</a:t>
            </a:r>
            <a:r>
              <a:rPr lang="en-US" sz="1400" b="0" i="0" u="none" strike="noStrike" dirty="0">
                <a:solidFill>
                  <a:srgbClr val="201F1E"/>
                </a:solidFill>
                <a:effectLst/>
                <a:latin typeface="Times New Roman" panose="02020603050405020304" pitchFamily="18" charset="0"/>
              </a:rPr>
              <a:t>. BMC Geriatrics. Retrieved November 16, 2021, from </a:t>
            </a:r>
            <a:r>
              <a:rPr lang="en-US" sz="1400" b="0" i="0" u="sng" strike="noStrike" dirty="0">
                <a:solidFill>
                  <a:srgbClr val="1155CC"/>
                </a:solidFill>
                <a:effectLst/>
                <a:latin typeface="Times New Roman" panose="02020603050405020304" pitchFamily="18" charset="0"/>
                <a:hlinkClick r:id="rId3"/>
              </a:rPr>
              <a:t>https://bmcgeriatr.biomedcentral.com/articles/10.1186/s12877-021-02441-1</a:t>
            </a:r>
            <a:r>
              <a:rPr lang="en-US" sz="1400" b="0" i="0" u="none" strike="noStrike" dirty="0">
                <a:solidFill>
                  <a:srgbClr val="201F1E"/>
                </a:solidFill>
                <a:effectLst/>
                <a:latin typeface="Times New Roman" panose="02020603050405020304" pitchFamily="18" charset="0"/>
              </a:rPr>
              <a:t>.  </a:t>
            </a:r>
            <a:endParaRPr lang="en-US" sz="1400" b="0" dirty="0">
              <a:effectLst/>
            </a:endParaRPr>
          </a:p>
          <a:p>
            <a:pPr indent="-457200" rtl="0">
              <a:spcBef>
                <a:spcPts val="1200"/>
              </a:spcBef>
              <a:spcAft>
                <a:spcPts val="1200"/>
              </a:spcAft>
            </a:pP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Centers for Disease Control. (2021, April 6). </a:t>
            </a:r>
            <a:r>
              <a:rPr lang="en-US" sz="14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About the CDC-Kaiser Ace Study |Violence </a:t>
            </a:r>
            <a:r>
              <a:rPr lang="en-US" sz="1400" b="0" i="1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prevention|injury</a:t>
            </a:r>
            <a:r>
              <a:rPr lang="en-US" sz="14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en-US" sz="1400" b="0" i="1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Center|CDC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 Centers for Disease Control and Prevention. Retrieved November 16, 2021, from https://www.cdc.gov/violenceprevention/aces/about.html. </a:t>
            </a:r>
          </a:p>
          <a:p>
            <a:pPr indent="-457200" rtl="0">
              <a:spcBef>
                <a:spcPts val="0"/>
              </a:spcBef>
              <a:spcAft>
                <a:spcPts val="0"/>
              </a:spcAft>
            </a:pPr>
            <a:r>
              <a:rPr lang="en-US" sz="1400" b="0" i="0" u="none" strike="noStrike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Dueweke</a:t>
            </a:r>
            <a:r>
              <a:rPr lang="en-US" sz="1400" b="0" i="0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, A. R., Hanson, R. F., Wallis, E., </a:t>
            </a:r>
            <a:r>
              <a:rPr lang="en-US" sz="1400" b="0" i="0" u="none" strike="noStrike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Fanguy</a:t>
            </a:r>
            <a:r>
              <a:rPr lang="en-US" sz="1400" b="0" i="0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, E., &amp; Newman, C. (2019). Training Pediatric Primary Care Residents in Trauma-Informed Care: A Feasibility Trial. </a:t>
            </a:r>
            <a:r>
              <a:rPr lang="en-US" sz="1400" b="0" i="1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Clinical Pediatrics</a:t>
            </a:r>
            <a:r>
              <a:rPr lang="en-US" sz="1400" b="0" i="0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, </a:t>
            </a:r>
            <a:r>
              <a:rPr lang="en-US" sz="1400" b="0" i="1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58</a:t>
            </a:r>
            <a:r>
              <a:rPr lang="en-US" sz="1400" b="0" i="0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(11–12), 1239–1249. </a:t>
            </a:r>
            <a:r>
              <a:rPr lang="en-US" sz="1400" b="0" i="0" u="sng" strike="noStrike" dirty="0">
                <a:solidFill>
                  <a:srgbClr val="006ACC"/>
                </a:solidFill>
                <a:effectLst/>
                <a:latin typeface="Times New Roman" panose="02020603050405020304" pitchFamily="18" charset="0"/>
                <a:hlinkClick r:id="rId4"/>
              </a:rPr>
              <a:t>https://doi.org/10.1177/0009922819859868</a:t>
            </a:r>
            <a:endParaRPr lang="en-US" sz="1400" b="0" dirty="0">
              <a:effectLst/>
            </a:endParaRPr>
          </a:p>
          <a:p>
            <a:pPr indent="-457200" rtl="0">
              <a:spcBef>
                <a:spcPts val="0"/>
              </a:spcBef>
              <a:spcAft>
                <a:spcPts val="0"/>
              </a:spcAft>
            </a:pPr>
            <a:endParaRPr lang="en-US" sz="1400" b="0" i="0" u="none" strike="noStrike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indent="-457200" rtl="0">
              <a:spcBef>
                <a:spcPts val="0"/>
              </a:spcBef>
              <a:spcAft>
                <a:spcPts val="0"/>
              </a:spcAft>
            </a:pPr>
            <a:r>
              <a:rPr lang="en-US" sz="1400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Ertl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S., Bokor, B., Tuchman, L., Miller, E., Kappel, R., &amp; </a:t>
            </a:r>
            <a:r>
              <a:rPr lang="en-US" sz="1400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Deye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K. (2020). Healthcare needs and utilization patterns of sex‐trafficked youth: Missed opportunities at a children’s hospital. </a:t>
            </a:r>
            <a:r>
              <a:rPr lang="en-US" sz="14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Child: Care, Health &amp; Development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</a:t>
            </a:r>
            <a:r>
              <a:rPr lang="en-US" sz="14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46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(4), 422–428. </a:t>
            </a:r>
            <a:r>
              <a:rPr lang="en-US" sz="1400" b="0" i="0" u="sng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hlinkClick r:id="rId5"/>
              </a:rPr>
              <a:t>https://doi.org/10.1111/cch.12759</a:t>
            </a:r>
            <a:endParaRPr lang="en-US" sz="1400" b="0" dirty="0">
              <a:effectLst/>
            </a:endParaRPr>
          </a:p>
          <a:p>
            <a:br>
              <a:rPr lang="en-US" sz="1400" dirty="0"/>
            </a:br>
            <a:endParaRPr lang="en-US" sz="1400" b="0" dirty="0">
              <a:effectLst/>
            </a:endParaRPr>
          </a:p>
          <a:p>
            <a:br>
              <a:rPr lang="en-US" dirty="0"/>
            </a:br>
            <a:endParaRPr lang="en-US" b="0" i="0" u="none" strike="noStrike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DF09E855-CB48-4F13-9879-A2D1A17E90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516509" y="3696801"/>
            <a:ext cx="4434459" cy="574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7724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14:reveal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EE334-AD51-4F97-856B-6935234D4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/>
              <a:t>References cont.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3EB4CB-C43D-4445-AA01-8FE789FA43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51900" y="6356349"/>
            <a:ext cx="2743200" cy="365125"/>
          </a:xfrm>
        </p:spPr>
        <p:txBody>
          <a:bodyPr/>
          <a:lstStyle/>
          <a:p>
            <a:r>
              <a:rPr lang="en-US" dirty="0"/>
              <a:t>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129736-388B-4EA9-BEC3-7EDE5BBE6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Comprehensive Implementation of Trauma Informed Care in Medical Settings:</a:t>
            </a:r>
          </a:p>
          <a:p>
            <a:r>
              <a:rPr lang="en-US" dirty="0"/>
              <a:t>A Preliminary Framework </a:t>
            </a:r>
            <a:r>
              <a:rPr lang="en-US" i="1" dirty="0"/>
              <a:t>(Phase One)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D59876-9347-4275-82EF-2BC9C63DB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F7D969-B63B-4845-A42D-49C834B079B3}"/>
              </a:ext>
            </a:extLst>
          </p:cNvPr>
          <p:cNvSpPr txBox="1"/>
          <p:nvPr/>
        </p:nvSpPr>
        <p:spPr>
          <a:xfrm>
            <a:off x="1044575" y="1028701"/>
            <a:ext cx="106807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 rtl="0">
              <a:spcBef>
                <a:spcPts val="0"/>
              </a:spcBef>
              <a:spcAft>
                <a:spcPts val="0"/>
              </a:spcAft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Green, B. L., Saunders, P. A., Power, E.,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Dass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-Brailsford, P.,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Schelbert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K. B.,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Giller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E.,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Wissow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L., Hurtado de Mendoza, A., &amp; Mete, M. (2016). Trauma-Informed Medical Care: Patient Response to a Primary Care Provider Communication Training. </a:t>
            </a:r>
            <a:r>
              <a:rPr lang="en-US" sz="12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Journal of Loss &amp; Trauma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</a:t>
            </a:r>
            <a:r>
              <a:rPr lang="en-US" sz="12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21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(2), 147–159. https://doi-org.corvette.salemstate.edu/10.1080/15325024.2015.1084854</a:t>
            </a:r>
            <a:endParaRPr lang="en-US" sz="1200" b="0" dirty="0">
              <a:effectLst/>
            </a:endParaRPr>
          </a:p>
          <a:p>
            <a:pPr indent="-457200" rtl="0">
              <a:spcBef>
                <a:spcPts val="0"/>
              </a:spcBef>
              <a:spcAft>
                <a:spcPts val="0"/>
              </a:spcAft>
            </a:pPr>
            <a:endParaRPr lang="en-US" sz="1200" b="0" i="0" u="none" strike="noStrike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indent="-457200" rtl="0">
              <a:spcBef>
                <a:spcPts val="0"/>
              </a:spcBef>
              <a:spcAft>
                <a:spcPts val="0"/>
              </a:spcAft>
            </a:pP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Harik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J.M.,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Hundt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N.E.,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Bernardy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N.C., Norman, S.B. and Hamblen, J.L. (2016), Desired Involvement in Treatment Decisions Among Adults with PTSD Symptoms. JOURNAL OF TRAUMATIC STRESS</a:t>
            </a:r>
            <a:r>
              <a:rPr lang="en-US" sz="12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29: 221-228. </a:t>
            </a:r>
            <a:r>
              <a:rPr lang="en-US" sz="1200" b="0" i="0" u="sng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hlinkClick r:id="rId2"/>
              </a:rPr>
              <a:t>https://doi.org/10.1002/jts.22102</a:t>
            </a:r>
            <a:endParaRPr lang="en-US" sz="1200" b="0" dirty="0">
              <a:effectLst/>
            </a:endParaRPr>
          </a:p>
          <a:p>
            <a:pPr indent="-457200" rtl="0">
              <a:spcBef>
                <a:spcPts val="0"/>
              </a:spcBef>
              <a:spcAft>
                <a:spcPts val="0"/>
              </a:spcAft>
            </a:pPr>
            <a:endParaRPr lang="en-US" sz="1200" b="0" i="0" u="none" strike="noStrike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indent="-457200" rtl="0">
              <a:spcBef>
                <a:spcPts val="0"/>
              </a:spcBef>
              <a:spcAft>
                <a:spcPts val="0"/>
              </a:spcAft>
            </a:pP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Menschner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C., &amp; Maul, A. (2021, August 7). </a:t>
            </a:r>
            <a:r>
              <a:rPr lang="en-US" sz="12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Key ingredients for trauma-informed care implementation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 Center for Health Care Strategies. 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hlinkClick r:id="rId3"/>
              </a:rPr>
              <a:t>https://www.chcs.org/resource/key-ingredients-for-successful-trauma-informed-care-implementation/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</a:t>
            </a:r>
            <a:endParaRPr lang="en-US" sz="1200" b="0" dirty="0">
              <a:effectLst/>
            </a:endParaRPr>
          </a:p>
          <a:p>
            <a:endParaRPr lang="en-US" sz="1200" dirty="0"/>
          </a:p>
          <a:p>
            <a:pPr indent="-457200" rtl="0">
              <a:spcBef>
                <a:spcPts val="0"/>
              </a:spcBef>
              <a:spcAft>
                <a:spcPts val="0"/>
              </a:spcAft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Stevens, N. R.,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Ziadnid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M. S., Lillis, T. A., Gerhart, J., Baker, C., &amp;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Hobfoll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S. E. (2019, July 25). Perceived lack of training moderates the relationship between healthcare providers’ personality and sense of efficacy in trauma-informed care. </a:t>
            </a:r>
            <a:r>
              <a:rPr lang="en-US" sz="12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PubMed Central (PMC).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en-US" sz="1200" b="0" i="0" u="sng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hlinkClick r:id="rId4"/>
              </a:rPr>
              <a:t>https://www.ncbi.nlm.nih.gov/pmc/articles/PMC7076724/</a:t>
            </a:r>
            <a:endParaRPr lang="en-US" sz="1200" b="0" dirty="0">
              <a:effectLst/>
            </a:endParaRPr>
          </a:p>
          <a:p>
            <a:pPr indent="-457200" rtl="0">
              <a:spcBef>
                <a:spcPts val="1200"/>
              </a:spcBef>
              <a:spcAft>
                <a:spcPts val="1200"/>
              </a:spcAft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Substance Abuse and Mental Health Services Administration (SAMSHA). (2014). </a:t>
            </a:r>
            <a:r>
              <a:rPr lang="en-US" sz="1200" b="0" i="1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Samhsa's</a:t>
            </a:r>
            <a:r>
              <a:rPr lang="en-US" sz="12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concept of trauma and guidance for a trauma-informed approach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 SAMHSA's Concept of Trauma and Guidance for a Trauma-Informed Approach | Youth.gov. Retrieved November 16, 2021, from https://youth.gov/feature-article/samhsas-concept-trauma-and-guidance-trauma-informed-approach. </a:t>
            </a:r>
          </a:p>
          <a:p>
            <a:pPr indent="-457200" rtl="0">
              <a:spcBef>
                <a:spcPts val="1200"/>
              </a:spcBef>
              <a:spcAft>
                <a:spcPts val="1200"/>
              </a:spcAft>
            </a:pPr>
            <a:r>
              <a:rPr lang="en-US" sz="12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Trauma-informed care implementation resource center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 (2021, August 9). Center for Health Care Strategies. 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hlinkClick r:id="rId5"/>
              </a:rPr>
              <a:t>https://www.chcs.org/resource/trauma-informed-care-implementation-resource-center/</a:t>
            </a:r>
            <a:endParaRPr lang="en-US" sz="1200" b="0" dirty="0">
              <a:effectLst/>
            </a:endParaRPr>
          </a:p>
          <a:p>
            <a:pPr indent="-457200" rtl="0">
              <a:spcBef>
                <a:spcPts val="0"/>
              </a:spcBef>
              <a:spcAft>
                <a:spcPts val="0"/>
              </a:spcAft>
            </a:pPr>
            <a:r>
              <a:rPr lang="en-US" sz="12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What is trauma-informed care?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(2020, April 13). Trauma-Informed Care Implementation Resource Center. 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hlinkClick r:id="rId6"/>
              </a:rPr>
              <a:t>https://www.traumainformedcare.chcs.org/what-is-trauma-informed-care/</a:t>
            </a:r>
            <a:endParaRPr lang="en-US" sz="1200" b="0" i="0" u="none" strike="noStrike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indent="-457200" rtl="0">
              <a:spcBef>
                <a:spcPts val="0"/>
              </a:spcBef>
              <a:spcAft>
                <a:spcPts val="0"/>
              </a:spcAft>
            </a:pPr>
            <a:endParaRPr lang="en-US" sz="1200" b="0" dirty="0">
              <a:effectLst/>
            </a:endParaRPr>
          </a:p>
          <a:p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Widiger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T. A., &amp;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Oltmanns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J. R. (2017, May 12). Neuroticism is a fundamental domain of personality with enormous public health implications.</a:t>
            </a:r>
            <a:r>
              <a:rPr lang="en-US" sz="12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PubMed Central (PMC).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en-US" sz="1200" b="0" i="0" u="sng" strike="noStrike" dirty="0">
                <a:solidFill>
                  <a:srgbClr val="1155CC"/>
                </a:solidFill>
                <a:effectLst/>
                <a:latin typeface="Times New Roman" panose="02020603050405020304" pitchFamily="18" charset="0"/>
                <a:hlinkClick r:id="rId7"/>
              </a:rPr>
              <a:t>https://www.ncbi.nlm.nih.gov/pmc/articles/PMC5428182/</a:t>
            </a:r>
            <a:endParaRPr lang="en-US" sz="1200" b="0" dirty="0">
              <a:effectLst/>
            </a:endParaRPr>
          </a:p>
          <a:p>
            <a:br>
              <a:rPr lang="en-US" sz="1400" dirty="0"/>
            </a:br>
            <a:br>
              <a:rPr lang="en-US" sz="1400" dirty="0"/>
            </a:br>
            <a:br>
              <a:rPr lang="en-US" sz="1400" dirty="0"/>
            </a:br>
            <a:endParaRPr lang="en-US" sz="1400" b="0" dirty="0">
              <a:effectLst/>
            </a:endParaRPr>
          </a:p>
          <a:p>
            <a:br>
              <a:rPr lang="en-US" dirty="0"/>
            </a:br>
            <a:endParaRPr lang="en-US" b="0" i="0" u="none" strike="noStrike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DF09E855-CB48-4F13-9879-A2D1A17E903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516509" y="3696801"/>
            <a:ext cx="4434459" cy="574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055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14:reveal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9A214-7F7A-49B4-BA32-A831A7C08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FBA1EF-8C21-4303-B103-E28E74C9D3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67800" y="6356350"/>
            <a:ext cx="2743200" cy="365125"/>
          </a:xfrm>
        </p:spPr>
        <p:txBody>
          <a:bodyPr/>
          <a:lstStyle/>
          <a:p>
            <a:r>
              <a:rPr lang="en-US" dirty="0"/>
              <a:t>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D64A41-0F69-4541-A5D4-7D4087FBB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Comprehensive Implementation of Trauma Informed Care in Medical Settings: A Preliminary Framework </a:t>
            </a:r>
            <a:r>
              <a:rPr lang="en-US" i="1" dirty="0"/>
              <a:t>(Phase One)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4CEA82-E747-48DB-84DD-D049E58B8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E38B9C-2755-4858-A118-A663CBBF6041}"/>
              </a:ext>
            </a:extLst>
          </p:cNvPr>
          <p:cNvSpPr txBox="1"/>
          <p:nvPr/>
        </p:nvSpPr>
        <p:spPr>
          <a:xfrm>
            <a:off x="632678" y="1066206"/>
            <a:ext cx="5488721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latin typeface="+mj-lt"/>
              </a:rPr>
              <a:t>Importance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High prevalence of Trauma </a:t>
            </a:r>
            <a:r>
              <a:rPr lang="en-US" dirty="0"/>
              <a:t>in the United States – ACE’s Study indicates around 61% of adults have experienced at least one ACE.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898989"/>
                </a:solidFill>
              </a:rPr>
              <a:t>Around 1 in 6 have experienced four or more types (Centers for Disease Control [CDC], 2021)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898989"/>
                </a:solidFill>
              </a:rPr>
              <a:t>Estimated 1 in 4 children will experience mistreatment or trauma in their lifetimes (CDC, 2020)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Childhood trauma &amp; trauma in general has been linked to several negative health outcomes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impact of stress on the human body is well known in medicine</a:t>
            </a:r>
          </a:p>
        </p:txBody>
      </p:sp>
      <p:pic>
        <p:nvPicPr>
          <p:cNvPr id="12" name="Picture 11" descr="Map&#10;&#10;Description automatically generated">
            <a:extLst>
              <a:ext uri="{FF2B5EF4-FFF2-40B4-BE49-F238E27FC236}">
                <a16:creationId xmlns:a16="http://schemas.microsoft.com/office/drawing/2014/main" id="{B5A10510-942D-4CAB-BB2C-6CAE68C777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892" t="-1315" r="25974" b="1"/>
          <a:stretch/>
        </p:blipFill>
        <p:spPr>
          <a:xfrm>
            <a:off x="7569200" y="1878577"/>
            <a:ext cx="3086099" cy="295038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17AA21E-8865-49A6-9B56-BC6B8BEE4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041901"/>
            <a:ext cx="3632198" cy="1816100"/>
          </a:xfrm>
          <a:prstGeom prst="rect">
            <a:avLst/>
          </a:prstGeom>
          <a:noFill/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600BC28-E3AF-4279-AEE2-C6D833FB8377}"/>
              </a:ext>
            </a:extLst>
          </p:cNvPr>
          <p:cNvCxnSpPr/>
          <p:nvPr/>
        </p:nvCxnSpPr>
        <p:spPr>
          <a:xfrm>
            <a:off x="5105400" y="1244600"/>
            <a:ext cx="19812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65867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14:reveal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5D0E8-0BC0-4B53-B725-BAB2B9996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6774" y="1519237"/>
            <a:ext cx="6696075" cy="1909763"/>
          </a:xfrm>
        </p:spPr>
        <p:txBody>
          <a:bodyPr>
            <a:normAutofit/>
          </a:bodyPr>
          <a:lstStyle/>
          <a:p>
            <a:r>
              <a:rPr lang="en-US" sz="3600" dirty="0"/>
              <a:t>Questions?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2B4424-75FB-44F0-8808-FECA3E6193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58350" y="6356348"/>
            <a:ext cx="1695450" cy="365125"/>
          </a:xfrm>
        </p:spPr>
        <p:txBody>
          <a:bodyPr/>
          <a:lstStyle/>
          <a:p>
            <a:r>
              <a:rPr lang="en-US" dirty="0"/>
              <a:t>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669824-0B49-4584-BC4D-E5F44C2B3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905499" y="6245224"/>
            <a:ext cx="3263901" cy="587375"/>
          </a:xfrm>
        </p:spPr>
        <p:txBody>
          <a:bodyPr/>
          <a:lstStyle/>
          <a:p>
            <a:r>
              <a:rPr lang="en-US" dirty="0"/>
              <a:t>Comprehensive Implementation of Trauma Informed Care:</a:t>
            </a:r>
          </a:p>
          <a:p>
            <a:r>
              <a:rPr lang="en-US" dirty="0"/>
              <a:t>A Preliminary Framework </a:t>
            </a:r>
            <a:r>
              <a:rPr lang="en-US" i="1" dirty="0"/>
              <a:t>(Phase One)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5B623B-7177-49B0-B8C7-B210DFFAB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54C89D96-D39A-431F-8DEF-2537DFAB8B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59803" y="3109910"/>
            <a:ext cx="529780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502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14:reveal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5F29D7-02E5-44B4-934C-303038A42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2575" y="466726"/>
            <a:ext cx="5111750" cy="1204912"/>
          </a:xfrm>
        </p:spPr>
        <p:txBody>
          <a:bodyPr/>
          <a:lstStyle/>
          <a:p>
            <a:r>
              <a:rPr lang="en-US" dirty="0"/>
              <a:t>Background Cont.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410C49-9B88-439D-B7B9-577B56A130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2098674"/>
            <a:ext cx="6711950" cy="2994026"/>
          </a:xfrm>
        </p:spPr>
        <p:txBody>
          <a:bodyPr>
            <a:normAutofit fontScale="77500" lnSpcReduction="20000"/>
          </a:bodyPr>
          <a:lstStyle/>
          <a:p>
            <a:r>
              <a:rPr lang="en-US" sz="2900" i="1" dirty="0">
                <a:latin typeface="+mj-lt"/>
              </a:rPr>
              <a:t>Themes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/>
              <a:t>Need for Training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rgbClr val="898989"/>
                </a:solidFill>
              </a:rPr>
              <a:t>Lack of ability to identify past or ongoing trauma in patients (</a:t>
            </a:r>
            <a:r>
              <a:rPr lang="en-US" sz="1900" dirty="0" err="1">
                <a:solidFill>
                  <a:srgbClr val="898989"/>
                </a:solidFill>
              </a:rPr>
              <a:t>Ertl</a:t>
            </a:r>
            <a:r>
              <a:rPr lang="en-US" sz="1900" dirty="0">
                <a:solidFill>
                  <a:srgbClr val="898989"/>
                </a:solidFill>
              </a:rPr>
              <a:t> et al., 2020)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rgbClr val="898989"/>
                </a:solidFill>
              </a:rPr>
              <a:t>Lack of ability to assess and deliver appropriate and adequate TIC interventions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/>
              <a:t>Increase Patient Involvement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100" dirty="0"/>
              <a:t>Successful TIC must include high levels of patient input surrounding medical choices and overall care process (</a:t>
            </a:r>
            <a:r>
              <a:rPr lang="en-US" sz="2100" dirty="0" err="1"/>
              <a:t>Koyoki</a:t>
            </a:r>
            <a:r>
              <a:rPr lang="en-US" sz="2100" dirty="0"/>
              <a:t>, </a:t>
            </a:r>
            <a:r>
              <a:rPr lang="en-US" sz="2100" dirty="0" err="1"/>
              <a:t>Klest</a:t>
            </a:r>
            <a:r>
              <a:rPr lang="en-US" sz="2100" dirty="0"/>
              <a:t>, &amp; Anstey, 2021)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100" dirty="0"/>
              <a:t>Patient empowerment &amp; provider collaboration with patients seen as core component to TIC (Substance Abuse and Mental Health Services Administration [SAMSHA], 2014)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b="1" dirty="0">
              <a:solidFill>
                <a:schemeClr val="tx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4C88E8-92AF-4B53-AA51-2A808400F3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10600" y="6356350"/>
            <a:ext cx="1219200" cy="365125"/>
          </a:xfrm>
        </p:spPr>
        <p:txBody>
          <a:bodyPr/>
          <a:lstStyle/>
          <a:p>
            <a:r>
              <a:rPr lang="en-US" dirty="0"/>
              <a:t>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5BFF9C-6920-4E0D-B2AE-04E7B2335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3400" y="6356349"/>
            <a:ext cx="4221164" cy="365125"/>
          </a:xfrm>
        </p:spPr>
        <p:txBody>
          <a:bodyPr/>
          <a:lstStyle/>
          <a:p>
            <a:r>
              <a:rPr lang="en-US" dirty="0"/>
              <a:t>Comprehensive Implementation of Trauma Informed Care in Medical Settings: </a:t>
            </a:r>
          </a:p>
          <a:p>
            <a:r>
              <a:rPr lang="en-US" dirty="0"/>
              <a:t>A Preliminary Framework </a:t>
            </a:r>
            <a:r>
              <a:rPr lang="en-US" i="1" dirty="0"/>
              <a:t>(Phase One)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FFC69-2A57-48E1-97FE-1E1C5AF06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0E609A-F02D-415C-91BA-FA6CF376C4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26049"/>
            <a:ext cx="3263900" cy="16319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83285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14:reveal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ector recto 13">
            <a:extLst>
              <a:ext uri="{FF2B5EF4-FFF2-40B4-BE49-F238E27FC236}">
                <a16:creationId xmlns:a16="http://schemas.microsoft.com/office/drawing/2014/main" id="{B6FD3D73-4E98-40F3-8AF2-1339A7DAC153}"/>
              </a:ext>
            </a:extLst>
          </p:cNvPr>
          <p:cNvSpPr/>
          <p:nvPr/>
        </p:nvSpPr>
        <p:spPr>
          <a:xfrm>
            <a:off x="4990320" y="4609620"/>
            <a:ext cx="2820180" cy="13180"/>
          </a:xfrm>
          <a:prstGeom prst="line">
            <a:avLst/>
          </a:prstGeom>
          <a:solidFill>
            <a:srgbClr val="FFFC00">
              <a:alpha val="5000"/>
            </a:srgbClr>
          </a:solidFill>
          <a:ln w="180000">
            <a:solidFill>
              <a:srgbClr val="FFF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FFFC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515453-7587-4BC0-BC21-F83B12231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7525" y="477839"/>
            <a:ext cx="5111750" cy="1204912"/>
          </a:xfrm>
        </p:spPr>
        <p:txBody>
          <a:bodyPr/>
          <a:lstStyle/>
          <a:p>
            <a:r>
              <a:rPr lang="en-US" dirty="0"/>
              <a:t>Background Cont.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5034A3-A961-4F84-BC5A-6F3DB89C78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731167"/>
            <a:ext cx="6223000" cy="3653633"/>
          </a:xfrm>
        </p:spPr>
        <p:txBody>
          <a:bodyPr>
            <a:normAutofit fontScale="85000" lnSpcReduction="20000"/>
          </a:bodyPr>
          <a:lstStyle/>
          <a:p>
            <a:r>
              <a:rPr lang="en-US" sz="2400" i="1" dirty="0">
                <a:latin typeface="+mj-lt"/>
              </a:rPr>
              <a:t>Themes cont.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b="1" dirty="0"/>
              <a:t>Systemic &amp; Collaborative Approach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rgbClr val="898989"/>
                </a:solidFill>
              </a:rPr>
              <a:t>Effective integration of TIC incorporates individuals at all levels of the organization – front line, middle management and upper-level management (Burton, 2021)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rgbClr val="898989"/>
                </a:solidFill>
              </a:rPr>
              <a:t>This approach is essential to organizational success.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b="1" dirty="0"/>
              <a:t>Lack of Cohesive Information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100" dirty="0"/>
              <a:t>Past studies revealed that a lack of standardized or cohesive information on implementing TIC for medical professionals was a barrier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b="1" dirty="0"/>
              <a:t>Addition of Medical Trauma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100" dirty="0"/>
              <a:t>This study seeks to include an understanding of the potential impact of medical trauma on patients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100" dirty="0">
              <a:solidFill>
                <a:srgbClr val="898989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200" b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F22999-F4D1-4905-9388-F20011E6A6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2038" y="6356349"/>
            <a:ext cx="2743200" cy="365125"/>
          </a:xfrm>
        </p:spPr>
        <p:txBody>
          <a:bodyPr/>
          <a:lstStyle/>
          <a:p>
            <a:r>
              <a:rPr lang="en-US" dirty="0"/>
              <a:t>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2F1C2D-7674-4410-B6F0-80615FD64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Comprehensive Implementation of Trauma Informed Care in Medical Settings: </a:t>
            </a:r>
          </a:p>
          <a:p>
            <a:r>
              <a:rPr lang="en-US" dirty="0"/>
              <a:t>A Preliminary Framework </a:t>
            </a:r>
            <a:r>
              <a:rPr lang="en-US" i="1" dirty="0"/>
              <a:t>(Phase One)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30DE3B-7440-4242-A9F2-0AEBBC254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 descr="Logo&#10;&#10;Description automatically generated with medium confidence">
            <a:extLst>
              <a:ext uri="{FF2B5EF4-FFF2-40B4-BE49-F238E27FC236}">
                <a16:creationId xmlns:a16="http://schemas.microsoft.com/office/drawing/2014/main" id="{83EA14C6-D860-4D6A-985A-D5E23EE4A0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39519"/>
            <a:ext cx="3636962" cy="1818481"/>
          </a:xfrm>
          <a:prstGeom prst="rect">
            <a:avLst/>
          </a:prstGeom>
        </p:spPr>
      </p:pic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908F4124-9A70-4363-B546-4734D8C1D4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28097">
            <a:off x="495060" y="2462092"/>
            <a:ext cx="3097718" cy="2191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183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3533C-881B-4B4B-B41C-E8DA2B638A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3024" y="-669925"/>
            <a:ext cx="6696075" cy="1909763"/>
          </a:xfrm>
        </p:spPr>
        <p:txBody>
          <a:bodyPr/>
          <a:lstStyle/>
          <a:p>
            <a:r>
              <a:rPr lang="en-US" dirty="0"/>
              <a:t>Purpose of Study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82367B-5FB6-43CA-AA73-C605579668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26025" y="3063875"/>
            <a:ext cx="6696074" cy="365125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To determine the current baseline knowledge of Trauma Informed Care (TIC) in medical settings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To have this information provide a base of knowledge to create a framework for medical professionals to implement and evaluate TIC on an ongoing basis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018A16-2DF4-44DE-B55E-D24DB68568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70977" y="6356350"/>
            <a:ext cx="1695450" cy="365125"/>
          </a:xfrm>
        </p:spPr>
        <p:txBody>
          <a:bodyPr/>
          <a:lstStyle/>
          <a:p>
            <a:r>
              <a:rPr lang="en-US" dirty="0"/>
              <a:t>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C38728-D9EB-49D5-AEE4-16FB22A62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45000" y="6121400"/>
            <a:ext cx="4213223" cy="692151"/>
          </a:xfrm>
        </p:spPr>
        <p:txBody>
          <a:bodyPr/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Comprehensive Implementation of Trauma Informed Care in Medical Settings: 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A Preliminary Framework (</a:t>
            </a:r>
            <a:r>
              <a:rPr lang="en-US" i="1" dirty="0"/>
              <a:t>Phase One)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A8533-7410-45BC-B178-1B7CE057C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6BA9326C-0F70-4161-A64A-8950AD3A6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08490" y="3721099"/>
            <a:ext cx="4436912" cy="574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8829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14:reveal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45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2731C-311B-46F7-A865-6C3AF6B09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3700" y="892177"/>
            <a:ext cx="8421688" cy="1325563"/>
          </a:xfrm>
        </p:spPr>
        <p:txBody>
          <a:bodyPr anchor="ctr">
            <a:normAutofit/>
          </a:bodyPr>
          <a:lstStyle/>
          <a:p>
            <a:r>
              <a:rPr lang="en-US" dirty="0"/>
              <a:t>Hypotheses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B22B6912-206C-B39D-F756-36A5B36EFA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33700" y="4536975"/>
            <a:ext cx="7810500" cy="102632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latin typeface="+mn-lt"/>
              </a:rPr>
              <a:t>Predicted (1)</a:t>
            </a:r>
            <a:r>
              <a:rPr lang="en-US" dirty="0">
                <a:latin typeface="+mn-lt"/>
              </a:rPr>
              <a:t> a low baseline knowledge of TIC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latin typeface="+mn-lt"/>
              </a:rPr>
              <a:t>Predicted (2)</a:t>
            </a:r>
            <a:r>
              <a:rPr lang="en-US" dirty="0">
                <a:latin typeface="+mn-lt"/>
              </a:rPr>
              <a:t> Improvement of TIC will require increased training surrounding the identification of trauma &amp; handling disclosure as well as increased awareness of current info regarding TIC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latin typeface="+mn-lt"/>
              </a:rPr>
              <a:t>Predicted (3)</a:t>
            </a:r>
            <a:r>
              <a:rPr lang="en-US" dirty="0">
                <a:latin typeface="+mn-lt"/>
              </a:rPr>
              <a:t> Individuals with a personal history of trauma will show higher levels of competency in TIC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latin typeface="+mn-lt"/>
              </a:rPr>
              <a:t>Predicted (4) </a:t>
            </a:r>
            <a:r>
              <a:rPr lang="en-US" dirty="0">
                <a:latin typeface="+mn-lt"/>
              </a:rPr>
              <a:t>current knowledge lacks information regarding the biological, neurological, and physiological impact of trauma</a:t>
            </a:r>
            <a:endParaRPr lang="en-US" b="1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+mn-lt"/>
            </a:endParaRPr>
          </a:p>
        </p:txBody>
      </p:sp>
      <p:pic>
        <p:nvPicPr>
          <p:cNvPr id="8" name="Content Placeholder 7" descr="Text&#10;&#10;Description automatically generated">
            <a:extLst>
              <a:ext uri="{FF2B5EF4-FFF2-40B4-BE49-F238E27FC236}">
                <a16:creationId xmlns:a16="http://schemas.microsoft.com/office/drawing/2014/main" id="{B4DFA37C-40A4-45C4-9211-09948AC6151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-362226" y="3803840"/>
            <a:ext cx="3943626" cy="510501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E12647-CCB2-45E2-A9CB-A868F49049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10600" y="6356349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51ED20-04D4-4894-B0C2-9C541A61A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Comprehensive Implementation of Trauma Informed Care in Medical Settings: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A Preliminary Framework (</a:t>
            </a:r>
            <a:r>
              <a:rPr lang="en-US" sz="700" i="1"/>
              <a:t>Phase One)</a:t>
            </a:r>
            <a:endParaRPr lang="en-US" sz="7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C1787E-7110-4989-B0B8-DD4E0ACC0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516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14:reveal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ector recto 23">
            <a:extLst>
              <a:ext uri="{FF2B5EF4-FFF2-40B4-BE49-F238E27FC236}">
                <a16:creationId xmlns:a16="http://schemas.microsoft.com/office/drawing/2014/main" id="{E4FC03E7-2B48-4AD8-9E7B-7ED9CDE0C3F7}"/>
              </a:ext>
            </a:extLst>
          </p:cNvPr>
          <p:cNvSpPr/>
          <p:nvPr/>
        </p:nvSpPr>
        <p:spPr>
          <a:xfrm>
            <a:off x="7187400" y="1924560"/>
            <a:ext cx="987480" cy="0"/>
          </a:xfrm>
          <a:prstGeom prst="line">
            <a:avLst/>
          </a:prstGeom>
          <a:solidFill>
            <a:srgbClr val="FFFC00">
              <a:alpha val="5000"/>
            </a:srgbClr>
          </a:solidFill>
          <a:ln w="180000">
            <a:solidFill>
              <a:srgbClr val="FFF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fr-FR">
              <a:solidFill>
                <a:srgbClr val="FFFC00"/>
              </a:solidFill>
            </a:endParaRPr>
          </a:p>
        </p:txBody>
      </p:sp>
      <p:sp>
        <p:nvSpPr>
          <p:cNvPr id="22" name="Conector reto 21">
            <a:extLst>
              <a:ext uri="{FF2B5EF4-FFF2-40B4-BE49-F238E27FC236}">
                <a16:creationId xmlns:a16="http://schemas.microsoft.com/office/drawing/2014/main" id="{13F71884-1384-46E5-BB74-67B9C8D26597}"/>
              </a:ext>
            </a:extLst>
          </p:cNvPr>
          <p:cNvSpPr/>
          <p:nvPr/>
        </p:nvSpPr>
        <p:spPr>
          <a:xfrm flipV="1">
            <a:off x="7187400" y="3073259"/>
            <a:ext cx="3328200" cy="1"/>
          </a:xfrm>
          <a:prstGeom prst="line">
            <a:avLst/>
          </a:prstGeom>
          <a:solidFill>
            <a:srgbClr val="FFFC00">
              <a:alpha val="5000"/>
            </a:srgbClr>
          </a:solidFill>
          <a:ln w="180000">
            <a:solidFill>
              <a:srgbClr val="FFF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FFFC00"/>
              </a:solidFill>
            </a:endParaRPr>
          </a:p>
        </p:txBody>
      </p:sp>
      <p:sp>
        <p:nvSpPr>
          <p:cNvPr id="26" name="Connecteur droit 25">
            <a:extLst>
              <a:ext uri="{FF2B5EF4-FFF2-40B4-BE49-F238E27FC236}">
                <a16:creationId xmlns:a16="http://schemas.microsoft.com/office/drawing/2014/main" id="{604AF8B1-8D5D-4D6B-9276-297302C221B1}"/>
              </a:ext>
            </a:extLst>
          </p:cNvPr>
          <p:cNvSpPr/>
          <p:nvPr/>
        </p:nvSpPr>
        <p:spPr>
          <a:xfrm>
            <a:off x="7187400" y="1690688"/>
            <a:ext cx="4023360" cy="0"/>
          </a:xfrm>
          <a:prstGeom prst="line">
            <a:avLst/>
          </a:prstGeom>
          <a:solidFill>
            <a:srgbClr val="FFFC00">
              <a:alpha val="5000"/>
            </a:srgbClr>
          </a:solidFill>
          <a:ln w="180000">
            <a:solidFill>
              <a:srgbClr val="FFF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s-ES">
              <a:solidFill>
                <a:srgbClr val="FFFC00"/>
              </a:solidFill>
            </a:endParaRPr>
          </a:p>
        </p:txBody>
      </p:sp>
      <p:sp>
        <p:nvSpPr>
          <p:cNvPr id="20" name="Conector recto 19">
            <a:extLst>
              <a:ext uri="{FF2B5EF4-FFF2-40B4-BE49-F238E27FC236}">
                <a16:creationId xmlns:a16="http://schemas.microsoft.com/office/drawing/2014/main" id="{1764A84D-CF8D-47CE-8196-0CB79828E54F}"/>
              </a:ext>
            </a:extLst>
          </p:cNvPr>
          <p:cNvSpPr/>
          <p:nvPr/>
        </p:nvSpPr>
        <p:spPr>
          <a:xfrm>
            <a:off x="939240" y="4679640"/>
            <a:ext cx="2926080" cy="0"/>
          </a:xfrm>
          <a:prstGeom prst="line">
            <a:avLst/>
          </a:prstGeom>
          <a:solidFill>
            <a:srgbClr val="FFFC00">
              <a:alpha val="5000"/>
            </a:srgbClr>
          </a:solidFill>
          <a:ln w="180000">
            <a:solidFill>
              <a:srgbClr val="FFF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FFFC00"/>
              </a:solidFill>
            </a:endParaRPr>
          </a:p>
        </p:txBody>
      </p:sp>
      <p:sp>
        <p:nvSpPr>
          <p:cNvPr id="19" name="Straight Connector 18">
            <a:extLst>
              <a:ext uri="{FF2B5EF4-FFF2-40B4-BE49-F238E27FC236}">
                <a16:creationId xmlns:a16="http://schemas.microsoft.com/office/drawing/2014/main" id="{2EBF7BAD-26CD-41CA-BBA5-E12E0F3796C0}"/>
              </a:ext>
            </a:extLst>
          </p:cNvPr>
          <p:cNvSpPr/>
          <p:nvPr/>
        </p:nvSpPr>
        <p:spPr>
          <a:xfrm>
            <a:off x="929640" y="3606620"/>
            <a:ext cx="3197860" cy="25580"/>
          </a:xfrm>
          <a:prstGeom prst="line">
            <a:avLst/>
          </a:prstGeom>
          <a:solidFill>
            <a:srgbClr val="FFFC00">
              <a:alpha val="5000"/>
            </a:srgbClr>
          </a:solidFill>
          <a:ln w="180000">
            <a:solidFill>
              <a:srgbClr val="FFF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FFFC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C6D044-C704-4974-935B-AE3D7EFC9B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Methods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A672774E-BCBF-4B44-9E79-28E9153ABA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67800" y="6356350"/>
            <a:ext cx="2743200" cy="365125"/>
          </a:xfrm>
        </p:spPr>
        <p:txBody>
          <a:bodyPr/>
          <a:lstStyle/>
          <a:p>
            <a:r>
              <a:rPr lang="en-US" dirty="0"/>
              <a:t>2022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18FAD6D3-B1FB-463D-87D0-FA9A4AEA1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Comprehensive Implementation of Trauma Informed Care in Medical Settings:</a:t>
            </a:r>
          </a:p>
          <a:p>
            <a:r>
              <a:rPr lang="en-US" dirty="0"/>
              <a:t>A Preliminary Framework </a:t>
            </a:r>
            <a:r>
              <a:rPr lang="en-US" i="1" dirty="0"/>
              <a:t>(Phase One)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D5843A7-CBF3-441B-919C-8467B2BB1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49DFD55-3C28-40EF-9E31-A92D2E4017FF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3" name="Picture 12" descr="Text&#10;&#10;Description automatically generated">
            <a:extLst>
              <a:ext uri="{FF2B5EF4-FFF2-40B4-BE49-F238E27FC236}">
                <a16:creationId xmlns:a16="http://schemas.microsoft.com/office/drawing/2014/main" id="{D4BA2B32-617B-4B4B-95D5-81DBCA0886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26404" y="3849508"/>
            <a:ext cx="3893503" cy="504013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E168D7A-C60F-4CA9-879A-08408CCC9485}"/>
              </a:ext>
            </a:extLst>
          </p:cNvPr>
          <p:cNvSpPr txBox="1"/>
          <p:nvPr/>
        </p:nvSpPr>
        <p:spPr>
          <a:xfrm>
            <a:off x="558800" y="1485900"/>
            <a:ext cx="59563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Participants recruited using convenience snowball sampling and personal contacts (social media, email, etc.) for anonymous survey on SurveyMonkey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898989"/>
                </a:solidFill>
              </a:rPr>
              <a:t>INCLUSION CRITERIA </a:t>
            </a:r>
            <a:r>
              <a:rPr lang="en-US" dirty="0">
                <a:solidFill>
                  <a:srgbClr val="898989"/>
                </a:solidFill>
              </a:rPr>
              <a:t>– over 18 years of age and working in the medical field (either as a provider or administrator)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17 Participants completed the survey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Majority ages 25-34, and 45-54 (35.29%, n=6)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898989"/>
                </a:solidFill>
              </a:rPr>
              <a:t>Ages 18-24 (5.88%, n=1)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898989"/>
                </a:solidFill>
              </a:rPr>
              <a:t>Ages 35-44 (17.65%, n=3)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898989"/>
                </a:solidFill>
              </a:rPr>
              <a:t>Ages 55-64 (5.88%, n=1)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Majority Identified as Women (76.47%, n=13)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898989"/>
                </a:solidFill>
              </a:rPr>
              <a:t>Man (17.65%, n=3)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898989"/>
                </a:solidFill>
              </a:rPr>
              <a:t>Non-Binary (5.88%, n=1)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D4AAA09-D5B2-4882-97C6-A9EF3D12880C}"/>
              </a:ext>
            </a:extLst>
          </p:cNvPr>
          <p:cNvSpPr txBox="1"/>
          <p:nvPr/>
        </p:nvSpPr>
        <p:spPr>
          <a:xfrm>
            <a:off x="6819900" y="1485900"/>
            <a:ext cx="4648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Majority did NOT have a personal history of trauma (64.71%, n=11)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898989"/>
                </a:solidFill>
              </a:rPr>
              <a:t>Reported personal history of trauma (29.41%, n=5)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898989"/>
                </a:solidFill>
              </a:rPr>
              <a:t>Prefer not to disclose (5.88%, n=1)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Majority were Physicians or M.D’s (41.18%, n=7)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898989"/>
                </a:solidFill>
              </a:rPr>
              <a:t>Nurse Practitioners (17.65%, n=3)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898989"/>
                </a:solidFill>
              </a:rPr>
              <a:t>Nurse (BSN or LPN) (29.41%, n=5)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898989"/>
                </a:solidFill>
              </a:rPr>
              <a:t>Administration (5.88%, n=1)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898989"/>
                </a:solidFill>
              </a:rPr>
              <a:t>Other – specified as neurological rehab (5.88%, n=1)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Years of experience in the field ranged from 1-30 years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898989"/>
                </a:solidFill>
              </a:rPr>
              <a:t>Mean: 18.75 years (Std. Deviation: 15.9)</a:t>
            </a:r>
          </a:p>
        </p:txBody>
      </p:sp>
    </p:spTree>
    <p:extLst>
      <p:ext uri="{BB962C8B-B14F-4D97-AF65-F5344CB8AC3E}">
        <p14:creationId xmlns:p14="http://schemas.microsoft.com/office/powerpoint/2010/main" val="23035799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2" grpId="0" animBg="1"/>
      <p:bldP spid="26" grpId="0" animBg="1"/>
      <p:bldP spid="20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onector reto 21">
            <a:extLst>
              <a:ext uri="{FF2B5EF4-FFF2-40B4-BE49-F238E27FC236}">
                <a16:creationId xmlns:a16="http://schemas.microsoft.com/office/drawing/2014/main" id="{30CAEC96-5B02-4ADD-A903-963BB91D11ED}"/>
              </a:ext>
            </a:extLst>
          </p:cNvPr>
          <p:cNvSpPr/>
          <p:nvPr/>
        </p:nvSpPr>
        <p:spPr>
          <a:xfrm>
            <a:off x="2541600" y="4687560"/>
            <a:ext cx="1280160" cy="0"/>
          </a:xfrm>
          <a:prstGeom prst="line">
            <a:avLst/>
          </a:prstGeom>
          <a:solidFill>
            <a:srgbClr val="FFFC00">
              <a:alpha val="5000"/>
            </a:srgbClr>
          </a:solidFill>
          <a:ln w="180000">
            <a:solidFill>
              <a:srgbClr val="FFF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FFFC00"/>
              </a:solidFill>
            </a:endParaRPr>
          </a:p>
        </p:txBody>
      </p:sp>
      <p:sp>
        <p:nvSpPr>
          <p:cNvPr id="20" name="Straight Connector 19">
            <a:extLst>
              <a:ext uri="{FF2B5EF4-FFF2-40B4-BE49-F238E27FC236}">
                <a16:creationId xmlns:a16="http://schemas.microsoft.com/office/drawing/2014/main" id="{9F186DB4-C879-4B15-BB60-9E642B56E90D}"/>
              </a:ext>
            </a:extLst>
          </p:cNvPr>
          <p:cNvSpPr/>
          <p:nvPr/>
        </p:nvSpPr>
        <p:spPr>
          <a:xfrm>
            <a:off x="2501280" y="2834100"/>
            <a:ext cx="914400" cy="0"/>
          </a:xfrm>
          <a:prstGeom prst="line">
            <a:avLst/>
          </a:prstGeom>
          <a:solidFill>
            <a:srgbClr val="FFFC00">
              <a:alpha val="5000"/>
            </a:srgbClr>
          </a:solidFill>
          <a:ln w="180000">
            <a:solidFill>
              <a:srgbClr val="FFF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FFFC00"/>
              </a:solidFill>
            </a:endParaRPr>
          </a:p>
        </p:txBody>
      </p:sp>
      <p:sp>
        <p:nvSpPr>
          <p:cNvPr id="18" name="Straight Connector 17">
            <a:extLst>
              <a:ext uri="{FF2B5EF4-FFF2-40B4-BE49-F238E27FC236}">
                <a16:creationId xmlns:a16="http://schemas.microsoft.com/office/drawing/2014/main" id="{9BF848D4-99F9-4383-B5BE-8EB6B3292D84}"/>
              </a:ext>
            </a:extLst>
          </p:cNvPr>
          <p:cNvSpPr/>
          <p:nvPr/>
        </p:nvSpPr>
        <p:spPr>
          <a:xfrm>
            <a:off x="2463440" y="2698260"/>
            <a:ext cx="3657600" cy="0"/>
          </a:xfrm>
          <a:prstGeom prst="line">
            <a:avLst/>
          </a:prstGeom>
          <a:solidFill>
            <a:srgbClr val="FFFC00">
              <a:alpha val="5000"/>
            </a:srgbClr>
          </a:solidFill>
          <a:ln w="180000">
            <a:solidFill>
              <a:srgbClr val="FFF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FFFC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D61557-7A21-4E86-89D3-C5EB7CFE1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cont.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755397-0FC1-44D4-AAE5-D5F34C8A24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20244" y="1353345"/>
            <a:ext cx="3924300" cy="823912"/>
          </a:xfrm>
        </p:spPr>
        <p:txBody>
          <a:bodyPr/>
          <a:lstStyle/>
          <a:p>
            <a:r>
              <a:rPr lang="en-US" i="1" dirty="0"/>
              <a:t>Participants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0841A0-B60A-4DFC-B9DC-2C3F2794FC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701006" y="2091776"/>
            <a:ext cx="4908550" cy="3412879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Participants were asked their specialization via open response question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Most answered “primary care” or “internal medicine”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Other answers included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Pediatrics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Cardiology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Emergency medicine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Participants were asked what age group they worked with (pictured in chart to the right)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Majority Adults (Ages 20-65) (94.12%, n=16)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Geriatrics (65+) (70.59%, n=12)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Adolescents &amp; Pediatrics (47.06%, n=8)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7835579-29E4-48E8-8F23-9033B221F2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64600" y="6375400"/>
            <a:ext cx="2743200" cy="365125"/>
          </a:xfrm>
        </p:spPr>
        <p:txBody>
          <a:bodyPr/>
          <a:lstStyle/>
          <a:p>
            <a:r>
              <a:rPr lang="en-US" dirty="0"/>
              <a:t>2022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C5BEE-E006-4F4E-A248-9C19AC7FE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Comprehensive Implementation of Trauma Informed Care in Medical Settings:</a:t>
            </a:r>
          </a:p>
          <a:p>
            <a:r>
              <a:rPr lang="en-US" dirty="0"/>
              <a:t>A Preliminary Framework </a:t>
            </a:r>
            <a:r>
              <a:rPr lang="en-US" i="1" dirty="0"/>
              <a:t>(Phase One)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8DA2BDC-874D-45B3-910C-F4780DC2E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5" name="Content Placeholder 14" descr="Chart, bar chart&#10;&#10;Description automatically generated">
            <a:extLst>
              <a:ext uri="{FF2B5EF4-FFF2-40B4-BE49-F238E27FC236}">
                <a16:creationId xmlns:a16="http://schemas.microsoft.com/office/drawing/2014/main" id="{630886FA-1871-4265-A188-BC7E4AE25EB0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2"/>
          <a:srcRect l="19076" t="-2872" r="19529"/>
          <a:stretch/>
        </p:blipFill>
        <p:spPr>
          <a:xfrm>
            <a:off x="6752828" y="1392053"/>
            <a:ext cx="5010944" cy="41980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2D0841D-A682-4A3A-A9EF-044A4F307B44}"/>
              </a:ext>
            </a:extLst>
          </p:cNvPr>
          <p:cNvCxnSpPr>
            <a:cxnSpLocks/>
          </p:cNvCxnSpPr>
          <p:nvPr/>
        </p:nvCxnSpPr>
        <p:spPr>
          <a:xfrm>
            <a:off x="5182394" y="4432300"/>
            <a:ext cx="142716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5" name="Picture 24" descr="Text&#10;&#10;Description automatically generated">
            <a:extLst>
              <a:ext uri="{FF2B5EF4-FFF2-40B4-BE49-F238E27FC236}">
                <a16:creationId xmlns:a16="http://schemas.microsoft.com/office/drawing/2014/main" id="{4F0F4AE2-F60F-412A-9571-238429CC3E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87594" y="3924176"/>
            <a:ext cx="4069199" cy="526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555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0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24164A-49B5-4E02-8972-A7BE0E21B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cont.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9DF03B-E1B2-432A-B96D-B3B92D9964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52700" y="1220987"/>
            <a:ext cx="3924300" cy="823912"/>
          </a:xfrm>
        </p:spPr>
        <p:txBody>
          <a:bodyPr/>
          <a:lstStyle/>
          <a:p>
            <a:r>
              <a:rPr lang="en-US" i="1" dirty="0"/>
              <a:t>Participants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7EAE04-CB58-43BF-A675-C298D7555E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076450" y="2202757"/>
            <a:ext cx="3924300" cy="1997867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Type of Medical Setting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highlight>
                  <a:srgbClr val="FFFF00"/>
                </a:highlight>
              </a:rPr>
              <a:t>Majority were Hospital Employed (47.06%, n=8)</a:t>
            </a:r>
          </a:p>
        </p:txBody>
      </p:sp>
      <p:pic>
        <p:nvPicPr>
          <p:cNvPr id="11" name="Content Placeholder 10" descr="Chart, bar chart&#10;&#10;Description automatically generated">
            <a:extLst>
              <a:ext uri="{FF2B5EF4-FFF2-40B4-BE49-F238E27FC236}">
                <a16:creationId xmlns:a16="http://schemas.microsoft.com/office/drawing/2014/main" id="{C1F68C98-36AF-4A80-8195-2BD4B9B61E68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2"/>
          <a:srcRect l="8972" r="8116"/>
          <a:stretch/>
        </p:blipFill>
        <p:spPr>
          <a:xfrm>
            <a:off x="6096000" y="2044899"/>
            <a:ext cx="5878788" cy="3403401"/>
          </a:xfr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8DF9DF-09B3-4BF2-81BF-16B32E2E7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F981E3E-59F1-4E42-83F6-150CBCD94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70A36D-9A61-492C-BDB5-7A62AD255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4232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14:reveal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ustom 14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9E6DF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56">
      <a:majorFont>
        <a:latin typeface="Tenorite"/>
        <a:ea typeface=""/>
        <a:cs typeface=""/>
      </a:majorFont>
      <a:minorFont>
        <a:latin typeface="Tenori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inimalist Presentation_tm67328976_Win32_LW_SL_v3" id="{B5A5B451-F186-4F05-917D-430247B33515}" vid="{C0610F80-F57F-4E6B-A096-3AEBDD5FC54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3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097CB3AD-789E-4D6D-842C-16A96DD66373}">
  <we:reference id="b0430364-2ab6-47cd-907e-f8b72239b204" version="3.19.218.0" store="EXCatalog" storeType="EXCatalog"/>
  <we:alternateReferences>
    <we:reference id="WA200000729" version="3.19.218.0" store="en-US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44b382ab-f958-41cb-b6a2-7f031993fabb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AF51B1F499E894787C1D44FF6B846B2" ma:contentTypeVersion="7" ma:contentTypeDescription="Create a new document." ma:contentTypeScope="" ma:versionID="b0e556fc5ec13ebac08e828fb81783a7">
  <xsd:schema xmlns:xsd="http://www.w3.org/2001/XMLSchema" xmlns:xs="http://www.w3.org/2001/XMLSchema" xmlns:p="http://schemas.microsoft.com/office/2006/metadata/properties" xmlns:ns3="44b382ab-f958-41cb-b6a2-7f031993fabb" xmlns:ns4="839e9002-bfc5-4ef9-b544-32c82fab6060" targetNamespace="http://schemas.microsoft.com/office/2006/metadata/properties" ma:root="true" ma:fieldsID="808742da5bd9abb3600ae985dceb6fd4" ns3:_="" ns4:_="">
    <xsd:import namespace="44b382ab-f958-41cb-b6a2-7f031993fabb"/>
    <xsd:import namespace="839e9002-bfc5-4ef9-b544-32c82fab606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4b382ab-f958-41cb-b6a2-7f031993fab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9e9002-bfc5-4ef9-b544-32c82fab6060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FD6FE22-81A0-4500-AFD0-342D21BB9A2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9C43685-694E-4579-B109-3C418D49DA65}">
  <ds:schemaRefs>
    <ds:schemaRef ds:uri="http://www.w3.org/XML/1998/namespace"/>
    <ds:schemaRef ds:uri="http://schemas.microsoft.com/office/2006/documentManagement/types"/>
    <ds:schemaRef ds:uri="http://purl.org/dc/dcmitype/"/>
    <ds:schemaRef ds:uri="http://purl.org/dc/terms/"/>
    <ds:schemaRef ds:uri="http://purl.org/dc/elements/1.1/"/>
    <ds:schemaRef ds:uri="44b382ab-f958-41cb-b6a2-7f031993fabb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839e9002-bfc5-4ef9-b544-32c82fab6060"/>
  </ds:schemaRefs>
</ds:datastoreItem>
</file>

<file path=customXml/itemProps3.xml><?xml version="1.0" encoding="utf-8"?>
<ds:datastoreItem xmlns:ds="http://schemas.openxmlformats.org/officeDocument/2006/customXml" ds:itemID="{22944DF2-7AA9-458D-A84F-F3B63B155FF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4b382ab-f958-41cb-b6a2-7f031993fabb"/>
    <ds:schemaRef ds:uri="839e9002-bfc5-4ef9-b544-32c82fab606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Minimalist presentation</Template>
  <TotalTime>9657</TotalTime>
  <Words>2819</Words>
  <Application>Microsoft Office PowerPoint</Application>
  <PresentationFormat>Widescreen</PresentationFormat>
  <Paragraphs>268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Bahnschrift Light</vt:lpstr>
      <vt:lpstr>Calibri</vt:lpstr>
      <vt:lpstr>Tenorite</vt:lpstr>
      <vt:lpstr>Times New Roman</vt:lpstr>
      <vt:lpstr>Office Theme</vt:lpstr>
      <vt:lpstr>Comprehensive Implementation of Trauma informed Care in Medical Settings:   A Preliminary  Framework   Phase One</vt:lpstr>
      <vt:lpstr>Background</vt:lpstr>
      <vt:lpstr>Background Cont.</vt:lpstr>
      <vt:lpstr>Background Cont.</vt:lpstr>
      <vt:lpstr>Purpose of Study</vt:lpstr>
      <vt:lpstr>Hypotheses</vt:lpstr>
      <vt:lpstr>Methods</vt:lpstr>
      <vt:lpstr>Methods cont.</vt:lpstr>
      <vt:lpstr>Methods cont.</vt:lpstr>
      <vt:lpstr>Measures</vt:lpstr>
      <vt:lpstr>Measures cont.</vt:lpstr>
      <vt:lpstr>Measures Cont.</vt:lpstr>
      <vt:lpstr>Results</vt:lpstr>
      <vt:lpstr>Results Cont.</vt:lpstr>
      <vt:lpstr>Discussion</vt:lpstr>
      <vt:lpstr>Preliminary Framework</vt:lpstr>
      <vt:lpstr>Acknowledgements</vt:lpstr>
      <vt:lpstr>References</vt:lpstr>
      <vt:lpstr>References cont.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Comprehensive Implementation of Trauma informed Care in Medical Settings:   A Preliminary  Framework</dc:title>
  <dc:creator>Martine GearySouza</dc:creator>
  <cp:lastModifiedBy>Martine GearySouza</cp:lastModifiedBy>
  <cp:revision>2</cp:revision>
  <dcterms:created xsi:type="dcterms:W3CDTF">2022-04-21T22:53:00Z</dcterms:created>
  <dcterms:modified xsi:type="dcterms:W3CDTF">2022-04-28T15:50:18Z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0x0101005AF51B1F499E894787C1D44FF6B846B2</vt:lpwstr>
  </property>
</Properties>
</file>