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x="6858000" cy="9144000"/>
  <p:embeddedFontLst>
    <p:embeddedFont>
      <p:font typeface="Roboto Slab"/>
      <p:regular r:id="rId20"/>
      <p:bold r:id="rId21"/>
    </p:embeddedFont>
    <p:embeddedFont>
      <p:font typeface="Roboto"/>
      <p:regular r:id="rId22"/>
      <p:bold r:id="rId23"/>
      <p:italic r:id="rId24"/>
      <p:boldItalic r:id="rId25"/>
    </p:embeddedFont>
    <p:embeddedFont>
      <p:font typeface="EB Garamond"/>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Slab-regular.fntdata"/><Relationship Id="rId22" Type="http://schemas.openxmlformats.org/officeDocument/2006/relationships/font" Target="fonts/Roboto-regular.fntdata"/><Relationship Id="rId21" Type="http://schemas.openxmlformats.org/officeDocument/2006/relationships/font" Target="fonts/RobotoSlab-bold.fntdata"/><Relationship Id="rId24" Type="http://schemas.openxmlformats.org/officeDocument/2006/relationships/font" Target="fonts/Roboto-italic.fntdata"/><Relationship Id="rId23" Type="http://schemas.openxmlformats.org/officeDocument/2006/relationships/font" Target="fonts/Roboto-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EBGaramond-regular.fntdata"/><Relationship Id="rId25" Type="http://schemas.openxmlformats.org/officeDocument/2006/relationships/font" Target="fonts/Roboto-boldItalic.fntdata"/><Relationship Id="rId28" Type="http://schemas.openxmlformats.org/officeDocument/2006/relationships/font" Target="fonts/EBGaramond-italic.fntdata"/><Relationship Id="rId27" Type="http://schemas.openxmlformats.org/officeDocument/2006/relationships/font" Target="fonts/EBGaramond-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EBGaramond-boldItalic.fnt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d5c7e7d5c9_0_1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d5c7e7d5c9_0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d5c7e7d5c9_0_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d5c7e7d5c9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d5c7e7d5c9_0_1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d5c7e7d5c9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d5c7e7d5c9_0_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d5c7e7d5c9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d5c7e7d5c9_0_1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d5c7e7d5c9_0_1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d5c7e7d5c9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d5c7e7d5c9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d5c7e7d5c9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d5c7e7d5c9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d5c7e7d5c9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d5c7e7d5c9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d12ee8afc4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d12ee8afc4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d5c7e7d5c9_0_1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d5c7e7d5c9_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d5c7e7d5c9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d5c7e7d5c9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d5c7e7d5c9_0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d5c7e7d5c9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d5c7e7d5c9_0_1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d5c7e7d5c9_0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1524800" y="672606"/>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sp>
        <p:nvSpPr>
          <p:cNvPr id="11" name="Google Shape;11;p2"/>
          <p:cNvSpPr/>
          <p:nvPr/>
        </p:nvSpPr>
        <p:spPr>
          <a:xfrm rot="10800000">
            <a:off x="6537563" y="3342925"/>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cxnSp>
        <p:nvCxnSpPr>
          <p:cNvPr id="12" name="Google Shape;12;p2"/>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3" name="Google Shape;13;p2"/>
          <p:cNvSpPr txBox="1"/>
          <p:nvPr>
            <p:ph type="ctrTitle"/>
          </p:nvPr>
        </p:nvSpPr>
        <p:spPr>
          <a:xfrm>
            <a:off x="1680302" y="1188925"/>
            <a:ext cx="5783400" cy="1457400"/>
          </a:xfrm>
          <a:prstGeom prst="rect">
            <a:avLst/>
          </a:prstGeom>
        </p:spPr>
        <p:txBody>
          <a:bodyPr anchorCtr="0" anchor="b" bIns="91425" lIns="91425" spcFirstLastPara="1" rIns="91425" wrap="square" tIns="91425">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14" name="Google Shape;14;p2"/>
          <p:cNvSpPr txBox="1"/>
          <p:nvPr>
            <p:ph idx="1" type="subTitle"/>
          </p:nvPr>
        </p:nvSpPr>
        <p:spPr>
          <a:xfrm>
            <a:off x="1680302" y="3049450"/>
            <a:ext cx="5783400" cy="9090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2"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1"/>
          <p:cNvSpPr txBox="1"/>
          <p:nvPr>
            <p:ph hasCustomPrompt="1" type="title"/>
          </p:nvPr>
        </p:nvSpPr>
        <p:spPr>
          <a:xfrm>
            <a:off x="387900" y="1152450"/>
            <a:ext cx="83682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p:nvPr>
            <p:ph idx="1" type="body"/>
          </p:nvPr>
        </p:nvSpPr>
        <p:spPr>
          <a:xfrm>
            <a:off x="387900" y="2919450"/>
            <a:ext cx="83682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8" name="Google Shape;18;p3"/>
          <p:cNvSpPr txBox="1"/>
          <p:nvPr>
            <p:ph type="title"/>
          </p:nvPr>
        </p:nvSpPr>
        <p:spPr>
          <a:xfrm>
            <a:off x="480750" y="1764950"/>
            <a:ext cx="8222100" cy="9075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2" name="Google Shape;22;p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4"/>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5"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7" name="Google Shape;27;p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5"/>
          <p:cNvSpPr txBox="1"/>
          <p:nvPr>
            <p:ph idx="1" type="body"/>
          </p:nvPr>
        </p:nvSpPr>
        <p:spPr>
          <a:xfrm>
            <a:off x="3879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2" type="body"/>
          </p:nvPr>
        </p:nvSpPr>
        <p:spPr>
          <a:xfrm>
            <a:off x="47562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 name="Google Shape;30;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4"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cap="flat" cmpd="sng" w="38100">
            <a:solidFill>
              <a:schemeClr val="accent4"/>
            </a:solidFill>
            <a:prstDash val="solid"/>
            <a:round/>
            <a:headEnd len="sm" w="sm" type="none"/>
            <a:tailEnd len="sm" w="sm" type="none"/>
          </a:ln>
        </p:spPr>
      </p:cxnSp>
      <p:sp>
        <p:nvSpPr>
          <p:cNvPr id="36" name="Google Shape;36;p7"/>
          <p:cNvSpPr txBox="1"/>
          <p:nvPr>
            <p:ph type="title"/>
          </p:nvPr>
        </p:nvSpPr>
        <p:spPr>
          <a:xfrm>
            <a:off x="3879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7" name="Google Shape;37;p7"/>
          <p:cNvSpPr txBox="1"/>
          <p:nvPr>
            <p:ph idx="1" type="body"/>
          </p:nvPr>
        </p:nvSpPr>
        <p:spPr>
          <a:xfrm>
            <a:off x="387900" y="1594025"/>
            <a:ext cx="2808000" cy="26811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8" name="Google Shape;3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9" name="Shape 39"/>
        <p:cNvGrpSpPr/>
        <p:nvPr/>
      </p:nvGrpSpPr>
      <p:grpSpPr>
        <a:xfrm>
          <a:off x="0" y="0"/>
          <a:ext cx="0" cy="0"/>
          <a:chOff x="0" y="0"/>
          <a:chExt cx="0" cy="0"/>
        </a:xfrm>
      </p:grpSpPr>
      <p:sp>
        <p:nvSpPr>
          <p:cNvPr id="40" name="Google Shape;40;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1" name="Google Shape;41;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2"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4" name="Google Shape;44;p9"/>
          <p:cNvCxnSpPr/>
          <p:nvPr/>
        </p:nvCxnSpPr>
        <p:spPr>
          <a:xfrm>
            <a:off x="5029675" y="4495503"/>
            <a:ext cx="540900" cy="0"/>
          </a:xfrm>
          <a:prstGeom prst="straightConnector1">
            <a:avLst/>
          </a:prstGeom>
          <a:noFill/>
          <a:ln cap="flat" cmpd="sng" w="38100">
            <a:solidFill>
              <a:schemeClr val="accent5"/>
            </a:solidFill>
            <a:prstDash val="solid"/>
            <a:round/>
            <a:headEnd len="sm" w="sm" type="none"/>
            <a:tailEnd len="sm" w="sm" type="none"/>
          </a:ln>
        </p:spPr>
      </p:cxnSp>
      <p:sp>
        <p:nvSpPr>
          <p:cNvPr id="45" name="Google Shape;45;p9"/>
          <p:cNvSpPr txBox="1"/>
          <p:nvPr>
            <p:ph type="title"/>
          </p:nvPr>
        </p:nvSpPr>
        <p:spPr>
          <a:xfrm>
            <a:off x="265500" y="1209075"/>
            <a:ext cx="4045200" cy="15063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6" name="Google Shape;46;p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p:txBody>
      </p:sp>
      <p:sp>
        <p:nvSpPr>
          <p:cNvPr id="47" name="Google Shape;47;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8" name="Google Shape;48;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9" name="Shape 49"/>
        <p:cNvGrpSpPr/>
        <p:nvPr/>
      </p:nvGrpSpPr>
      <p:grpSpPr>
        <a:xfrm>
          <a:off x="0" y="0"/>
          <a:ext cx="0" cy="0"/>
          <a:chOff x="0" y="0"/>
          <a:chExt cx="0" cy="0"/>
        </a:xfrm>
      </p:grpSpPr>
      <p:sp>
        <p:nvSpPr>
          <p:cNvPr id="50" name="Google Shape;50;p10"/>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p:txBody>
      </p:sp>
      <p:sp>
        <p:nvSpPr>
          <p:cNvPr id="51" name="Google Shape;51;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rina">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p:txBody>
      </p:sp>
      <p:sp>
        <p:nvSpPr>
          <p:cNvPr id="7" name="Google Shape;7;p1"/>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indent="-317500" lvl="1" marL="914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indent="-317500" lvl="2" marL="1371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indent="-317500" lvl="3" marL="1828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indent="-317500" lvl="4" marL="22860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indent="-317500" lvl="5" marL="27432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indent="-317500" lvl="6" marL="3200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indent="-317500" lvl="7" marL="3657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indent="-317500" lvl="8" marL="4114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4.png"/><Relationship Id="rId4" Type="http://schemas.openxmlformats.org/officeDocument/2006/relationships/image" Target="../media/image13.png"/><Relationship Id="rId5" Type="http://schemas.openxmlformats.org/officeDocument/2006/relationships/image" Target="../media/image8.png"/><Relationship Id="rId6"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5.png"/><Relationship Id="rId4" Type="http://schemas.openxmlformats.org/officeDocument/2006/relationships/image" Target="../media/image1.png"/><Relationship Id="rId5"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doi.org/10.1177/0013124520928610" TargetMode="External"/><Relationship Id="rId4" Type="http://schemas.openxmlformats.org/officeDocument/2006/relationships/hyperlink" Target="https://doi.org/10.1037/dhe0000315" TargetMode="External"/><Relationship Id="rId5" Type="http://schemas.openxmlformats.org/officeDocument/2006/relationships/hyperlink" Target="https://doi.org/10.1037/dhe0000310" TargetMode="External"/><Relationship Id="rId6" Type="http://schemas.openxmlformats.org/officeDocument/2006/relationships/hyperlink" Target="https://doi.org/10.1037/dhe0000117" TargetMode="External"/><Relationship Id="rId7" Type="http://schemas.openxmlformats.org/officeDocument/2006/relationships/hyperlink" Target="https://doi.org/10.1037/dhe0000296"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pic>
        <p:nvPicPr>
          <p:cNvPr id="63" name="Google Shape;63;p13"/>
          <p:cNvPicPr preferRelativeResize="0"/>
          <p:nvPr/>
        </p:nvPicPr>
        <p:blipFill rotWithShape="1">
          <a:blip r:embed="rId3">
            <a:alphaModFix/>
          </a:blip>
          <a:srcRect b="0" l="0" r="7373" t="0"/>
          <a:stretch/>
        </p:blipFill>
        <p:spPr>
          <a:xfrm>
            <a:off x="3460950" y="0"/>
            <a:ext cx="3387225" cy="4627650"/>
          </a:xfrm>
          <a:prstGeom prst="rect">
            <a:avLst/>
          </a:prstGeom>
          <a:noFill/>
          <a:ln>
            <a:noFill/>
          </a:ln>
        </p:spPr>
      </p:pic>
      <p:pic>
        <p:nvPicPr>
          <p:cNvPr id="64" name="Google Shape;64;p13"/>
          <p:cNvPicPr preferRelativeResize="0"/>
          <p:nvPr/>
        </p:nvPicPr>
        <p:blipFill rotWithShape="1">
          <a:blip r:embed="rId4">
            <a:alphaModFix/>
          </a:blip>
          <a:srcRect b="9008" l="13851" r="-3795" t="0"/>
          <a:stretch/>
        </p:blipFill>
        <p:spPr>
          <a:xfrm>
            <a:off x="6577775" y="2468550"/>
            <a:ext cx="2743200" cy="2698024"/>
          </a:xfrm>
          <a:prstGeom prst="rect">
            <a:avLst/>
          </a:prstGeom>
          <a:noFill/>
          <a:ln>
            <a:noFill/>
          </a:ln>
        </p:spPr>
      </p:pic>
      <p:pic>
        <p:nvPicPr>
          <p:cNvPr id="65" name="Google Shape;65;p13"/>
          <p:cNvPicPr preferRelativeResize="0"/>
          <p:nvPr/>
        </p:nvPicPr>
        <p:blipFill>
          <a:blip r:embed="rId5">
            <a:alphaModFix/>
          </a:blip>
          <a:stretch>
            <a:fillRect/>
          </a:stretch>
        </p:blipFill>
        <p:spPr>
          <a:xfrm>
            <a:off x="6482950" y="0"/>
            <a:ext cx="2928000" cy="2989000"/>
          </a:xfrm>
          <a:prstGeom prst="rect">
            <a:avLst/>
          </a:prstGeom>
          <a:noFill/>
          <a:ln>
            <a:noFill/>
          </a:ln>
        </p:spPr>
      </p:pic>
      <p:pic>
        <p:nvPicPr>
          <p:cNvPr id="66" name="Google Shape;66;p13"/>
          <p:cNvPicPr preferRelativeResize="0"/>
          <p:nvPr/>
        </p:nvPicPr>
        <p:blipFill>
          <a:blip r:embed="rId6">
            <a:alphaModFix/>
          </a:blip>
          <a:stretch>
            <a:fillRect/>
          </a:stretch>
        </p:blipFill>
        <p:spPr>
          <a:xfrm>
            <a:off x="0" y="0"/>
            <a:ext cx="3460950" cy="5143500"/>
          </a:xfrm>
          <a:prstGeom prst="rect">
            <a:avLst/>
          </a:prstGeom>
          <a:noFill/>
          <a:ln>
            <a:noFill/>
          </a:ln>
        </p:spPr>
      </p:pic>
      <p:sp>
        <p:nvSpPr>
          <p:cNvPr id="67" name="Google Shape;67;p13"/>
          <p:cNvSpPr/>
          <p:nvPr/>
        </p:nvSpPr>
        <p:spPr>
          <a:xfrm>
            <a:off x="2261450" y="0"/>
            <a:ext cx="5171700" cy="1592700"/>
          </a:xfrm>
          <a:prstGeom prst="roundRect">
            <a:avLst>
              <a:gd fmla="val 16667" name="adj"/>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13"/>
          <p:cNvSpPr txBox="1"/>
          <p:nvPr>
            <p:ph type="ctrTitle"/>
          </p:nvPr>
        </p:nvSpPr>
        <p:spPr>
          <a:xfrm>
            <a:off x="2045150" y="93450"/>
            <a:ext cx="5604300" cy="1405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3000"/>
              <a:t>Representation of Black women in the faculty at Salem State </a:t>
            </a:r>
            <a:r>
              <a:rPr lang="en" sz="3000"/>
              <a:t>University</a:t>
            </a:r>
            <a:endParaRPr sz="3000"/>
          </a:p>
        </p:txBody>
      </p:sp>
      <p:sp>
        <p:nvSpPr>
          <p:cNvPr id="69" name="Google Shape;69;p13"/>
          <p:cNvSpPr/>
          <p:nvPr/>
        </p:nvSpPr>
        <p:spPr>
          <a:xfrm>
            <a:off x="2632550" y="4129175"/>
            <a:ext cx="4429500" cy="1037400"/>
          </a:xfrm>
          <a:prstGeom prst="roundRect">
            <a:avLst>
              <a:gd fmla="val 16667" name="adj"/>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3"/>
          <p:cNvSpPr txBox="1"/>
          <p:nvPr/>
        </p:nvSpPr>
        <p:spPr>
          <a:xfrm>
            <a:off x="2742500" y="4193113"/>
            <a:ext cx="4209600" cy="477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900">
                <a:solidFill>
                  <a:schemeClr val="dk1"/>
                </a:solidFill>
                <a:latin typeface="Roboto"/>
                <a:ea typeface="Roboto"/>
                <a:cs typeface="Roboto"/>
                <a:sym typeface="Roboto"/>
              </a:rPr>
              <a:t>By Morgan McCarthy &amp; Camryn Willis</a:t>
            </a:r>
            <a:endParaRPr sz="1900">
              <a:solidFill>
                <a:schemeClr val="dk1"/>
              </a:solidFill>
              <a:latin typeface="Roboto"/>
              <a:ea typeface="Roboto"/>
              <a:cs typeface="Roboto"/>
              <a:sym typeface="Roboto"/>
            </a:endParaRPr>
          </a:p>
        </p:txBody>
      </p:sp>
      <p:sp>
        <p:nvSpPr>
          <p:cNvPr id="71" name="Google Shape;71;p13"/>
          <p:cNvSpPr txBox="1"/>
          <p:nvPr/>
        </p:nvSpPr>
        <p:spPr>
          <a:xfrm>
            <a:off x="2502050" y="4497000"/>
            <a:ext cx="46905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500">
                <a:solidFill>
                  <a:schemeClr val="dk1"/>
                </a:solidFill>
                <a:latin typeface="Roboto"/>
                <a:ea typeface="Roboto"/>
                <a:cs typeface="Roboto"/>
                <a:sym typeface="Roboto"/>
              </a:rPr>
              <a:t>Sociology Department</a:t>
            </a:r>
            <a:endParaRPr sz="1500">
              <a:solidFill>
                <a:schemeClr val="dk1"/>
              </a:solidFill>
              <a:latin typeface="Roboto"/>
              <a:ea typeface="Roboto"/>
              <a:cs typeface="Roboto"/>
              <a:sym typeface="Roboto"/>
            </a:endParaRPr>
          </a:p>
          <a:p>
            <a:pPr indent="0" lvl="0" marL="0" rtl="0" algn="ctr">
              <a:spcBef>
                <a:spcPts val="0"/>
              </a:spcBef>
              <a:spcAft>
                <a:spcPts val="0"/>
              </a:spcAft>
              <a:buNone/>
            </a:pPr>
            <a:r>
              <a:rPr lang="en" sz="1500">
                <a:solidFill>
                  <a:schemeClr val="dk1"/>
                </a:solidFill>
                <a:latin typeface="Roboto"/>
                <a:ea typeface="Roboto"/>
                <a:cs typeface="Roboto"/>
                <a:sym typeface="Roboto"/>
              </a:rPr>
              <a:t>SOC 403</a:t>
            </a:r>
            <a:endParaRPr sz="1500">
              <a:solidFill>
                <a:schemeClr val="dk1"/>
              </a:solidFill>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2"/>
          <p:cNvSpPr txBox="1"/>
          <p:nvPr>
            <p:ph type="title"/>
          </p:nvPr>
        </p:nvSpPr>
        <p:spPr>
          <a:xfrm>
            <a:off x="117975" y="458025"/>
            <a:ext cx="8908200" cy="6861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Beginning of Affirmative Action: </a:t>
            </a:r>
            <a:endParaRPr/>
          </a:p>
          <a:p>
            <a:pPr indent="0" lvl="0" marL="0" rtl="0" algn="ctr">
              <a:spcBef>
                <a:spcPts val="0"/>
              </a:spcBef>
              <a:spcAft>
                <a:spcPts val="0"/>
              </a:spcAft>
              <a:buNone/>
            </a:pPr>
            <a:r>
              <a:rPr lang="en"/>
              <a:t>The Association of Black Faculty and Administration</a:t>
            </a:r>
            <a:endParaRPr/>
          </a:p>
        </p:txBody>
      </p:sp>
      <p:sp>
        <p:nvSpPr>
          <p:cNvPr id="140" name="Google Shape;140;p22"/>
          <p:cNvSpPr txBox="1"/>
          <p:nvPr>
            <p:ph idx="1" type="body"/>
          </p:nvPr>
        </p:nvSpPr>
        <p:spPr>
          <a:xfrm>
            <a:off x="387900" y="1489825"/>
            <a:ext cx="5629500" cy="3078900"/>
          </a:xfrm>
          <a:prstGeom prst="rect">
            <a:avLst/>
          </a:prstGeom>
        </p:spPr>
        <p:txBody>
          <a:bodyPr anchorCtr="0" anchor="t" bIns="91425" lIns="91425" spcFirstLastPara="1" rIns="91425" wrap="square" tIns="91425">
            <a:normAutofit fontScale="92500" lnSpcReduction="10000"/>
          </a:bodyPr>
          <a:lstStyle/>
          <a:p>
            <a:pPr indent="-334327" lvl="0" marL="457200" rtl="0" algn="l">
              <a:spcBef>
                <a:spcPts val="0"/>
              </a:spcBef>
              <a:spcAft>
                <a:spcPts val="0"/>
              </a:spcAft>
              <a:buSzPct val="100000"/>
              <a:buChar char="●"/>
            </a:pPr>
            <a:r>
              <a:rPr lang="en"/>
              <a:t>The creation of The </a:t>
            </a:r>
            <a:r>
              <a:rPr lang="en"/>
              <a:t>Association</a:t>
            </a:r>
            <a:r>
              <a:rPr lang="en"/>
              <a:t> of Black Faculty and Administration</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334327" lvl="0" marL="457200" rtl="0" algn="l">
              <a:spcBef>
                <a:spcPts val="1200"/>
              </a:spcBef>
              <a:spcAft>
                <a:spcPts val="0"/>
              </a:spcAft>
              <a:buSzPct val="100000"/>
              <a:buChar char="●"/>
            </a:pPr>
            <a:r>
              <a:rPr lang="en"/>
              <a:t> “To serve as the collective voice of Black faculty and </a:t>
            </a:r>
            <a:r>
              <a:rPr lang="en"/>
              <a:t>administrators</a:t>
            </a:r>
            <a:r>
              <a:rPr lang="en"/>
              <a:t> with regard to the general welfare of Black people at </a:t>
            </a:r>
            <a:r>
              <a:rPr lang="en"/>
              <a:t>Salem</a:t>
            </a:r>
            <a:r>
              <a:rPr lang="en"/>
              <a:t> State </a:t>
            </a:r>
            <a:r>
              <a:rPr lang="en"/>
              <a:t>University.”</a:t>
            </a:r>
            <a:endParaRPr/>
          </a:p>
          <a:p>
            <a:pPr indent="0" lvl="0" marL="0" rtl="0" algn="l">
              <a:spcBef>
                <a:spcPts val="1200"/>
              </a:spcBef>
              <a:spcAft>
                <a:spcPts val="1200"/>
              </a:spcAft>
              <a:buNone/>
            </a:pPr>
            <a:r>
              <a:t/>
            </a:r>
            <a:endParaRPr/>
          </a:p>
        </p:txBody>
      </p:sp>
      <p:pic>
        <p:nvPicPr>
          <p:cNvPr id="141" name="Google Shape;141;p22"/>
          <p:cNvPicPr preferRelativeResize="0"/>
          <p:nvPr/>
        </p:nvPicPr>
        <p:blipFill>
          <a:blip r:embed="rId3">
            <a:alphaModFix/>
          </a:blip>
          <a:stretch>
            <a:fillRect/>
          </a:stretch>
        </p:blipFill>
        <p:spPr>
          <a:xfrm>
            <a:off x="6169800" y="1296525"/>
            <a:ext cx="2821801" cy="34060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3"/>
          <p:cNvSpPr txBox="1"/>
          <p:nvPr>
            <p:ph type="title"/>
          </p:nvPr>
        </p:nvSpPr>
        <p:spPr>
          <a:xfrm>
            <a:off x="387900" y="458025"/>
            <a:ext cx="5214000" cy="6861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a:t>Lack Of R</a:t>
            </a:r>
            <a:r>
              <a:rPr lang="en"/>
              <a:t>epresentation:</a:t>
            </a:r>
            <a:r>
              <a:rPr lang="en"/>
              <a:t> Affecting Students 1970’s</a:t>
            </a:r>
            <a:endParaRPr/>
          </a:p>
        </p:txBody>
      </p:sp>
      <p:sp>
        <p:nvSpPr>
          <p:cNvPr id="147" name="Google Shape;147;p23"/>
          <p:cNvSpPr txBox="1"/>
          <p:nvPr>
            <p:ph idx="1" type="body"/>
          </p:nvPr>
        </p:nvSpPr>
        <p:spPr>
          <a:xfrm>
            <a:off x="328575" y="1441600"/>
            <a:ext cx="4734600" cy="3517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000"/>
              <a:t>-</a:t>
            </a:r>
            <a:r>
              <a:rPr lang="en" sz="1400"/>
              <a:t>First Image: SSU Black faculty and </a:t>
            </a:r>
            <a:r>
              <a:rPr lang="en" sz="1400"/>
              <a:t>Administration</a:t>
            </a:r>
            <a:r>
              <a:rPr lang="en" sz="1400"/>
              <a:t> Association reach out to President Penson </a:t>
            </a:r>
            <a:r>
              <a:rPr lang="en" sz="1400"/>
              <a:t>about</a:t>
            </a:r>
            <a:r>
              <a:rPr lang="en" sz="1400"/>
              <a:t> </a:t>
            </a:r>
            <a:r>
              <a:rPr lang="en" sz="1400"/>
              <a:t>the  lack of Black community on campus. </a:t>
            </a:r>
            <a:endParaRPr sz="1400"/>
          </a:p>
          <a:p>
            <a:pPr indent="0" lvl="0" marL="0" rtl="0" algn="l">
              <a:spcBef>
                <a:spcPts val="1200"/>
              </a:spcBef>
              <a:spcAft>
                <a:spcPts val="0"/>
              </a:spcAft>
              <a:buNone/>
            </a:pPr>
            <a:r>
              <a:rPr lang="en" sz="1400"/>
              <a:t>-Second Image:  Students draw how they feel their experience is at Salem State</a:t>
            </a:r>
            <a:endParaRPr sz="1400"/>
          </a:p>
          <a:p>
            <a:pPr indent="0" lvl="0" marL="0" rtl="0" algn="l">
              <a:spcBef>
                <a:spcPts val="1200"/>
              </a:spcBef>
              <a:spcAft>
                <a:spcPts val="1200"/>
              </a:spcAft>
              <a:buNone/>
            </a:pPr>
            <a:r>
              <a:rPr lang="en" sz="1400"/>
              <a:t>-Second image: Professors have to fight for Black studies to be taught, </a:t>
            </a:r>
            <a:r>
              <a:rPr lang="en" sz="1400"/>
              <a:t>Professor Gerdes Fleurant says that Salem State isn’t putting full effort into knowledgeable Black studies, for example, “ Fleurant accused the administration of the following a “tacit policy of benign neglect” in the development of Black studies”.</a:t>
            </a:r>
            <a:endParaRPr sz="1400"/>
          </a:p>
        </p:txBody>
      </p:sp>
      <p:pic>
        <p:nvPicPr>
          <p:cNvPr id="148" name="Google Shape;148;p23"/>
          <p:cNvPicPr preferRelativeResize="0"/>
          <p:nvPr/>
        </p:nvPicPr>
        <p:blipFill rotWithShape="1">
          <a:blip r:embed="rId3">
            <a:alphaModFix/>
          </a:blip>
          <a:srcRect b="-7146" l="0" r="-25612" t="0"/>
          <a:stretch/>
        </p:blipFill>
        <p:spPr>
          <a:xfrm>
            <a:off x="7159300" y="139552"/>
            <a:ext cx="2356624" cy="2846574"/>
          </a:xfrm>
          <a:prstGeom prst="rect">
            <a:avLst/>
          </a:prstGeom>
          <a:noFill/>
          <a:ln>
            <a:noFill/>
          </a:ln>
        </p:spPr>
      </p:pic>
      <p:pic>
        <p:nvPicPr>
          <p:cNvPr id="149" name="Google Shape;149;p23"/>
          <p:cNvPicPr preferRelativeResize="0"/>
          <p:nvPr/>
        </p:nvPicPr>
        <p:blipFill rotWithShape="1">
          <a:blip r:embed="rId4">
            <a:alphaModFix/>
          </a:blip>
          <a:srcRect b="11960" l="17744" r="18008" t="19456"/>
          <a:stretch/>
        </p:blipFill>
        <p:spPr>
          <a:xfrm>
            <a:off x="5063175" y="2945475"/>
            <a:ext cx="3933251" cy="2013325"/>
          </a:xfrm>
          <a:prstGeom prst="rect">
            <a:avLst/>
          </a:prstGeom>
          <a:noFill/>
          <a:ln>
            <a:noFill/>
          </a:ln>
        </p:spPr>
      </p:pic>
      <p:pic>
        <p:nvPicPr>
          <p:cNvPr id="150" name="Google Shape;150;p23"/>
          <p:cNvPicPr preferRelativeResize="0"/>
          <p:nvPr/>
        </p:nvPicPr>
        <p:blipFill rotWithShape="1">
          <a:blip r:embed="rId5">
            <a:alphaModFix/>
          </a:blip>
          <a:srcRect b="5589" l="27526" r="26702" t="12085"/>
          <a:stretch/>
        </p:blipFill>
        <p:spPr>
          <a:xfrm>
            <a:off x="5063175" y="139550"/>
            <a:ext cx="1996524" cy="265194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4"/>
          <p:cNvSpPr txBox="1"/>
          <p:nvPr>
            <p:ph type="title"/>
          </p:nvPr>
        </p:nvSpPr>
        <p:spPr>
          <a:xfrm>
            <a:off x="138525" y="478825"/>
            <a:ext cx="5772300" cy="6861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a:t>Lack Of Representation: Affecting Students</a:t>
            </a:r>
            <a:endParaRPr/>
          </a:p>
        </p:txBody>
      </p:sp>
      <p:sp>
        <p:nvSpPr>
          <p:cNvPr id="156" name="Google Shape;156;p24"/>
          <p:cNvSpPr txBox="1"/>
          <p:nvPr>
            <p:ph idx="1" type="body"/>
          </p:nvPr>
        </p:nvSpPr>
        <p:spPr>
          <a:xfrm>
            <a:off x="2369625" y="1029475"/>
            <a:ext cx="2681700" cy="15963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Font typeface="Times New Roman"/>
              <a:buChar char="●"/>
            </a:pPr>
            <a:r>
              <a:rPr lang="en" sz="1100"/>
              <a:t>Letter from Winston </a:t>
            </a:r>
            <a:r>
              <a:rPr lang="en" sz="1100"/>
              <a:t>Kendall</a:t>
            </a:r>
            <a:r>
              <a:rPr lang="en" sz="1100"/>
              <a:t>, from the National </a:t>
            </a:r>
            <a:endParaRPr sz="1100"/>
          </a:p>
          <a:p>
            <a:pPr indent="0" lvl="0" marL="457200" rtl="0" algn="l">
              <a:spcBef>
                <a:spcPts val="0"/>
              </a:spcBef>
              <a:spcAft>
                <a:spcPts val="0"/>
              </a:spcAft>
              <a:buNone/>
            </a:pPr>
            <a:r>
              <a:rPr lang="en" sz="1100"/>
              <a:t>Conference of Black Lawyers, August 1, 1977</a:t>
            </a:r>
            <a:endParaRPr sz="1100"/>
          </a:p>
          <a:p>
            <a:pPr indent="-298450" lvl="0" marL="457200" rtl="0" algn="l">
              <a:spcBef>
                <a:spcPts val="0"/>
              </a:spcBef>
              <a:spcAft>
                <a:spcPts val="0"/>
              </a:spcAft>
              <a:buSzPts val="1100"/>
              <a:buFont typeface="Times New Roman"/>
              <a:buChar char="●"/>
            </a:pPr>
            <a:r>
              <a:rPr lang="en" sz="1100"/>
              <a:t>Discusses how KKK groups targeting Black </a:t>
            </a:r>
            <a:r>
              <a:rPr lang="en" sz="1100"/>
              <a:t>students</a:t>
            </a:r>
            <a:r>
              <a:rPr lang="en" sz="1100"/>
              <a:t> at SSU to discourage Black attendance</a:t>
            </a:r>
            <a:endParaRPr sz="1100"/>
          </a:p>
        </p:txBody>
      </p:sp>
      <p:pic>
        <p:nvPicPr>
          <p:cNvPr id="157" name="Google Shape;157;p24"/>
          <p:cNvPicPr preferRelativeResize="0"/>
          <p:nvPr/>
        </p:nvPicPr>
        <p:blipFill>
          <a:blip r:embed="rId3">
            <a:alphaModFix/>
          </a:blip>
          <a:stretch>
            <a:fillRect/>
          </a:stretch>
        </p:blipFill>
        <p:spPr>
          <a:xfrm>
            <a:off x="-1583750" y="992250"/>
            <a:ext cx="5833723" cy="4151251"/>
          </a:xfrm>
          <a:prstGeom prst="rect">
            <a:avLst/>
          </a:prstGeom>
          <a:noFill/>
          <a:ln>
            <a:noFill/>
          </a:ln>
        </p:spPr>
      </p:pic>
      <p:sp>
        <p:nvSpPr>
          <p:cNvPr id="158" name="Google Shape;158;p24"/>
          <p:cNvSpPr txBox="1"/>
          <p:nvPr/>
        </p:nvSpPr>
        <p:spPr>
          <a:xfrm>
            <a:off x="6988525" y="778675"/>
            <a:ext cx="2118300" cy="18471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Roboto"/>
              <a:buChar char="●"/>
            </a:pPr>
            <a:r>
              <a:rPr lang="en" sz="1200">
                <a:solidFill>
                  <a:schemeClr val="dk1"/>
                </a:solidFill>
                <a:latin typeface="Roboto"/>
                <a:ea typeface="Roboto"/>
                <a:cs typeface="Roboto"/>
                <a:sym typeface="Roboto"/>
              </a:rPr>
              <a:t>Professor Martini at SSU is removed after racially </a:t>
            </a:r>
            <a:r>
              <a:rPr lang="en" sz="1200">
                <a:solidFill>
                  <a:schemeClr val="dk1"/>
                </a:solidFill>
                <a:latin typeface="Roboto"/>
                <a:ea typeface="Roboto"/>
                <a:cs typeface="Roboto"/>
                <a:sym typeface="Roboto"/>
              </a:rPr>
              <a:t>discriminative comments</a:t>
            </a:r>
            <a:r>
              <a:rPr lang="en" sz="1200">
                <a:solidFill>
                  <a:schemeClr val="dk1"/>
                </a:solidFill>
                <a:latin typeface="Roboto"/>
                <a:ea typeface="Roboto"/>
                <a:cs typeface="Roboto"/>
                <a:sym typeface="Roboto"/>
              </a:rPr>
              <a:t> were made to a students. Caused </a:t>
            </a:r>
            <a:r>
              <a:rPr lang="en" sz="1200">
                <a:solidFill>
                  <a:schemeClr val="dk1"/>
                </a:solidFill>
                <a:latin typeface="Roboto"/>
                <a:ea typeface="Roboto"/>
                <a:cs typeface="Roboto"/>
                <a:sym typeface="Roboto"/>
              </a:rPr>
              <a:t>discouragement</a:t>
            </a:r>
            <a:r>
              <a:rPr lang="en" sz="1200">
                <a:solidFill>
                  <a:schemeClr val="dk1"/>
                </a:solidFill>
                <a:latin typeface="Roboto"/>
                <a:ea typeface="Roboto"/>
                <a:cs typeface="Roboto"/>
                <a:sym typeface="Roboto"/>
              </a:rPr>
              <a:t> among Black students. </a:t>
            </a:r>
            <a:endParaRPr sz="1200">
              <a:solidFill>
                <a:schemeClr val="dk1"/>
              </a:solidFill>
              <a:latin typeface="Roboto"/>
              <a:ea typeface="Roboto"/>
              <a:cs typeface="Roboto"/>
              <a:sym typeface="Roboto"/>
            </a:endParaRPr>
          </a:p>
        </p:txBody>
      </p:sp>
      <p:pic>
        <p:nvPicPr>
          <p:cNvPr id="159" name="Google Shape;159;p24"/>
          <p:cNvPicPr preferRelativeResize="0"/>
          <p:nvPr/>
        </p:nvPicPr>
        <p:blipFill rotWithShape="1">
          <a:blip r:embed="rId4">
            <a:alphaModFix/>
          </a:blip>
          <a:srcRect b="7972" l="27843" r="34651" t="8631"/>
          <a:stretch/>
        </p:blipFill>
        <p:spPr>
          <a:xfrm>
            <a:off x="3104675" y="2758525"/>
            <a:ext cx="1742976" cy="2042675"/>
          </a:xfrm>
          <a:prstGeom prst="rect">
            <a:avLst/>
          </a:prstGeom>
          <a:noFill/>
          <a:ln>
            <a:noFill/>
          </a:ln>
        </p:spPr>
      </p:pic>
      <p:pic>
        <p:nvPicPr>
          <p:cNvPr id="160" name="Google Shape;160;p24"/>
          <p:cNvPicPr preferRelativeResize="0"/>
          <p:nvPr/>
        </p:nvPicPr>
        <p:blipFill rotWithShape="1">
          <a:blip r:embed="rId5">
            <a:alphaModFix/>
          </a:blip>
          <a:srcRect b="3225" l="28239" r="28992" t="10768"/>
          <a:stretch/>
        </p:blipFill>
        <p:spPr>
          <a:xfrm>
            <a:off x="4979950" y="736313"/>
            <a:ext cx="2118323" cy="2225226"/>
          </a:xfrm>
          <a:prstGeom prst="rect">
            <a:avLst/>
          </a:prstGeom>
          <a:noFill/>
          <a:ln>
            <a:noFill/>
          </a:ln>
        </p:spPr>
      </p:pic>
      <p:sp>
        <p:nvSpPr>
          <p:cNvPr id="161" name="Google Shape;161;p24"/>
          <p:cNvSpPr txBox="1"/>
          <p:nvPr/>
        </p:nvSpPr>
        <p:spPr>
          <a:xfrm flipH="1" rot="10800000">
            <a:off x="4604150" y="3039225"/>
            <a:ext cx="3439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162" name="Google Shape;162;p24"/>
          <p:cNvSpPr txBox="1"/>
          <p:nvPr/>
        </p:nvSpPr>
        <p:spPr>
          <a:xfrm>
            <a:off x="4937050" y="3201000"/>
            <a:ext cx="3439500" cy="1385400"/>
          </a:xfrm>
          <a:prstGeom prst="rect">
            <a:avLst/>
          </a:prstGeom>
          <a:noFill/>
          <a:ln>
            <a:noFill/>
          </a:ln>
        </p:spPr>
        <p:txBody>
          <a:bodyPr anchorCtr="0" anchor="t" bIns="91425" lIns="91425" spcFirstLastPara="1" rIns="91425" wrap="square" tIns="91425">
            <a:spAutoFit/>
          </a:bodyPr>
          <a:lstStyle/>
          <a:p>
            <a:pPr indent="-311150" lvl="0" marL="457200" rtl="0" algn="l">
              <a:spcBef>
                <a:spcPts val="0"/>
              </a:spcBef>
              <a:spcAft>
                <a:spcPts val="0"/>
              </a:spcAft>
              <a:buClr>
                <a:schemeClr val="dk1"/>
              </a:buClr>
              <a:buSzPts val="1300"/>
              <a:buFont typeface="Roboto"/>
              <a:buChar char="●"/>
            </a:pPr>
            <a:r>
              <a:rPr lang="en" sz="1300">
                <a:solidFill>
                  <a:schemeClr val="dk1"/>
                </a:solidFill>
                <a:latin typeface="Roboto"/>
                <a:ea typeface="Roboto"/>
                <a:cs typeface="Roboto"/>
                <a:sym typeface="Roboto"/>
              </a:rPr>
              <a:t>African American Association at SSU stands up against President Penson about alleviating racism on the campus. Black students </a:t>
            </a:r>
            <a:r>
              <a:rPr lang="en" sz="1300">
                <a:solidFill>
                  <a:schemeClr val="dk1"/>
                </a:solidFill>
                <a:latin typeface="Roboto"/>
                <a:ea typeface="Roboto"/>
                <a:cs typeface="Roboto"/>
                <a:sym typeface="Roboto"/>
              </a:rPr>
              <a:t>activism</a:t>
            </a:r>
            <a:r>
              <a:rPr lang="en" sz="1300">
                <a:solidFill>
                  <a:schemeClr val="dk1"/>
                </a:solidFill>
                <a:latin typeface="Roboto"/>
                <a:ea typeface="Roboto"/>
                <a:cs typeface="Roboto"/>
                <a:sym typeface="Roboto"/>
              </a:rPr>
              <a:t> for racism and lack of </a:t>
            </a:r>
            <a:r>
              <a:rPr lang="en" sz="1300">
                <a:solidFill>
                  <a:schemeClr val="dk1"/>
                </a:solidFill>
                <a:latin typeface="Roboto"/>
                <a:ea typeface="Roboto"/>
                <a:cs typeface="Roboto"/>
                <a:sym typeface="Roboto"/>
              </a:rPr>
              <a:t>representation</a:t>
            </a:r>
            <a:r>
              <a:rPr lang="en" sz="1300">
                <a:solidFill>
                  <a:schemeClr val="dk1"/>
                </a:solidFill>
                <a:latin typeface="Roboto"/>
                <a:ea typeface="Roboto"/>
                <a:cs typeface="Roboto"/>
                <a:sym typeface="Roboto"/>
              </a:rPr>
              <a:t> at SSU. </a:t>
            </a:r>
            <a:endParaRPr sz="1300">
              <a:solidFill>
                <a:schemeClr val="dk1"/>
              </a:solidFill>
              <a:latin typeface="Roboto"/>
              <a:ea typeface="Roboto"/>
              <a:cs typeface="Roboto"/>
              <a:sym typeface="Robo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Conclusion </a:t>
            </a:r>
            <a:endParaRPr/>
          </a:p>
        </p:txBody>
      </p:sp>
      <p:sp>
        <p:nvSpPr>
          <p:cNvPr id="168" name="Google Shape;168;p25"/>
          <p:cNvSpPr txBox="1"/>
          <p:nvPr>
            <p:ph idx="1" type="body"/>
          </p:nvPr>
        </p:nvSpPr>
        <p:spPr>
          <a:xfrm>
            <a:off x="0" y="1258550"/>
            <a:ext cx="9144000" cy="32511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SzPts val="1500"/>
              <a:buChar char="●"/>
            </a:pPr>
            <a:r>
              <a:rPr lang="en" sz="1500"/>
              <a:t>Lack of representation of Black women in archives</a:t>
            </a:r>
            <a:endParaRPr sz="1500"/>
          </a:p>
          <a:p>
            <a:pPr indent="-322262" lvl="1" marL="914400" rtl="0" algn="l">
              <a:spcBef>
                <a:spcPts val="0"/>
              </a:spcBef>
              <a:spcAft>
                <a:spcPts val="0"/>
              </a:spcAft>
              <a:buSzPts val="1475"/>
              <a:buChar char="○"/>
            </a:pPr>
            <a:r>
              <a:rPr lang="en" sz="1475"/>
              <a:t>There was not extensive information on the amount of Black women in faculty, this leads us to believe that there were none until they are finally recorded in the  late 1970s as part of the faculty </a:t>
            </a:r>
            <a:endParaRPr sz="1475"/>
          </a:p>
          <a:p>
            <a:pPr indent="0" lvl="0" marL="914400" rtl="0" algn="l">
              <a:spcBef>
                <a:spcPts val="1200"/>
              </a:spcBef>
              <a:spcAft>
                <a:spcPts val="0"/>
              </a:spcAft>
              <a:buSzPts val="935"/>
              <a:buNone/>
            </a:pPr>
            <a:r>
              <a:t/>
            </a:r>
            <a:endParaRPr sz="1375"/>
          </a:p>
          <a:p>
            <a:pPr indent="-323850" lvl="0" marL="457200" rtl="0" algn="l">
              <a:spcBef>
                <a:spcPts val="1200"/>
              </a:spcBef>
              <a:spcAft>
                <a:spcPts val="0"/>
              </a:spcAft>
              <a:buSzPts val="1500"/>
              <a:buChar char="●"/>
            </a:pPr>
            <a:r>
              <a:rPr lang="en" sz="1500"/>
              <a:t>Despite </a:t>
            </a:r>
            <a:r>
              <a:rPr lang="en" sz="1500"/>
              <a:t>advocating</a:t>
            </a:r>
            <a:r>
              <a:rPr lang="en" sz="1500"/>
              <a:t> for more representation of Black faculty and Black women by the Black Caucus and later the Association for Black Faculty and Administration, lack of representation persisted </a:t>
            </a:r>
            <a:endParaRPr sz="1500"/>
          </a:p>
          <a:p>
            <a:pPr indent="-323850" lvl="1" marL="914400" rtl="0" algn="l">
              <a:spcBef>
                <a:spcPts val="0"/>
              </a:spcBef>
              <a:spcAft>
                <a:spcPts val="0"/>
              </a:spcAft>
              <a:buSzPts val="1500"/>
              <a:buChar char="○"/>
            </a:pPr>
            <a:r>
              <a:rPr lang="en" sz="1500"/>
              <a:t>For over 50 years there has been a </a:t>
            </a:r>
            <a:r>
              <a:rPr lang="en" sz="1500"/>
              <a:t>disproportionate</a:t>
            </a:r>
            <a:r>
              <a:rPr lang="en" sz="1500"/>
              <a:t> amount of Black people on the </a:t>
            </a:r>
            <a:r>
              <a:rPr lang="en" sz="1500"/>
              <a:t>faculty</a:t>
            </a:r>
            <a:endParaRPr sz="1500"/>
          </a:p>
          <a:p>
            <a:pPr indent="0" lvl="0" marL="457200" rtl="0" algn="l">
              <a:spcBef>
                <a:spcPts val="1200"/>
              </a:spcBef>
              <a:spcAft>
                <a:spcPts val="0"/>
              </a:spcAft>
              <a:buSzPts val="935"/>
              <a:buNone/>
            </a:pPr>
            <a:r>
              <a:t/>
            </a:r>
            <a:endParaRPr sz="1500"/>
          </a:p>
          <a:p>
            <a:pPr indent="-323850" lvl="0" marL="457200" rtl="0" algn="l">
              <a:spcBef>
                <a:spcPts val="1200"/>
              </a:spcBef>
              <a:spcAft>
                <a:spcPts val="0"/>
              </a:spcAft>
              <a:buSzPts val="1500"/>
              <a:buChar char="●"/>
            </a:pPr>
            <a:r>
              <a:rPr lang="en" sz="1500"/>
              <a:t>The Campus Climate Study done in 2017 proves that the lack of representation of Black women in faculty is still a pressing issue. Not only do the few  Black faculty feel uncomfortable in their </a:t>
            </a:r>
            <a:r>
              <a:rPr lang="en" sz="1500"/>
              <a:t>environment, the Black students feel the consequences of this as well. </a:t>
            </a:r>
            <a:endParaRPr sz="15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2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Bibliography</a:t>
            </a:r>
            <a:r>
              <a:rPr lang="en"/>
              <a:t> </a:t>
            </a:r>
            <a:endParaRPr/>
          </a:p>
        </p:txBody>
      </p:sp>
      <p:sp>
        <p:nvSpPr>
          <p:cNvPr id="174" name="Google Shape;174;p26"/>
          <p:cNvSpPr txBox="1"/>
          <p:nvPr>
            <p:ph idx="1" type="body"/>
          </p:nvPr>
        </p:nvSpPr>
        <p:spPr>
          <a:xfrm>
            <a:off x="387900" y="1214925"/>
            <a:ext cx="8368200" cy="3769200"/>
          </a:xfrm>
          <a:prstGeom prst="rect">
            <a:avLst/>
          </a:prstGeom>
        </p:spPr>
        <p:txBody>
          <a:bodyPr anchorCtr="0" anchor="t" bIns="91425" lIns="91425" spcFirstLastPara="1" rIns="91425" wrap="square" tIns="91425">
            <a:noAutofit/>
          </a:bodyPr>
          <a:lstStyle/>
          <a:p>
            <a:pPr indent="-283210" lvl="0" marL="457200" rtl="0" algn="l">
              <a:lnSpc>
                <a:spcPct val="95000"/>
              </a:lnSpc>
              <a:spcBef>
                <a:spcPts val="0"/>
              </a:spcBef>
              <a:spcAft>
                <a:spcPts val="0"/>
              </a:spcAft>
              <a:buSzPts val="860"/>
              <a:buChar char="●"/>
            </a:pPr>
            <a:r>
              <a:rPr lang="en" sz="860"/>
              <a:t>Chapter Four: Breaking the Connection: Occupational Gender Segregation and the Gender Wage Gap. (2001). In </a:t>
            </a:r>
            <a:r>
              <a:rPr i="1" lang="en" sz="860"/>
              <a:t>Complex Inequality</a:t>
            </a:r>
            <a:r>
              <a:rPr lang="en" sz="860"/>
              <a:t> (pp. 91–118). Taylor &amp; Francis Ltd / Books.</a:t>
            </a:r>
            <a:endParaRPr sz="860"/>
          </a:p>
          <a:p>
            <a:pPr indent="0" lvl="0" marL="457200" rtl="0" algn="l">
              <a:lnSpc>
                <a:spcPct val="95000"/>
              </a:lnSpc>
              <a:spcBef>
                <a:spcPts val="0"/>
              </a:spcBef>
              <a:spcAft>
                <a:spcPts val="0"/>
              </a:spcAft>
              <a:buSzPts val="605"/>
              <a:buNone/>
            </a:pPr>
            <a:r>
              <a:t/>
            </a:r>
            <a:endParaRPr sz="860"/>
          </a:p>
          <a:p>
            <a:pPr indent="-283210" lvl="0" marL="457200" rtl="0" algn="l">
              <a:lnSpc>
                <a:spcPct val="95000"/>
              </a:lnSpc>
              <a:spcBef>
                <a:spcPts val="0"/>
              </a:spcBef>
              <a:spcAft>
                <a:spcPts val="0"/>
              </a:spcAft>
              <a:buSzPts val="860"/>
              <a:buChar char="●"/>
            </a:pPr>
            <a:r>
              <a:rPr lang="en" sz="860"/>
              <a:t>Lynch, K. (2000). CHAPTER 4: Research and Theory on Equality and Education. In </a:t>
            </a:r>
            <a:r>
              <a:rPr i="1" lang="en" sz="860"/>
              <a:t>Handbook of the Sociology of Education</a:t>
            </a:r>
            <a:r>
              <a:rPr lang="en" sz="860"/>
              <a:t> (pp. 85–105). Springer Nature / Books.</a:t>
            </a:r>
            <a:endParaRPr sz="860"/>
          </a:p>
          <a:p>
            <a:pPr indent="0" lvl="0" marL="457200" rtl="0" algn="l">
              <a:lnSpc>
                <a:spcPct val="95000"/>
              </a:lnSpc>
              <a:spcBef>
                <a:spcPts val="0"/>
              </a:spcBef>
              <a:spcAft>
                <a:spcPts val="0"/>
              </a:spcAft>
              <a:buSzPts val="605"/>
              <a:buNone/>
            </a:pPr>
            <a:r>
              <a:t/>
            </a:r>
            <a:endParaRPr sz="860"/>
          </a:p>
          <a:p>
            <a:pPr indent="-283210" lvl="0" marL="457200" rtl="0" algn="l">
              <a:lnSpc>
                <a:spcPct val="95000"/>
              </a:lnSpc>
              <a:spcBef>
                <a:spcPts val="0"/>
              </a:spcBef>
              <a:spcAft>
                <a:spcPts val="0"/>
              </a:spcAft>
              <a:buSzPts val="860"/>
              <a:buChar char="●"/>
            </a:pPr>
            <a:r>
              <a:rPr lang="en" sz="860"/>
              <a:t>Cohen, E. G. (2000). CHAPTER 11: Equitable Classrooms in a Changing Society. In </a:t>
            </a:r>
            <a:r>
              <a:rPr i="1" lang="en" sz="860"/>
              <a:t>Handbook of the Sociology of Education</a:t>
            </a:r>
            <a:r>
              <a:rPr lang="en" sz="860"/>
              <a:t> (pp. 265–283). Springer Nature / Books.</a:t>
            </a:r>
            <a:endParaRPr sz="860"/>
          </a:p>
          <a:p>
            <a:pPr indent="0" lvl="0" marL="457200" rtl="0" algn="l">
              <a:lnSpc>
                <a:spcPct val="95000"/>
              </a:lnSpc>
              <a:spcBef>
                <a:spcPts val="0"/>
              </a:spcBef>
              <a:spcAft>
                <a:spcPts val="0"/>
              </a:spcAft>
              <a:buSzPts val="605"/>
              <a:buNone/>
            </a:pPr>
            <a:r>
              <a:t/>
            </a:r>
            <a:endParaRPr sz="860"/>
          </a:p>
          <a:p>
            <a:pPr indent="-283210" lvl="0" marL="457200" rtl="0" algn="l">
              <a:lnSpc>
                <a:spcPct val="95000"/>
              </a:lnSpc>
              <a:spcBef>
                <a:spcPts val="0"/>
              </a:spcBef>
              <a:spcAft>
                <a:spcPts val="0"/>
              </a:spcAft>
              <a:buSzPts val="860"/>
              <a:buChar char="●"/>
            </a:pPr>
            <a:r>
              <a:rPr lang="en" sz="860"/>
              <a:t>Avasilcăi, M.-A. (2020). Methods of Protection of Employees’ Rights through Human Resources Department. </a:t>
            </a:r>
            <a:r>
              <a:rPr i="1" lang="en" sz="860"/>
              <a:t>Scientific Annals of the “Al. I. Cuza” University, Iasi. Sociology &amp; Social Work / Analele Stiintifice Ale Universitatii “Al. I. Cuza” Iasi Sociologie Si Asistenta Sociala</a:t>
            </a:r>
            <a:r>
              <a:rPr lang="en" sz="860"/>
              <a:t>, </a:t>
            </a:r>
            <a:r>
              <a:rPr i="1" lang="en" sz="860"/>
              <a:t>13</a:t>
            </a:r>
            <a:r>
              <a:rPr lang="en" sz="860"/>
              <a:t>(2), 117–126.</a:t>
            </a:r>
            <a:endParaRPr sz="860"/>
          </a:p>
          <a:p>
            <a:pPr indent="0" lvl="0" marL="457200" rtl="0" algn="l">
              <a:lnSpc>
                <a:spcPct val="95000"/>
              </a:lnSpc>
              <a:spcBef>
                <a:spcPts val="0"/>
              </a:spcBef>
              <a:spcAft>
                <a:spcPts val="0"/>
              </a:spcAft>
              <a:buSzPts val="605"/>
              <a:buNone/>
            </a:pPr>
            <a:r>
              <a:t/>
            </a:r>
            <a:endParaRPr sz="860"/>
          </a:p>
          <a:p>
            <a:pPr indent="-283210" lvl="0" marL="457200" rtl="0" algn="l">
              <a:lnSpc>
                <a:spcPct val="95000"/>
              </a:lnSpc>
              <a:spcBef>
                <a:spcPts val="0"/>
              </a:spcBef>
              <a:spcAft>
                <a:spcPts val="0"/>
              </a:spcAft>
              <a:buSzPts val="860"/>
              <a:buChar char="●"/>
            </a:pPr>
            <a:r>
              <a:rPr lang="en" sz="860"/>
              <a:t>Chapter Two: Configurations of inequality: Intersections of Gender, Class, and Race. (2001). In </a:t>
            </a:r>
            <a:r>
              <a:rPr i="1" lang="en" sz="860"/>
              <a:t>Complex Inequality</a:t>
            </a:r>
            <a:r>
              <a:rPr lang="en" sz="860"/>
              <a:t> (pp. 29–59). Taylor &amp; Francis Ltd / Books.</a:t>
            </a:r>
            <a:endParaRPr sz="860"/>
          </a:p>
          <a:p>
            <a:pPr indent="0" lvl="0" marL="457200" rtl="0" algn="l">
              <a:lnSpc>
                <a:spcPct val="95000"/>
              </a:lnSpc>
              <a:spcBef>
                <a:spcPts val="0"/>
              </a:spcBef>
              <a:spcAft>
                <a:spcPts val="0"/>
              </a:spcAft>
              <a:buSzPts val="605"/>
              <a:buNone/>
            </a:pPr>
            <a:r>
              <a:t/>
            </a:r>
            <a:endParaRPr sz="860"/>
          </a:p>
          <a:p>
            <a:pPr indent="-283210" lvl="0" marL="457200" rtl="0" algn="l">
              <a:lnSpc>
                <a:spcPct val="95000"/>
              </a:lnSpc>
              <a:spcBef>
                <a:spcPts val="0"/>
              </a:spcBef>
              <a:spcAft>
                <a:spcPts val="0"/>
              </a:spcAft>
              <a:buSzPts val="860"/>
              <a:buChar char="●"/>
            </a:pPr>
            <a:r>
              <a:rPr lang="en" sz="860"/>
              <a:t> Fletcher, E. C., &amp; Hernandez-Gantes, V. M. (2021). They’re Moving in Spaces They’re Not Used to: Examining the Racialized Experiences of African American Students in a High School STEAM Academy. Education and Urban Society, 53(3), 357–376. </a:t>
            </a:r>
            <a:r>
              <a:rPr lang="en" sz="860" u="sng">
                <a:hlinkClick r:id="rId3"/>
              </a:rPr>
              <a:t>https://doi.org/10.1177/0013124520928610</a:t>
            </a:r>
            <a:endParaRPr sz="860"/>
          </a:p>
          <a:p>
            <a:pPr indent="0" lvl="0" marL="457200" rtl="0" algn="l">
              <a:lnSpc>
                <a:spcPct val="95000"/>
              </a:lnSpc>
              <a:spcBef>
                <a:spcPts val="0"/>
              </a:spcBef>
              <a:spcAft>
                <a:spcPts val="0"/>
              </a:spcAft>
              <a:buSzPts val="605"/>
              <a:buNone/>
            </a:pPr>
            <a:r>
              <a:t/>
            </a:r>
            <a:endParaRPr sz="860"/>
          </a:p>
          <a:p>
            <a:pPr indent="-283210" lvl="0" marL="457200" rtl="0" algn="l">
              <a:lnSpc>
                <a:spcPct val="95000"/>
              </a:lnSpc>
              <a:spcBef>
                <a:spcPts val="0"/>
              </a:spcBef>
              <a:spcAft>
                <a:spcPts val="0"/>
              </a:spcAft>
              <a:buSzPts val="860"/>
              <a:buChar char="●"/>
            </a:pPr>
            <a:r>
              <a:rPr lang="en" sz="860"/>
              <a:t>Haynes-Baratz, M. C., Bond, M. A., Allen, C. T., Li, Y. L., &amp; Metinyurt, T. (2021). Challenging gendered microaggressions in the academy: A social–ecological analysis of bystander action among faculty. </a:t>
            </a:r>
            <a:r>
              <a:rPr i="1" lang="en" sz="860"/>
              <a:t>Journal of Diversity in Higher Education</a:t>
            </a:r>
            <a:r>
              <a:rPr lang="en" sz="860"/>
              <a:t>. </a:t>
            </a:r>
            <a:r>
              <a:rPr lang="en" sz="860" u="sng">
                <a:hlinkClick r:id="rId4"/>
              </a:rPr>
              <a:t>https://doi.org/10.1037/dhe0000315</a:t>
            </a:r>
            <a:endParaRPr sz="860"/>
          </a:p>
          <a:p>
            <a:pPr indent="0" lvl="0" marL="0" rtl="0" algn="l">
              <a:lnSpc>
                <a:spcPct val="95000"/>
              </a:lnSpc>
              <a:spcBef>
                <a:spcPts val="0"/>
              </a:spcBef>
              <a:spcAft>
                <a:spcPts val="0"/>
              </a:spcAft>
              <a:buSzPts val="605"/>
              <a:buNone/>
            </a:pPr>
            <a:r>
              <a:t/>
            </a:r>
            <a:endParaRPr sz="860"/>
          </a:p>
          <a:p>
            <a:pPr indent="-283210" lvl="0" marL="457200" rtl="0" algn="l">
              <a:lnSpc>
                <a:spcPct val="95000"/>
              </a:lnSpc>
              <a:spcBef>
                <a:spcPts val="0"/>
              </a:spcBef>
              <a:spcAft>
                <a:spcPts val="0"/>
              </a:spcAft>
              <a:buSzPts val="860"/>
              <a:buChar char="●"/>
            </a:pPr>
            <a:r>
              <a:rPr lang="en" sz="860"/>
              <a:t>Mathew, A. C., Risdon, S. N., Ash, A., Cha, J., &amp; Jun, A. (2021). The complexity of working with white racial allies: Challenges for diversity educators of color in higher education. </a:t>
            </a:r>
            <a:r>
              <a:rPr i="1" lang="en" sz="860"/>
              <a:t>Journal of Diversity in Higher Education</a:t>
            </a:r>
            <a:r>
              <a:rPr lang="en" sz="860"/>
              <a:t>. </a:t>
            </a:r>
            <a:r>
              <a:rPr lang="en" sz="860" u="sng">
                <a:hlinkClick r:id="rId5"/>
              </a:rPr>
              <a:t>https://doi.org/10.1037/dhe0000310</a:t>
            </a:r>
            <a:endParaRPr sz="860"/>
          </a:p>
          <a:p>
            <a:pPr indent="0" lvl="0" marL="457200" rtl="0" algn="l">
              <a:lnSpc>
                <a:spcPct val="95000"/>
              </a:lnSpc>
              <a:spcBef>
                <a:spcPts val="0"/>
              </a:spcBef>
              <a:spcAft>
                <a:spcPts val="0"/>
              </a:spcAft>
              <a:buSzPts val="605"/>
              <a:buNone/>
            </a:pPr>
            <a:r>
              <a:t/>
            </a:r>
            <a:endParaRPr sz="860"/>
          </a:p>
          <a:p>
            <a:pPr indent="-283210" lvl="0" marL="457200" rtl="0" algn="l">
              <a:lnSpc>
                <a:spcPct val="95000"/>
              </a:lnSpc>
              <a:spcBef>
                <a:spcPts val="0"/>
              </a:spcBef>
              <a:spcAft>
                <a:spcPts val="0"/>
              </a:spcAft>
              <a:buSzPts val="860"/>
              <a:buChar char="●"/>
            </a:pPr>
            <a:r>
              <a:rPr lang="en" sz="860"/>
              <a:t>Hussain, M., &amp; Jones, J. M. (2021). Discrimination, diversity, and sense of belonging: Experiences of students of color. </a:t>
            </a:r>
            <a:r>
              <a:rPr i="1" lang="en" sz="860"/>
              <a:t>Journal of Diversity in Higher Education</a:t>
            </a:r>
            <a:r>
              <a:rPr lang="en" sz="860"/>
              <a:t>, </a:t>
            </a:r>
            <a:r>
              <a:rPr i="1" lang="en" sz="860"/>
              <a:t>14</a:t>
            </a:r>
            <a:r>
              <a:rPr lang="en" sz="860"/>
              <a:t>(1), 63–71. </a:t>
            </a:r>
            <a:r>
              <a:rPr lang="en" sz="860" u="sng">
                <a:hlinkClick r:id="rId6"/>
              </a:rPr>
              <a:t>https://doi.org/10.1037/dhe0000117</a:t>
            </a:r>
            <a:endParaRPr sz="860"/>
          </a:p>
          <a:p>
            <a:pPr indent="0" lvl="0" marL="457200" rtl="0" algn="l">
              <a:lnSpc>
                <a:spcPct val="95000"/>
              </a:lnSpc>
              <a:spcBef>
                <a:spcPts val="0"/>
              </a:spcBef>
              <a:spcAft>
                <a:spcPts val="0"/>
              </a:spcAft>
              <a:buSzPts val="605"/>
              <a:buNone/>
            </a:pPr>
            <a:r>
              <a:t/>
            </a:r>
            <a:endParaRPr sz="860"/>
          </a:p>
          <a:p>
            <a:pPr indent="-283210" lvl="0" marL="457200" rtl="0" algn="l">
              <a:lnSpc>
                <a:spcPct val="95000"/>
              </a:lnSpc>
              <a:spcBef>
                <a:spcPts val="0"/>
              </a:spcBef>
              <a:spcAft>
                <a:spcPts val="0"/>
              </a:spcAft>
              <a:buSzPts val="860"/>
              <a:buChar char="●"/>
            </a:pPr>
            <a:r>
              <a:rPr lang="en" sz="860"/>
              <a:t>Yi, V., &amp; Ramos, D. (2021). Collective achievement and resistance: Understanding the motivations of doctoral women of color. </a:t>
            </a:r>
            <a:r>
              <a:rPr i="1" lang="en" sz="860"/>
              <a:t>Journal of Diversity in Higher Education</a:t>
            </a:r>
            <a:r>
              <a:rPr lang="en" sz="860"/>
              <a:t>. </a:t>
            </a:r>
            <a:r>
              <a:rPr lang="en" sz="860" u="sng">
                <a:hlinkClick r:id="rId7"/>
              </a:rPr>
              <a:t>https://doi.org/10.1037/dhe0000296</a:t>
            </a:r>
            <a:endParaRPr sz="860" u="sng"/>
          </a:p>
          <a:p>
            <a:pPr indent="0" lvl="0" marL="457200" rtl="0" algn="l">
              <a:lnSpc>
                <a:spcPct val="95000"/>
              </a:lnSpc>
              <a:spcBef>
                <a:spcPts val="0"/>
              </a:spcBef>
              <a:spcAft>
                <a:spcPts val="0"/>
              </a:spcAft>
              <a:buNone/>
            </a:pPr>
            <a:r>
              <a:t/>
            </a:r>
            <a:endParaRPr sz="825"/>
          </a:p>
          <a:p>
            <a:pPr indent="-270510" lvl="0" marL="457200" rtl="0" algn="l">
              <a:lnSpc>
                <a:spcPct val="95000"/>
              </a:lnSpc>
              <a:spcBef>
                <a:spcPts val="0"/>
              </a:spcBef>
              <a:spcAft>
                <a:spcPts val="0"/>
              </a:spcAft>
              <a:buSzPts val="660"/>
              <a:buChar char="●"/>
            </a:pPr>
            <a:r>
              <a:rPr lang="en" sz="825"/>
              <a:t>Arthur Gerald Records. Salem State University. Last Modified September 23, 2020. </a:t>
            </a:r>
            <a:endParaRPr sz="825"/>
          </a:p>
          <a:p>
            <a:pPr indent="0" lvl="0" marL="457200" rtl="0" algn="l">
              <a:lnSpc>
                <a:spcPct val="95000"/>
              </a:lnSpc>
              <a:spcBef>
                <a:spcPts val="0"/>
              </a:spcBef>
              <a:spcAft>
                <a:spcPts val="0"/>
              </a:spcAft>
              <a:buNone/>
            </a:pPr>
            <a:r>
              <a:t/>
            </a:r>
            <a:endParaRPr sz="825"/>
          </a:p>
          <a:p>
            <a:pPr indent="-270510" lvl="0" marL="457200" rtl="0" algn="l">
              <a:lnSpc>
                <a:spcPct val="95000"/>
              </a:lnSpc>
              <a:spcBef>
                <a:spcPts val="0"/>
              </a:spcBef>
              <a:spcAft>
                <a:spcPts val="0"/>
              </a:spcAft>
              <a:buSzPts val="660"/>
              <a:buChar char="●"/>
            </a:pPr>
            <a:r>
              <a:rPr lang="en" sz="825"/>
              <a:t>Afro-Am Society Records. Salem State University. Last Modified September 23, 2020. </a:t>
            </a:r>
            <a:endParaRPr sz="660" u="sng"/>
          </a:p>
          <a:p>
            <a:pPr indent="0" lvl="0" marL="0" rtl="0" algn="l">
              <a:lnSpc>
                <a:spcPct val="95000"/>
              </a:lnSpc>
              <a:spcBef>
                <a:spcPts val="0"/>
              </a:spcBef>
              <a:spcAft>
                <a:spcPts val="0"/>
              </a:spcAft>
              <a:buNone/>
            </a:pPr>
            <a:r>
              <a:t/>
            </a:r>
            <a:endParaRPr sz="760" u="sng"/>
          </a:p>
          <a:p>
            <a:pPr indent="0" lvl="0" marL="0" rtl="0" algn="l">
              <a:lnSpc>
                <a:spcPct val="95000"/>
              </a:lnSpc>
              <a:spcBef>
                <a:spcPts val="0"/>
              </a:spcBef>
              <a:spcAft>
                <a:spcPts val="0"/>
              </a:spcAft>
              <a:buSzPts val="605"/>
              <a:buNone/>
            </a:pPr>
            <a:r>
              <a:t/>
            </a:r>
            <a:endParaRPr sz="925"/>
          </a:p>
          <a:p>
            <a:pPr indent="0" lvl="0" marL="0" rtl="0" algn="l">
              <a:lnSpc>
                <a:spcPct val="95000"/>
              </a:lnSpc>
              <a:spcBef>
                <a:spcPts val="0"/>
              </a:spcBef>
              <a:spcAft>
                <a:spcPts val="0"/>
              </a:spcAft>
              <a:buSzPts val="605"/>
              <a:buNone/>
            </a:pPr>
            <a:r>
              <a:t/>
            </a:r>
            <a:endParaRPr sz="925"/>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Introduction</a:t>
            </a:r>
            <a:endParaRPr/>
          </a:p>
        </p:txBody>
      </p:sp>
      <p:sp>
        <p:nvSpPr>
          <p:cNvPr id="77" name="Google Shape;77;p14"/>
          <p:cNvSpPr txBox="1"/>
          <p:nvPr>
            <p:ph idx="1" type="body"/>
          </p:nvPr>
        </p:nvSpPr>
        <p:spPr>
          <a:xfrm>
            <a:off x="387900" y="1306275"/>
            <a:ext cx="8368200" cy="3717900"/>
          </a:xfrm>
          <a:prstGeom prst="rect">
            <a:avLst/>
          </a:prstGeom>
        </p:spPr>
        <p:txBody>
          <a:bodyPr anchorCtr="0" anchor="t" bIns="91425" lIns="91425" spcFirstLastPara="1" rIns="91425" wrap="square" tIns="91425">
            <a:normAutofit lnSpcReduction="10000"/>
          </a:bodyPr>
          <a:lstStyle/>
          <a:p>
            <a:pPr indent="0" lvl="0" marL="0" rtl="0" algn="ctr">
              <a:spcBef>
                <a:spcPts val="0"/>
              </a:spcBef>
              <a:spcAft>
                <a:spcPts val="0"/>
              </a:spcAft>
              <a:buNone/>
            </a:pPr>
            <a:r>
              <a:rPr lang="en" sz="2500"/>
              <a:t>The Black community at Salem State </a:t>
            </a:r>
            <a:r>
              <a:rPr lang="en" sz="2500"/>
              <a:t>University</a:t>
            </a:r>
            <a:r>
              <a:rPr lang="en" sz="2500"/>
              <a:t> has advocated for a change in the lack of representation for decades. We have gathered archival data from Salem State </a:t>
            </a:r>
            <a:r>
              <a:rPr lang="en" sz="2500"/>
              <a:t>University</a:t>
            </a:r>
            <a:r>
              <a:rPr lang="en" sz="2500"/>
              <a:t> which provides us information from the past. We have taken current data from Black faculty and have compared it to the findings in the archives to fully understand the changes made over time. </a:t>
            </a:r>
            <a:endParaRPr sz="2500"/>
          </a:p>
          <a:p>
            <a:pPr indent="0" lvl="0" marL="0" rtl="0" algn="ctr">
              <a:spcBef>
                <a:spcPts val="1200"/>
              </a:spcBef>
              <a:spcAft>
                <a:spcPts val="1200"/>
              </a:spcAft>
              <a:buNone/>
            </a:pPr>
            <a:r>
              <a:t/>
            </a:r>
            <a:endParaRPr sz="25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Research Question</a:t>
            </a:r>
            <a:endParaRPr/>
          </a:p>
        </p:txBody>
      </p:sp>
      <p:sp>
        <p:nvSpPr>
          <p:cNvPr id="83" name="Google Shape;83;p15"/>
          <p:cNvSpPr txBox="1"/>
          <p:nvPr>
            <p:ph idx="1" type="body"/>
          </p:nvPr>
        </p:nvSpPr>
        <p:spPr>
          <a:xfrm>
            <a:off x="387900" y="1750125"/>
            <a:ext cx="8368200" cy="2438400"/>
          </a:xfrm>
          <a:prstGeom prst="rect">
            <a:avLst/>
          </a:prstGeom>
        </p:spPr>
        <p:txBody>
          <a:bodyPr anchorCtr="0" anchor="t" bIns="91425" lIns="91425" spcFirstLastPara="1" rIns="91425" wrap="square" tIns="91425">
            <a:normAutofit fontScale="92500" lnSpcReduction="20000"/>
          </a:bodyPr>
          <a:lstStyle/>
          <a:p>
            <a:pPr indent="0" lvl="0" marL="0" rtl="0" algn="ctr">
              <a:spcBef>
                <a:spcPts val="0"/>
              </a:spcBef>
              <a:spcAft>
                <a:spcPts val="0"/>
              </a:spcAft>
              <a:buNone/>
            </a:pPr>
            <a:r>
              <a:rPr lang="en" sz="3029"/>
              <a:t>How has the lack of representation of Black women in the faculty of Salem State </a:t>
            </a:r>
            <a:r>
              <a:rPr lang="en" sz="3029"/>
              <a:t>University</a:t>
            </a:r>
            <a:r>
              <a:rPr lang="en" sz="3029"/>
              <a:t> changed over time with activism from the Black community at the school?</a:t>
            </a:r>
            <a:endParaRPr sz="3029"/>
          </a:p>
          <a:p>
            <a:pPr indent="0" lvl="0" marL="457200" rtl="0" algn="l">
              <a:spcBef>
                <a:spcPts val="1200"/>
              </a:spcBef>
              <a:spcAft>
                <a:spcPts val="1200"/>
              </a:spcAft>
              <a:buNone/>
            </a:pPr>
            <a:r>
              <a:t/>
            </a:r>
            <a:endParaRPr sz="25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Lit</a:t>
            </a:r>
            <a:r>
              <a:rPr lang="en"/>
              <a:t>erature Review</a:t>
            </a:r>
            <a:endParaRPr/>
          </a:p>
        </p:txBody>
      </p:sp>
      <p:sp>
        <p:nvSpPr>
          <p:cNvPr id="89" name="Google Shape;89;p16"/>
          <p:cNvSpPr txBox="1"/>
          <p:nvPr>
            <p:ph idx="1" type="body"/>
          </p:nvPr>
        </p:nvSpPr>
        <p:spPr>
          <a:xfrm>
            <a:off x="387900" y="1206225"/>
            <a:ext cx="8539800" cy="1134900"/>
          </a:xfrm>
          <a:prstGeom prst="rect">
            <a:avLst/>
          </a:prstGeom>
        </p:spPr>
        <p:txBody>
          <a:bodyPr anchorCtr="0" anchor="t" bIns="91425" lIns="91425" spcFirstLastPara="1" rIns="91425" wrap="square" tIns="91425">
            <a:normAutofit fontScale="25000"/>
          </a:bodyPr>
          <a:lstStyle/>
          <a:p>
            <a:pPr indent="0" lvl="0" marL="0" rtl="0" algn="ctr">
              <a:lnSpc>
                <a:spcPct val="100000"/>
              </a:lnSpc>
              <a:spcBef>
                <a:spcPts val="0"/>
              </a:spcBef>
              <a:spcAft>
                <a:spcPts val="0"/>
              </a:spcAft>
              <a:buNone/>
            </a:pPr>
            <a:r>
              <a:rPr lang="en" sz="6000"/>
              <a:t>The overall themes found throughout the literature on this subject were gender segregation, lack of representation of Black faculty, and the consequences these have on students.</a:t>
            </a:r>
            <a:r>
              <a:rPr lang="en" sz="6400"/>
              <a:t> </a:t>
            </a:r>
            <a:endParaRPr sz="6400"/>
          </a:p>
          <a:p>
            <a:pPr indent="0" lvl="0" marL="0" rtl="0" algn="ctr">
              <a:spcBef>
                <a:spcPts val="0"/>
              </a:spcBef>
              <a:spcAft>
                <a:spcPts val="0"/>
              </a:spcAft>
              <a:buNone/>
            </a:pPr>
            <a:r>
              <a:t/>
            </a:r>
            <a:endParaRPr sz="6700"/>
          </a:p>
          <a:p>
            <a:pPr indent="0" lvl="0" marL="0" rtl="0" algn="l">
              <a:spcBef>
                <a:spcPts val="0"/>
              </a:spcBef>
              <a:spcAft>
                <a:spcPts val="0"/>
              </a:spcAft>
              <a:buNone/>
            </a:pPr>
            <a:r>
              <a:t/>
            </a:r>
            <a:endParaRPr sz="1500"/>
          </a:p>
          <a:p>
            <a:pPr indent="0" lvl="0" marL="0" rtl="0" algn="l">
              <a:spcBef>
                <a:spcPts val="0"/>
              </a:spcBef>
              <a:spcAft>
                <a:spcPts val="1200"/>
              </a:spcAft>
              <a:buNone/>
            </a:pPr>
            <a:r>
              <a:t/>
            </a:r>
            <a:endParaRPr/>
          </a:p>
        </p:txBody>
      </p:sp>
      <p:sp>
        <p:nvSpPr>
          <p:cNvPr id="90" name="Google Shape;90;p16"/>
          <p:cNvSpPr txBox="1"/>
          <p:nvPr/>
        </p:nvSpPr>
        <p:spPr>
          <a:xfrm>
            <a:off x="3108125" y="3412125"/>
            <a:ext cx="3000000" cy="541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sz="800">
              <a:solidFill>
                <a:schemeClr val="dk1"/>
              </a:solidFill>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sp>
        <p:nvSpPr>
          <p:cNvPr id="91" name="Google Shape;91;p16"/>
          <p:cNvSpPr txBox="1"/>
          <p:nvPr/>
        </p:nvSpPr>
        <p:spPr>
          <a:xfrm>
            <a:off x="-9200" y="1922250"/>
            <a:ext cx="3627300" cy="2108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000" u="sng">
                <a:solidFill>
                  <a:schemeClr val="dk1"/>
                </a:solidFill>
                <a:latin typeface="Roboto"/>
                <a:ea typeface="Roboto"/>
                <a:cs typeface="Roboto"/>
                <a:sym typeface="Roboto"/>
              </a:rPr>
              <a:t>Research and Theory on Equality and Education by Lynch </a:t>
            </a:r>
            <a:endParaRPr sz="1000" u="sng">
              <a:solidFill>
                <a:schemeClr val="dk1"/>
              </a:solidFill>
              <a:latin typeface="Roboto"/>
              <a:ea typeface="Roboto"/>
              <a:cs typeface="Roboto"/>
              <a:sym typeface="Roboto"/>
            </a:endParaRPr>
          </a:p>
          <a:p>
            <a:pPr indent="-292100" lvl="0" marL="457200" rtl="0" algn="l">
              <a:lnSpc>
                <a:spcPct val="115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 The effect that equity has on students education</a:t>
            </a:r>
            <a:endParaRPr sz="1000">
              <a:solidFill>
                <a:schemeClr val="dk1"/>
              </a:solidFill>
              <a:latin typeface="Roboto"/>
              <a:ea typeface="Roboto"/>
              <a:cs typeface="Roboto"/>
              <a:sym typeface="Roboto"/>
            </a:endParaRPr>
          </a:p>
          <a:p>
            <a:pPr indent="-292100" lvl="0" marL="457200" rtl="0" algn="l">
              <a:lnSpc>
                <a:spcPct val="115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 It is vital to a students success to have representation </a:t>
            </a:r>
            <a:endParaRPr sz="1000">
              <a:solidFill>
                <a:schemeClr val="dk1"/>
              </a:solidFill>
              <a:latin typeface="Roboto"/>
              <a:ea typeface="Roboto"/>
              <a:cs typeface="Roboto"/>
              <a:sym typeface="Roboto"/>
            </a:endParaRPr>
          </a:p>
          <a:p>
            <a:pPr indent="0" lvl="0" marL="457200" rtl="0" algn="l">
              <a:lnSpc>
                <a:spcPct val="115000"/>
              </a:lnSpc>
              <a:spcBef>
                <a:spcPts val="0"/>
              </a:spcBef>
              <a:spcAft>
                <a:spcPts val="0"/>
              </a:spcAft>
              <a:buNone/>
            </a:pPr>
            <a:r>
              <a:t/>
            </a:r>
            <a:endParaRPr sz="1000">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lang="en" sz="1000" u="sng">
                <a:solidFill>
                  <a:schemeClr val="dk1"/>
                </a:solidFill>
                <a:latin typeface="Roboto"/>
                <a:ea typeface="Roboto"/>
                <a:cs typeface="Roboto"/>
                <a:sym typeface="Roboto"/>
              </a:rPr>
              <a:t>Equitable Classrooms In a Changing Society by Cohen</a:t>
            </a:r>
            <a:endParaRPr sz="1000" u="sng">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t/>
            </a:r>
            <a:endParaRPr sz="1000" u="sng">
              <a:solidFill>
                <a:schemeClr val="dk1"/>
              </a:solidFill>
              <a:latin typeface="Roboto"/>
              <a:ea typeface="Roboto"/>
              <a:cs typeface="Roboto"/>
              <a:sym typeface="Roboto"/>
            </a:endParaRPr>
          </a:p>
          <a:p>
            <a:pPr indent="-292100" lvl="0" marL="457200" rtl="0" algn="l">
              <a:lnSpc>
                <a:spcPct val="115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Cohen found as society progresses, classes need to progress for students to reach their full potential</a:t>
            </a:r>
            <a:endParaRPr sz="1000">
              <a:solidFill>
                <a:schemeClr val="dk1"/>
              </a:solidFill>
              <a:latin typeface="Roboto"/>
              <a:ea typeface="Roboto"/>
              <a:cs typeface="Roboto"/>
              <a:sym typeface="Roboto"/>
            </a:endParaRPr>
          </a:p>
          <a:p>
            <a:pPr indent="-292100" lvl="0" marL="457200" rtl="0" algn="l">
              <a:lnSpc>
                <a:spcPct val="115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Classroom </a:t>
            </a:r>
            <a:r>
              <a:rPr lang="en" sz="1000">
                <a:solidFill>
                  <a:schemeClr val="dk1"/>
                </a:solidFill>
                <a:latin typeface="Roboto"/>
                <a:ea typeface="Roboto"/>
                <a:cs typeface="Roboto"/>
                <a:sym typeface="Roboto"/>
              </a:rPr>
              <a:t>environments</a:t>
            </a:r>
            <a:r>
              <a:rPr lang="en" sz="1000">
                <a:solidFill>
                  <a:schemeClr val="dk1"/>
                </a:solidFill>
                <a:latin typeface="Roboto"/>
                <a:ea typeface="Roboto"/>
                <a:cs typeface="Roboto"/>
                <a:sym typeface="Roboto"/>
              </a:rPr>
              <a:t> are important to student success </a:t>
            </a:r>
            <a:endParaRPr sz="1000">
              <a:solidFill>
                <a:schemeClr val="dk1"/>
              </a:solidFill>
              <a:latin typeface="Roboto"/>
              <a:ea typeface="Roboto"/>
              <a:cs typeface="Roboto"/>
              <a:sym typeface="Roboto"/>
            </a:endParaRPr>
          </a:p>
        </p:txBody>
      </p:sp>
      <p:sp>
        <p:nvSpPr>
          <p:cNvPr id="92" name="Google Shape;92;p16"/>
          <p:cNvSpPr txBox="1"/>
          <p:nvPr/>
        </p:nvSpPr>
        <p:spPr>
          <a:xfrm>
            <a:off x="5101400" y="3412125"/>
            <a:ext cx="3621600" cy="1577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000" u="sng">
                <a:solidFill>
                  <a:schemeClr val="dk1"/>
                </a:solidFill>
                <a:latin typeface="Roboto"/>
                <a:ea typeface="Roboto"/>
                <a:cs typeface="Roboto"/>
                <a:sym typeface="Roboto"/>
              </a:rPr>
              <a:t>In </a:t>
            </a:r>
            <a:r>
              <a:rPr lang="en" sz="1000" u="sng">
                <a:solidFill>
                  <a:schemeClr val="dk1"/>
                </a:solidFill>
                <a:latin typeface="Roboto"/>
                <a:ea typeface="Roboto"/>
                <a:cs typeface="Roboto"/>
                <a:sym typeface="Roboto"/>
              </a:rPr>
              <a:t>Configurations</a:t>
            </a:r>
            <a:r>
              <a:rPr lang="en" sz="1000" u="sng">
                <a:solidFill>
                  <a:schemeClr val="dk1"/>
                </a:solidFill>
                <a:latin typeface="Roboto"/>
                <a:ea typeface="Roboto"/>
                <a:cs typeface="Roboto"/>
                <a:sym typeface="Roboto"/>
              </a:rPr>
              <a:t> of Inequality: Intersections of Gender, Class, and Race by Taylor &amp; Francis </a:t>
            </a:r>
            <a:endParaRPr sz="1000" u="sng">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t/>
            </a:r>
            <a:endParaRPr sz="1000">
              <a:solidFill>
                <a:schemeClr val="dk1"/>
              </a:solidFill>
              <a:latin typeface="Roboto"/>
              <a:ea typeface="Roboto"/>
              <a:cs typeface="Roboto"/>
              <a:sym typeface="Roboto"/>
            </a:endParaRPr>
          </a:p>
          <a:p>
            <a:pPr indent="-292100" lvl="0" marL="457200" rtl="0" algn="l">
              <a:lnSpc>
                <a:spcPct val="115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O</a:t>
            </a:r>
            <a:r>
              <a:rPr lang="en" sz="1000">
                <a:solidFill>
                  <a:schemeClr val="dk1"/>
                </a:solidFill>
                <a:latin typeface="Roboto"/>
                <a:ea typeface="Roboto"/>
                <a:cs typeface="Roboto"/>
                <a:sym typeface="Roboto"/>
              </a:rPr>
              <a:t>verlapping</a:t>
            </a:r>
            <a:r>
              <a:rPr lang="en" sz="1000">
                <a:solidFill>
                  <a:schemeClr val="dk1"/>
                </a:solidFill>
                <a:latin typeface="Roboto"/>
                <a:ea typeface="Roboto"/>
                <a:cs typeface="Roboto"/>
                <a:sym typeface="Roboto"/>
              </a:rPr>
              <a:t> of multiple </a:t>
            </a:r>
            <a:r>
              <a:rPr lang="en" sz="1000">
                <a:solidFill>
                  <a:schemeClr val="dk1"/>
                </a:solidFill>
                <a:latin typeface="Roboto"/>
                <a:ea typeface="Roboto"/>
                <a:cs typeface="Roboto"/>
                <a:sym typeface="Roboto"/>
              </a:rPr>
              <a:t>oppressions</a:t>
            </a:r>
            <a:r>
              <a:rPr lang="en" sz="1000">
                <a:solidFill>
                  <a:schemeClr val="dk1"/>
                </a:solidFill>
                <a:latin typeface="Roboto"/>
                <a:ea typeface="Roboto"/>
                <a:cs typeface="Roboto"/>
                <a:sym typeface="Roboto"/>
              </a:rPr>
              <a:t> from each identity</a:t>
            </a:r>
            <a:endParaRPr sz="1000">
              <a:solidFill>
                <a:schemeClr val="dk1"/>
              </a:solidFill>
              <a:latin typeface="Roboto"/>
              <a:ea typeface="Roboto"/>
              <a:cs typeface="Roboto"/>
              <a:sym typeface="Roboto"/>
            </a:endParaRPr>
          </a:p>
          <a:p>
            <a:pPr indent="-292100" lvl="0" marL="457200" rtl="0" algn="l">
              <a:lnSpc>
                <a:spcPct val="115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Black women in the faculty at Salem State have reported being discriminated against by both their gender and race </a:t>
            </a:r>
            <a:endParaRPr sz="1600">
              <a:latin typeface="Roboto"/>
              <a:ea typeface="Roboto"/>
              <a:cs typeface="Roboto"/>
              <a:sym typeface="Roboto"/>
            </a:endParaRPr>
          </a:p>
        </p:txBody>
      </p:sp>
      <p:sp>
        <p:nvSpPr>
          <p:cNvPr id="93" name="Google Shape;93;p16"/>
          <p:cNvSpPr txBox="1"/>
          <p:nvPr/>
        </p:nvSpPr>
        <p:spPr>
          <a:xfrm>
            <a:off x="0" y="3791800"/>
            <a:ext cx="4158900" cy="14622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000" u="sng">
                <a:solidFill>
                  <a:schemeClr val="dk1"/>
                </a:solidFill>
                <a:latin typeface="Roboto"/>
                <a:ea typeface="Roboto"/>
                <a:cs typeface="Roboto"/>
                <a:sym typeface="Roboto"/>
              </a:rPr>
              <a:t>In Breaking the Connection: Occupational Gender </a:t>
            </a:r>
            <a:r>
              <a:rPr lang="en" sz="1000" u="sng">
                <a:solidFill>
                  <a:schemeClr val="dk1"/>
                </a:solidFill>
                <a:latin typeface="Roboto"/>
                <a:ea typeface="Roboto"/>
                <a:cs typeface="Roboto"/>
                <a:sym typeface="Roboto"/>
              </a:rPr>
              <a:t>Segregation and</a:t>
            </a:r>
            <a:r>
              <a:rPr lang="en" sz="1000" u="sng">
                <a:solidFill>
                  <a:schemeClr val="dk1"/>
                </a:solidFill>
                <a:latin typeface="Roboto"/>
                <a:ea typeface="Roboto"/>
                <a:cs typeface="Roboto"/>
                <a:sym typeface="Roboto"/>
              </a:rPr>
              <a:t> </a:t>
            </a:r>
            <a:r>
              <a:rPr lang="en" sz="1000" u="sng">
                <a:solidFill>
                  <a:schemeClr val="dk1"/>
                </a:solidFill>
                <a:latin typeface="Roboto"/>
                <a:ea typeface="Roboto"/>
                <a:cs typeface="Roboto"/>
                <a:sym typeface="Roboto"/>
              </a:rPr>
              <a:t>t</a:t>
            </a:r>
            <a:r>
              <a:rPr lang="en" sz="1000" u="sng">
                <a:solidFill>
                  <a:schemeClr val="dk1"/>
                </a:solidFill>
                <a:latin typeface="Roboto"/>
                <a:ea typeface="Roboto"/>
                <a:cs typeface="Roboto"/>
                <a:sym typeface="Roboto"/>
              </a:rPr>
              <a:t>he Gender Wage Gap by Taylor &amp; Francis</a:t>
            </a:r>
            <a:endParaRPr sz="1000" u="sng">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rPr lang="en" sz="1000">
                <a:solidFill>
                  <a:schemeClr val="dk1"/>
                </a:solidFill>
                <a:latin typeface="Roboto"/>
                <a:ea typeface="Roboto"/>
                <a:cs typeface="Roboto"/>
                <a:sym typeface="Roboto"/>
              </a:rPr>
              <a:t> </a:t>
            </a:r>
            <a:endParaRPr sz="1000">
              <a:solidFill>
                <a:schemeClr val="dk1"/>
              </a:solidFill>
              <a:latin typeface="Roboto"/>
              <a:ea typeface="Roboto"/>
              <a:cs typeface="Roboto"/>
              <a:sym typeface="Roboto"/>
            </a:endParaRPr>
          </a:p>
          <a:p>
            <a:pPr indent="-292100" lvl="0" marL="457200" rtl="0" algn="l">
              <a:lnSpc>
                <a:spcPct val="115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Occupational gender segregation as a cause of wage inequality &amp;  lack of representation</a:t>
            </a:r>
            <a:endParaRPr sz="1000">
              <a:solidFill>
                <a:schemeClr val="dk1"/>
              </a:solidFill>
              <a:latin typeface="Roboto"/>
              <a:ea typeface="Roboto"/>
              <a:cs typeface="Roboto"/>
              <a:sym typeface="Roboto"/>
            </a:endParaRPr>
          </a:p>
          <a:p>
            <a:pPr indent="-292100" lvl="0" marL="457200" rtl="0" algn="l">
              <a:lnSpc>
                <a:spcPct val="115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 Future policies should be focused on economic equality first </a:t>
            </a:r>
            <a:endParaRPr sz="1000">
              <a:solidFill>
                <a:schemeClr val="dk1"/>
              </a:solidFill>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cxnSp>
        <p:nvCxnSpPr>
          <p:cNvPr id="94" name="Google Shape;94;p16"/>
          <p:cNvCxnSpPr/>
          <p:nvPr/>
        </p:nvCxnSpPr>
        <p:spPr>
          <a:xfrm>
            <a:off x="387900" y="1880075"/>
            <a:ext cx="8539800" cy="0"/>
          </a:xfrm>
          <a:prstGeom prst="straightConnector1">
            <a:avLst/>
          </a:prstGeom>
          <a:noFill/>
          <a:ln cap="flat" cmpd="sng" w="38100">
            <a:solidFill>
              <a:schemeClr val="dk1"/>
            </a:solidFill>
            <a:prstDash val="solid"/>
            <a:round/>
            <a:headEnd len="med" w="med" type="none"/>
            <a:tailEnd len="med" w="med" type="none"/>
          </a:ln>
        </p:spPr>
      </p:cxnSp>
      <p:sp>
        <p:nvSpPr>
          <p:cNvPr id="95" name="Google Shape;95;p16"/>
          <p:cNvSpPr txBox="1"/>
          <p:nvPr/>
        </p:nvSpPr>
        <p:spPr>
          <a:xfrm>
            <a:off x="5021900" y="1922250"/>
            <a:ext cx="3701100" cy="16392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000" u="sng">
                <a:solidFill>
                  <a:schemeClr val="dk1"/>
                </a:solidFill>
                <a:latin typeface="Roboto"/>
                <a:ea typeface="Roboto"/>
                <a:cs typeface="Roboto"/>
                <a:sym typeface="Roboto"/>
              </a:rPr>
              <a:t>Discrimination, diversity, and Sense of Belonging: Experiences of students of color by Hussain </a:t>
            </a:r>
            <a:endParaRPr sz="1000" u="sng">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t/>
            </a:r>
            <a:endParaRPr sz="1000" u="sng">
              <a:solidFill>
                <a:schemeClr val="dk1"/>
              </a:solidFill>
              <a:latin typeface="Roboto"/>
              <a:ea typeface="Roboto"/>
              <a:cs typeface="Roboto"/>
              <a:sym typeface="Roboto"/>
            </a:endParaRPr>
          </a:p>
          <a:p>
            <a:pPr indent="-292100" lvl="0" marL="457200" rtl="0" algn="l">
              <a:lnSpc>
                <a:spcPct val="115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Students of Color reported feeling unsupported by their school</a:t>
            </a:r>
            <a:endParaRPr sz="1000">
              <a:solidFill>
                <a:schemeClr val="dk1"/>
              </a:solidFill>
              <a:latin typeface="Roboto"/>
              <a:ea typeface="Roboto"/>
              <a:cs typeface="Roboto"/>
              <a:sym typeface="Roboto"/>
            </a:endParaRPr>
          </a:p>
          <a:p>
            <a:pPr indent="-292100" lvl="0" marL="457200" rtl="0" algn="l">
              <a:lnSpc>
                <a:spcPct val="115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appreciated personal relationships between diverse peers, but found that the school did not </a:t>
            </a:r>
            <a:endParaRPr sz="1200">
              <a:solidFill>
                <a:schemeClr val="dk1"/>
              </a:solidFill>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7"/>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Literature Review</a:t>
            </a:r>
            <a:endParaRPr/>
          </a:p>
        </p:txBody>
      </p:sp>
      <p:sp>
        <p:nvSpPr>
          <p:cNvPr id="101" name="Google Shape;101;p17"/>
          <p:cNvSpPr txBox="1"/>
          <p:nvPr>
            <p:ph idx="1" type="body"/>
          </p:nvPr>
        </p:nvSpPr>
        <p:spPr>
          <a:xfrm>
            <a:off x="387900" y="1206225"/>
            <a:ext cx="8539800" cy="1134900"/>
          </a:xfrm>
          <a:prstGeom prst="rect">
            <a:avLst/>
          </a:prstGeom>
        </p:spPr>
        <p:txBody>
          <a:bodyPr anchorCtr="0" anchor="t" bIns="91425" lIns="91425" spcFirstLastPara="1" rIns="91425" wrap="square" tIns="91425">
            <a:normAutofit fontScale="25000"/>
          </a:bodyPr>
          <a:lstStyle/>
          <a:p>
            <a:pPr indent="0" lvl="0" marL="0" rtl="0" algn="ctr">
              <a:lnSpc>
                <a:spcPct val="100000"/>
              </a:lnSpc>
              <a:spcBef>
                <a:spcPts val="0"/>
              </a:spcBef>
              <a:spcAft>
                <a:spcPts val="0"/>
              </a:spcAft>
              <a:buNone/>
            </a:pPr>
            <a:r>
              <a:rPr lang="en" sz="6000"/>
              <a:t>The overall themes found throughout the literature on this subject were gender segregation, lack of representation of Black faculty, and the consequences these have on students.</a:t>
            </a:r>
            <a:r>
              <a:rPr lang="en" sz="6400"/>
              <a:t> </a:t>
            </a:r>
            <a:endParaRPr sz="6400"/>
          </a:p>
          <a:p>
            <a:pPr indent="0" lvl="0" marL="0" rtl="0" algn="ctr">
              <a:spcBef>
                <a:spcPts val="0"/>
              </a:spcBef>
              <a:spcAft>
                <a:spcPts val="0"/>
              </a:spcAft>
              <a:buNone/>
            </a:pPr>
            <a:r>
              <a:t/>
            </a:r>
            <a:endParaRPr sz="6700"/>
          </a:p>
          <a:p>
            <a:pPr indent="0" lvl="0" marL="0" rtl="0" algn="l">
              <a:spcBef>
                <a:spcPts val="0"/>
              </a:spcBef>
              <a:spcAft>
                <a:spcPts val="0"/>
              </a:spcAft>
              <a:buNone/>
            </a:pPr>
            <a:r>
              <a:t/>
            </a:r>
            <a:endParaRPr sz="1500"/>
          </a:p>
          <a:p>
            <a:pPr indent="0" lvl="0" marL="0" rtl="0" algn="l">
              <a:spcBef>
                <a:spcPts val="0"/>
              </a:spcBef>
              <a:spcAft>
                <a:spcPts val="1200"/>
              </a:spcAft>
              <a:buNone/>
            </a:pPr>
            <a:r>
              <a:t/>
            </a:r>
            <a:endParaRPr/>
          </a:p>
        </p:txBody>
      </p:sp>
      <p:sp>
        <p:nvSpPr>
          <p:cNvPr id="102" name="Google Shape;102;p17"/>
          <p:cNvSpPr txBox="1"/>
          <p:nvPr/>
        </p:nvSpPr>
        <p:spPr>
          <a:xfrm>
            <a:off x="3108125" y="3412125"/>
            <a:ext cx="3000000" cy="541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sz="800">
              <a:solidFill>
                <a:schemeClr val="dk1"/>
              </a:solidFill>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cxnSp>
        <p:nvCxnSpPr>
          <p:cNvPr id="103" name="Google Shape;103;p17"/>
          <p:cNvCxnSpPr/>
          <p:nvPr/>
        </p:nvCxnSpPr>
        <p:spPr>
          <a:xfrm>
            <a:off x="387900" y="1880075"/>
            <a:ext cx="8539800" cy="0"/>
          </a:xfrm>
          <a:prstGeom prst="straightConnector1">
            <a:avLst/>
          </a:prstGeom>
          <a:noFill/>
          <a:ln cap="flat" cmpd="sng" w="38100">
            <a:solidFill>
              <a:schemeClr val="dk1"/>
            </a:solidFill>
            <a:prstDash val="solid"/>
            <a:round/>
            <a:headEnd len="med" w="med" type="none"/>
            <a:tailEnd len="med" w="med" type="none"/>
          </a:ln>
        </p:spPr>
      </p:cxnSp>
      <p:sp>
        <p:nvSpPr>
          <p:cNvPr id="104" name="Google Shape;104;p17"/>
          <p:cNvSpPr txBox="1"/>
          <p:nvPr/>
        </p:nvSpPr>
        <p:spPr>
          <a:xfrm>
            <a:off x="1950300" y="3563700"/>
            <a:ext cx="5243400" cy="14622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000" u="sng">
                <a:solidFill>
                  <a:schemeClr val="dk1"/>
                </a:solidFill>
                <a:latin typeface="Roboto"/>
                <a:ea typeface="Roboto"/>
                <a:cs typeface="Roboto"/>
                <a:sym typeface="Roboto"/>
              </a:rPr>
              <a:t>They're Moving in Spaces They’re Not Used To: Examining the Racialized Experiences of African American Students in High School STEAM Academy by Fletcher </a:t>
            </a:r>
            <a:endParaRPr sz="1000" u="sng">
              <a:solidFill>
                <a:schemeClr val="dk1"/>
              </a:solidFill>
              <a:latin typeface="Roboto"/>
              <a:ea typeface="Roboto"/>
              <a:cs typeface="Roboto"/>
              <a:sym typeface="Roboto"/>
            </a:endParaRPr>
          </a:p>
          <a:p>
            <a:pPr indent="0" lvl="0" marL="0" rtl="0" algn="l">
              <a:lnSpc>
                <a:spcPct val="115000"/>
              </a:lnSpc>
              <a:spcBef>
                <a:spcPts val="0"/>
              </a:spcBef>
              <a:spcAft>
                <a:spcPts val="0"/>
              </a:spcAft>
              <a:buNone/>
            </a:pPr>
            <a:r>
              <a:t/>
            </a:r>
            <a:endParaRPr sz="1000" u="sng">
              <a:solidFill>
                <a:schemeClr val="dk1"/>
              </a:solidFill>
              <a:latin typeface="Roboto"/>
              <a:ea typeface="Roboto"/>
              <a:cs typeface="Roboto"/>
              <a:sym typeface="Roboto"/>
            </a:endParaRPr>
          </a:p>
          <a:p>
            <a:pPr indent="-292100" lvl="0" marL="457200" rtl="0" algn="l">
              <a:lnSpc>
                <a:spcPct val="115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African American students excelled </a:t>
            </a:r>
            <a:r>
              <a:rPr lang="en" sz="1000">
                <a:solidFill>
                  <a:schemeClr val="dk1"/>
                </a:solidFill>
                <a:latin typeface="Roboto"/>
                <a:ea typeface="Roboto"/>
                <a:cs typeface="Roboto"/>
                <a:sym typeface="Roboto"/>
              </a:rPr>
              <a:t>a social justice centered education</a:t>
            </a:r>
            <a:endParaRPr sz="1000">
              <a:solidFill>
                <a:schemeClr val="dk1"/>
              </a:solidFill>
              <a:latin typeface="Roboto"/>
              <a:ea typeface="Roboto"/>
              <a:cs typeface="Roboto"/>
              <a:sym typeface="Roboto"/>
            </a:endParaRPr>
          </a:p>
          <a:p>
            <a:pPr indent="-292100" lvl="0" marL="457200" rtl="0" algn="l">
              <a:lnSpc>
                <a:spcPct val="115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C</a:t>
            </a:r>
            <a:r>
              <a:rPr lang="en" sz="1000">
                <a:solidFill>
                  <a:schemeClr val="dk1"/>
                </a:solidFill>
                <a:latin typeface="Roboto"/>
                <a:ea typeface="Roboto"/>
                <a:cs typeface="Roboto"/>
                <a:sym typeface="Roboto"/>
              </a:rPr>
              <a:t>oping with racialized experiences to be more successful</a:t>
            </a:r>
            <a:endParaRPr sz="1000">
              <a:solidFill>
                <a:schemeClr val="dk1"/>
              </a:solidFill>
              <a:latin typeface="Roboto"/>
              <a:ea typeface="Roboto"/>
              <a:cs typeface="Roboto"/>
              <a:sym typeface="Roboto"/>
            </a:endParaRPr>
          </a:p>
          <a:p>
            <a:pPr indent="-292100" lvl="0" marL="457200" rtl="0" algn="l">
              <a:lnSpc>
                <a:spcPct val="115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Black students advocating for Black studies and an Afro-American Society </a:t>
            </a:r>
            <a:endParaRPr sz="1000">
              <a:solidFill>
                <a:schemeClr val="dk1"/>
              </a:solidFill>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sp>
        <p:nvSpPr>
          <p:cNvPr id="105" name="Google Shape;105;p17"/>
          <p:cNvSpPr txBox="1"/>
          <p:nvPr/>
        </p:nvSpPr>
        <p:spPr>
          <a:xfrm>
            <a:off x="4531600" y="1959900"/>
            <a:ext cx="4551300" cy="16038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000" u="sng">
                <a:solidFill>
                  <a:schemeClr val="dk1"/>
                </a:solidFill>
                <a:latin typeface="Roboto"/>
                <a:ea typeface="Roboto"/>
                <a:cs typeface="Roboto"/>
                <a:sym typeface="Roboto"/>
              </a:rPr>
              <a:t>Challenging The Gendered Microaggressions in The Academy </a:t>
            </a:r>
            <a:r>
              <a:rPr lang="en" sz="1000" u="sng">
                <a:solidFill>
                  <a:schemeClr val="dk1"/>
                </a:solidFill>
                <a:latin typeface="Roboto"/>
                <a:ea typeface="Roboto"/>
                <a:cs typeface="Roboto"/>
                <a:sym typeface="Roboto"/>
              </a:rPr>
              <a:t>by Haynes-Brat</a:t>
            </a:r>
            <a:r>
              <a:rPr lang="en" sz="1000" u="sng">
                <a:solidFill>
                  <a:schemeClr val="dk1"/>
                </a:solidFill>
                <a:latin typeface="Roboto"/>
                <a:ea typeface="Roboto"/>
                <a:cs typeface="Roboto"/>
                <a:sym typeface="Roboto"/>
              </a:rPr>
              <a:t> </a:t>
            </a:r>
            <a:endParaRPr sz="1000" u="sng">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t/>
            </a:r>
            <a:endParaRPr sz="800" u="sng">
              <a:solidFill>
                <a:schemeClr val="dk1"/>
              </a:solidFill>
              <a:latin typeface="Roboto"/>
              <a:ea typeface="Roboto"/>
              <a:cs typeface="Roboto"/>
              <a:sym typeface="Roboto"/>
            </a:endParaRPr>
          </a:p>
          <a:p>
            <a:pPr indent="-292100" lvl="0" marL="457200" rtl="0" algn="l">
              <a:lnSpc>
                <a:spcPct val="115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M</a:t>
            </a:r>
            <a:r>
              <a:rPr lang="en" sz="1000">
                <a:solidFill>
                  <a:schemeClr val="dk1"/>
                </a:solidFill>
                <a:latin typeface="Roboto"/>
                <a:ea typeface="Roboto"/>
                <a:cs typeface="Roboto"/>
                <a:sym typeface="Roboto"/>
              </a:rPr>
              <a:t>icroaggressions that women experience in the workplace and the bystander effect </a:t>
            </a:r>
            <a:endParaRPr sz="1000">
              <a:solidFill>
                <a:schemeClr val="dk1"/>
              </a:solidFill>
              <a:latin typeface="Roboto"/>
              <a:ea typeface="Roboto"/>
              <a:cs typeface="Roboto"/>
              <a:sym typeface="Roboto"/>
            </a:endParaRPr>
          </a:p>
          <a:p>
            <a:pPr indent="-292100" lvl="0" marL="457200" rtl="0" algn="l">
              <a:lnSpc>
                <a:spcPct val="115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Bystander action is critical  in ending microaggressions </a:t>
            </a:r>
            <a:endParaRPr sz="1000">
              <a:solidFill>
                <a:schemeClr val="dk1"/>
              </a:solidFill>
              <a:latin typeface="Roboto"/>
              <a:ea typeface="Roboto"/>
              <a:cs typeface="Roboto"/>
              <a:sym typeface="Roboto"/>
            </a:endParaRPr>
          </a:p>
          <a:p>
            <a:pPr indent="-292100" lvl="0" marL="457200" rtl="0" algn="l">
              <a:lnSpc>
                <a:spcPct val="115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Afro-American collaboration with the Womens Caucus to work together against discrimination and microagressions</a:t>
            </a:r>
            <a:endParaRPr sz="1000">
              <a:solidFill>
                <a:schemeClr val="dk1"/>
              </a:solidFill>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sp>
        <p:nvSpPr>
          <p:cNvPr id="106" name="Google Shape;106;p17"/>
          <p:cNvSpPr txBox="1"/>
          <p:nvPr/>
        </p:nvSpPr>
        <p:spPr>
          <a:xfrm>
            <a:off x="150700" y="1959900"/>
            <a:ext cx="4380900" cy="1223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000" u="sng">
                <a:solidFill>
                  <a:schemeClr val="dk1"/>
                </a:solidFill>
                <a:latin typeface="Roboto"/>
                <a:ea typeface="Roboto"/>
                <a:cs typeface="Roboto"/>
                <a:sym typeface="Roboto"/>
              </a:rPr>
              <a:t>In The Complexity of Working With White Racial Allies: Challenges for Diversity Educators of Color in Higher Education by Ridon</a:t>
            </a:r>
            <a:endParaRPr sz="1000" u="sng">
              <a:solidFill>
                <a:schemeClr val="dk1"/>
              </a:solidFill>
              <a:latin typeface="Roboto"/>
              <a:ea typeface="Roboto"/>
              <a:cs typeface="Roboto"/>
              <a:sym typeface="Roboto"/>
            </a:endParaRPr>
          </a:p>
          <a:p>
            <a:pPr indent="0" lvl="0" marL="0" rtl="0" algn="ctr">
              <a:lnSpc>
                <a:spcPct val="115000"/>
              </a:lnSpc>
              <a:spcBef>
                <a:spcPts val="0"/>
              </a:spcBef>
              <a:spcAft>
                <a:spcPts val="0"/>
              </a:spcAft>
              <a:buNone/>
            </a:pPr>
            <a:r>
              <a:t/>
            </a:r>
            <a:endParaRPr sz="1000" u="sng">
              <a:solidFill>
                <a:schemeClr val="dk1"/>
              </a:solidFill>
              <a:latin typeface="Roboto"/>
              <a:ea typeface="Roboto"/>
              <a:cs typeface="Roboto"/>
              <a:sym typeface="Roboto"/>
            </a:endParaRPr>
          </a:p>
          <a:p>
            <a:pPr indent="-292100" lvl="0" marL="457200" rtl="0" algn="l">
              <a:lnSpc>
                <a:spcPct val="115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White allies are crucial in advocating for diversity in faculty in higher education</a:t>
            </a:r>
            <a:endParaRPr sz="1000">
              <a:solidFill>
                <a:schemeClr val="dk1"/>
              </a:solidFill>
              <a:latin typeface="Roboto"/>
              <a:ea typeface="Roboto"/>
              <a:cs typeface="Roboto"/>
              <a:sym typeface="Roboto"/>
            </a:endParaRPr>
          </a:p>
          <a:p>
            <a:pPr indent="-292100" lvl="0" marL="457200" rtl="0" algn="l">
              <a:lnSpc>
                <a:spcPct val="115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Afraid of changes that may affect their personal reputation  </a:t>
            </a:r>
            <a:endParaRPr sz="1200">
              <a:solidFill>
                <a:schemeClr val="dk1"/>
              </a:solidFill>
              <a:latin typeface="Roboto"/>
              <a:ea typeface="Roboto"/>
              <a:cs typeface="Roboto"/>
              <a:sym typeface="Roboto"/>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18"/>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Research on Faculty Diversity at SSU</a:t>
            </a:r>
            <a:endParaRPr/>
          </a:p>
        </p:txBody>
      </p:sp>
      <p:sp>
        <p:nvSpPr>
          <p:cNvPr id="112" name="Google Shape;112;p18"/>
          <p:cNvSpPr txBox="1"/>
          <p:nvPr>
            <p:ph idx="1" type="body"/>
          </p:nvPr>
        </p:nvSpPr>
        <p:spPr>
          <a:xfrm>
            <a:off x="387900" y="1297850"/>
            <a:ext cx="8368200" cy="3756000"/>
          </a:xfrm>
          <a:prstGeom prst="rect">
            <a:avLst/>
          </a:prstGeom>
        </p:spPr>
        <p:txBody>
          <a:bodyPr anchorCtr="0" anchor="t" bIns="91425" lIns="91425" spcFirstLastPara="1" rIns="91425" wrap="square" tIns="91425">
            <a:normAutofit fontScale="77500" lnSpcReduction="20000"/>
          </a:bodyPr>
          <a:lstStyle/>
          <a:p>
            <a:pPr indent="0" lvl="0" marL="0" rtl="0" algn="ctr">
              <a:spcBef>
                <a:spcPts val="0"/>
              </a:spcBef>
              <a:spcAft>
                <a:spcPts val="0"/>
              </a:spcAft>
              <a:buNone/>
            </a:pPr>
            <a:r>
              <a:rPr lang="en" sz="2316" u="sng"/>
              <a:t>Campus Climate </a:t>
            </a:r>
            <a:r>
              <a:rPr lang="en" sz="2316" u="sng"/>
              <a:t>Assessment</a:t>
            </a:r>
            <a:r>
              <a:rPr lang="en" sz="2316" u="sng"/>
              <a:t> Project: Salem State </a:t>
            </a:r>
            <a:r>
              <a:rPr lang="en" sz="2316" u="sng"/>
              <a:t>University</a:t>
            </a:r>
            <a:r>
              <a:rPr lang="en" sz="2316" u="sng"/>
              <a:t> Report 2017 by Rankin and Associates Consulting </a:t>
            </a:r>
            <a:endParaRPr sz="2316" u="sng"/>
          </a:p>
          <a:p>
            <a:pPr indent="-331243" lvl="0" marL="457200" rtl="0" algn="l">
              <a:spcBef>
                <a:spcPts val="1200"/>
              </a:spcBef>
              <a:spcAft>
                <a:spcPts val="0"/>
              </a:spcAft>
              <a:buSzPct val="100000"/>
              <a:buChar char="●"/>
            </a:pPr>
            <a:r>
              <a:rPr lang="en" sz="2085"/>
              <a:t>A survey sent out to the Salem State community to collect </a:t>
            </a:r>
            <a:r>
              <a:rPr lang="en" sz="2085"/>
              <a:t>information</a:t>
            </a:r>
            <a:r>
              <a:rPr lang="en" sz="2085"/>
              <a:t> about the academic </a:t>
            </a:r>
            <a:r>
              <a:rPr lang="en" sz="2085"/>
              <a:t>environment</a:t>
            </a:r>
            <a:r>
              <a:rPr lang="en" sz="2085"/>
              <a:t> with a </a:t>
            </a:r>
            <a:r>
              <a:rPr lang="en" sz="2085"/>
              <a:t>specific</a:t>
            </a:r>
            <a:r>
              <a:rPr lang="en" sz="2085"/>
              <a:t> focus on </a:t>
            </a:r>
            <a:r>
              <a:rPr lang="en" sz="2085"/>
              <a:t>distribution</a:t>
            </a:r>
            <a:r>
              <a:rPr lang="en" sz="2085"/>
              <a:t> of power and </a:t>
            </a:r>
            <a:r>
              <a:rPr lang="en" sz="2085"/>
              <a:t>privilege</a:t>
            </a:r>
            <a:r>
              <a:rPr lang="en" sz="2085"/>
              <a:t> </a:t>
            </a:r>
            <a:endParaRPr sz="2085"/>
          </a:p>
          <a:p>
            <a:pPr indent="-311558" lvl="1" marL="914400" rtl="0" algn="l">
              <a:spcBef>
                <a:spcPts val="0"/>
              </a:spcBef>
              <a:spcAft>
                <a:spcPts val="0"/>
              </a:spcAft>
              <a:buSzPct val="100000"/>
              <a:buChar char="○"/>
            </a:pPr>
            <a:r>
              <a:rPr lang="en" sz="1685"/>
              <a:t>21% of 3,086 </a:t>
            </a:r>
            <a:r>
              <a:rPr lang="en" sz="1685"/>
              <a:t>responses</a:t>
            </a:r>
            <a:r>
              <a:rPr lang="en" sz="1685"/>
              <a:t> to the survey were staff and </a:t>
            </a:r>
            <a:r>
              <a:rPr lang="en" sz="1685"/>
              <a:t>administration</a:t>
            </a:r>
            <a:r>
              <a:rPr lang="en" sz="1685"/>
              <a:t> </a:t>
            </a:r>
            <a:endParaRPr sz="1685"/>
          </a:p>
          <a:p>
            <a:pPr indent="0" lvl="0" marL="914400" rtl="0" algn="l">
              <a:spcBef>
                <a:spcPts val="1200"/>
              </a:spcBef>
              <a:spcAft>
                <a:spcPts val="0"/>
              </a:spcAft>
              <a:buNone/>
            </a:pPr>
            <a:r>
              <a:t/>
            </a:r>
            <a:endParaRPr sz="2085"/>
          </a:p>
          <a:p>
            <a:pPr indent="-331243" lvl="0" marL="457200" rtl="0" algn="l">
              <a:spcBef>
                <a:spcPts val="1200"/>
              </a:spcBef>
              <a:spcAft>
                <a:spcPts val="0"/>
              </a:spcAft>
              <a:buSzPct val="100000"/>
              <a:buChar char="●"/>
            </a:pPr>
            <a:r>
              <a:rPr lang="en" sz="2085"/>
              <a:t>19% of People of Color and 21% of Multicultural respondents reported </a:t>
            </a:r>
            <a:r>
              <a:rPr lang="en" sz="2085"/>
              <a:t>experiencing</a:t>
            </a:r>
            <a:r>
              <a:rPr lang="en" sz="2085"/>
              <a:t> exclusionary, intimidating, offensive, and/or hostile conduct within the past year </a:t>
            </a:r>
            <a:endParaRPr sz="2085"/>
          </a:p>
          <a:p>
            <a:pPr indent="0" lvl="0" marL="457200" rtl="0" algn="l">
              <a:spcBef>
                <a:spcPts val="1200"/>
              </a:spcBef>
              <a:spcAft>
                <a:spcPts val="0"/>
              </a:spcAft>
              <a:buNone/>
            </a:pPr>
            <a:r>
              <a:t/>
            </a:r>
            <a:endParaRPr sz="2085"/>
          </a:p>
          <a:p>
            <a:pPr indent="-331243" lvl="0" marL="457200" rtl="0" algn="l">
              <a:spcBef>
                <a:spcPts val="1200"/>
              </a:spcBef>
              <a:spcAft>
                <a:spcPts val="0"/>
              </a:spcAft>
              <a:buSzPct val="100000"/>
              <a:buChar char="●"/>
            </a:pPr>
            <a:r>
              <a:rPr lang="en" sz="2085"/>
              <a:t>Only 23% of People of color in the faculty reported feeling “very </a:t>
            </a:r>
            <a:r>
              <a:rPr lang="en" sz="2085"/>
              <a:t>comfortable” with the campus climate </a:t>
            </a:r>
            <a:endParaRPr sz="2085"/>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9"/>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Methods &amp; Data Collection</a:t>
            </a:r>
            <a:endParaRPr/>
          </a:p>
        </p:txBody>
      </p:sp>
      <p:sp>
        <p:nvSpPr>
          <p:cNvPr id="118" name="Google Shape;118;p19"/>
          <p:cNvSpPr txBox="1"/>
          <p:nvPr>
            <p:ph idx="1" type="body"/>
          </p:nvPr>
        </p:nvSpPr>
        <p:spPr>
          <a:xfrm>
            <a:off x="387900" y="1258525"/>
            <a:ext cx="8368200" cy="3775500"/>
          </a:xfrm>
          <a:prstGeom prst="rect">
            <a:avLst/>
          </a:prstGeom>
        </p:spPr>
        <p:txBody>
          <a:bodyPr anchorCtr="0" anchor="t" bIns="91425" lIns="91425" spcFirstLastPara="1" rIns="91425" wrap="square" tIns="91425">
            <a:noAutofit/>
          </a:bodyPr>
          <a:lstStyle/>
          <a:p>
            <a:pPr indent="-315912" lvl="0" marL="457200" rtl="0" algn="l">
              <a:lnSpc>
                <a:spcPct val="95000"/>
              </a:lnSpc>
              <a:spcBef>
                <a:spcPts val="0"/>
              </a:spcBef>
              <a:spcAft>
                <a:spcPts val="0"/>
              </a:spcAft>
              <a:buSzPts val="1375"/>
              <a:buChar char="●"/>
            </a:pPr>
            <a:r>
              <a:rPr lang="en" sz="1375" u="sng"/>
              <a:t>Archival Data Research</a:t>
            </a:r>
            <a:endParaRPr sz="1375" u="sng"/>
          </a:p>
          <a:p>
            <a:pPr indent="-315912" lvl="1" marL="914400" rtl="0" algn="l">
              <a:lnSpc>
                <a:spcPct val="95000"/>
              </a:lnSpc>
              <a:spcBef>
                <a:spcPts val="0"/>
              </a:spcBef>
              <a:spcAft>
                <a:spcPts val="0"/>
              </a:spcAft>
              <a:buSzPts val="1375"/>
              <a:buChar char="○"/>
            </a:pPr>
            <a:r>
              <a:rPr lang="en" sz="1375"/>
              <a:t>Arthur Gerald Records </a:t>
            </a:r>
            <a:endParaRPr sz="1375"/>
          </a:p>
          <a:p>
            <a:pPr indent="-315912" lvl="1" marL="914400" rtl="0" algn="l">
              <a:lnSpc>
                <a:spcPct val="95000"/>
              </a:lnSpc>
              <a:spcBef>
                <a:spcPts val="0"/>
              </a:spcBef>
              <a:spcAft>
                <a:spcPts val="0"/>
              </a:spcAft>
              <a:buSzPts val="1375"/>
              <a:buChar char="○"/>
            </a:pPr>
            <a:r>
              <a:rPr lang="en" sz="1375"/>
              <a:t>Association of Black Faculty Administration </a:t>
            </a:r>
            <a:endParaRPr sz="1375"/>
          </a:p>
          <a:p>
            <a:pPr indent="-315912" lvl="1" marL="914400" rtl="0" algn="l">
              <a:lnSpc>
                <a:spcPct val="95000"/>
              </a:lnSpc>
              <a:spcBef>
                <a:spcPts val="0"/>
              </a:spcBef>
              <a:spcAft>
                <a:spcPts val="0"/>
              </a:spcAft>
              <a:buSzPts val="1375"/>
              <a:buChar char="○"/>
            </a:pPr>
            <a:r>
              <a:rPr lang="en" sz="1375"/>
              <a:t>Afro-American Society Records </a:t>
            </a:r>
            <a:endParaRPr sz="1375"/>
          </a:p>
          <a:p>
            <a:pPr indent="-315912" lvl="1" marL="914400" rtl="0" algn="l">
              <a:lnSpc>
                <a:spcPct val="95000"/>
              </a:lnSpc>
              <a:spcBef>
                <a:spcPts val="0"/>
              </a:spcBef>
              <a:spcAft>
                <a:spcPts val="0"/>
              </a:spcAft>
              <a:buSzPts val="1375"/>
              <a:buChar char="○"/>
            </a:pPr>
            <a:r>
              <a:rPr lang="en" sz="1375"/>
              <a:t>Affirmative Action Committee </a:t>
            </a:r>
            <a:endParaRPr sz="1375"/>
          </a:p>
          <a:p>
            <a:pPr indent="0" lvl="0" marL="914400" rtl="0" algn="l">
              <a:lnSpc>
                <a:spcPct val="95000"/>
              </a:lnSpc>
              <a:spcBef>
                <a:spcPts val="1200"/>
              </a:spcBef>
              <a:spcAft>
                <a:spcPts val="0"/>
              </a:spcAft>
              <a:buSzPts val="275"/>
              <a:buNone/>
            </a:pPr>
            <a:r>
              <a:t/>
            </a:r>
            <a:endParaRPr sz="1375" u="sng"/>
          </a:p>
          <a:p>
            <a:pPr indent="-315912" lvl="0" marL="457200" rtl="0" algn="l">
              <a:lnSpc>
                <a:spcPct val="95000"/>
              </a:lnSpc>
              <a:spcBef>
                <a:spcPts val="1200"/>
              </a:spcBef>
              <a:spcAft>
                <a:spcPts val="0"/>
              </a:spcAft>
              <a:buSzPts val="1375"/>
              <a:buChar char="●"/>
            </a:pPr>
            <a:r>
              <a:rPr lang="en" sz="1375"/>
              <a:t>We looked at over 20 research articles on the subject of women in professional faculty, Black women faculty, and gender segregation in occupations. We took the information within these as a guide to how we will structure our research by using outside information on the subject that already exists. </a:t>
            </a:r>
            <a:endParaRPr sz="1375"/>
          </a:p>
          <a:p>
            <a:pPr indent="0" lvl="0" marL="457200" rtl="0" algn="l">
              <a:lnSpc>
                <a:spcPct val="95000"/>
              </a:lnSpc>
              <a:spcBef>
                <a:spcPts val="1200"/>
              </a:spcBef>
              <a:spcAft>
                <a:spcPts val="0"/>
              </a:spcAft>
              <a:buSzPts val="275"/>
              <a:buNone/>
            </a:pPr>
            <a:r>
              <a:t/>
            </a:r>
            <a:endParaRPr sz="1375"/>
          </a:p>
          <a:p>
            <a:pPr indent="-315912" lvl="0" marL="457200" rtl="0" algn="l">
              <a:lnSpc>
                <a:spcPct val="95000"/>
              </a:lnSpc>
              <a:spcBef>
                <a:spcPts val="1200"/>
              </a:spcBef>
              <a:spcAft>
                <a:spcPts val="0"/>
              </a:spcAft>
              <a:buSzPts val="1375"/>
              <a:buChar char="●"/>
            </a:pPr>
            <a:r>
              <a:rPr lang="en" sz="1375"/>
              <a:t>We also took </a:t>
            </a:r>
            <a:r>
              <a:rPr lang="en" sz="1375"/>
              <a:t>information</a:t>
            </a:r>
            <a:r>
              <a:rPr lang="en" sz="1375"/>
              <a:t> from the Salem State </a:t>
            </a:r>
            <a:r>
              <a:rPr lang="en" sz="1375"/>
              <a:t>University</a:t>
            </a:r>
            <a:r>
              <a:rPr lang="en" sz="1375"/>
              <a:t> archives ranging from the early 1960’s to late 1970’s to gather information about how </a:t>
            </a:r>
            <a:r>
              <a:rPr lang="en" sz="1375"/>
              <a:t>representation</a:t>
            </a:r>
            <a:r>
              <a:rPr lang="en" sz="1375"/>
              <a:t> of Black women in faculty has </a:t>
            </a:r>
            <a:r>
              <a:rPr lang="en" sz="1375"/>
              <a:t>changed</a:t>
            </a:r>
            <a:r>
              <a:rPr lang="en" sz="1375"/>
              <a:t> over time. We were also able to obtain </a:t>
            </a:r>
            <a:r>
              <a:rPr lang="en" sz="1375"/>
              <a:t>information</a:t>
            </a:r>
            <a:r>
              <a:rPr lang="en" sz="1375"/>
              <a:t> on how this lack of </a:t>
            </a:r>
            <a:r>
              <a:rPr lang="en" sz="1375"/>
              <a:t>representation</a:t>
            </a:r>
            <a:r>
              <a:rPr lang="en" sz="1375"/>
              <a:t> has affected Black students negatively. </a:t>
            </a:r>
            <a:endParaRPr sz="1375"/>
          </a:p>
          <a:p>
            <a:pPr indent="0" lvl="0" marL="0" rtl="0" algn="l">
              <a:lnSpc>
                <a:spcPct val="95000"/>
              </a:lnSpc>
              <a:spcBef>
                <a:spcPts val="1200"/>
              </a:spcBef>
              <a:spcAft>
                <a:spcPts val="0"/>
              </a:spcAft>
              <a:buSzPts val="275"/>
              <a:buNone/>
            </a:pPr>
            <a:r>
              <a:t/>
            </a:r>
            <a:endParaRPr sz="450"/>
          </a:p>
          <a:p>
            <a:pPr indent="0" lvl="0" marL="0" rtl="0" algn="l">
              <a:lnSpc>
                <a:spcPct val="95000"/>
              </a:lnSpc>
              <a:spcBef>
                <a:spcPts val="1200"/>
              </a:spcBef>
              <a:spcAft>
                <a:spcPts val="1200"/>
              </a:spcAft>
              <a:buSzPts val="275"/>
              <a:buNone/>
            </a:pPr>
            <a:r>
              <a:t/>
            </a:r>
            <a:endParaRPr sz="550">
              <a:latin typeface="EB Garamond"/>
              <a:ea typeface="EB Garamond"/>
              <a:cs typeface="EB Garamond"/>
              <a:sym typeface="EB Garamon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0"/>
          <p:cNvSpPr txBox="1"/>
          <p:nvPr>
            <p:ph type="title"/>
          </p:nvPr>
        </p:nvSpPr>
        <p:spPr>
          <a:xfrm>
            <a:off x="387900" y="450200"/>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Lack of Black Professors </a:t>
            </a:r>
            <a:endParaRPr/>
          </a:p>
        </p:txBody>
      </p:sp>
      <p:sp>
        <p:nvSpPr>
          <p:cNvPr id="124" name="Google Shape;124;p20"/>
          <p:cNvSpPr txBox="1"/>
          <p:nvPr>
            <p:ph idx="1" type="body"/>
          </p:nvPr>
        </p:nvSpPr>
        <p:spPr>
          <a:xfrm>
            <a:off x="387900" y="1489825"/>
            <a:ext cx="4334700" cy="3078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During the years of 1975-1976 Salem State only had about 13 Black </a:t>
            </a:r>
            <a:r>
              <a:rPr lang="en"/>
              <a:t>professors</a:t>
            </a:r>
            <a:r>
              <a:rPr lang="en"/>
              <a:t>, which we couldn’t </a:t>
            </a:r>
            <a:r>
              <a:rPr lang="en"/>
              <a:t>figure out</a:t>
            </a:r>
            <a:r>
              <a:rPr lang="en"/>
              <a:t> </a:t>
            </a:r>
            <a:r>
              <a:rPr lang="en"/>
              <a:t>whom</a:t>
            </a:r>
            <a:r>
              <a:rPr lang="en"/>
              <a:t> </a:t>
            </a:r>
            <a:r>
              <a:rPr lang="en"/>
              <a:t>identified</a:t>
            </a:r>
            <a:r>
              <a:rPr lang="en"/>
              <a:t> as female. Based upon the names given we can infer that 6 out of 13 members were female.  </a:t>
            </a:r>
            <a:endParaRPr/>
          </a:p>
        </p:txBody>
      </p:sp>
      <p:pic>
        <p:nvPicPr>
          <p:cNvPr id="125" name="Google Shape;125;p20"/>
          <p:cNvPicPr preferRelativeResize="0"/>
          <p:nvPr/>
        </p:nvPicPr>
        <p:blipFill rotWithShape="1">
          <a:blip r:embed="rId3">
            <a:alphaModFix/>
          </a:blip>
          <a:srcRect b="28682" l="-5628" r="41816" t="11970"/>
          <a:stretch/>
        </p:blipFill>
        <p:spPr>
          <a:xfrm>
            <a:off x="1904350" y="116375"/>
            <a:ext cx="5591726" cy="3440749"/>
          </a:xfrm>
          <a:prstGeom prst="rect">
            <a:avLst/>
          </a:prstGeom>
          <a:noFill/>
          <a:ln>
            <a:noFill/>
          </a:ln>
        </p:spPr>
      </p:pic>
      <p:pic>
        <p:nvPicPr>
          <p:cNvPr id="126" name="Google Shape;126;p20"/>
          <p:cNvPicPr preferRelativeResize="0"/>
          <p:nvPr/>
        </p:nvPicPr>
        <p:blipFill rotWithShape="1">
          <a:blip r:embed="rId4">
            <a:alphaModFix/>
          </a:blip>
          <a:srcRect b="29398" l="0" r="0" t="15846"/>
          <a:stretch/>
        </p:blipFill>
        <p:spPr>
          <a:xfrm>
            <a:off x="5041875" y="3103325"/>
            <a:ext cx="5325701" cy="1948176"/>
          </a:xfrm>
          <a:prstGeom prst="rect">
            <a:avLst/>
          </a:prstGeom>
          <a:noFill/>
          <a:ln>
            <a:noFill/>
          </a:ln>
        </p:spPr>
      </p:pic>
      <p:pic>
        <p:nvPicPr>
          <p:cNvPr id="127" name="Google Shape;127;p20"/>
          <p:cNvPicPr preferRelativeResize="0"/>
          <p:nvPr/>
        </p:nvPicPr>
        <p:blipFill rotWithShape="1">
          <a:blip r:embed="rId5">
            <a:alphaModFix/>
          </a:blip>
          <a:srcRect b="0" l="53636" r="14616" t="33853"/>
          <a:stretch/>
        </p:blipFill>
        <p:spPr>
          <a:xfrm>
            <a:off x="6644375" y="836425"/>
            <a:ext cx="2173051" cy="24634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1"/>
          <p:cNvSpPr txBox="1"/>
          <p:nvPr>
            <p:ph type="title"/>
          </p:nvPr>
        </p:nvSpPr>
        <p:spPr>
          <a:xfrm>
            <a:off x="387900" y="458025"/>
            <a:ext cx="8368200" cy="6861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Beginning of Affirmative Action: </a:t>
            </a:r>
            <a:endParaRPr/>
          </a:p>
          <a:p>
            <a:pPr indent="0" lvl="0" marL="0" rtl="0" algn="ctr">
              <a:spcBef>
                <a:spcPts val="0"/>
              </a:spcBef>
              <a:spcAft>
                <a:spcPts val="0"/>
              </a:spcAft>
              <a:buNone/>
            </a:pPr>
            <a:r>
              <a:rPr lang="en"/>
              <a:t>A Woman’s Experience </a:t>
            </a:r>
            <a:endParaRPr/>
          </a:p>
        </p:txBody>
      </p:sp>
      <p:sp>
        <p:nvSpPr>
          <p:cNvPr id="133" name="Google Shape;133;p21"/>
          <p:cNvSpPr txBox="1"/>
          <p:nvPr>
            <p:ph idx="1" type="body"/>
          </p:nvPr>
        </p:nvSpPr>
        <p:spPr>
          <a:xfrm>
            <a:off x="387900" y="1396175"/>
            <a:ext cx="5186100" cy="3637800"/>
          </a:xfrm>
          <a:prstGeom prst="rect">
            <a:avLst/>
          </a:prstGeom>
        </p:spPr>
        <p:txBody>
          <a:bodyPr anchorCtr="0" anchor="t" bIns="91425" lIns="91425" spcFirstLastPara="1" rIns="91425" wrap="square" tIns="91425">
            <a:normAutofit/>
          </a:bodyPr>
          <a:lstStyle/>
          <a:p>
            <a:pPr indent="-374650" lvl="0" marL="457200" rtl="0" algn="l">
              <a:spcBef>
                <a:spcPts val="0"/>
              </a:spcBef>
              <a:spcAft>
                <a:spcPts val="0"/>
              </a:spcAft>
              <a:buSzPts val="2300"/>
              <a:buChar char="●"/>
            </a:pPr>
            <a:r>
              <a:rPr lang="en" sz="1400"/>
              <a:t>Dr. Holly advocates for Afro-American society and women caucus should work together as alliances as a way to combat discrimination</a:t>
            </a:r>
            <a:endParaRPr sz="1600">
              <a:highlight>
                <a:schemeClr val="lt1"/>
              </a:highlight>
            </a:endParaRPr>
          </a:p>
          <a:p>
            <a:pPr indent="0" lvl="0" marL="457200" rtl="0" algn="l">
              <a:spcBef>
                <a:spcPts val="0"/>
              </a:spcBef>
              <a:spcAft>
                <a:spcPts val="0"/>
              </a:spcAft>
              <a:buNone/>
            </a:pPr>
            <a:r>
              <a:t/>
            </a:r>
            <a:endParaRPr sz="1400">
              <a:highlight>
                <a:schemeClr val="lt1"/>
              </a:highlight>
            </a:endParaRPr>
          </a:p>
          <a:p>
            <a:pPr indent="0" lvl="0" marL="457200" rtl="0" algn="l">
              <a:spcBef>
                <a:spcPts val="0"/>
              </a:spcBef>
              <a:spcAft>
                <a:spcPts val="0"/>
              </a:spcAft>
              <a:buNone/>
            </a:pPr>
            <a:r>
              <a:t/>
            </a:r>
            <a:endParaRPr sz="1400">
              <a:highlight>
                <a:schemeClr val="lt1"/>
              </a:highlight>
            </a:endParaRPr>
          </a:p>
          <a:p>
            <a:pPr indent="0" lvl="0" marL="457200" rtl="0" algn="l">
              <a:spcBef>
                <a:spcPts val="0"/>
              </a:spcBef>
              <a:spcAft>
                <a:spcPts val="0"/>
              </a:spcAft>
              <a:buNone/>
            </a:pPr>
            <a:r>
              <a:t/>
            </a:r>
            <a:endParaRPr sz="1400">
              <a:highlight>
                <a:schemeClr val="lt1"/>
              </a:highlight>
            </a:endParaRPr>
          </a:p>
          <a:p>
            <a:pPr indent="-361950" lvl="0" marL="457200" rtl="0" algn="l">
              <a:spcBef>
                <a:spcPts val="0"/>
              </a:spcBef>
              <a:spcAft>
                <a:spcPts val="0"/>
              </a:spcAft>
              <a:buSzPts val="2100"/>
              <a:buChar char="●"/>
            </a:pPr>
            <a:r>
              <a:rPr lang="en" sz="1400">
                <a:highlight>
                  <a:schemeClr val="lt1"/>
                </a:highlight>
              </a:rPr>
              <a:t>“I strongly believe that cooperation can exist only between equals, and for that reason the individual strength of both the women's caucus and the Afro-Am society is important. Discrimination now, however, can best be attacked through specific alliances of women and minorities.”</a:t>
            </a:r>
            <a:endParaRPr sz="2100">
              <a:highlight>
                <a:schemeClr val="lt1"/>
              </a:highlight>
            </a:endParaRPr>
          </a:p>
        </p:txBody>
      </p:sp>
      <p:pic>
        <p:nvPicPr>
          <p:cNvPr id="134" name="Google Shape;134;p21"/>
          <p:cNvPicPr preferRelativeResize="0"/>
          <p:nvPr/>
        </p:nvPicPr>
        <p:blipFill rotWithShape="1">
          <a:blip r:embed="rId3">
            <a:alphaModFix/>
          </a:blip>
          <a:srcRect b="14089" l="0" r="0" t="0"/>
          <a:stretch/>
        </p:blipFill>
        <p:spPr>
          <a:xfrm>
            <a:off x="5672375" y="1238875"/>
            <a:ext cx="3333975" cy="375172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