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7"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4005A-6503-4B8D-970B-431B87DC84D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598388-FFE6-4207-9910-C072443379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A656B37-935F-49E7-B6BF-5E14881FD899}"/>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5" name="Footer Placeholder 4">
            <a:extLst>
              <a:ext uri="{FF2B5EF4-FFF2-40B4-BE49-F238E27FC236}">
                <a16:creationId xmlns:a16="http://schemas.microsoft.com/office/drawing/2014/main" id="{6272822B-A91E-4D0C-8CF6-5531DF483C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6977B5-4B58-4FD8-B0DF-A299ED662EE9}"/>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747969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257F9-FDD7-4A7C-A2D6-0CF4965A8DD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4D9A6D3-8C7B-43C5-B3F3-9636EEBCD5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871A8B-7F2F-40F1-A850-893608DA2C65}"/>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5" name="Footer Placeholder 4">
            <a:extLst>
              <a:ext uri="{FF2B5EF4-FFF2-40B4-BE49-F238E27FC236}">
                <a16:creationId xmlns:a16="http://schemas.microsoft.com/office/drawing/2014/main" id="{D77F118F-39C9-427B-BC61-9E04A27C01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A37025-B16B-41A5-B420-1A58321E3438}"/>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2726227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F83952F-7411-4B4C-A8F3-D5AC441BA6E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60A8D88-F4A1-4A0F-8043-7CD780E5A4B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37B2BC-5FA0-43B7-804D-C81AA17E0EA3}"/>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5" name="Footer Placeholder 4">
            <a:extLst>
              <a:ext uri="{FF2B5EF4-FFF2-40B4-BE49-F238E27FC236}">
                <a16:creationId xmlns:a16="http://schemas.microsoft.com/office/drawing/2014/main" id="{C62D45A4-EE3E-4D8D-BFDC-052677F305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0A4E46-9B1E-40BA-A41C-CC5D7E42C8F7}"/>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1446293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71192-5327-4BD0-A830-E7CB782BDD6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65D918-27F0-4CE1-8B19-C9795E2E65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5044A9-D050-4B76-A50F-37D0D1513562}"/>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5" name="Footer Placeholder 4">
            <a:extLst>
              <a:ext uri="{FF2B5EF4-FFF2-40B4-BE49-F238E27FC236}">
                <a16:creationId xmlns:a16="http://schemas.microsoft.com/office/drawing/2014/main" id="{455F2850-D445-4810-8751-C5AFFD85A3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F508F7-D9B7-4334-9361-0A1BB49EED21}"/>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725939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4D675-9192-49CB-B2B3-A051346B73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00C192-490F-401E-BAC3-A73E36C08F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EEE315-9083-46EE-9FB7-7256434246A4}"/>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5" name="Footer Placeholder 4">
            <a:extLst>
              <a:ext uri="{FF2B5EF4-FFF2-40B4-BE49-F238E27FC236}">
                <a16:creationId xmlns:a16="http://schemas.microsoft.com/office/drawing/2014/main" id="{2FCF5B6D-03A3-475E-972B-560F12CAAA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09011C-A6E5-4D04-B212-2D3DB2EAAFD4}"/>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2335455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06FA6-DCF7-4394-99AA-1DDC9DF5DF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17FE6F-D7D7-44AB-8A59-316D912A88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CFE10C1-71E7-452B-9EB1-2A911103E4C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25CEE6-67BE-467A-AE7F-84EEF3163CD5}"/>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6" name="Footer Placeholder 5">
            <a:extLst>
              <a:ext uri="{FF2B5EF4-FFF2-40B4-BE49-F238E27FC236}">
                <a16:creationId xmlns:a16="http://schemas.microsoft.com/office/drawing/2014/main" id="{42744E5F-4127-45BE-BC82-B759214858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45178C-A635-4369-8C02-D2A249D045B0}"/>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1346555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12351-4641-4E2B-82D6-CE8A7A80BD6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18EC9A2-4803-4628-8261-14D18FC9B3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25CD02C-5788-447E-B3C8-E17B35F44C4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A59CAFD-0644-45DD-A8B8-C870435EA1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4B75C44-8772-46B6-9168-7AC4E126EC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05B0DD4-8EA1-42A1-8E74-59B63B8FE5CC}"/>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8" name="Footer Placeholder 7">
            <a:extLst>
              <a:ext uri="{FF2B5EF4-FFF2-40B4-BE49-F238E27FC236}">
                <a16:creationId xmlns:a16="http://schemas.microsoft.com/office/drawing/2014/main" id="{157694BF-6B8E-4D5B-9D3C-62B8549CC92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1C9024-A2E7-4EC8-BE9E-E3F431BFDC65}"/>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1129528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5AF96-93A0-4564-93D9-C6913D4C832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1584EA-9E8F-45D0-99AA-EFBB3C6C8A28}"/>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4" name="Footer Placeholder 3">
            <a:extLst>
              <a:ext uri="{FF2B5EF4-FFF2-40B4-BE49-F238E27FC236}">
                <a16:creationId xmlns:a16="http://schemas.microsoft.com/office/drawing/2014/main" id="{6B8DFB1B-48DF-4BA1-AAF9-9523137E121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1E3540D-E7B0-4855-8D40-956CAA23DB2D}"/>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1574520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B76E5-C41E-4B11-A224-41BB0369B685}"/>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3" name="Footer Placeholder 2">
            <a:extLst>
              <a:ext uri="{FF2B5EF4-FFF2-40B4-BE49-F238E27FC236}">
                <a16:creationId xmlns:a16="http://schemas.microsoft.com/office/drawing/2014/main" id="{635549B9-9113-4C26-981B-7E87357DC5D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42D8AE-B03D-429B-957C-BAC3E49F3396}"/>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651025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D24DB-8E6B-415A-8C6A-F95E51A4BD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E132897-3924-471F-9241-319B61C8F6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B1F397D-E7DD-44BE-88C3-19A8ECFA4F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334832-77BE-4957-B35A-C2A6F225423B}"/>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6" name="Footer Placeholder 5">
            <a:extLst>
              <a:ext uri="{FF2B5EF4-FFF2-40B4-BE49-F238E27FC236}">
                <a16:creationId xmlns:a16="http://schemas.microsoft.com/office/drawing/2014/main" id="{9D78CC87-0F67-4826-911D-73017AFBEA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CEB462-8681-495F-86FB-F541A0762A3F}"/>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2969128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4BEB7-7F13-4695-A8AA-3843885B8C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4B0FC0D-ED07-48AF-AF1F-6EB4D0EF59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2AAC08-6A8C-4232-9D35-14819D9801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BC0C2D-E827-48DA-B74D-3DCA5BF09A1B}"/>
              </a:ext>
            </a:extLst>
          </p:cNvPr>
          <p:cNvSpPr>
            <a:spLocks noGrp="1"/>
          </p:cNvSpPr>
          <p:nvPr>
            <p:ph type="dt" sz="half" idx="10"/>
          </p:nvPr>
        </p:nvSpPr>
        <p:spPr/>
        <p:txBody>
          <a:bodyPr/>
          <a:lstStyle/>
          <a:p>
            <a:fld id="{F8D29B62-1E20-4A39-8502-1AF898B6F6B9}" type="datetimeFigureOut">
              <a:rPr lang="en-US" smtClean="0"/>
              <a:t>4/29/2021</a:t>
            </a:fld>
            <a:endParaRPr lang="en-US"/>
          </a:p>
        </p:txBody>
      </p:sp>
      <p:sp>
        <p:nvSpPr>
          <p:cNvPr id="6" name="Footer Placeholder 5">
            <a:extLst>
              <a:ext uri="{FF2B5EF4-FFF2-40B4-BE49-F238E27FC236}">
                <a16:creationId xmlns:a16="http://schemas.microsoft.com/office/drawing/2014/main" id="{1DC7E923-A66E-4F54-B6A1-35655F9C78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613F9A-523C-4629-ACD4-C344B6DBE435}"/>
              </a:ext>
            </a:extLst>
          </p:cNvPr>
          <p:cNvSpPr>
            <a:spLocks noGrp="1"/>
          </p:cNvSpPr>
          <p:nvPr>
            <p:ph type="sldNum" sz="quarter" idx="12"/>
          </p:nvPr>
        </p:nvSpPr>
        <p:spPr/>
        <p:txBody>
          <a:bodyPr/>
          <a:lstStyle/>
          <a:p>
            <a:fld id="{F0B416E2-BD8E-4CF6-A85D-112BB4E6DE1F}" type="slidenum">
              <a:rPr lang="en-US" smtClean="0"/>
              <a:t>‹#›</a:t>
            </a:fld>
            <a:endParaRPr lang="en-US"/>
          </a:p>
        </p:txBody>
      </p:sp>
    </p:spTree>
    <p:extLst>
      <p:ext uri="{BB962C8B-B14F-4D97-AF65-F5344CB8AC3E}">
        <p14:creationId xmlns:p14="http://schemas.microsoft.com/office/powerpoint/2010/main" val="1598996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746636-16C6-4821-904A-EE7756F10B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E8F637-7B73-4561-A2AC-B096C3125D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C52A83-5F8D-423B-9CAE-AC84CDD131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D29B62-1E20-4A39-8502-1AF898B6F6B9}" type="datetimeFigureOut">
              <a:rPr lang="en-US" smtClean="0"/>
              <a:t>4/29/2021</a:t>
            </a:fld>
            <a:endParaRPr lang="en-US"/>
          </a:p>
        </p:txBody>
      </p:sp>
      <p:sp>
        <p:nvSpPr>
          <p:cNvPr id="5" name="Footer Placeholder 4">
            <a:extLst>
              <a:ext uri="{FF2B5EF4-FFF2-40B4-BE49-F238E27FC236}">
                <a16:creationId xmlns:a16="http://schemas.microsoft.com/office/drawing/2014/main" id="{D2C14D0C-523F-4398-A420-30BC1D47AF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1A60036-8657-4F08-8EEE-DE18A18B78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B416E2-BD8E-4CF6-A85D-112BB4E6DE1F}" type="slidenum">
              <a:rPr lang="en-US" smtClean="0"/>
              <a:t>‹#›</a:t>
            </a:fld>
            <a:endParaRPr lang="en-US"/>
          </a:p>
        </p:txBody>
      </p:sp>
    </p:spTree>
    <p:extLst>
      <p:ext uri="{BB962C8B-B14F-4D97-AF65-F5344CB8AC3E}">
        <p14:creationId xmlns:p14="http://schemas.microsoft.com/office/powerpoint/2010/main" val="32141001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iicsa.org.uk/publications/inquiry/interim/nature-effects-child-sexual-abuse/effects-child-sexual-abus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rainn.org/statistics/children-and-teens" TargetMode="External"/><Relationship Id="rId2" Type="http://schemas.openxmlformats.org/officeDocument/2006/relationships/hyperlink" Target="https://digitalcommons.unl.edu/honorstheses/89/" TargetMode="External"/><Relationship Id="rId1" Type="http://schemas.openxmlformats.org/officeDocument/2006/relationships/slideLayout" Target="../slideLayouts/slideLayout2.xml"/><Relationship Id="rId4" Type="http://schemas.openxmlformats.org/officeDocument/2006/relationships/hyperlink" Target="https://www.taalk.org/resources/statistic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Map&#10;&#10;Description automatically generated">
            <a:extLst>
              <a:ext uri="{FF2B5EF4-FFF2-40B4-BE49-F238E27FC236}">
                <a16:creationId xmlns:a16="http://schemas.microsoft.com/office/drawing/2014/main" id="{8E940E90-47C6-4FAC-A61C-2F257652D850}"/>
              </a:ext>
            </a:extLst>
          </p:cNvPr>
          <p:cNvPicPr>
            <a:picLocks noChangeAspect="1"/>
          </p:cNvPicPr>
          <p:nvPr/>
        </p:nvPicPr>
        <p:blipFill rotWithShape="1">
          <a:blip r:embed="rId2">
            <a:alphaModFix amt="50000"/>
          </a:blip>
          <a:srcRect t="205" b="14568"/>
          <a:stretch/>
        </p:blipFill>
        <p:spPr>
          <a:xfrm>
            <a:off x="20" y="1"/>
            <a:ext cx="12191980" cy="6857999"/>
          </a:xfrm>
          <a:prstGeom prst="rect">
            <a:avLst/>
          </a:prstGeom>
        </p:spPr>
      </p:pic>
      <p:sp>
        <p:nvSpPr>
          <p:cNvPr id="2" name="Title 1">
            <a:extLst>
              <a:ext uri="{FF2B5EF4-FFF2-40B4-BE49-F238E27FC236}">
                <a16:creationId xmlns:a16="http://schemas.microsoft.com/office/drawing/2014/main" id="{F0083A21-E92A-443E-8313-E699EF6FECE2}"/>
              </a:ext>
            </a:extLst>
          </p:cNvPr>
          <p:cNvSpPr>
            <a:spLocks noGrp="1"/>
          </p:cNvSpPr>
          <p:nvPr>
            <p:ph type="ctrTitle"/>
          </p:nvPr>
        </p:nvSpPr>
        <p:spPr>
          <a:xfrm>
            <a:off x="1524000" y="1600201"/>
            <a:ext cx="9144000" cy="2900518"/>
          </a:xfrm>
        </p:spPr>
        <p:txBody>
          <a:bodyPr>
            <a:normAutofit fontScale="90000"/>
          </a:bodyPr>
          <a:lstStyle/>
          <a:p>
            <a:r>
              <a:rPr lang="en-US" sz="3600" dirty="0">
                <a:effectLst/>
                <a:latin typeface="Times New Roman" panose="02020603050405020304" pitchFamily="18" charset="0"/>
                <a:ea typeface="Times New Roman" panose="02020603050405020304" pitchFamily="18" charset="0"/>
              </a:rPr>
              <a:t>Lasting Psychological Effects on Survivors of Intrafamilial Child Sexual Abuse and the Available Resources and Interventions in Massachusetts </a:t>
            </a:r>
            <a:br>
              <a:rPr lang="en-US" sz="3600" dirty="0">
                <a:effectLst/>
                <a:latin typeface="Times New Roman" panose="02020603050405020304" pitchFamily="18" charset="0"/>
                <a:ea typeface="Times New Roman" panose="02020603050405020304" pitchFamily="18" charset="0"/>
              </a:rPr>
            </a:br>
            <a:endParaRPr lang="en-US" sz="8000" dirty="0"/>
          </a:p>
        </p:txBody>
      </p:sp>
      <p:sp>
        <p:nvSpPr>
          <p:cNvPr id="3" name="Subtitle 2">
            <a:extLst>
              <a:ext uri="{FF2B5EF4-FFF2-40B4-BE49-F238E27FC236}">
                <a16:creationId xmlns:a16="http://schemas.microsoft.com/office/drawing/2014/main" id="{3A37332E-F7BC-469E-8124-AE1AE0F5187C}"/>
              </a:ext>
            </a:extLst>
          </p:cNvPr>
          <p:cNvSpPr>
            <a:spLocks noGrp="1"/>
          </p:cNvSpPr>
          <p:nvPr>
            <p:ph type="subTitle" idx="1"/>
          </p:nvPr>
        </p:nvSpPr>
        <p:spPr>
          <a:xfrm>
            <a:off x="1524000" y="4159404"/>
            <a:ext cx="9144000" cy="1098395"/>
          </a:xfrm>
        </p:spPr>
        <p:txBody>
          <a:bodyPr>
            <a:normAutofit/>
          </a:bodyPr>
          <a:lstStyle/>
          <a:p>
            <a:r>
              <a:rPr lang="en-US" dirty="0">
                <a:solidFill>
                  <a:srgbClr val="FFFFFF"/>
                </a:solidFill>
                <a:latin typeface="Times New Roman" panose="02020603050405020304" pitchFamily="18" charset="0"/>
                <a:cs typeface="Times New Roman" panose="02020603050405020304" pitchFamily="18" charset="0"/>
              </a:rPr>
              <a:t>Honors Thesis by Adrianna Hartman</a:t>
            </a:r>
          </a:p>
        </p:txBody>
      </p:sp>
    </p:spTree>
    <p:extLst>
      <p:ext uri="{BB962C8B-B14F-4D97-AF65-F5344CB8AC3E}">
        <p14:creationId xmlns:p14="http://schemas.microsoft.com/office/powerpoint/2010/main" val="136403177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1B117-449A-4725-B352-43057CFCCA80}"/>
              </a:ext>
            </a:extLst>
          </p:cNvPr>
          <p:cNvSpPr>
            <a:spLocks noGrp="1"/>
          </p:cNvSpPr>
          <p:nvPr>
            <p:ph type="title"/>
          </p:nvPr>
        </p:nvSpPr>
        <p:spPr/>
        <p:txBody>
          <a:bodyPr/>
          <a:lstStyle/>
          <a:p>
            <a:r>
              <a:rPr lang="en-US" sz="4400" dirty="0">
                <a:latin typeface="Times New Roman" panose="02020603050405020304" pitchFamily="18" charset="0"/>
                <a:cs typeface="Times New Roman" panose="02020603050405020304" pitchFamily="18" charset="0"/>
              </a:rPr>
              <a:t>Findings Table 1 (Demographics)</a:t>
            </a:r>
            <a:endParaRPr lang="en-US" dirty="0"/>
          </a:p>
        </p:txBody>
      </p:sp>
      <p:pic>
        <p:nvPicPr>
          <p:cNvPr id="5" name="Content Placeholder 4" descr="Graphical user interface, application, Word&#10;&#10;Description automatically generated">
            <a:extLst>
              <a:ext uri="{FF2B5EF4-FFF2-40B4-BE49-F238E27FC236}">
                <a16:creationId xmlns:a16="http://schemas.microsoft.com/office/drawing/2014/main" id="{FDD94FB5-6811-4EBD-A36D-5D36D876C02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8494" t="20574" r="22433" b="16895"/>
          <a:stretch/>
        </p:blipFill>
        <p:spPr>
          <a:xfrm>
            <a:off x="1516564" y="1475804"/>
            <a:ext cx="8430323" cy="5017071"/>
          </a:xfrm>
        </p:spPr>
      </p:pic>
    </p:spTree>
    <p:extLst>
      <p:ext uri="{BB962C8B-B14F-4D97-AF65-F5344CB8AC3E}">
        <p14:creationId xmlns:p14="http://schemas.microsoft.com/office/powerpoint/2010/main" val="2051117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Graphical user interface, application, Word&#10;&#10;Description automatically generated">
            <a:extLst>
              <a:ext uri="{FF2B5EF4-FFF2-40B4-BE49-F238E27FC236}">
                <a16:creationId xmlns:a16="http://schemas.microsoft.com/office/drawing/2014/main" id="{EF121A50-83C8-4A05-AEDB-4170B6AFB84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7529" t="21197" r="20744" b="7934"/>
          <a:stretch/>
        </p:blipFill>
        <p:spPr>
          <a:xfrm>
            <a:off x="2194665" y="1821317"/>
            <a:ext cx="7802669" cy="5036683"/>
          </a:xfrm>
        </p:spPr>
      </p:pic>
      <p:sp>
        <p:nvSpPr>
          <p:cNvPr id="5" name="Title 4">
            <a:extLst>
              <a:ext uri="{FF2B5EF4-FFF2-40B4-BE49-F238E27FC236}">
                <a16:creationId xmlns:a16="http://schemas.microsoft.com/office/drawing/2014/main" id="{C2933762-74D2-405F-9EDD-234C04C9ADFC}"/>
              </a:ext>
            </a:extLst>
          </p:cNvPr>
          <p:cNvSpPr>
            <a:spLocks noGrp="1"/>
          </p:cNvSpPr>
          <p:nvPr>
            <p:ph type="title"/>
          </p:nvPr>
        </p:nvSpPr>
        <p:spPr>
          <a:xfrm>
            <a:off x="838200" y="495754"/>
            <a:ext cx="10515600" cy="1325563"/>
          </a:xfrm>
        </p:spPr>
        <p:txBody>
          <a:bodyPr>
            <a:normAutofit fontScale="90000"/>
          </a:bodyPr>
          <a:lstStyle/>
          <a:p>
            <a:pPr marL="0" marR="0">
              <a:lnSpc>
                <a:spcPct val="100000"/>
              </a:lnSpc>
              <a:spcBef>
                <a:spcPts val="900"/>
              </a:spcBef>
              <a:spcAft>
                <a:spcPts val="900"/>
              </a:spcAft>
            </a:pPr>
            <a:r>
              <a:rPr lang="en-US" sz="4900" dirty="0">
                <a:latin typeface="Times New Roman" panose="02020603050405020304" pitchFamily="18" charset="0"/>
                <a:cs typeface="Times New Roman" panose="02020603050405020304" pitchFamily="18" charset="0"/>
              </a:rPr>
              <a:t>Findings Table 2 (Resources)</a:t>
            </a:r>
            <a:br>
              <a:rPr lang="en-US" dirty="0"/>
            </a:br>
            <a:r>
              <a:rPr lang="en-US" sz="2700" dirty="0">
                <a:solidFill>
                  <a:srgbClr val="000000"/>
                </a:solidFill>
                <a:effectLst/>
                <a:latin typeface="Times New Roman" panose="02020603050405020304" pitchFamily="18" charset="0"/>
                <a:ea typeface="Times New Roman" panose="02020603050405020304" pitchFamily="18" charset="0"/>
              </a:rPr>
              <a:t>N is the number of participants that chose that resource, along with the percentage.</a:t>
            </a:r>
            <a:br>
              <a:rPr lang="en-US" sz="2700" dirty="0">
                <a:effectLst/>
                <a:latin typeface="Arial" panose="020B0604020202020204" pitchFamily="34" charset="0"/>
                <a:ea typeface="Arial" panose="020B0604020202020204" pitchFamily="34" charset="0"/>
              </a:rPr>
            </a:br>
            <a:r>
              <a:rPr lang="en-US" sz="2700" dirty="0">
                <a:effectLst/>
                <a:latin typeface="Times New Roman" panose="02020603050405020304" pitchFamily="18" charset="0"/>
                <a:ea typeface="Times New Roman" panose="02020603050405020304" pitchFamily="18" charset="0"/>
              </a:rPr>
              <a:t>Participants were asked to name other resources that were not listed on the survey. </a:t>
            </a:r>
            <a:endParaRPr lang="en-US" dirty="0"/>
          </a:p>
        </p:txBody>
      </p:sp>
    </p:spTree>
    <p:extLst>
      <p:ext uri="{BB962C8B-B14F-4D97-AF65-F5344CB8AC3E}">
        <p14:creationId xmlns:p14="http://schemas.microsoft.com/office/powerpoint/2010/main" val="2921552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D2300-F13D-4EB7-B8BA-1122192D04CB}"/>
              </a:ext>
            </a:extLst>
          </p:cNvPr>
          <p:cNvSpPr>
            <a:spLocks noGrp="1"/>
          </p:cNvSpPr>
          <p:nvPr>
            <p:ph type="title"/>
          </p:nvPr>
        </p:nvSpPr>
        <p:spPr/>
        <p:txBody>
          <a:bodyPr/>
          <a:lstStyle/>
          <a:p>
            <a:r>
              <a:rPr lang="en-US" sz="4400" dirty="0">
                <a:latin typeface="Times New Roman" panose="02020603050405020304" pitchFamily="18" charset="0"/>
                <a:cs typeface="Times New Roman" panose="02020603050405020304" pitchFamily="18" charset="0"/>
              </a:rPr>
              <a:t>Findings Table 2 (Resources)</a:t>
            </a:r>
            <a:br>
              <a:rPr lang="en-US" dirty="0"/>
            </a:br>
            <a:endParaRPr lang="en-US" dirty="0"/>
          </a:p>
        </p:txBody>
      </p:sp>
      <p:pic>
        <p:nvPicPr>
          <p:cNvPr id="5" name="Content Placeholder 4" descr="Graphical user interface, text, application&#10;&#10;Description automatically generated">
            <a:extLst>
              <a:ext uri="{FF2B5EF4-FFF2-40B4-BE49-F238E27FC236}">
                <a16:creationId xmlns:a16="http://schemas.microsoft.com/office/drawing/2014/main" id="{D487E38B-9A3B-4650-8C60-DE60783612E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6324" t="23661" r="26531" b="22732"/>
          <a:stretch/>
        </p:blipFill>
        <p:spPr>
          <a:xfrm>
            <a:off x="1054109" y="1174426"/>
            <a:ext cx="10083782" cy="5318449"/>
          </a:xfrm>
        </p:spPr>
      </p:pic>
    </p:spTree>
    <p:extLst>
      <p:ext uri="{BB962C8B-B14F-4D97-AF65-F5344CB8AC3E}">
        <p14:creationId xmlns:p14="http://schemas.microsoft.com/office/powerpoint/2010/main" val="2795995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BF6F1-EA3C-436F-8CE9-1FB8A5D82712}"/>
              </a:ext>
            </a:extLst>
          </p:cNvPr>
          <p:cNvSpPr>
            <a:spLocks noGrp="1"/>
          </p:cNvSpPr>
          <p:nvPr>
            <p:ph type="title"/>
          </p:nvPr>
        </p:nvSpPr>
        <p:spPr/>
        <p:txBody>
          <a:bodyPr>
            <a:normAutofit/>
          </a:bodyPr>
          <a:lstStyle/>
          <a:p>
            <a:r>
              <a:rPr lang="en-US" sz="4800" dirty="0">
                <a:latin typeface="Times New Roman" panose="02020603050405020304" pitchFamily="18" charset="0"/>
                <a:cs typeface="Times New Roman" panose="02020603050405020304" pitchFamily="18" charset="0"/>
              </a:rPr>
              <a:t>Findings Table 3 (Interventions)</a:t>
            </a:r>
          </a:p>
        </p:txBody>
      </p:sp>
      <p:pic>
        <p:nvPicPr>
          <p:cNvPr id="5" name="Picture 4">
            <a:extLst>
              <a:ext uri="{FF2B5EF4-FFF2-40B4-BE49-F238E27FC236}">
                <a16:creationId xmlns:a16="http://schemas.microsoft.com/office/drawing/2014/main" id="{879977E0-F141-4E36-9FE6-5E9CDCE9AD67}"/>
              </a:ext>
            </a:extLst>
          </p:cNvPr>
          <p:cNvPicPr>
            <a:picLocks noChangeAspect="1"/>
          </p:cNvPicPr>
          <p:nvPr/>
        </p:nvPicPr>
        <p:blipFill rotWithShape="1">
          <a:blip r:embed="rId2"/>
          <a:srcRect l="21581" t="21756" r="23469" b="9910"/>
          <a:stretch/>
        </p:blipFill>
        <p:spPr>
          <a:xfrm>
            <a:off x="2222241" y="1441098"/>
            <a:ext cx="7747518" cy="5416902"/>
          </a:xfrm>
          <a:prstGeom prst="rect">
            <a:avLst/>
          </a:prstGeom>
        </p:spPr>
      </p:pic>
    </p:spTree>
    <p:extLst>
      <p:ext uri="{BB962C8B-B14F-4D97-AF65-F5344CB8AC3E}">
        <p14:creationId xmlns:p14="http://schemas.microsoft.com/office/powerpoint/2010/main" val="1120685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6CF29E8-182D-43DB-847C-011D30F589B7}"/>
              </a:ext>
            </a:extLst>
          </p:cNvPr>
          <p:cNvSpPr>
            <a:spLocks noGrp="1"/>
          </p:cNvSpPr>
          <p:nvPr>
            <p:ph type="body" idx="1"/>
          </p:nvPr>
        </p:nvSpPr>
        <p:spPr>
          <a:xfrm>
            <a:off x="705668" y="659073"/>
            <a:ext cx="5157787" cy="823912"/>
          </a:xfrm>
        </p:spPr>
        <p:txBody>
          <a:bodyPr/>
          <a:lstStyle/>
          <a:p>
            <a:r>
              <a:rPr lang="en-US" dirty="0"/>
              <a:t>Participants with continuing knowledge of ICSA </a:t>
            </a:r>
          </a:p>
          <a:p>
            <a:endParaRPr lang="en-US" dirty="0"/>
          </a:p>
        </p:txBody>
      </p:sp>
      <p:pic>
        <p:nvPicPr>
          <p:cNvPr id="8" name="Content Placeholder 7" descr="Graphical user interface, application, Word&#10;&#10;Description automatically generated">
            <a:extLst>
              <a:ext uri="{FF2B5EF4-FFF2-40B4-BE49-F238E27FC236}">
                <a16:creationId xmlns:a16="http://schemas.microsoft.com/office/drawing/2014/main" id="{C56D53C8-5371-4611-ADA1-861CB76414FD}"/>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28220" t="30344" r="29448" b="8347"/>
          <a:stretch/>
        </p:blipFill>
        <p:spPr>
          <a:xfrm>
            <a:off x="1" y="1071029"/>
            <a:ext cx="6096000" cy="5738327"/>
          </a:xfrm>
        </p:spPr>
      </p:pic>
      <p:sp>
        <p:nvSpPr>
          <p:cNvPr id="5" name="Text Placeholder 4">
            <a:extLst>
              <a:ext uri="{FF2B5EF4-FFF2-40B4-BE49-F238E27FC236}">
                <a16:creationId xmlns:a16="http://schemas.microsoft.com/office/drawing/2014/main" id="{3C50C9AD-E7F9-4048-A513-44C62B5B91D4}"/>
              </a:ext>
            </a:extLst>
          </p:cNvPr>
          <p:cNvSpPr>
            <a:spLocks noGrp="1"/>
          </p:cNvSpPr>
          <p:nvPr>
            <p:ph type="body" sz="quarter" idx="3"/>
          </p:nvPr>
        </p:nvSpPr>
        <p:spPr>
          <a:xfrm>
            <a:off x="6096000" y="247117"/>
            <a:ext cx="5183188" cy="823912"/>
          </a:xfrm>
        </p:spPr>
        <p:txBody>
          <a:bodyPr/>
          <a:lstStyle/>
          <a:p>
            <a:r>
              <a:rPr lang="en-US" dirty="0"/>
              <a:t>Participants without continuing knowledge of ICSA</a:t>
            </a:r>
          </a:p>
        </p:txBody>
      </p:sp>
      <p:pic>
        <p:nvPicPr>
          <p:cNvPr id="10" name="Content Placeholder 9" descr="Graphical user interface, application, Word&#10;&#10;Description automatically generated">
            <a:extLst>
              <a:ext uri="{FF2B5EF4-FFF2-40B4-BE49-F238E27FC236}">
                <a16:creationId xmlns:a16="http://schemas.microsoft.com/office/drawing/2014/main" id="{5E138F9A-A9A2-47A2-9B00-99306BE1B9F6}"/>
              </a:ext>
            </a:extLst>
          </p:cNvPr>
          <p:cNvPicPr>
            <a:picLocks noGrp="1" noChangeAspect="1"/>
          </p:cNvPicPr>
          <p:nvPr>
            <p:ph sz="quarter" idx="4"/>
          </p:nvPr>
        </p:nvPicPr>
        <p:blipFill rotWithShape="1">
          <a:blip r:embed="rId3">
            <a:extLst>
              <a:ext uri="{28A0092B-C50C-407E-A947-70E740481C1C}">
                <a14:useLocalDpi xmlns:a14="http://schemas.microsoft.com/office/drawing/2010/main" val="0"/>
              </a:ext>
            </a:extLst>
          </a:blip>
          <a:srcRect l="29066" t="30732" r="29942" b="7792"/>
          <a:stretch/>
        </p:blipFill>
        <p:spPr>
          <a:xfrm>
            <a:off x="5863455" y="1071028"/>
            <a:ext cx="6328544" cy="5738327"/>
          </a:xfrm>
        </p:spPr>
      </p:pic>
    </p:spTree>
    <p:extLst>
      <p:ext uri="{BB962C8B-B14F-4D97-AF65-F5344CB8AC3E}">
        <p14:creationId xmlns:p14="http://schemas.microsoft.com/office/powerpoint/2010/main" val="1745942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2C491-6DF2-4377-9EDF-B8EF6339D4BC}"/>
              </a:ext>
            </a:extLst>
          </p:cNvPr>
          <p:cNvSpPr>
            <a:spLocks noGrp="1"/>
          </p:cNvSpPr>
          <p:nvPr>
            <p:ph type="title"/>
          </p:nvPr>
        </p:nvSpPr>
        <p:spPr/>
        <p:txBody>
          <a:bodyPr>
            <a:normAutofit/>
          </a:bodyPr>
          <a:lstStyle/>
          <a:p>
            <a:r>
              <a:rPr lang="en-US" sz="6000" dirty="0">
                <a:latin typeface="Times New Roman" panose="02020603050405020304" pitchFamily="18" charset="0"/>
                <a:cs typeface="Times New Roman" panose="02020603050405020304" pitchFamily="18" charset="0"/>
              </a:rPr>
              <a:t>Discussion</a:t>
            </a:r>
          </a:p>
        </p:txBody>
      </p:sp>
      <p:sp>
        <p:nvSpPr>
          <p:cNvPr id="3" name="Content Placeholder 2">
            <a:extLst>
              <a:ext uri="{FF2B5EF4-FFF2-40B4-BE49-F238E27FC236}">
                <a16:creationId xmlns:a16="http://schemas.microsoft.com/office/drawing/2014/main" id="{1C20F2FC-675C-4076-807C-08F40B552C2E}"/>
              </a:ext>
            </a:extLst>
          </p:cNvPr>
          <p:cNvSpPr>
            <a:spLocks noGrp="1"/>
          </p:cNvSpPr>
          <p:nvPr>
            <p:ph idx="1"/>
          </p:nvPr>
        </p:nvSpPr>
        <p:spPr/>
        <p:txBody>
          <a:bodyPr/>
          <a:lstStyle/>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The lasting psychological effects on survivors of intrafamilial childhood sexual abuse (ICSA) is well documented (e.g., De Bellis et al., 2011; Kristensen &amp; Lau, 2007; Trickett et al., 2011; Roberts, 2004; </a:t>
            </a:r>
            <a:r>
              <a:rPr lang="en-US"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Jay et al., 2018</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Although in this study the types of interventions available for the survivors appears to be generally well known, more is unknown when it comes to the confidence in referring clients to these interventions and services/resources in Massachusetts. </a:t>
            </a:r>
            <a:endParaRPr lang="en-US" dirty="0">
              <a:effectLst/>
              <a:latin typeface="Times New Roman" panose="02020603050405020304" pitchFamily="18" charset="0"/>
              <a:ea typeface="Arial" panose="020B060402020202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90225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28A3E-2569-4585-85F0-166829E99A11}"/>
              </a:ext>
            </a:extLst>
          </p:cNvPr>
          <p:cNvSpPr>
            <a:spLocks noGrp="1"/>
          </p:cNvSpPr>
          <p:nvPr>
            <p:ph type="title"/>
          </p:nvPr>
        </p:nvSpPr>
        <p:spPr/>
        <p:txBody>
          <a:bodyPr>
            <a:normAutofit/>
          </a:bodyPr>
          <a:lstStyle/>
          <a:p>
            <a:r>
              <a:rPr lang="en-US" sz="4800" dirty="0">
                <a:latin typeface="Times New Roman" panose="02020603050405020304" pitchFamily="18" charset="0"/>
                <a:cs typeface="Times New Roman" panose="02020603050405020304" pitchFamily="18" charset="0"/>
              </a:rPr>
              <a:t>Overall Findings</a:t>
            </a:r>
          </a:p>
        </p:txBody>
      </p:sp>
      <p:sp>
        <p:nvSpPr>
          <p:cNvPr id="3" name="Content Placeholder 2">
            <a:extLst>
              <a:ext uri="{FF2B5EF4-FFF2-40B4-BE49-F238E27FC236}">
                <a16:creationId xmlns:a16="http://schemas.microsoft.com/office/drawing/2014/main" id="{60A6D985-27AC-4186-81EB-C2C95ED24B60}"/>
              </a:ext>
            </a:extLst>
          </p:cNvPr>
          <p:cNvSpPr>
            <a:spLocks noGrp="1"/>
          </p:cNvSpPr>
          <p:nvPr>
            <p:ph idx="1"/>
          </p:nvPr>
        </p:nvSpPr>
        <p:spPr/>
        <p:txBody>
          <a:bodyPr>
            <a:normAutofit/>
          </a:bodyPr>
          <a:lstStyle/>
          <a:p>
            <a:r>
              <a:rPr lang="en-US" sz="3000" dirty="0">
                <a:effectLst/>
                <a:latin typeface="Times New Roman" panose="02020603050405020304" pitchFamily="18" charset="0"/>
                <a:ea typeface="Times New Roman" panose="02020603050405020304" pitchFamily="18" charset="0"/>
                <a:cs typeface="Times New Roman" panose="02020603050405020304" pitchFamily="18" charset="0"/>
              </a:rPr>
              <a:t>Findings suggest that service providers working with child sexual abuse survivors perceive Trauma-focused Cognitive Behavior Therapy (CBT) (96.3%, n=26) and Eye Movement Desensitization and Reprocessing (EMDR) (89.4%, n=17) as being a helpful intervention available to survivors of intrafamilial childhood sexual abuse (ICSA). </a:t>
            </a:r>
          </a:p>
          <a:p>
            <a:r>
              <a:rPr lang="en-US" sz="3000" dirty="0">
                <a:effectLst/>
                <a:latin typeface="Times New Roman" panose="02020603050405020304" pitchFamily="18" charset="0"/>
                <a:ea typeface="Times New Roman" panose="02020603050405020304" pitchFamily="18" charset="0"/>
                <a:cs typeface="Times New Roman" panose="02020603050405020304" pitchFamily="18" charset="0"/>
              </a:rPr>
              <a:t>Not surprising, 66.7% (n=20) perceived Dialectical Behavior Therapy (DBT) as a helpful intervention, which is backed by </a:t>
            </a:r>
            <a:r>
              <a:rPr lang="en-US" sz="3000" dirty="0" err="1">
                <a:effectLst/>
                <a:latin typeface="Times New Roman" panose="02020603050405020304" pitchFamily="18" charset="0"/>
                <a:ea typeface="Arial" panose="020B0604020202020204" pitchFamily="34" charset="0"/>
                <a:cs typeface="Times New Roman" panose="02020603050405020304" pitchFamily="18" charset="0"/>
              </a:rPr>
              <a:t>Görg</a:t>
            </a:r>
            <a:r>
              <a:rPr lang="en-US" sz="3000" dirty="0">
                <a:effectLst/>
                <a:latin typeface="Times New Roman" panose="02020603050405020304" pitchFamily="18" charset="0"/>
                <a:ea typeface="Arial" panose="020B0604020202020204" pitchFamily="34" charset="0"/>
                <a:cs typeface="Times New Roman" panose="02020603050405020304" pitchFamily="18" charset="0"/>
              </a:rPr>
              <a:t> et al. (2017).</a:t>
            </a:r>
          </a:p>
          <a:p>
            <a:endParaRPr lang="en-US" dirty="0"/>
          </a:p>
        </p:txBody>
      </p:sp>
    </p:spTree>
    <p:extLst>
      <p:ext uri="{BB962C8B-B14F-4D97-AF65-F5344CB8AC3E}">
        <p14:creationId xmlns:p14="http://schemas.microsoft.com/office/powerpoint/2010/main" val="4075754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18CF2-8781-487C-B6B2-5F5DD3F72D67}"/>
              </a:ext>
            </a:extLst>
          </p:cNvPr>
          <p:cNvSpPr>
            <a:spLocks noGrp="1"/>
          </p:cNvSpPr>
          <p:nvPr>
            <p:ph type="title"/>
          </p:nvPr>
        </p:nvSpPr>
        <p:spPr/>
        <p:txBody>
          <a:bodyPr>
            <a:normAutofit/>
          </a:bodyPr>
          <a:lstStyle/>
          <a:p>
            <a:r>
              <a:rPr lang="en-US" sz="4800" dirty="0">
                <a:latin typeface="Times New Roman" panose="02020603050405020304" pitchFamily="18" charset="0"/>
                <a:cs typeface="Times New Roman" panose="02020603050405020304" pitchFamily="18" charset="0"/>
              </a:rPr>
              <a:t>Continued… </a:t>
            </a:r>
          </a:p>
        </p:txBody>
      </p:sp>
      <p:sp>
        <p:nvSpPr>
          <p:cNvPr id="3" name="Content Placeholder 2">
            <a:extLst>
              <a:ext uri="{FF2B5EF4-FFF2-40B4-BE49-F238E27FC236}">
                <a16:creationId xmlns:a16="http://schemas.microsoft.com/office/drawing/2014/main" id="{FA235E32-15F9-4355-8FBF-DB4581CA5019}"/>
              </a:ext>
            </a:extLst>
          </p:cNvPr>
          <p:cNvSpPr>
            <a:spLocks noGrp="1"/>
          </p:cNvSpPr>
          <p:nvPr>
            <p:ph idx="1"/>
          </p:nvPr>
        </p:nvSpPr>
        <p:spPr/>
        <p:txBody>
          <a:bodyPr>
            <a:normAutofit fontScale="92500" lnSpcReduction="10000"/>
          </a:bodyPr>
          <a:lstStyle/>
          <a:p>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When it comes to confidence in the ability to offer survivors of intrafamilial childhood sexual abuse (ICSA) an adequate amount of resources, half of participants said they disagreed. This may reflect a general need within the professional to research and understand said interventions, resources, and services. </a:t>
            </a:r>
            <a:endParaRPr lang="en-US" sz="2800"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sz="2800" dirty="0" err="1">
                <a:effectLst/>
                <a:latin typeface="Times New Roman" panose="02020603050405020304" pitchFamily="18" charset="0"/>
                <a:ea typeface="Times New Roman" panose="02020603050405020304" pitchFamily="18" charset="0"/>
                <a:cs typeface="Times New Roman" panose="02020603050405020304" pitchFamily="18" charset="0"/>
              </a:rPr>
              <a:t>Ceccucci</a:t>
            </a: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 (2018) explored the confidence of nurse practitioners working with child sexual abuse survivors in New York, finding that although nurse practitioners see value in pursuing specialist referrals for child sexual abuse survivors, they don’t have access to the appropriate resources, or they are not aware of the availability of these resources within the community they work. These findings reflect the literature, and suggest that in Massachusetts, as in New York City, there may be a lack of appropriate resources and interventions in their area for child sexual abuse survivors.</a:t>
            </a:r>
            <a:endParaRPr lang="en-US" sz="2800" dirty="0">
              <a:effectLst/>
              <a:latin typeface="Times New Roman" panose="02020603050405020304" pitchFamily="18" charset="0"/>
              <a:ea typeface="Arial" panose="020B060402020202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7459358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2F90D-35D5-4195-8026-C670413DB039}"/>
              </a:ext>
            </a:extLst>
          </p:cNvPr>
          <p:cNvSpPr>
            <a:spLocks noGrp="1"/>
          </p:cNvSpPr>
          <p:nvPr>
            <p:ph type="title"/>
          </p:nvPr>
        </p:nvSpPr>
        <p:spPr/>
        <p:txBody>
          <a:bodyPr>
            <a:normAutofit/>
          </a:bodyPr>
          <a:lstStyle/>
          <a:p>
            <a:r>
              <a:rPr lang="en-US" sz="5400" dirty="0">
                <a:latin typeface="Times New Roman" panose="02020603050405020304" pitchFamily="18" charset="0"/>
                <a:cs typeface="Times New Roman" panose="02020603050405020304" pitchFamily="18" charset="0"/>
              </a:rPr>
              <a:t>Implications</a:t>
            </a:r>
          </a:p>
        </p:txBody>
      </p:sp>
      <p:sp>
        <p:nvSpPr>
          <p:cNvPr id="3" name="Content Placeholder 2">
            <a:extLst>
              <a:ext uri="{FF2B5EF4-FFF2-40B4-BE49-F238E27FC236}">
                <a16:creationId xmlns:a16="http://schemas.microsoft.com/office/drawing/2014/main" id="{371C5C0B-D73B-4D23-B2B4-AD1CA061BBC9}"/>
              </a:ext>
            </a:extLst>
          </p:cNvPr>
          <p:cNvSpPr>
            <a:spLocks noGrp="1"/>
          </p:cNvSpPr>
          <p:nvPr>
            <p:ph idx="1"/>
          </p:nvPr>
        </p:nvSpPr>
        <p:spPr/>
        <p:txBody>
          <a:bodyPr>
            <a:normAutofit lnSpcReduction="10000"/>
          </a:bodyPr>
          <a:lstStyle/>
          <a:p>
            <a:r>
              <a:rPr lang="en-US" dirty="0">
                <a:effectLst/>
                <a:latin typeface="Times New Roman" panose="02020603050405020304" pitchFamily="18" charset="0"/>
                <a:ea typeface="Times New Roman" panose="02020603050405020304" pitchFamily="18" charset="0"/>
              </a:rPr>
              <a:t>Individuals who work with survivors of intrafamilial childhood sexual abuse (ICSA) in the state of Massachusetts can use the findings of this study to consider their own advances in knowledge as well as services and interventions for survivors of ICSA. </a:t>
            </a:r>
          </a:p>
          <a:p>
            <a:r>
              <a:rPr lang="en-US" dirty="0">
                <a:effectLst/>
                <a:latin typeface="Times New Roman" panose="02020603050405020304" pitchFamily="18" charset="0"/>
                <a:ea typeface="Times New Roman" panose="02020603050405020304" pitchFamily="18" charset="0"/>
              </a:rPr>
              <a:t>The findings from this study and previous research (</a:t>
            </a:r>
            <a:r>
              <a:rPr lang="en-US" dirty="0" err="1">
                <a:effectLst/>
                <a:latin typeface="Times New Roman" panose="02020603050405020304" pitchFamily="18" charset="0"/>
                <a:ea typeface="Times New Roman" panose="02020603050405020304" pitchFamily="18" charset="0"/>
              </a:rPr>
              <a:t>e.g</a:t>
            </a:r>
            <a:r>
              <a:rPr lang="en-US" dirty="0">
                <a:effectLst/>
                <a:latin typeface="Times New Roman" panose="02020603050405020304" pitchFamily="18" charset="0"/>
                <a:ea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rPr>
              <a:t>Ceccucci</a:t>
            </a:r>
            <a:r>
              <a:rPr lang="en-US" dirty="0">
                <a:effectLst/>
                <a:latin typeface="Times New Roman" panose="02020603050405020304" pitchFamily="18" charset="0"/>
                <a:ea typeface="Times New Roman" panose="02020603050405020304" pitchFamily="18" charset="0"/>
              </a:rPr>
              <a:t>, 2018) emphasize the importance of education on the topic as well as knowing which resources and interventions are available in the area. </a:t>
            </a:r>
            <a:endParaRPr lang="en-US" dirty="0">
              <a:latin typeface="Times New Roman" panose="02020603050405020304" pitchFamily="18" charset="0"/>
              <a:ea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rPr>
              <a:t>Taking these steps would positively impact survivors of ICSA because the individuals who work with this population would be more knowledgeable about the proper interventions, helpful services/resources, and the subject in general. </a:t>
            </a:r>
            <a:endParaRPr lang="en-US" sz="4000" dirty="0"/>
          </a:p>
        </p:txBody>
      </p:sp>
    </p:spTree>
    <p:extLst>
      <p:ext uri="{BB962C8B-B14F-4D97-AF65-F5344CB8AC3E}">
        <p14:creationId xmlns:p14="http://schemas.microsoft.com/office/powerpoint/2010/main" val="593115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0E9E8-7277-4D27-B7B3-2C354CA55EFB}"/>
              </a:ext>
            </a:extLst>
          </p:cNvPr>
          <p:cNvSpPr>
            <a:spLocks noGrp="1"/>
          </p:cNvSpPr>
          <p:nvPr>
            <p:ph type="title"/>
          </p:nvPr>
        </p:nvSpPr>
        <p:spPr/>
        <p:txBody>
          <a:bodyPr>
            <a:normAutofit/>
          </a:bodyPr>
          <a:lstStyle/>
          <a:p>
            <a:r>
              <a:rPr lang="en-US" sz="5400" dirty="0">
                <a:latin typeface="Times New Roman" panose="02020603050405020304" pitchFamily="18" charset="0"/>
                <a:cs typeface="Times New Roman" panose="02020603050405020304" pitchFamily="18" charset="0"/>
              </a:rPr>
              <a:t>Continued… </a:t>
            </a:r>
          </a:p>
        </p:txBody>
      </p:sp>
      <p:sp>
        <p:nvSpPr>
          <p:cNvPr id="3" name="Content Placeholder 2">
            <a:extLst>
              <a:ext uri="{FF2B5EF4-FFF2-40B4-BE49-F238E27FC236}">
                <a16:creationId xmlns:a16="http://schemas.microsoft.com/office/drawing/2014/main" id="{8FB444FA-C39A-4F53-99A6-31DE1DEA651A}"/>
              </a:ext>
            </a:extLst>
          </p:cNvPr>
          <p:cNvSpPr>
            <a:spLocks noGrp="1"/>
          </p:cNvSpPr>
          <p:nvPr>
            <p:ph idx="1"/>
          </p:nvPr>
        </p:nvSpPr>
        <p:spPr/>
        <p:txBody>
          <a:bodyPr/>
          <a:lstStyle/>
          <a:p>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In turn, this will make referring clients more precise and create a more positive outcome for survivors of ICSA. </a:t>
            </a:r>
          </a:p>
          <a:p>
            <a:r>
              <a:rPr lang="en-US" sz="3200" dirty="0">
                <a:effectLst/>
                <a:latin typeface="Times New Roman" panose="02020603050405020304" pitchFamily="18" charset="0"/>
                <a:ea typeface="Times New Roman" panose="02020603050405020304" pitchFamily="18" charset="0"/>
                <a:cs typeface="Times New Roman" panose="02020603050405020304" pitchFamily="18" charset="0"/>
              </a:rPr>
              <a:t>In addition to understanding the importance of continuing knowledge, individuals and agencies who work with survivors of ICSA can use the findings in this study to train entering workers on the importance of said knowledge. </a:t>
            </a:r>
            <a:endParaRPr lang="en-US" sz="3200" dirty="0">
              <a:effectLst/>
              <a:latin typeface="Times New Roman" panose="02020603050405020304" pitchFamily="18" charset="0"/>
              <a:ea typeface="Arial" panose="020B060402020202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652552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2C912-67AB-4EEA-ABEC-4B2383457606}"/>
              </a:ext>
            </a:extLst>
          </p:cNvPr>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What is </a:t>
            </a: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Intrafamilial Child Sexual Abuse? (ICSA)</a:t>
            </a:r>
            <a:br>
              <a:rPr lang="en-US" sz="1800" dirty="0">
                <a:effectLst/>
                <a:latin typeface="Times New Roman" panose="02020603050405020304" pitchFamily="18" charset="0"/>
                <a:ea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DA9D4505-F121-43E7-BF0E-879A57247BF9}"/>
              </a:ext>
            </a:extLst>
          </p:cNvPr>
          <p:cNvSpPr>
            <a:spLocks noGrp="1"/>
          </p:cNvSpPr>
          <p:nvPr>
            <p:ph idx="1"/>
          </p:nvPr>
        </p:nvSpPr>
        <p:spPr/>
        <p:txBody>
          <a:bodyPr>
            <a:normAutofit lnSpcReduction="10000"/>
          </a:bodyPr>
          <a:lstStyle/>
          <a:p>
            <a:r>
              <a:rPr lang="en-US"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Childhood sexual abuse affected 57,329 children in just 2016 alone (RAINN, 2016).</a:t>
            </a:r>
          </a:p>
          <a:p>
            <a:r>
              <a:rPr lang="en-US"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Currently, it is estimated that there are around 39 million survivors of childhood sexual abuse in America (TAALK, 2017). </a:t>
            </a:r>
            <a:endParaRPr lang="en-US" dirty="0">
              <a:solidFill>
                <a:srgbClr val="000000"/>
              </a:solidFill>
              <a:latin typeface="Times New Roman" panose="02020603050405020304" pitchFamily="18" charset="0"/>
              <a:ea typeface="Arial" panose="020B0604020202020204" pitchFamily="34" charset="0"/>
              <a:cs typeface="Times New Roman" panose="02020603050405020304" pitchFamily="18" charset="0"/>
            </a:endParaRPr>
          </a:p>
          <a:p>
            <a:r>
              <a:rPr lang="en-US"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ICSA is a form of sexual abuse that happens by an immediate family member such as a parent, sibling, aunt, or uncle.</a:t>
            </a:r>
          </a:p>
          <a:p>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frequency of childhood sexual abuse means that many clients of social service agencies may have experienced ICSA as a child or adolescent, but it is unknown how knowledgeable social service agency workers are at referring these clients for treatment (</a:t>
            </a:r>
            <a:r>
              <a:rPr lang="en-US"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Ceccucci</a:t>
            </a: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2018).</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9419063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589DA-6150-443D-A3E5-D2EB86EE9922}"/>
              </a:ext>
            </a:extLst>
          </p:cNvPr>
          <p:cNvSpPr>
            <a:spLocks noGrp="1"/>
          </p:cNvSpPr>
          <p:nvPr>
            <p:ph type="title"/>
          </p:nvPr>
        </p:nvSpPr>
        <p:spPr/>
        <p:txBody>
          <a:bodyPr>
            <a:normAutofit/>
          </a:bodyPr>
          <a:lstStyle/>
          <a:p>
            <a:r>
              <a:rPr lang="en-US" sz="5400" dirty="0">
                <a:latin typeface="Times New Roman" panose="02020603050405020304" pitchFamily="18" charset="0"/>
                <a:cs typeface="Times New Roman" panose="02020603050405020304" pitchFamily="18" charset="0"/>
              </a:rPr>
              <a:t>Conclusion </a:t>
            </a:r>
          </a:p>
        </p:txBody>
      </p:sp>
      <p:sp>
        <p:nvSpPr>
          <p:cNvPr id="3" name="Content Placeholder 2">
            <a:extLst>
              <a:ext uri="{FF2B5EF4-FFF2-40B4-BE49-F238E27FC236}">
                <a16:creationId xmlns:a16="http://schemas.microsoft.com/office/drawing/2014/main" id="{645FFF83-2201-4E0D-80DB-4BBF8B6DD430}"/>
              </a:ext>
            </a:extLst>
          </p:cNvPr>
          <p:cNvSpPr>
            <a:spLocks noGrp="1"/>
          </p:cNvSpPr>
          <p:nvPr>
            <p:ph idx="1"/>
          </p:nvPr>
        </p:nvSpPr>
        <p:spPr/>
        <p:txBody>
          <a:bodyPr>
            <a:normAutofit fontScale="92500" lnSpcReduction="20000"/>
          </a:bodyPr>
          <a:lstStyle/>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Intrafamilial Childhood Sexual Abuse (ICSA) is something that effects tens of thousands of children and families in the United States every year. </a:t>
            </a: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Although the effects of childhood sexual abuse are well known, the available services, resources, and interventions in the state of Massachusetts may not be. </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The findings of this study suggest that Dialectical Behavioral Therapy and Trauma-focused Cognitive Behavioral Therapy are very well known and referred to for these survivors. </a:t>
            </a:r>
          </a:p>
          <a:p>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These analyses add to the literature by increasing the general understanding of what types of services/resources and interventions practitioners believe are helpful to clients, as well as how confident practitioners in Massachusetts are in referring clients to said services/resources and interventions. </a:t>
            </a:r>
            <a:endParaRPr lang="en-US" dirty="0">
              <a:effectLst/>
              <a:latin typeface="Times New Roman" panose="02020603050405020304" pitchFamily="18" charset="0"/>
              <a:ea typeface="Arial" panose="020B060402020202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514608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7DC99-D15B-4799-94F6-A23B4526489E}"/>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p>
        </p:txBody>
      </p:sp>
      <p:sp>
        <p:nvSpPr>
          <p:cNvPr id="3" name="Content Placeholder 2">
            <a:extLst>
              <a:ext uri="{FF2B5EF4-FFF2-40B4-BE49-F238E27FC236}">
                <a16:creationId xmlns:a16="http://schemas.microsoft.com/office/drawing/2014/main" id="{98D826F0-B642-4089-8B3C-9190D5975D41}"/>
              </a:ext>
            </a:extLst>
          </p:cNvPr>
          <p:cNvSpPr>
            <a:spLocks noGrp="1"/>
          </p:cNvSpPr>
          <p:nvPr>
            <p:ph idx="1"/>
          </p:nvPr>
        </p:nvSpPr>
        <p:spPr>
          <a:xfrm>
            <a:off x="838200" y="1575436"/>
            <a:ext cx="10515600" cy="4351338"/>
          </a:xfrm>
        </p:spPr>
        <p:txBody>
          <a:bodyPr>
            <a:normAutofit fontScale="25000" lnSpcReduction="20000"/>
          </a:bodyPr>
          <a:lstStyle/>
          <a:p>
            <a:pPr marL="0" marR="0">
              <a:lnSpc>
                <a:spcPct val="220000"/>
              </a:lnSpc>
              <a:spcBef>
                <a:spcPts val="1200"/>
              </a:spcBef>
              <a:spcAft>
                <a:spcPts val="1200"/>
              </a:spcAft>
            </a:pPr>
            <a:r>
              <a:rPr lang="en-US" sz="6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Ceccucci</a:t>
            </a:r>
            <a:r>
              <a:rPr lang="en-US" sz="6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J. (2018). Evaluating nurse practitioners’ perceived knowledge, competence, and comfort level in caring for the sexually abused child. </a:t>
            </a:r>
            <a:r>
              <a:rPr lang="en-US" sz="64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Journal of Forensic Nursing</a:t>
            </a:r>
            <a:r>
              <a:rPr lang="en-US" sz="6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4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a:t>
            </a:r>
            <a:r>
              <a:rPr lang="en-US" sz="6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42–49. https://doi.org/10.1097/jfn.0000000000000184 </a:t>
            </a:r>
            <a:endParaRPr lang="en-US" sz="6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a:lnSpc>
                <a:spcPct val="220000"/>
              </a:lnSpc>
              <a:spcBef>
                <a:spcPts val="0"/>
              </a:spcBef>
            </a:pPr>
            <a:r>
              <a:rPr lang="en-US" sz="6400" dirty="0">
                <a:effectLst/>
                <a:latin typeface="Times New Roman" panose="02020603050405020304" pitchFamily="18" charset="0"/>
                <a:ea typeface="Times New Roman" panose="02020603050405020304" pitchFamily="18" charset="0"/>
                <a:cs typeface="Times New Roman" panose="02020603050405020304" pitchFamily="18" charset="0"/>
              </a:rPr>
              <a:t>Centers for Disease Control and Prevention. (2020, March 20). </a:t>
            </a:r>
            <a:r>
              <a:rPr lang="en-US" sz="6400" i="1" dirty="0">
                <a:effectLst/>
                <a:latin typeface="Times New Roman" panose="02020603050405020304" pitchFamily="18" charset="0"/>
                <a:ea typeface="Times New Roman" panose="02020603050405020304" pitchFamily="18" charset="0"/>
                <a:cs typeface="Times New Roman" panose="02020603050405020304" pitchFamily="18" charset="0"/>
              </a:rPr>
              <a:t>Preventing Child Sexual Abuse |Violence </a:t>
            </a:r>
            <a:r>
              <a:rPr lang="en-US" sz="6400" i="1" dirty="0" err="1">
                <a:effectLst/>
                <a:latin typeface="Times New Roman" panose="02020603050405020304" pitchFamily="18" charset="0"/>
                <a:ea typeface="Times New Roman" panose="02020603050405020304" pitchFamily="18" charset="0"/>
                <a:cs typeface="Times New Roman" panose="02020603050405020304" pitchFamily="18" charset="0"/>
              </a:rPr>
              <a:t>Prevention|Injury</a:t>
            </a:r>
            <a:r>
              <a:rPr lang="en-US" sz="64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6400" i="1" dirty="0" err="1">
                <a:effectLst/>
                <a:latin typeface="Times New Roman" panose="02020603050405020304" pitchFamily="18" charset="0"/>
                <a:ea typeface="Times New Roman" panose="02020603050405020304" pitchFamily="18" charset="0"/>
                <a:cs typeface="Times New Roman" panose="02020603050405020304" pitchFamily="18" charset="0"/>
              </a:rPr>
              <a:t>Center|CDC</a:t>
            </a:r>
            <a:r>
              <a:rPr lang="en-US" sz="6400" dirty="0">
                <a:effectLst/>
                <a:latin typeface="Times New Roman" panose="02020603050405020304" pitchFamily="18" charset="0"/>
                <a:ea typeface="Times New Roman" panose="02020603050405020304" pitchFamily="18" charset="0"/>
                <a:cs typeface="Times New Roman" panose="02020603050405020304" pitchFamily="18" charset="0"/>
              </a:rPr>
              <a:t>. Centers for Disease Control and Prevention. https://www.cdc.gov/violenceprevention/childabuseandneglect/childsexualabuse.html. </a:t>
            </a:r>
            <a:endParaRPr lang="en-US" sz="6400" dirty="0">
              <a:effectLst/>
              <a:latin typeface="Times New Roman" panose="02020603050405020304" pitchFamily="18" charset="0"/>
              <a:ea typeface="Arial" panose="020B0604020202020204" pitchFamily="34" charset="0"/>
              <a:cs typeface="Times New Roman" panose="02020603050405020304" pitchFamily="18" charset="0"/>
            </a:endParaRPr>
          </a:p>
          <a:p>
            <a:pPr marL="0" marR="0">
              <a:lnSpc>
                <a:spcPct val="220000"/>
              </a:lnSpc>
              <a:spcBef>
                <a:spcPts val="0"/>
              </a:spcBef>
              <a:spcAft>
                <a:spcPts val="0"/>
              </a:spcAft>
            </a:pPr>
            <a:r>
              <a:rPr lang="en-US" sz="6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Jay, A., Evans, M., Frank, I., &amp; </a:t>
            </a:r>
            <a:r>
              <a:rPr lang="en-US" sz="6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Sharpling</a:t>
            </a:r>
            <a:r>
              <a:rPr lang="en-US" sz="6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D. (2018, August 20). 3.2 The effects of child sexual abuse. Interim Report. </a:t>
            </a:r>
            <a:r>
              <a:rPr lang="en-US" sz="64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https://www.iicsa.org.uk/publications/inquiry/interim/nature-effects-child-sexual-abuse/ef</a:t>
            </a:r>
            <a:r>
              <a:rPr lang="en-US" sz="6400" u="sng" dirty="0">
                <a:solidFill>
                  <a:srgbClr val="1155CC"/>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fects-child-sexual-abuse</a:t>
            </a:r>
            <a:r>
              <a:rPr lang="en-US" sz="6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6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220000"/>
              </a:lnSpc>
              <a:spcBef>
                <a:spcPts val="0"/>
              </a:spcBef>
              <a:spcAft>
                <a:spcPts val="0"/>
              </a:spcAft>
            </a:pPr>
            <a:r>
              <a:rPr lang="en-US" sz="6400" dirty="0">
                <a:solidFill>
                  <a:srgbClr val="000000"/>
                </a:solidFill>
                <a:effectLst/>
                <a:latin typeface="Times New Roman" panose="02020603050405020304" pitchFamily="18" charset="0"/>
                <a:ea typeface="Times New Roman" panose="02020603050405020304" pitchFamily="18" charset="0"/>
              </a:rPr>
              <a:t>Kristensen, E., &amp; Lau, M. (2007). Women with a history of childhood sexual abuse. Long-term social and psychiatric aspects. </a:t>
            </a:r>
            <a:r>
              <a:rPr lang="en-US" sz="6400" i="1" dirty="0">
                <a:solidFill>
                  <a:srgbClr val="000000"/>
                </a:solidFill>
                <a:effectLst/>
                <a:latin typeface="Times New Roman" panose="02020603050405020304" pitchFamily="18" charset="0"/>
                <a:ea typeface="Times New Roman" panose="02020603050405020304" pitchFamily="18" charset="0"/>
              </a:rPr>
              <a:t>Nordic Journal of Psychiatry, 61</a:t>
            </a:r>
            <a:r>
              <a:rPr lang="en-US" sz="6400" dirty="0">
                <a:solidFill>
                  <a:srgbClr val="000000"/>
                </a:solidFill>
                <a:effectLst/>
                <a:latin typeface="Times New Roman" panose="02020603050405020304" pitchFamily="18" charset="0"/>
                <a:ea typeface="Times New Roman" panose="02020603050405020304" pitchFamily="18" charset="0"/>
              </a:rPr>
              <a:t>(2), 115–120. https://doi.org/10.1080/08039480701226096 </a:t>
            </a:r>
            <a:endParaRPr lang="en-US" sz="64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42395524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8516E-9E8C-4FE9-A817-0FAD77A38EFD}"/>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p>
        </p:txBody>
      </p:sp>
      <p:sp>
        <p:nvSpPr>
          <p:cNvPr id="3" name="Content Placeholder 2">
            <a:extLst>
              <a:ext uri="{FF2B5EF4-FFF2-40B4-BE49-F238E27FC236}">
                <a16:creationId xmlns:a16="http://schemas.microsoft.com/office/drawing/2014/main" id="{29C544B4-4826-4215-90CC-F28E456D2BD2}"/>
              </a:ext>
            </a:extLst>
          </p:cNvPr>
          <p:cNvSpPr>
            <a:spLocks noGrp="1"/>
          </p:cNvSpPr>
          <p:nvPr>
            <p:ph idx="1"/>
          </p:nvPr>
        </p:nvSpPr>
        <p:spPr>
          <a:xfrm>
            <a:off x="838200" y="1825625"/>
            <a:ext cx="10515600" cy="4667250"/>
          </a:xfrm>
        </p:spPr>
        <p:txBody>
          <a:bodyPr>
            <a:normAutofit fontScale="47500" lnSpcReduction="20000"/>
          </a:bodyPr>
          <a:lstStyle/>
          <a:p>
            <a:pPr marL="0">
              <a:lnSpc>
                <a:spcPct val="200000"/>
              </a:lnSpc>
              <a:spcBef>
                <a:spcPts val="0"/>
              </a:spcBef>
            </a:pPr>
            <a:r>
              <a:rPr lang="en-US" sz="3400" dirty="0">
                <a:effectLst/>
                <a:latin typeface="Times New Roman" panose="02020603050405020304" pitchFamily="18" charset="0"/>
                <a:ea typeface="Times New Roman" panose="02020603050405020304" pitchFamily="18" charset="0"/>
                <a:cs typeface="Times New Roman" panose="02020603050405020304" pitchFamily="18" charset="0"/>
              </a:rPr>
              <a:t>Nelson, A. (2019). </a:t>
            </a:r>
            <a:r>
              <a:rPr lang="en-US" sz="3400" i="1" dirty="0">
                <a:effectLst/>
                <a:latin typeface="Times New Roman" panose="02020603050405020304" pitchFamily="18" charset="0"/>
                <a:ea typeface="Times New Roman" panose="02020603050405020304" pitchFamily="18" charset="0"/>
                <a:cs typeface="Times New Roman" panose="02020603050405020304" pitchFamily="18" charset="0"/>
              </a:rPr>
              <a:t>Understanding Fear and Self-Blame Symptoms for Child Sexual Abuse Victims in Treatment: An Interaction of Youth Age, Perpetrator Type, and Treatment Time Period</a:t>
            </a:r>
            <a:r>
              <a:rPr lang="en-US" sz="34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3400" dirty="0" err="1">
                <a:effectLst/>
                <a:latin typeface="Times New Roman" panose="02020603050405020304" pitchFamily="18" charset="0"/>
                <a:ea typeface="Times New Roman" panose="02020603050405020304" pitchFamily="18" charset="0"/>
                <a:cs typeface="Times New Roman" panose="02020603050405020304" pitchFamily="18" charset="0"/>
              </a:rPr>
              <a:t>DigitalCommons@University</a:t>
            </a:r>
            <a:r>
              <a:rPr lang="en-US" sz="3400" dirty="0">
                <a:effectLst/>
                <a:latin typeface="Times New Roman" panose="02020603050405020304" pitchFamily="18" charset="0"/>
                <a:ea typeface="Times New Roman" panose="02020603050405020304" pitchFamily="18" charset="0"/>
                <a:cs typeface="Times New Roman" panose="02020603050405020304" pitchFamily="18" charset="0"/>
              </a:rPr>
              <a:t> of Nebraska - Lincoln. </a:t>
            </a:r>
            <a:r>
              <a:rPr lang="en-US" sz="3400" dirty="0">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https://digitalcommons.unl.edu/honorstheses/89/</a:t>
            </a:r>
            <a:r>
              <a:rPr lang="en-US" sz="34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a:lnSpc>
                <a:spcPct val="200000"/>
              </a:lnSpc>
              <a:spcBef>
                <a:spcPts val="0"/>
              </a:spcBef>
              <a:spcAft>
                <a:spcPts val="0"/>
              </a:spcAft>
            </a:pPr>
            <a:r>
              <a:rPr lang="en-US" sz="3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RAINN. (2016). Children and Teens: Statistics. RAINN. </a:t>
            </a:r>
            <a:endParaRPr lang="en-US" sz="340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nSpc>
                <a:spcPct val="200000"/>
              </a:lnSpc>
              <a:spcBef>
                <a:spcPts val="0"/>
              </a:spcBef>
              <a:spcAft>
                <a:spcPts val="0"/>
              </a:spcAft>
              <a:buNone/>
            </a:pPr>
            <a:r>
              <a:rPr lang="en-US" sz="3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3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https://www.rainn.org/statistics/children-and-teens</a:t>
            </a:r>
            <a:r>
              <a:rPr lang="en-US" sz="3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a:lnSpc>
                <a:spcPct val="200000"/>
              </a:lnSpc>
              <a:spcBef>
                <a:spcPts val="0"/>
              </a:spcBef>
              <a:spcAft>
                <a:spcPts val="0"/>
              </a:spcAft>
            </a:pPr>
            <a:r>
              <a:rPr lang="en-US" sz="3400" dirty="0">
                <a:solidFill>
                  <a:srgbClr val="000000"/>
                </a:solidFill>
                <a:effectLst/>
                <a:latin typeface="Times New Roman" panose="02020603050405020304" pitchFamily="18" charset="0"/>
                <a:ea typeface="Times New Roman" panose="02020603050405020304" pitchFamily="18" charset="0"/>
              </a:rPr>
              <a:t>Roberts, R., O'Connor, T., Dunn, J., Golding, J., &amp; ALSPAC Study Team (2004). The effects of </a:t>
            </a:r>
            <a:endParaRPr lang="en-US" sz="3400" dirty="0">
              <a:effectLst/>
              <a:latin typeface="Times New Roman" panose="02020603050405020304" pitchFamily="18" charset="0"/>
              <a:ea typeface="Times New Roman" panose="02020603050405020304" pitchFamily="18" charset="0"/>
            </a:endParaRPr>
          </a:p>
          <a:p>
            <a:pPr marL="0" marR="0" indent="457200">
              <a:lnSpc>
                <a:spcPct val="200000"/>
              </a:lnSpc>
              <a:spcBef>
                <a:spcPts val="0"/>
              </a:spcBef>
              <a:spcAft>
                <a:spcPts val="0"/>
              </a:spcAft>
            </a:pPr>
            <a:r>
              <a:rPr lang="en-US" sz="3400" dirty="0">
                <a:solidFill>
                  <a:srgbClr val="000000"/>
                </a:solidFill>
                <a:effectLst/>
                <a:latin typeface="Times New Roman" panose="02020603050405020304" pitchFamily="18" charset="0"/>
                <a:ea typeface="Times New Roman" panose="02020603050405020304" pitchFamily="18" charset="0"/>
              </a:rPr>
              <a:t>child sexual abuse in later family life; mental health, parenting and adjustment of </a:t>
            </a:r>
            <a:endParaRPr lang="en-US" sz="3400" dirty="0">
              <a:effectLst/>
              <a:latin typeface="Times New Roman" panose="02020603050405020304" pitchFamily="18" charset="0"/>
              <a:ea typeface="Times New Roman" panose="02020603050405020304" pitchFamily="18" charset="0"/>
            </a:endParaRPr>
          </a:p>
          <a:p>
            <a:pPr marL="0" marR="0" indent="457200">
              <a:lnSpc>
                <a:spcPct val="200000"/>
              </a:lnSpc>
              <a:spcBef>
                <a:spcPts val="0"/>
              </a:spcBef>
              <a:spcAft>
                <a:spcPts val="0"/>
              </a:spcAft>
            </a:pPr>
            <a:r>
              <a:rPr lang="en-US" sz="3400" dirty="0">
                <a:solidFill>
                  <a:srgbClr val="000000"/>
                </a:solidFill>
                <a:effectLst/>
                <a:latin typeface="Times New Roman" panose="02020603050405020304" pitchFamily="18" charset="0"/>
                <a:ea typeface="Times New Roman" panose="02020603050405020304" pitchFamily="18" charset="0"/>
              </a:rPr>
              <a:t>offspring. </a:t>
            </a:r>
            <a:r>
              <a:rPr lang="en-US" sz="3400" i="1" dirty="0">
                <a:solidFill>
                  <a:srgbClr val="000000"/>
                </a:solidFill>
                <a:effectLst/>
                <a:latin typeface="Times New Roman" panose="02020603050405020304" pitchFamily="18" charset="0"/>
                <a:ea typeface="Times New Roman" panose="02020603050405020304" pitchFamily="18" charset="0"/>
              </a:rPr>
              <a:t>Child Abuse &amp; Neglect</a:t>
            </a:r>
            <a:r>
              <a:rPr lang="en-US" sz="3400" dirty="0">
                <a:solidFill>
                  <a:srgbClr val="000000"/>
                </a:solidFill>
                <a:effectLst/>
                <a:latin typeface="Times New Roman" panose="02020603050405020304" pitchFamily="18" charset="0"/>
                <a:ea typeface="Times New Roman" panose="02020603050405020304" pitchFamily="18" charset="0"/>
              </a:rPr>
              <a:t>, 28(5), 525–545. </a:t>
            </a:r>
            <a:endParaRPr lang="en-US" sz="3400" dirty="0">
              <a:effectLst/>
              <a:latin typeface="Times New Roman" panose="02020603050405020304" pitchFamily="18" charset="0"/>
              <a:ea typeface="Times New Roman" panose="02020603050405020304" pitchFamily="18" charset="0"/>
            </a:endParaRPr>
          </a:p>
          <a:p>
            <a:pPr marL="0" marR="0" indent="457200">
              <a:lnSpc>
                <a:spcPct val="200000"/>
              </a:lnSpc>
              <a:spcBef>
                <a:spcPts val="0"/>
              </a:spcBef>
              <a:spcAft>
                <a:spcPts val="0"/>
              </a:spcAft>
            </a:pPr>
            <a:r>
              <a:rPr lang="en-US" sz="3400" dirty="0">
                <a:solidFill>
                  <a:srgbClr val="000000"/>
                </a:solidFill>
                <a:effectLst/>
                <a:latin typeface="Times New Roman" panose="02020603050405020304" pitchFamily="18" charset="0"/>
                <a:ea typeface="Times New Roman" panose="02020603050405020304" pitchFamily="18" charset="0"/>
              </a:rPr>
              <a:t>https://doi.org/10.1016/j.chiabu.2003.07.006</a:t>
            </a:r>
            <a:endParaRPr lang="en-US" sz="3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200000"/>
              </a:lnSpc>
              <a:spcBef>
                <a:spcPts val="0"/>
              </a:spcBef>
            </a:pPr>
            <a:r>
              <a:rPr lang="en-US" sz="3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TAALK. (2017). Statistics. TAALK. </a:t>
            </a:r>
            <a:r>
              <a:rPr lang="en-US" sz="3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a:rPr>
              <a:t>https://www.taalk.org/resources/statistics</a:t>
            </a:r>
            <a:r>
              <a:rPr lang="en-US" sz="3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3400" dirty="0">
              <a:solidFill>
                <a:srgbClr val="000000"/>
              </a:solidFill>
              <a:effectLst/>
              <a:latin typeface="Times New Roman" panose="02020603050405020304" pitchFamily="18" charset="0"/>
              <a:ea typeface="Times New Roman" panose="02020603050405020304" pitchFamily="18" charset="0"/>
            </a:endParaRPr>
          </a:p>
          <a:p>
            <a:pPr>
              <a:lnSpc>
                <a:spcPct val="200000"/>
              </a:lnSpc>
              <a:spcBef>
                <a:spcPts val="0"/>
              </a:spcBef>
            </a:pPr>
            <a:endParaRPr lang="en-US" sz="24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452788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01E86-0CE7-4BE9-A990-987ED05BABD7}"/>
              </a:ext>
            </a:extLst>
          </p:cNvPr>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References</a:t>
            </a:r>
          </a:p>
        </p:txBody>
      </p:sp>
      <p:sp>
        <p:nvSpPr>
          <p:cNvPr id="3" name="Content Placeholder 2">
            <a:extLst>
              <a:ext uri="{FF2B5EF4-FFF2-40B4-BE49-F238E27FC236}">
                <a16:creationId xmlns:a16="http://schemas.microsoft.com/office/drawing/2014/main" id="{125B81CB-C37A-4685-892A-3A4A6E84DC96}"/>
              </a:ext>
            </a:extLst>
          </p:cNvPr>
          <p:cNvSpPr>
            <a:spLocks noGrp="1"/>
          </p:cNvSpPr>
          <p:nvPr>
            <p:ph idx="1"/>
          </p:nvPr>
        </p:nvSpPr>
        <p:spPr/>
        <p:txBody>
          <a:bodyPr>
            <a:normAutofit/>
          </a:bodyPr>
          <a:lstStyle/>
          <a:p>
            <a:pPr>
              <a:lnSpc>
                <a:spcPct val="200000"/>
              </a:lnSpc>
              <a:spcBef>
                <a:spcPts val="0"/>
              </a:spcBef>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Trickett, P. K., Noll, J. G., &amp; Putnam, F. W. (2011). The impact of sexual abuse on female development: Lessons from a multigenerational, longitudinal research study. </a:t>
            </a:r>
            <a:r>
              <a:rPr lang="en-US" sz="2000" i="1" dirty="0">
                <a:effectLst/>
                <a:latin typeface="Times New Roman" panose="02020603050405020304" pitchFamily="18" charset="0"/>
                <a:ea typeface="Times New Roman" panose="02020603050405020304" pitchFamily="18" charset="0"/>
                <a:cs typeface="Times New Roman" panose="02020603050405020304" pitchFamily="18" charset="0"/>
              </a:rPr>
              <a:t>Development and Psychopathology</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i="1" dirty="0">
                <a:effectLst/>
                <a:latin typeface="Times New Roman" panose="02020603050405020304" pitchFamily="18" charset="0"/>
                <a:ea typeface="Times New Roman" panose="02020603050405020304" pitchFamily="18" charset="0"/>
                <a:cs typeface="Times New Roman" panose="02020603050405020304" pitchFamily="18" charset="0"/>
              </a:rPr>
              <a:t>23</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(2), 453–476. https://doi.org/10.1017/s0954579411000174 </a:t>
            </a:r>
            <a:endParaRPr lang="en-US" sz="2000" dirty="0">
              <a:effectLst/>
              <a:latin typeface="Times New Roman" panose="02020603050405020304" pitchFamily="18" charset="0"/>
              <a:ea typeface="Arial" panose="020B0604020202020204" pitchFamily="34" charset="0"/>
              <a:cs typeface="Times New Roman" panose="02020603050405020304" pitchFamily="18" charset="0"/>
            </a:endParaRPr>
          </a:p>
          <a:p>
            <a:pPr>
              <a:lnSpc>
                <a:spcPct val="200000"/>
              </a:lnSpc>
              <a:spcBef>
                <a:spcPts val="0"/>
              </a:spcBef>
            </a:pPr>
            <a:endParaRPr lang="en-US" sz="3200" dirty="0">
              <a:solidFill>
                <a:srgbClr val="000000"/>
              </a:solidFill>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34390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CDF70-8EC9-477E-9BBA-D8139ACAC769}"/>
              </a:ext>
            </a:extLst>
          </p:cNvPr>
          <p:cNvSpPr>
            <a:spLocks noGrp="1"/>
          </p:cNvSpPr>
          <p:nvPr>
            <p:ph type="title"/>
          </p:nvPr>
        </p:nvSpPr>
        <p:spPr/>
        <p:txBody>
          <a:bodyPr>
            <a:normAutofit/>
          </a:bodyPr>
          <a:lstStyle/>
          <a:p>
            <a:r>
              <a:rPr lang="en-US" sz="6000" dirty="0">
                <a:latin typeface="Times New Roman" panose="02020603050405020304" pitchFamily="18" charset="0"/>
                <a:cs typeface="Times New Roman" panose="02020603050405020304" pitchFamily="18" charset="0"/>
              </a:rPr>
              <a:t>Why is ICSA a Problem?</a:t>
            </a:r>
          </a:p>
        </p:txBody>
      </p:sp>
      <p:sp>
        <p:nvSpPr>
          <p:cNvPr id="3" name="Content Placeholder 2">
            <a:extLst>
              <a:ext uri="{FF2B5EF4-FFF2-40B4-BE49-F238E27FC236}">
                <a16:creationId xmlns:a16="http://schemas.microsoft.com/office/drawing/2014/main" id="{35090966-0C4D-4F99-91F9-30DAD99FCCB7}"/>
              </a:ext>
            </a:extLst>
          </p:cNvPr>
          <p:cNvSpPr>
            <a:spLocks noGrp="1"/>
          </p:cNvSpPr>
          <p:nvPr>
            <p:ph idx="1"/>
          </p:nvPr>
        </p:nvSpPr>
        <p:spPr/>
        <p:txBody>
          <a:bodyPr>
            <a:normAutofit fontScale="85000" lnSpcReduction="10000"/>
          </a:bodyPr>
          <a:lstStyle/>
          <a:p>
            <a:r>
              <a:rPr lang="en-US"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Intrafamilial childhood sexual abuse can have a particularly significant impact on children, leaving them with depression, anxiety, and even eating disorders, which often can continue into adulthood (Jay et al., 2018). </a:t>
            </a:r>
          </a:p>
          <a:p>
            <a:r>
              <a:rPr lang="en-US"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These symptoms can impact their ability to form meaningful relationships and develop self-confidence as they get older if it is not treated as soon as the symptoms present themselves (Nelson, 2019). </a:t>
            </a:r>
            <a:endParaRPr lang="en-US" b="1" dirty="0">
              <a:solidFill>
                <a:srgbClr val="000000"/>
              </a:solidFill>
              <a:latin typeface="Times New Roman" panose="02020603050405020304" pitchFamily="18" charset="0"/>
              <a:ea typeface="Arial" panose="020B0604020202020204" pitchFamily="34" charset="0"/>
              <a:cs typeface="Times New Roman" panose="02020603050405020304" pitchFamily="18" charset="0"/>
            </a:endParaRPr>
          </a:p>
          <a:p>
            <a:r>
              <a:rPr lang="en-US" dirty="0">
                <a:solidFill>
                  <a:srgbClr val="000000"/>
                </a:solidFill>
                <a:latin typeface="Times New Roman" panose="02020603050405020304" pitchFamily="18" charset="0"/>
                <a:ea typeface="Arial" panose="020B0604020202020204" pitchFamily="34" charset="0"/>
                <a:cs typeface="Times New Roman" panose="02020603050405020304" pitchFamily="18" charset="0"/>
              </a:rPr>
              <a:t>H</a:t>
            </a:r>
            <a:r>
              <a:rPr lang="en-US"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igher rates of suicidal behaviors, including death by suicide, are common among survivors of ICSA (Centers for Disease Control and Prevention, 2020). </a:t>
            </a:r>
          </a:p>
          <a:p>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Men with a history of child sexual abuse are six times more likely to attempt suicide than men without a history of child sexual abuse. Women with a history of childhood sexual abuse have a nine times greater risk of a suicide attempt than women without a history of child sexual abuse (Centers for Disease Control and Prevention, 2020).</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b="1" dirty="0"/>
          </a:p>
        </p:txBody>
      </p:sp>
    </p:spTree>
    <p:extLst>
      <p:ext uri="{BB962C8B-B14F-4D97-AF65-F5344CB8AC3E}">
        <p14:creationId xmlns:p14="http://schemas.microsoft.com/office/powerpoint/2010/main" val="621314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05645-A3AA-417C-94B1-E4EF7A3187BB}"/>
              </a:ext>
            </a:extLst>
          </p:cNvPr>
          <p:cNvSpPr>
            <a:spLocks noGrp="1"/>
          </p:cNvSpPr>
          <p:nvPr>
            <p:ph type="title"/>
          </p:nvPr>
        </p:nvSpPr>
        <p:spPr/>
        <p:txBody>
          <a:bodyPr>
            <a:normAutofit/>
          </a:bodyPr>
          <a:lstStyle/>
          <a:p>
            <a:r>
              <a:rPr lang="en-US" sz="6000" dirty="0">
                <a:latin typeface="Times New Roman" panose="02020603050405020304" pitchFamily="18" charset="0"/>
                <a:cs typeface="Times New Roman" panose="02020603050405020304" pitchFamily="18" charset="0"/>
              </a:rPr>
              <a:t>Continued… </a:t>
            </a:r>
          </a:p>
        </p:txBody>
      </p:sp>
      <p:sp>
        <p:nvSpPr>
          <p:cNvPr id="3" name="Content Placeholder 2">
            <a:extLst>
              <a:ext uri="{FF2B5EF4-FFF2-40B4-BE49-F238E27FC236}">
                <a16:creationId xmlns:a16="http://schemas.microsoft.com/office/drawing/2014/main" id="{95E0D0FB-C7FF-4046-AE09-9F54B7817156}"/>
              </a:ext>
            </a:extLst>
          </p:cNvPr>
          <p:cNvSpPr>
            <a:spLocks noGrp="1"/>
          </p:cNvSpPr>
          <p:nvPr>
            <p:ph idx="1"/>
          </p:nvPr>
        </p:nvSpPr>
        <p:spPr/>
        <p:txBody>
          <a:bodyPr>
            <a:normAutofit lnSpcReduction="10000"/>
          </a:bodyPr>
          <a:lstStyle/>
          <a:p>
            <a:r>
              <a:rPr lang="en-US" sz="3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Intrafamilial childhood sexual abuse can be complicated by the difficult feelings of dependency on the perpetrator and feelings of betrayal (Kristensen &amp; Lau, 2007; Trickett et al., 2011). </a:t>
            </a:r>
          </a:p>
          <a:p>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According to the study done by Roberts and Colleagues (2004), intrafamilial child sexual abuse has been associated with certain outcomes in adulthood, those of which include being part of a “nontraditional” family (having a single mother and stepfather), mental health issues, and teen pregnancy (Roberts et al., 2004).</a:t>
            </a:r>
            <a:endParaRPr lang="en-US" sz="32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208580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BF45B-DB7A-4471-83BD-5C369F75712B}"/>
              </a:ext>
            </a:extLst>
          </p:cNvPr>
          <p:cNvSpPr>
            <a:spLocks noGrp="1"/>
          </p:cNvSpPr>
          <p:nvPr>
            <p:ph type="title"/>
          </p:nvPr>
        </p:nvSpPr>
        <p:spPr/>
        <p:txBody>
          <a:bodyPr>
            <a:normAutofit/>
          </a:bodyPr>
          <a:lstStyle/>
          <a:p>
            <a:r>
              <a:rPr lang="en-US" sz="5400" dirty="0">
                <a:latin typeface="Times New Roman" panose="02020603050405020304" pitchFamily="18" charset="0"/>
                <a:cs typeface="Times New Roman" panose="02020603050405020304" pitchFamily="18" charset="0"/>
              </a:rPr>
              <a:t>Interventions available </a:t>
            </a:r>
          </a:p>
        </p:txBody>
      </p:sp>
      <p:sp>
        <p:nvSpPr>
          <p:cNvPr id="3" name="Content Placeholder 2">
            <a:extLst>
              <a:ext uri="{FF2B5EF4-FFF2-40B4-BE49-F238E27FC236}">
                <a16:creationId xmlns:a16="http://schemas.microsoft.com/office/drawing/2014/main" id="{B41FD09D-A569-4987-83A9-0BD66923E1BA}"/>
              </a:ext>
            </a:extLst>
          </p:cNvPr>
          <p:cNvSpPr>
            <a:spLocks noGrp="1"/>
          </p:cNvSpPr>
          <p:nvPr>
            <p:ph idx="1"/>
          </p:nvPr>
        </p:nvSpPr>
        <p:spPr/>
        <p:txBody>
          <a:bodyPr/>
          <a:lstStyle/>
          <a:p>
            <a:r>
              <a:rPr lang="en-US" dirty="0"/>
              <a:t>Medical assistance </a:t>
            </a:r>
          </a:p>
          <a:p>
            <a:r>
              <a:rPr lang="en-US" dirty="0"/>
              <a:t>Cognitive Behavioral Therapy (CBT)</a:t>
            </a:r>
          </a:p>
          <a:p>
            <a:r>
              <a:rPr lang="en-US" dirty="0"/>
              <a:t>Eye-Movement Desensitization and Reprocessing (EMDR) &amp; Electric Therapy (ECT)</a:t>
            </a:r>
          </a:p>
          <a:p>
            <a:r>
              <a:rPr lang="en-US" dirty="0"/>
              <a:t>Dialectical Behavior Therapy (DBT)</a:t>
            </a:r>
          </a:p>
          <a:p>
            <a:r>
              <a:rPr lang="en-US" dirty="0"/>
              <a:t>Peer/survivor support groups</a:t>
            </a:r>
          </a:p>
          <a:p>
            <a:endParaRPr lang="en-US" dirty="0"/>
          </a:p>
          <a:p>
            <a:endParaRPr lang="en-US" dirty="0"/>
          </a:p>
        </p:txBody>
      </p:sp>
    </p:spTree>
    <p:extLst>
      <p:ext uri="{BB962C8B-B14F-4D97-AF65-F5344CB8AC3E}">
        <p14:creationId xmlns:p14="http://schemas.microsoft.com/office/powerpoint/2010/main" val="3950559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8FE1A-6E69-4EEB-ADC2-31482BE3D4E7}"/>
              </a:ext>
            </a:extLst>
          </p:cNvPr>
          <p:cNvSpPr>
            <a:spLocks noGrp="1"/>
          </p:cNvSpPr>
          <p:nvPr>
            <p:ph type="title"/>
          </p:nvPr>
        </p:nvSpPr>
        <p:spPr/>
        <p:txBody>
          <a:bodyPr>
            <a:normAutofit/>
          </a:bodyPr>
          <a:lstStyle/>
          <a:p>
            <a:r>
              <a:rPr lang="en-US" sz="5400" dirty="0">
                <a:latin typeface="Times New Roman" panose="02020603050405020304" pitchFamily="18" charset="0"/>
                <a:cs typeface="Times New Roman" panose="02020603050405020304" pitchFamily="18" charset="0"/>
              </a:rPr>
              <a:t>Research Design</a:t>
            </a:r>
          </a:p>
        </p:txBody>
      </p:sp>
      <p:sp>
        <p:nvSpPr>
          <p:cNvPr id="3" name="Content Placeholder 2">
            <a:extLst>
              <a:ext uri="{FF2B5EF4-FFF2-40B4-BE49-F238E27FC236}">
                <a16:creationId xmlns:a16="http://schemas.microsoft.com/office/drawing/2014/main" id="{DF3733B2-6C92-4C96-BB4B-8E42F1B5171C}"/>
              </a:ext>
            </a:extLst>
          </p:cNvPr>
          <p:cNvSpPr>
            <a:spLocks noGrp="1"/>
          </p:cNvSpPr>
          <p:nvPr>
            <p:ph idx="1"/>
          </p:nvPr>
        </p:nvSpPr>
        <p:spPr/>
        <p:txBody>
          <a:bodyPr>
            <a:normAutofit/>
          </a:bodyPr>
          <a:lstStyle/>
          <a:p>
            <a:r>
              <a:rPr lang="en-US" sz="3200" dirty="0">
                <a:latin typeface="Times New Roman" panose="02020603050405020304" pitchFamily="18" charset="0"/>
                <a:cs typeface="Times New Roman" panose="02020603050405020304" pitchFamily="18" charset="0"/>
              </a:rPr>
              <a:t>This study </a:t>
            </a:r>
            <a:r>
              <a:rPr lang="en-US" sz="3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examined the lasting psychological effects on survivors of ICSA, as well as the various resources and interventions available to these survivors in Massachusetts. </a:t>
            </a:r>
            <a:endParaRPr lang="en-US" sz="3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Participants:</a:t>
            </a:r>
          </a:p>
          <a:p>
            <a:pPr lvl="1"/>
            <a:r>
              <a:rPr lang="en-US" sz="3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individuals over the age of 18 who work with survivors of intrafamilial childhood sexual abuse (ICSA) in Massachusetts. </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6126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832FF-D483-401C-9748-B222936BE63C}"/>
              </a:ext>
            </a:extLst>
          </p:cNvPr>
          <p:cNvSpPr>
            <a:spLocks noGrp="1"/>
          </p:cNvSpPr>
          <p:nvPr>
            <p:ph type="title"/>
          </p:nvPr>
        </p:nvSpPr>
        <p:spPr/>
        <p:txBody>
          <a:bodyPr>
            <a:normAutofit/>
          </a:bodyPr>
          <a:lstStyle/>
          <a:p>
            <a:r>
              <a:rPr lang="en-US" sz="6000" dirty="0">
                <a:latin typeface="Times New Roman" panose="02020603050405020304" pitchFamily="18" charset="0"/>
                <a:cs typeface="Times New Roman" panose="02020603050405020304" pitchFamily="18" charset="0"/>
              </a:rPr>
              <a:t>Research Design</a:t>
            </a:r>
          </a:p>
        </p:txBody>
      </p:sp>
      <p:sp>
        <p:nvSpPr>
          <p:cNvPr id="3" name="Content Placeholder 2">
            <a:extLst>
              <a:ext uri="{FF2B5EF4-FFF2-40B4-BE49-F238E27FC236}">
                <a16:creationId xmlns:a16="http://schemas.microsoft.com/office/drawing/2014/main" id="{5C1B83EC-ECF9-4A3B-8711-BE079BA6D3CC}"/>
              </a:ext>
            </a:extLst>
          </p:cNvPr>
          <p:cNvSpPr>
            <a:spLocks noGrp="1"/>
          </p:cNvSpPr>
          <p:nvPr>
            <p:ph idx="1"/>
          </p:nvPr>
        </p:nvSpPr>
        <p:spPr/>
        <p:txBody>
          <a:bodyPr/>
          <a:lstStyle/>
          <a:p>
            <a:r>
              <a:rPr lang="en-US" sz="4400" dirty="0">
                <a:latin typeface="Times New Roman" panose="02020603050405020304" pitchFamily="18" charset="0"/>
                <a:cs typeface="Times New Roman" panose="02020603050405020304" pitchFamily="18" charset="0"/>
              </a:rPr>
              <a:t>Procedures and materials:</a:t>
            </a:r>
          </a:p>
          <a:p>
            <a:pPr lvl="1"/>
            <a:r>
              <a:rPr lang="en-US" sz="3200" dirty="0">
                <a:solidFill>
                  <a:srgbClr val="000000"/>
                </a:solidFill>
                <a:latin typeface="Times New Roman" panose="02020603050405020304" pitchFamily="18" charset="0"/>
                <a:ea typeface="Arial" panose="020B0604020202020204" pitchFamily="34" charset="0"/>
                <a:cs typeface="Times New Roman" panose="02020603050405020304" pitchFamily="18" charset="0"/>
              </a:rPr>
              <a:t>Q</a:t>
            </a:r>
            <a:r>
              <a:rPr lang="en-US" sz="3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uantitative survey design  using convenience snowball sampling</a:t>
            </a:r>
          </a:p>
          <a:p>
            <a:pPr lvl="1"/>
            <a:r>
              <a:rPr lang="en-US" sz="3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researcher emailed a study advertisement that contained the survey link to personal contacts, posted personal social media pages, and reached out to faculty at the university, asking them to share the survey with professional contacts. </a:t>
            </a:r>
            <a:endParaRPr lang="en-US" sz="3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lvl="1"/>
            <a:endParaRPr lang="en-US" dirty="0"/>
          </a:p>
        </p:txBody>
      </p:sp>
    </p:spTree>
    <p:extLst>
      <p:ext uri="{BB962C8B-B14F-4D97-AF65-F5344CB8AC3E}">
        <p14:creationId xmlns:p14="http://schemas.microsoft.com/office/powerpoint/2010/main" val="2505217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B7CA4-4067-4440-AAA8-7B7FB9DE3961}"/>
              </a:ext>
            </a:extLst>
          </p:cNvPr>
          <p:cNvSpPr>
            <a:spLocks noGrp="1"/>
          </p:cNvSpPr>
          <p:nvPr>
            <p:ph type="title"/>
          </p:nvPr>
        </p:nvSpPr>
        <p:spPr>
          <a:xfrm>
            <a:off x="838200" y="335969"/>
            <a:ext cx="10515600" cy="1325563"/>
          </a:xfrm>
        </p:spPr>
        <p:txBody>
          <a:bodyPr>
            <a:normAutofit fontScale="90000"/>
          </a:bodyPr>
          <a:lstStyle/>
          <a:p>
            <a:r>
              <a:rPr lang="en-US" sz="4800" dirty="0">
                <a:latin typeface="Times New Roman" panose="02020603050405020304" pitchFamily="18" charset="0"/>
                <a:cs typeface="Times New Roman" panose="02020603050405020304" pitchFamily="18" charset="0"/>
              </a:rPr>
              <a:t>Findings Table 1 (Demographics) </a:t>
            </a:r>
            <a:br>
              <a:rPr lang="en-US" sz="4800" dirty="0">
                <a:latin typeface="Times New Roman" panose="02020603050405020304" pitchFamily="18" charset="0"/>
                <a:cs typeface="Times New Roman" panose="02020603050405020304" pitchFamily="18" charset="0"/>
              </a:rPr>
            </a:br>
            <a:endParaRPr lang="en-US" sz="4800" dirty="0">
              <a:latin typeface="Times New Roman" panose="02020603050405020304" pitchFamily="18" charset="0"/>
              <a:cs typeface="Times New Roman" panose="02020603050405020304" pitchFamily="18" charset="0"/>
            </a:endParaRPr>
          </a:p>
        </p:txBody>
      </p:sp>
      <p:pic>
        <p:nvPicPr>
          <p:cNvPr id="5" name="Content Placeholder 4">
            <a:extLst>
              <a:ext uri="{FF2B5EF4-FFF2-40B4-BE49-F238E27FC236}">
                <a16:creationId xmlns:a16="http://schemas.microsoft.com/office/drawing/2014/main" id="{443694CC-3084-42A2-B3DA-B5701D39682C}"/>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6477" t="23137" r="20126" b="22533"/>
          <a:stretch/>
        </p:blipFill>
        <p:spPr>
          <a:xfrm>
            <a:off x="1036012" y="2118732"/>
            <a:ext cx="9535345" cy="4137103"/>
          </a:xfrm>
        </p:spPr>
      </p:pic>
      <p:sp>
        <p:nvSpPr>
          <p:cNvPr id="6" name="Rectangle 1">
            <a:extLst>
              <a:ext uri="{FF2B5EF4-FFF2-40B4-BE49-F238E27FC236}">
                <a16:creationId xmlns:a16="http://schemas.microsoft.com/office/drawing/2014/main" id="{1FEE9CEE-218D-4CFF-8F0E-D75A68137211}"/>
              </a:ext>
            </a:extLst>
          </p:cNvPr>
          <p:cNvSpPr>
            <a:spLocks noChangeArrowheads="1"/>
          </p:cNvSpPr>
          <p:nvPr/>
        </p:nvSpPr>
        <p:spPr bwMode="auto">
          <a:xfrm>
            <a:off x="1209886" y="1246033"/>
            <a:ext cx="9772227" cy="83099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 </a:t>
            </a:r>
            <a:r>
              <a:rPr kumimoji="0" lang="en-US" altLang="en-US" sz="24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is the number of participants that picked each option, </a:t>
            </a:r>
            <a:r>
              <a:rPr kumimoji="0" lang="en-US" altLang="en-US" sz="2400" b="1"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32</a:t>
            </a:r>
            <a:r>
              <a:rPr kumimoji="0" lang="en-US" altLang="en-US" sz="24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is the sample </a:t>
            </a:r>
            <a:endPar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size. Variables are the demographic questions asked in the survey.</a:t>
            </a:r>
            <a:endPar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4401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3CD32-2540-4AAC-AC42-1DF1C1FD1ADB}"/>
              </a:ext>
            </a:extLst>
          </p:cNvPr>
          <p:cNvSpPr>
            <a:spLocks noGrp="1"/>
          </p:cNvSpPr>
          <p:nvPr>
            <p:ph type="title"/>
          </p:nvPr>
        </p:nvSpPr>
        <p:spPr/>
        <p:txBody>
          <a:bodyPr/>
          <a:lstStyle/>
          <a:p>
            <a:r>
              <a:rPr lang="en-US" sz="4400" dirty="0">
                <a:latin typeface="Times New Roman" panose="02020603050405020304" pitchFamily="18" charset="0"/>
                <a:cs typeface="Times New Roman" panose="02020603050405020304" pitchFamily="18" charset="0"/>
              </a:rPr>
              <a:t>Findings Table 1 (Demographics)</a:t>
            </a:r>
            <a:endParaRPr lang="en-US" dirty="0"/>
          </a:p>
        </p:txBody>
      </p:sp>
      <p:pic>
        <p:nvPicPr>
          <p:cNvPr id="5" name="Content Placeholder 4" descr="Graphical user interface, application, Word&#10;&#10;Description automatically generated">
            <a:extLst>
              <a:ext uri="{FF2B5EF4-FFF2-40B4-BE49-F238E27FC236}">
                <a16:creationId xmlns:a16="http://schemas.microsoft.com/office/drawing/2014/main" id="{08E5A407-B0BA-4DF3-8CE8-F84C8E39237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7341" t="21087" r="22144" b="10232"/>
          <a:stretch/>
        </p:blipFill>
        <p:spPr>
          <a:xfrm>
            <a:off x="1533321" y="1494263"/>
            <a:ext cx="8108767" cy="5174168"/>
          </a:xfrm>
        </p:spPr>
      </p:pic>
    </p:spTree>
    <p:extLst>
      <p:ext uri="{BB962C8B-B14F-4D97-AF65-F5344CB8AC3E}">
        <p14:creationId xmlns:p14="http://schemas.microsoft.com/office/powerpoint/2010/main" val="18603333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1723</Words>
  <Application>Microsoft Office PowerPoint</Application>
  <PresentationFormat>Widescreen</PresentationFormat>
  <Paragraphs>76</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Calibri Light</vt:lpstr>
      <vt:lpstr>Times New Roman</vt:lpstr>
      <vt:lpstr>Office Theme</vt:lpstr>
      <vt:lpstr>Lasting Psychological Effects on Survivors of Intrafamilial Child Sexual Abuse and the Available Resources and Interventions in Massachusetts  </vt:lpstr>
      <vt:lpstr>What is Intrafamilial Child Sexual Abuse? (ICSA) </vt:lpstr>
      <vt:lpstr>Why is ICSA a Problem?</vt:lpstr>
      <vt:lpstr>Continued… </vt:lpstr>
      <vt:lpstr>Interventions available </vt:lpstr>
      <vt:lpstr>Research Design</vt:lpstr>
      <vt:lpstr>Research Design</vt:lpstr>
      <vt:lpstr>Findings Table 1 (Demographics)  </vt:lpstr>
      <vt:lpstr>Findings Table 1 (Demographics)</vt:lpstr>
      <vt:lpstr>Findings Table 1 (Demographics)</vt:lpstr>
      <vt:lpstr>Findings Table 2 (Resources) N is the number of participants that chose that resource, along with the percentage. Participants were asked to name other resources that were not listed on the survey. </vt:lpstr>
      <vt:lpstr>Findings Table 2 (Resources) </vt:lpstr>
      <vt:lpstr>Findings Table 3 (Interventions)</vt:lpstr>
      <vt:lpstr>PowerPoint Presentation</vt:lpstr>
      <vt:lpstr>Discussion</vt:lpstr>
      <vt:lpstr>Overall Findings</vt:lpstr>
      <vt:lpstr>Continued… </vt:lpstr>
      <vt:lpstr>Implications</vt:lpstr>
      <vt:lpstr>Continued… </vt:lpstr>
      <vt:lpstr>Conclusion </vt:lpstr>
      <vt:lpstr>References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Lasting Psychological Effects on Survivors of Intrafamilial Child Sexual Abuse and the Available Resources and Interventions in Massachusetts  </dc:title>
  <dc:creator>Adrianna Hartman</dc:creator>
  <cp:lastModifiedBy>Adrianna Hartman</cp:lastModifiedBy>
  <cp:revision>6</cp:revision>
  <dcterms:created xsi:type="dcterms:W3CDTF">2021-04-29T22:40:47Z</dcterms:created>
  <dcterms:modified xsi:type="dcterms:W3CDTF">2021-04-29T23:33:06Z</dcterms:modified>
</cp:coreProperties>
</file>