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Lst>
  <p:sldSz cy="5143500" cx="9144000"/>
  <p:notesSz cx="6858000" cy="9144000"/>
  <p:embeddedFontLst>
    <p:embeddedFont>
      <p:font typeface="Lobster"/>
      <p:regular r:id="rId7"/>
    </p:embeddedFont>
    <p:embeddedFont>
      <p:font typeface="PT Sans Narrow"/>
      <p:regular r:id="rId8"/>
      <p:bold r:id="rId9"/>
    </p:embeddedFont>
    <p:embeddedFont>
      <p:font typeface="Open Sans"/>
      <p:regular r:id="rId10"/>
      <p:bold r:id="rId11"/>
      <p:italic r:id="rId12"/>
      <p:boldItalic r:id="rId1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OpenSans-bold.fntdata"/><Relationship Id="rId10" Type="http://schemas.openxmlformats.org/officeDocument/2006/relationships/font" Target="fonts/OpenSans-regular.fntdata"/><Relationship Id="rId13" Type="http://schemas.openxmlformats.org/officeDocument/2006/relationships/font" Target="fonts/OpenSans-boldItalic.fntdata"/><Relationship Id="rId12" Type="http://schemas.openxmlformats.org/officeDocument/2006/relationships/font" Target="fonts/OpenSans-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PTSansNarrow-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font" Target="fonts/Lobster-regular.fntdata"/><Relationship Id="rId8" Type="http://schemas.openxmlformats.org/officeDocument/2006/relationships/font" Target="fonts/PTSansNarrow-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cap="flat" cmpd="sng" w="76200">
            <a:solidFill>
              <a:schemeClr val="lt2"/>
            </a:solidFill>
            <a:prstDash val="solid"/>
            <a:round/>
            <a:headEnd len="sm" w="sm" type="none"/>
            <a:tailEnd len="sm" w="sm" type="none"/>
          </a:ln>
        </p:spPr>
      </p:cxnSp>
      <p:cxnSp>
        <p:nvCxnSpPr>
          <p:cNvPr id="11" name="Google Shape;11;p2"/>
          <p:cNvCxnSpPr/>
          <p:nvPr/>
        </p:nvCxnSpPr>
        <p:spPr>
          <a:xfrm>
            <a:off x="1575035" y="3158252"/>
            <a:ext cx="562200" cy="0"/>
          </a:xfrm>
          <a:prstGeom prst="straightConnector1">
            <a:avLst/>
          </a:prstGeom>
          <a:noFill/>
          <a:ln cap="flat" cmpd="sng" w="76200">
            <a:solidFill>
              <a:schemeClr val="lt2"/>
            </a:solidFill>
            <a:prstDash val="solid"/>
            <a:round/>
            <a:headEnd len="sm" w="sm" type="none"/>
            <a:tailEnd len="sm" w="sm" type="none"/>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4" name="Google Shape;14;p2"/>
            <p:cNvCxnSpPr/>
            <p:nvPr/>
          </p:nvCxnSpPr>
          <p:spPr>
            <a:xfrm rot="10800000">
              <a:off x="1346429" y="1163700"/>
              <a:ext cx="6452100" cy="0"/>
            </a:xfrm>
            <a:prstGeom prst="straightConnector1">
              <a:avLst/>
            </a:prstGeom>
            <a:noFill/>
            <a:ln cap="flat" cmpd="sng" w="9525">
              <a:solidFill>
                <a:schemeClr val="accent3"/>
              </a:solidFill>
              <a:prstDash val="solid"/>
              <a:round/>
              <a:headEnd len="sm" w="sm" type="none"/>
              <a:tailEnd len="sm" w="sm" type="none"/>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7" name="Google Shape;17;p2"/>
            <p:cNvCxnSpPr/>
            <p:nvPr/>
          </p:nvCxnSpPr>
          <p:spPr>
            <a:xfrm>
              <a:off x="1346435" y="3969088"/>
              <a:ext cx="6452100" cy="0"/>
            </a:xfrm>
            <a:prstGeom prst="straightConnector1">
              <a:avLst/>
            </a:prstGeom>
            <a:noFill/>
            <a:ln cap="flat" cmpd="sng" w="9525">
              <a:solidFill>
                <a:schemeClr val="accent3"/>
              </a:solidFill>
              <a:prstDash val="solid"/>
              <a:round/>
              <a:headEnd len="sm" w="sm" type="none"/>
              <a:tailEnd len="sm" w="sm" type="none"/>
            </a:ln>
          </p:spPr>
        </p:cxnSp>
      </p:grpSp>
      <p:sp>
        <p:nvSpPr>
          <p:cNvPr id="18" name="Google Shape;18;p2"/>
          <p:cNvSpPr txBox="1"/>
          <p:nvPr>
            <p:ph type="ctrTitle"/>
          </p:nvPr>
        </p:nvSpPr>
        <p:spPr>
          <a:xfrm>
            <a:off x="1004150" y="1751764"/>
            <a:ext cx="7136700" cy="1022400"/>
          </a:xfrm>
          <a:prstGeom prst="rect">
            <a:avLst/>
          </a:prstGeom>
        </p:spPr>
        <p:txBody>
          <a:bodyPr anchorCtr="0" anchor="b" bIns="91425" lIns="91425" spcFirstLastPara="1" rIns="91425" wrap="square" tIns="91425">
            <a:norm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9" name="Google Shape;19;p2"/>
          <p:cNvSpPr txBox="1"/>
          <p:nvPr>
            <p:ph idx="1" type="subTitle"/>
          </p:nvPr>
        </p:nvSpPr>
        <p:spPr>
          <a:xfrm>
            <a:off x="2137225" y="2850039"/>
            <a:ext cx="48705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20" name="Google Shape;2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5" name="Shape 55"/>
        <p:cNvGrpSpPr/>
        <p:nvPr/>
      </p:nvGrpSpPr>
      <p:grpSpPr>
        <a:xfrm>
          <a:off x="0" y="0"/>
          <a:ext cx="0" cy="0"/>
          <a:chOff x="0" y="0"/>
          <a:chExt cx="0" cy="0"/>
        </a:xfrm>
      </p:grpSpPr>
      <p:sp>
        <p:nvSpPr>
          <p:cNvPr id="56" name="Google Shape;56;p11"/>
          <p:cNvSpPr/>
          <p:nvPr/>
        </p:nvSpPr>
        <p:spPr>
          <a:xfrm>
            <a:off x="-75"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1"/>
          <p:cNvSpPr txBox="1"/>
          <p:nvPr>
            <p:ph hasCustomPrompt="1" type="title"/>
          </p:nvPr>
        </p:nvSpPr>
        <p:spPr>
          <a:xfrm>
            <a:off x="311700" y="1304850"/>
            <a:ext cx="85206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11"/>
          <p:cNvSpPr txBox="1"/>
          <p:nvPr>
            <p:ph idx="1" type="body"/>
          </p:nvPr>
        </p:nvSpPr>
        <p:spPr>
          <a:xfrm>
            <a:off x="311700" y="2995650"/>
            <a:ext cx="85206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9" name="Google Shape;59;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0" name="Shape 60"/>
        <p:cNvGrpSpPr/>
        <p:nvPr/>
      </p:nvGrpSpPr>
      <p:grpSpPr>
        <a:xfrm>
          <a:off x="0" y="0"/>
          <a:ext cx="0" cy="0"/>
          <a:chOff x="0" y="0"/>
          <a:chExt cx="0" cy="0"/>
        </a:xfrm>
      </p:grpSpPr>
      <p:sp>
        <p:nvSpPr>
          <p:cNvPr id="61" name="Google Shape;61;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txBox="1"/>
          <p:nvPr>
            <p:ph type="title"/>
          </p:nvPr>
        </p:nvSpPr>
        <p:spPr>
          <a:xfrm>
            <a:off x="311700" y="814800"/>
            <a:ext cx="8571300" cy="9420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p:txBody>
      </p:sp>
      <p:sp>
        <p:nvSpPr>
          <p:cNvPr id="24" name="Google Shape;24;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5"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8" name="Google Shape;28;p4"/>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9" name="Google Shape;2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0" name="Shape 30"/>
        <p:cNvGrpSpPr/>
        <p:nvPr/>
      </p:nvGrpSpPr>
      <p:grpSpPr>
        <a:xfrm>
          <a:off x="0" y="0"/>
          <a:ext cx="0" cy="0"/>
          <a:chOff x="0" y="0"/>
          <a:chExt cx="0" cy="0"/>
        </a:xfrm>
      </p:grpSpPr>
      <p:sp>
        <p:nvSpPr>
          <p:cNvPr id="31" name="Google Shape;31;p5"/>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2" name="Google Shape;32;p5"/>
          <p:cNvSpPr txBox="1"/>
          <p:nvPr>
            <p:ph idx="1" type="body"/>
          </p:nvPr>
        </p:nvSpPr>
        <p:spPr>
          <a:xfrm>
            <a:off x="311700" y="1266175"/>
            <a:ext cx="3999900" cy="33027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5"/>
          <p:cNvSpPr txBox="1"/>
          <p:nvPr>
            <p:ph idx="2" type="body"/>
          </p:nvPr>
        </p:nvSpPr>
        <p:spPr>
          <a:xfrm>
            <a:off x="4832400" y="1266175"/>
            <a:ext cx="3999900" cy="33027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5" name="Shape 35"/>
        <p:cNvGrpSpPr/>
        <p:nvPr/>
      </p:nvGrpSpPr>
      <p:grpSpPr>
        <a:xfrm>
          <a:off x="0" y="0"/>
          <a:ext cx="0" cy="0"/>
          <a:chOff x="0" y="0"/>
          <a:chExt cx="0" cy="0"/>
        </a:xfrm>
      </p:grpSpPr>
      <p:sp>
        <p:nvSpPr>
          <p:cNvPr id="36" name="Google Shape;36;p6"/>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7" name="Google Shape;3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8" name="Shape 38"/>
        <p:cNvGrpSpPr/>
        <p:nvPr/>
      </p:nvGrpSpPr>
      <p:grpSpPr>
        <a:xfrm>
          <a:off x="0" y="0"/>
          <a:ext cx="0" cy="0"/>
          <a:chOff x="0" y="0"/>
          <a:chExt cx="0" cy="0"/>
        </a:xfrm>
      </p:grpSpPr>
      <p:sp>
        <p:nvSpPr>
          <p:cNvPr id="39" name="Google Shape;3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1" name="Google Shape;4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6"/>
        </a:solidFill>
      </p:bgPr>
    </p:bg>
    <p:spTree>
      <p:nvGrpSpPr>
        <p:cNvPr id="42" name="Shape 42"/>
        <p:cNvGrpSpPr/>
        <p:nvPr/>
      </p:nvGrpSpPr>
      <p:grpSpPr>
        <a:xfrm>
          <a:off x="0" y="0"/>
          <a:ext cx="0" cy="0"/>
          <a:chOff x="0" y="0"/>
          <a:chExt cx="0" cy="0"/>
        </a:xfrm>
      </p:grpSpPr>
      <p:sp>
        <p:nvSpPr>
          <p:cNvPr id="43" name="Google Shape;43;p8"/>
          <p:cNvSpPr txBox="1"/>
          <p:nvPr>
            <p:ph type="title"/>
          </p:nvPr>
        </p:nvSpPr>
        <p:spPr>
          <a:xfrm>
            <a:off x="490250" y="526350"/>
            <a:ext cx="56136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dk2"/>
              </a:buClr>
              <a:buSzPts val="5400"/>
              <a:buNone/>
              <a:defRPr b="0" sz="5400">
                <a:solidFill>
                  <a:schemeClr val="dk2"/>
                </a:solidFill>
              </a:defRPr>
            </a:lvl1pPr>
            <a:lvl2pPr lvl="1">
              <a:spcBef>
                <a:spcPts val="0"/>
              </a:spcBef>
              <a:spcAft>
                <a:spcPts val="0"/>
              </a:spcAft>
              <a:buClr>
                <a:schemeClr val="dk2"/>
              </a:buClr>
              <a:buSzPts val="5400"/>
              <a:buNone/>
              <a:defRPr b="0" sz="5400">
                <a:solidFill>
                  <a:schemeClr val="dk2"/>
                </a:solidFill>
              </a:defRPr>
            </a:lvl2pPr>
            <a:lvl3pPr lvl="2">
              <a:spcBef>
                <a:spcPts val="0"/>
              </a:spcBef>
              <a:spcAft>
                <a:spcPts val="0"/>
              </a:spcAft>
              <a:buClr>
                <a:schemeClr val="dk2"/>
              </a:buClr>
              <a:buSzPts val="5400"/>
              <a:buNone/>
              <a:defRPr b="0" sz="5400">
                <a:solidFill>
                  <a:schemeClr val="dk2"/>
                </a:solidFill>
              </a:defRPr>
            </a:lvl3pPr>
            <a:lvl4pPr lvl="3">
              <a:spcBef>
                <a:spcPts val="0"/>
              </a:spcBef>
              <a:spcAft>
                <a:spcPts val="0"/>
              </a:spcAft>
              <a:buClr>
                <a:schemeClr val="dk2"/>
              </a:buClr>
              <a:buSzPts val="5400"/>
              <a:buNone/>
              <a:defRPr b="0" sz="5400">
                <a:solidFill>
                  <a:schemeClr val="dk2"/>
                </a:solidFill>
              </a:defRPr>
            </a:lvl4pPr>
            <a:lvl5pPr lvl="4">
              <a:spcBef>
                <a:spcPts val="0"/>
              </a:spcBef>
              <a:spcAft>
                <a:spcPts val="0"/>
              </a:spcAft>
              <a:buClr>
                <a:schemeClr val="dk2"/>
              </a:buClr>
              <a:buSzPts val="5400"/>
              <a:buNone/>
              <a:defRPr b="0" sz="5400">
                <a:solidFill>
                  <a:schemeClr val="dk2"/>
                </a:solidFill>
              </a:defRPr>
            </a:lvl5pPr>
            <a:lvl6pPr lvl="5">
              <a:spcBef>
                <a:spcPts val="0"/>
              </a:spcBef>
              <a:spcAft>
                <a:spcPts val="0"/>
              </a:spcAft>
              <a:buClr>
                <a:schemeClr val="dk2"/>
              </a:buClr>
              <a:buSzPts val="5400"/>
              <a:buNone/>
              <a:defRPr b="0" sz="5400">
                <a:solidFill>
                  <a:schemeClr val="dk2"/>
                </a:solidFill>
              </a:defRPr>
            </a:lvl6pPr>
            <a:lvl7pPr lvl="6">
              <a:spcBef>
                <a:spcPts val="0"/>
              </a:spcBef>
              <a:spcAft>
                <a:spcPts val="0"/>
              </a:spcAft>
              <a:buClr>
                <a:schemeClr val="dk2"/>
              </a:buClr>
              <a:buSzPts val="5400"/>
              <a:buNone/>
              <a:defRPr b="0" sz="5400">
                <a:solidFill>
                  <a:schemeClr val="dk2"/>
                </a:solidFill>
              </a:defRPr>
            </a:lvl7pPr>
            <a:lvl8pPr lvl="7">
              <a:spcBef>
                <a:spcPts val="0"/>
              </a:spcBef>
              <a:spcAft>
                <a:spcPts val="0"/>
              </a:spcAft>
              <a:buClr>
                <a:schemeClr val="dk2"/>
              </a:buClr>
              <a:buSzPts val="5400"/>
              <a:buNone/>
              <a:defRPr b="0" sz="5400">
                <a:solidFill>
                  <a:schemeClr val="dk2"/>
                </a:solidFill>
              </a:defRPr>
            </a:lvl8pPr>
            <a:lvl9pPr lvl="8">
              <a:spcBef>
                <a:spcPts val="0"/>
              </a:spcBef>
              <a:spcAft>
                <a:spcPts val="0"/>
              </a:spcAft>
              <a:buClr>
                <a:schemeClr val="dk2"/>
              </a:buClr>
              <a:buSzPts val="5400"/>
              <a:buNone/>
              <a:defRPr b="0" sz="5400">
                <a:solidFill>
                  <a:schemeClr val="dk2"/>
                </a:solidFill>
              </a:defRPr>
            </a:lvl9pPr>
          </a:lstStyle>
          <a:p/>
        </p:txBody>
      </p:sp>
      <p:sp>
        <p:nvSpPr>
          <p:cNvPr id="44" name="Google Shape;4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7" name="Google Shape;47;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8" name="Google Shape;48;p9"/>
          <p:cNvSpPr txBox="1"/>
          <p:nvPr>
            <p:ph type="title"/>
          </p:nvPr>
        </p:nvSpPr>
        <p:spPr>
          <a:xfrm>
            <a:off x="265500" y="1039675"/>
            <a:ext cx="4045200" cy="16758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9" name="Google Shape;49;p9"/>
          <p:cNvSpPr txBox="1"/>
          <p:nvPr>
            <p:ph idx="1" type="subTitle"/>
          </p:nvPr>
        </p:nvSpPr>
        <p:spPr>
          <a:xfrm>
            <a:off x="265500" y="27268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2" name="Shape 52"/>
        <p:cNvGrpSpPr/>
        <p:nvPr/>
      </p:nvGrpSpPr>
      <p:grpSpPr>
        <a:xfrm>
          <a:off x="0" y="0"/>
          <a:ext cx="0" cy="0"/>
          <a:chOff x="0" y="0"/>
          <a:chExt cx="0" cy="0"/>
        </a:xfrm>
      </p:grpSpPr>
      <p:sp>
        <p:nvSpPr>
          <p:cNvPr id="53" name="Google Shape;53;p10"/>
          <p:cNvSpPr txBox="1"/>
          <p:nvPr>
            <p:ph idx="1" type="body"/>
          </p:nvPr>
        </p:nvSpPr>
        <p:spPr>
          <a:xfrm>
            <a:off x="311700" y="4230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p:txBody>
      </p:sp>
      <p:sp>
        <p:nvSpPr>
          <p:cNvPr id="54" name="Google Shape;54;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trop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9pPr>
          </a:lstStyle>
          <a:p/>
        </p:txBody>
      </p:sp>
      <p:sp>
        <p:nvSpPr>
          <p:cNvPr id="7" name="Google Shape;7;p1"/>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indent="-317500" lvl="1" marL="9144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indent="-317500" lvl="2" marL="13716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indent="-317500" lvl="3" marL="18288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indent="-317500" lvl="4" marL="22860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indent="-317500" lvl="5" marL="27432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indent="-317500" lvl="6" marL="32004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indent="-317500" lvl="7" marL="36576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indent="-317500" lvl="8" marL="41148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pic>
        <p:nvPicPr>
          <p:cNvPr id="66" name="Google Shape;66;p13"/>
          <p:cNvPicPr preferRelativeResize="0"/>
          <p:nvPr/>
        </p:nvPicPr>
        <p:blipFill>
          <a:blip r:embed="rId3">
            <a:alphaModFix/>
          </a:blip>
          <a:stretch>
            <a:fillRect/>
          </a:stretch>
        </p:blipFill>
        <p:spPr>
          <a:xfrm>
            <a:off x="8011475" y="0"/>
            <a:ext cx="1132525" cy="1186550"/>
          </a:xfrm>
          <a:prstGeom prst="rect">
            <a:avLst/>
          </a:prstGeom>
          <a:noFill/>
          <a:ln>
            <a:noFill/>
          </a:ln>
        </p:spPr>
      </p:pic>
      <p:pic>
        <p:nvPicPr>
          <p:cNvPr id="67" name="Google Shape;67;p13"/>
          <p:cNvPicPr preferRelativeResize="0"/>
          <p:nvPr/>
        </p:nvPicPr>
        <p:blipFill>
          <a:blip r:embed="rId4">
            <a:alphaModFix amt="34000"/>
          </a:blip>
          <a:stretch>
            <a:fillRect/>
          </a:stretch>
        </p:blipFill>
        <p:spPr>
          <a:xfrm>
            <a:off x="2729512" y="1198750"/>
            <a:ext cx="3688063" cy="2758199"/>
          </a:xfrm>
          <a:prstGeom prst="rect">
            <a:avLst/>
          </a:prstGeom>
          <a:noFill/>
          <a:ln>
            <a:noFill/>
          </a:ln>
        </p:spPr>
      </p:pic>
      <p:pic>
        <p:nvPicPr>
          <p:cNvPr id="68" name="Google Shape;68;p13"/>
          <p:cNvPicPr preferRelativeResize="0"/>
          <p:nvPr/>
        </p:nvPicPr>
        <p:blipFill>
          <a:blip r:embed="rId5">
            <a:alphaModFix/>
          </a:blip>
          <a:stretch>
            <a:fillRect/>
          </a:stretch>
        </p:blipFill>
        <p:spPr>
          <a:xfrm>
            <a:off x="0" y="0"/>
            <a:ext cx="1132525" cy="1186550"/>
          </a:xfrm>
          <a:prstGeom prst="rect">
            <a:avLst/>
          </a:prstGeom>
          <a:noFill/>
          <a:ln>
            <a:noFill/>
          </a:ln>
        </p:spPr>
      </p:pic>
      <p:sp>
        <p:nvSpPr>
          <p:cNvPr id="69" name="Google Shape;69;p13"/>
          <p:cNvSpPr txBox="1"/>
          <p:nvPr>
            <p:ph type="ctrTitle"/>
          </p:nvPr>
        </p:nvSpPr>
        <p:spPr>
          <a:xfrm>
            <a:off x="313238" y="88550"/>
            <a:ext cx="8520600" cy="662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1979">
                <a:latin typeface="Lobster"/>
                <a:ea typeface="Lobster"/>
                <a:cs typeface="Lobster"/>
                <a:sym typeface="Lobster"/>
              </a:rPr>
              <a:t>The Stressors of First vs. Non First Generation College Students</a:t>
            </a:r>
            <a:r>
              <a:rPr lang="en" sz="5360">
                <a:latin typeface="Lobster"/>
                <a:ea typeface="Lobster"/>
                <a:cs typeface="Lobster"/>
                <a:sym typeface="Lobster"/>
              </a:rPr>
              <a:t> </a:t>
            </a:r>
            <a:endParaRPr sz="5360">
              <a:latin typeface="Lobster"/>
              <a:ea typeface="Lobster"/>
              <a:cs typeface="Lobster"/>
              <a:sym typeface="Lobster"/>
            </a:endParaRPr>
          </a:p>
        </p:txBody>
      </p:sp>
      <p:sp>
        <p:nvSpPr>
          <p:cNvPr id="70" name="Google Shape;70;p13"/>
          <p:cNvSpPr txBox="1"/>
          <p:nvPr>
            <p:ph idx="1" type="subTitle"/>
          </p:nvPr>
        </p:nvSpPr>
        <p:spPr>
          <a:xfrm>
            <a:off x="2225188" y="1986450"/>
            <a:ext cx="4866300" cy="1536000"/>
          </a:xfrm>
          <a:prstGeom prst="rect">
            <a:avLst/>
          </a:prstGeom>
        </p:spPr>
        <p:txBody>
          <a:bodyPr anchorCtr="0" anchor="t" bIns="91425" lIns="91425" spcFirstLastPara="1" rIns="91425" wrap="square" tIns="91425">
            <a:normAutofit fontScale="25000" lnSpcReduction="20000"/>
          </a:bodyPr>
          <a:lstStyle/>
          <a:p>
            <a:pPr indent="0" lvl="0" marL="0" rtl="0" algn="ctr">
              <a:spcBef>
                <a:spcPts val="0"/>
              </a:spcBef>
              <a:spcAft>
                <a:spcPts val="0"/>
              </a:spcAft>
              <a:buNone/>
            </a:pPr>
            <a:r>
              <a:rPr lang="en" sz="5600">
                <a:solidFill>
                  <a:srgbClr val="000000"/>
                </a:solidFill>
                <a:latin typeface="Lobster"/>
                <a:ea typeface="Lobster"/>
                <a:cs typeface="Lobster"/>
                <a:sym typeface="Lobster"/>
              </a:rPr>
              <a:t>Abstract</a:t>
            </a:r>
            <a:endParaRPr sz="5600">
              <a:solidFill>
                <a:srgbClr val="000000"/>
              </a:solidFill>
              <a:latin typeface="Lobster"/>
              <a:ea typeface="Lobster"/>
              <a:cs typeface="Lobster"/>
              <a:sym typeface="Lobster"/>
            </a:endParaRPr>
          </a:p>
          <a:p>
            <a:pPr indent="0" lvl="0" marL="0" rtl="0" algn="ctr">
              <a:spcBef>
                <a:spcPts val="0"/>
              </a:spcBef>
              <a:spcAft>
                <a:spcPts val="0"/>
              </a:spcAft>
              <a:buNone/>
            </a:pPr>
            <a:r>
              <a:t/>
            </a:r>
            <a:endParaRPr>
              <a:solidFill>
                <a:srgbClr val="000000"/>
              </a:solidFill>
              <a:latin typeface="Lobster"/>
              <a:ea typeface="Lobster"/>
              <a:cs typeface="Lobster"/>
              <a:sym typeface="Lobster"/>
            </a:endParaRPr>
          </a:p>
          <a:p>
            <a:pPr indent="0" lvl="0" marL="0" rtl="0" algn="l">
              <a:lnSpc>
                <a:spcPct val="200000"/>
              </a:lnSpc>
              <a:spcBef>
                <a:spcPts val="0"/>
              </a:spcBef>
              <a:spcAft>
                <a:spcPts val="0"/>
              </a:spcAft>
              <a:buNone/>
            </a:pPr>
            <a:r>
              <a:rPr lang="en" sz="2900">
                <a:solidFill>
                  <a:srgbClr val="000000"/>
                </a:solidFill>
                <a:highlight>
                  <a:schemeClr val="lt1"/>
                </a:highlight>
                <a:latin typeface="Times New Roman"/>
                <a:ea typeface="Times New Roman"/>
                <a:cs typeface="Times New Roman"/>
                <a:sym typeface="Times New Roman"/>
              </a:rPr>
              <a:t>The research proposal of our group focuses on the different stressors that first generation students experience compared to non-first generation college students, using Salem State University social work students. Our data will include different psychological, demographical, and mental struggles that students face during their years at college. We will conduct a survey that will be emailed to all social work students that attend SSU, and if they wish to participate they will complete  the survey. Considering the limitations that COVID-19 has brought upon students, the survey will be accessed virtually and will remain anonymous to maintain and ensure honest answers from all participants. This is a cross-sectional, as well as quasi experimental study design. Two groups are being compared by using a measurable questionnaire. The researchers in this study are interested in learning about how the stressors that college students face differ from  those who are first generation college students, and those who are non first generation. succeed. </a:t>
            </a:r>
            <a:endParaRPr sz="2900">
              <a:solidFill>
                <a:srgbClr val="000000"/>
              </a:solidFill>
              <a:highlight>
                <a:schemeClr val="lt1"/>
              </a:highlight>
              <a:latin typeface="Lobster"/>
              <a:ea typeface="Lobster"/>
              <a:cs typeface="Lobster"/>
              <a:sym typeface="Lobster"/>
            </a:endParaRPr>
          </a:p>
        </p:txBody>
      </p:sp>
      <p:sp>
        <p:nvSpPr>
          <p:cNvPr id="71" name="Google Shape;71;p13"/>
          <p:cNvSpPr txBox="1"/>
          <p:nvPr/>
        </p:nvSpPr>
        <p:spPr>
          <a:xfrm>
            <a:off x="7583925" y="2371650"/>
            <a:ext cx="1615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Lobster"/>
                <a:ea typeface="Lobster"/>
                <a:cs typeface="Lobster"/>
                <a:sym typeface="Lobster"/>
              </a:rPr>
              <a:t>Results Explained</a:t>
            </a:r>
            <a:endParaRPr>
              <a:latin typeface="Lobster"/>
              <a:ea typeface="Lobster"/>
              <a:cs typeface="Lobster"/>
              <a:sym typeface="Lobster"/>
            </a:endParaRPr>
          </a:p>
        </p:txBody>
      </p:sp>
      <p:sp>
        <p:nvSpPr>
          <p:cNvPr id="72" name="Google Shape;72;p13"/>
          <p:cNvSpPr txBox="1"/>
          <p:nvPr/>
        </p:nvSpPr>
        <p:spPr>
          <a:xfrm>
            <a:off x="-121250" y="1019600"/>
            <a:ext cx="1854000" cy="2832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t/>
            </a:r>
            <a:endParaRPr>
              <a:latin typeface="Lobster"/>
              <a:ea typeface="Lobster"/>
              <a:cs typeface="Lobster"/>
              <a:sym typeface="Lobster"/>
            </a:endParaRPr>
          </a:p>
          <a:p>
            <a:pPr indent="0" lvl="0" marL="0" rtl="0" algn="ctr">
              <a:spcBef>
                <a:spcPts val="0"/>
              </a:spcBef>
              <a:spcAft>
                <a:spcPts val="0"/>
              </a:spcAft>
              <a:buNone/>
            </a:pPr>
            <a:r>
              <a:rPr lang="en">
                <a:latin typeface="Lobster"/>
                <a:ea typeface="Lobster"/>
                <a:cs typeface="Lobster"/>
                <a:sym typeface="Lobster"/>
              </a:rPr>
              <a:t>Breakdown</a:t>
            </a:r>
            <a:endParaRPr>
              <a:latin typeface="Lobster"/>
              <a:ea typeface="Lobster"/>
              <a:cs typeface="Lobster"/>
              <a:sym typeface="Lobster"/>
            </a:endParaRPr>
          </a:p>
          <a:p>
            <a:pPr indent="0" lvl="0" marL="0" rtl="0" algn="ctr">
              <a:spcBef>
                <a:spcPts val="0"/>
              </a:spcBef>
              <a:spcAft>
                <a:spcPts val="0"/>
              </a:spcAft>
              <a:buNone/>
            </a:pPr>
            <a:r>
              <a:rPr lang="en" sz="900">
                <a:latin typeface="Lobster"/>
                <a:ea typeface="Lobster"/>
                <a:cs typeface="Lobster"/>
                <a:sym typeface="Lobster"/>
              </a:rPr>
              <a:t>Steps followed:</a:t>
            </a:r>
            <a:endParaRPr sz="900">
              <a:latin typeface="Lobster"/>
              <a:ea typeface="Lobster"/>
              <a:cs typeface="Lobster"/>
              <a:sym typeface="Lobster"/>
            </a:endParaRPr>
          </a:p>
          <a:p>
            <a:pPr indent="0" lvl="0" marL="0" rtl="0" algn="ctr">
              <a:spcBef>
                <a:spcPts val="0"/>
              </a:spcBef>
              <a:spcAft>
                <a:spcPts val="0"/>
              </a:spcAft>
              <a:buNone/>
            </a:pPr>
            <a:r>
              <a:rPr lang="en" sz="900">
                <a:latin typeface="Lobster"/>
                <a:ea typeface="Lobster"/>
                <a:cs typeface="Lobster"/>
                <a:sym typeface="Lobster"/>
              </a:rPr>
              <a:t> </a:t>
            </a:r>
            <a:endParaRPr sz="900">
              <a:latin typeface="Lobster"/>
              <a:ea typeface="Lobster"/>
              <a:cs typeface="Lobster"/>
              <a:sym typeface="Lobster"/>
            </a:endParaRPr>
          </a:p>
          <a:p>
            <a:pPr indent="-285750" lvl="0" marL="457200" rtl="0" algn="l">
              <a:spcBef>
                <a:spcPts val="0"/>
              </a:spcBef>
              <a:spcAft>
                <a:spcPts val="0"/>
              </a:spcAft>
              <a:buSzPts val="900"/>
              <a:buFont typeface="Times New Roman"/>
              <a:buChar char="-"/>
            </a:pPr>
            <a:r>
              <a:rPr lang="en" sz="900">
                <a:latin typeface="Times New Roman"/>
                <a:ea typeface="Times New Roman"/>
                <a:cs typeface="Times New Roman"/>
                <a:sym typeface="Times New Roman"/>
              </a:rPr>
              <a:t>Present question</a:t>
            </a:r>
            <a:endParaRPr sz="900">
              <a:latin typeface="Times New Roman"/>
              <a:ea typeface="Times New Roman"/>
              <a:cs typeface="Times New Roman"/>
              <a:sym typeface="Times New Roman"/>
            </a:endParaRPr>
          </a:p>
          <a:p>
            <a:pPr indent="-285750" lvl="0" marL="457200" rtl="0" algn="l">
              <a:spcBef>
                <a:spcPts val="0"/>
              </a:spcBef>
              <a:spcAft>
                <a:spcPts val="0"/>
              </a:spcAft>
              <a:buSzPts val="900"/>
              <a:buFont typeface="Times New Roman"/>
              <a:buChar char="-"/>
            </a:pPr>
            <a:r>
              <a:rPr lang="en" sz="900">
                <a:latin typeface="Times New Roman"/>
                <a:ea typeface="Times New Roman"/>
                <a:cs typeface="Times New Roman"/>
                <a:sym typeface="Times New Roman"/>
              </a:rPr>
              <a:t>Research and Analyze previous studies</a:t>
            </a:r>
            <a:endParaRPr sz="900">
              <a:latin typeface="Times New Roman"/>
              <a:ea typeface="Times New Roman"/>
              <a:cs typeface="Times New Roman"/>
              <a:sym typeface="Times New Roman"/>
            </a:endParaRPr>
          </a:p>
          <a:p>
            <a:pPr indent="-285750" lvl="0" marL="457200" rtl="0" algn="l">
              <a:spcBef>
                <a:spcPts val="0"/>
              </a:spcBef>
              <a:spcAft>
                <a:spcPts val="0"/>
              </a:spcAft>
              <a:buSzPts val="900"/>
              <a:buFont typeface="Times New Roman"/>
              <a:buChar char="-"/>
            </a:pPr>
            <a:r>
              <a:rPr lang="en" sz="900">
                <a:latin typeface="Times New Roman"/>
                <a:ea typeface="Times New Roman"/>
                <a:cs typeface="Times New Roman"/>
                <a:sym typeface="Times New Roman"/>
              </a:rPr>
              <a:t>Design research questions</a:t>
            </a:r>
            <a:endParaRPr sz="900">
              <a:latin typeface="Times New Roman"/>
              <a:ea typeface="Times New Roman"/>
              <a:cs typeface="Times New Roman"/>
              <a:sym typeface="Times New Roman"/>
            </a:endParaRPr>
          </a:p>
          <a:p>
            <a:pPr indent="-285750" lvl="0" marL="457200" rtl="0" algn="l">
              <a:spcBef>
                <a:spcPts val="0"/>
              </a:spcBef>
              <a:spcAft>
                <a:spcPts val="0"/>
              </a:spcAft>
              <a:buSzPts val="900"/>
              <a:buFont typeface="Times New Roman"/>
              <a:buChar char="-"/>
            </a:pPr>
            <a:r>
              <a:rPr lang="en" sz="900">
                <a:latin typeface="Times New Roman"/>
                <a:ea typeface="Times New Roman"/>
                <a:cs typeface="Times New Roman"/>
                <a:sym typeface="Times New Roman"/>
              </a:rPr>
              <a:t>Submit IRB approval form</a:t>
            </a:r>
            <a:endParaRPr sz="900">
              <a:latin typeface="Times New Roman"/>
              <a:ea typeface="Times New Roman"/>
              <a:cs typeface="Times New Roman"/>
              <a:sym typeface="Times New Roman"/>
            </a:endParaRPr>
          </a:p>
          <a:p>
            <a:pPr indent="-285750" lvl="0" marL="457200" rtl="0" algn="l">
              <a:spcBef>
                <a:spcPts val="0"/>
              </a:spcBef>
              <a:spcAft>
                <a:spcPts val="0"/>
              </a:spcAft>
              <a:buSzPts val="900"/>
              <a:buFont typeface="Times New Roman"/>
              <a:buChar char="-"/>
            </a:pPr>
            <a:r>
              <a:rPr lang="en" sz="900">
                <a:latin typeface="Times New Roman"/>
                <a:ea typeface="Times New Roman"/>
                <a:cs typeface="Times New Roman"/>
                <a:sym typeface="Times New Roman"/>
              </a:rPr>
              <a:t>Revise </a:t>
            </a:r>
            <a:r>
              <a:rPr lang="en" sz="900">
                <a:latin typeface="Times New Roman"/>
                <a:ea typeface="Times New Roman"/>
                <a:cs typeface="Times New Roman"/>
                <a:sym typeface="Times New Roman"/>
              </a:rPr>
              <a:t>proposal and </a:t>
            </a:r>
            <a:r>
              <a:rPr lang="en" sz="900">
                <a:latin typeface="Times New Roman"/>
                <a:ea typeface="Times New Roman"/>
                <a:cs typeface="Times New Roman"/>
                <a:sym typeface="Times New Roman"/>
              </a:rPr>
              <a:t>re-submit for approval 2x</a:t>
            </a:r>
            <a:endParaRPr sz="900">
              <a:latin typeface="Times New Roman"/>
              <a:ea typeface="Times New Roman"/>
              <a:cs typeface="Times New Roman"/>
              <a:sym typeface="Times New Roman"/>
            </a:endParaRPr>
          </a:p>
          <a:p>
            <a:pPr indent="-285750" lvl="0" marL="457200" rtl="0" algn="l">
              <a:spcBef>
                <a:spcPts val="0"/>
              </a:spcBef>
              <a:spcAft>
                <a:spcPts val="0"/>
              </a:spcAft>
              <a:buSzPts val="900"/>
              <a:buFont typeface="Times New Roman"/>
              <a:buChar char="-"/>
            </a:pPr>
            <a:r>
              <a:rPr lang="en" sz="900">
                <a:latin typeface="Times New Roman"/>
                <a:ea typeface="Times New Roman"/>
                <a:cs typeface="Times New Roman"/>
                <a:sym typeface="Times New Roman"/>
              </a:rPr>
              <a:t>Request collaboration for distribution</a:t>
            </a:r>
            <a:endParaRPr sz="900">
              <a:latin typeface="Times New Roman"/>
              <a:ea typeface="Times New Roman"/>
              <a:cs typeface="Times New Roman"/>
              <a:sym typeface="Times New Roman"/>
            </a:endParaRPr>
          </a:p>
          <a:p>
            <a:pPr indent="-285750" lvl="0" marL="457200" rtl="0" algn="l">
              <a:spcBef>
                <a:spcPts val="0"/>
              </a:spcBef>
              <a:spcAft>
                <a:spcPts val="0"/>
              </a:spcAft>
              <a:buSzPts val="900"/>
              <a:buFont typeface="Times New Roman"/>
              <a:buChar char="-"/>
            </a:pPr>
            <a:r>
              <a:rPr lang="en" sz="900">
                <a:latin typeface="Times New Roman"/>
                <a:ea typeface="Times New Roman"/>
                <a:cs typeface="Times New Roman"/>
                <a:sym typeface="Times New Roman"/>
              </a:rPr>
              <a:t>Distribute</a:t>
            </a:r>
            <a:endParaRPr sz="900">
              <a:latin typeface="Times New Roman"/>
              <a:ea typeface="Times New Roman"/>
              <a:cs typeface="Times New Roman"/>
              <a:sym typeface="Times New Roman"/>
            </a:endParaRPr>
          </a:p>
          <a:p>
            <a:pPr indent="-285750" lvl="0" marL="457200" rtl="0" algn="l">
              <a:spcBef>
                <a:spcPts val="0"/>
              </a:spcBef>
              <a:spcAft>
                <a:spcPts val="0"/>
              </a:spcAft>
              <a:buSzPts val="900"/>
              <a:buFont typeface="Times New Roman"/>
              <a:buChar char="-"/>
            </a:pPr>
            <a:r>
              <a:rPr lang="en" sz="900">
                <a:latin typeface="Times New Roman"/>
                <a:ea typeface="Times New Roman"/>
                <a:cs typeface="Times New Roman"/>
                <a:sym typeface="Times New Roman"/>
              </a:rPr>
              <a:t>Collect</a:t>
            </a:r>
            <a:endParaRPr sz="900">
              <a:latin typeface="Times New Roman"/>
              <a:ea typeface="Times New Roman"/>
              <a:cs typeface="Times New Roman"/>
              <a:sym typeface="Times New Roman"/>
            </a:endParaRPr>
          </a:p>
          <a:p>
            <a:pPr indent="-285750" lvl="0" marL="457200" rtl="0" algn="l">
              <a:spcBef>
                <a:spcPts val="0"/>
              </a:spcBef>
              <a:spcAft>
                <a:spcPts val="0"/>
              </a:spcAft>
              <a:buSzPts val="900"/>
              <a:buFont typeface="Times New Roman"/>
              <a:buChar char="-"/>
            </a:pPr>
            <a:r>
              <a:rPr lang="en" sz="900">
                <a:latin typeface="Times New Roman"/>
                <a:ea typeface="Times New Roman"/>
                <a:cs typeface="Times New Roman"/>
                <a:sym typeface="Times New Roman"/>
              </a:rPr>
              <a:t>Analyze</a:t>
            </a:r>
            <a:endParaRPr sz="900">
              <a:latin typeface="Times New Roman"/>
              <a:ea typeface="Times New Roman"/>
              <a:cs typeface="Times New Roman"/>
              <a:sym typeface="Times New Roman"/>
            </a:endParaRPr>
          </a:p>
          <a:p>
            <a:pPr indent="0" lvl="0" marL="457200" rtl="0" algn="l">
              <a:spcBef>
                <a:spcPts val="0"/>
              </a:spcBef>
              <a:spcAft>
                <a:spcPts val="0"/>
              </a:spcAft>
              <a:buNone/>
            </a:pPr>
            <a:r>
              <a:t/>
            </a:r>
            <a:endParaRPr sz="900">
              <a:latin typeface="Times New Roman"/>
              <a:ea typeface="Times New Roman"/>
              <a:cs typeface="Times New Roman"/>
              <a:sym typeface="Times New Roman"/>
            </a:endParaRPr>
          </a:p>
        </p:txBody>
      </p:sp>
      <p:sp>
        <p:nvSpPr>
          <p:cNvPr id="73" name="Google Shape;73;p13"/>
          <p:cNvSpPr txBox="1"/>
          <p:nvPr/>
        </p:nvSpPr>
        <p:spPr>
          <a:xfrm>
            <a:off x="7703050" y="1206400"/>
            <a:ext cx="1279800" cy="384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300">
                <a:latin typeface="Lobster"/>
                <a:ea typeface="Lobster"/>
                <a:cs typeface="Lobster"/>
                <a:sym typeface="Lobster"/>
              </a:rPr>
              <a:t>Data</a:t>
            </a:r>
            <a:endParaRPr sz="1300">
              <a:latin typeface="Lobster"/>
              <a:ea typeface="Lobster"/>
              <a:cs typeface="Lobster"/>
              <a:sym typeface="Lobster"/>
            </a:endParaRPr>
          </a:p>
        </p:txBody>
      </p:sp>
      <p:sp>
        <p:nvSpPr>
          <p:cNvPr id="74" name="Google Shape;74;p13"/>
          <p:cNvSpPr txBox="1"/>
          <p:nvPr/>
        </p:nvSpPr>
        <p:spPr>
          <a:xfrm>
            <a:off x="1398000" y="619400"/>
            <a:ext cx="64845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Lobster"/>
                <a:ea typeface="Lobster"/>
                <a:cs typeface="Lobster"/>
                <a:sym typeface="Lobster"/>
              </a:rPr>
              <a:t>By: Petrina Alesy, Katelyn DiChiara, Karina Flores &amp; Miranda Fox</a:t>
            </a:r>
            <a:endParaRPr>
              <a:latin typeface="Lobster"/>
              <a:ea typeface="Lobster"/>
              <a:cs typeface="Lobster"/>
              <a:sym typeface="Lobster"/>
            </a:endParaRPr>
          </a:p>
        </p:txBody>
      </p:sp>
      <p:sp>
        <p:nvSpPr>
          <p:cNvPr id="75" name="Google Shape;75;p13"/>
          <p:cNvSpPr txBox="1"/>
          <p:nvPr/>
        </p:nvSpPr>
        <p:spPr>
          <a:xfrm>
            <a:off x="423875" y="4287600"/>
            <a:ext cx="8322600" cy="908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4700">
                <a:latin typeface="Times New Roman"/>
                <a:ea typeface="Times New Roman"/>
                <a:cs typeface="Times New Roman"/>
                <a:sym typeface="Times New Roman"/>
              </a:rPr>
              <a:t>←Statistical data → </a:t>
            </a:r>
            <a:endParaRPr b="1" sz="4700">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ropic">
  <a:themeElements>
    <a:clrScheme name="Tropic">
      <a:dk1>
        <a:srgbClr val="A1E8D9"/>
      </a:dk1>
      <a:lt1>
        <a:srgbClr val="FFFFFF"/>
      </a:lt1>
      <a:dk2>
        <a:srgbClr val="695D46"/>
      </a:dk2>
      <a:lt2>
        <a:srgbClr val="B3A77D"/>
      </a:lt2>
      <a:accent1>
        <a:srgbClr val="EF6C00"/>
      </a:accent1>
      <a:accent2>
        <a:srgbClr val="CE93D8"/>
      </a:accent2>
      <a:accent3>
        <a:srgbClr val="4DB6AC"/>
      </a:accent3>
      <a:accent4>
        <a:srgbClr val="FF9800"/>
      </a:accent4>
      <a:accent5>
        <a:srgbClr val="009668"/>
      </a:accent5>
      <a:accent6>
        <a:srgbClr val="EEFF41"/>
      </a:accent6>
      <a:hlink>
        <a:srgbClr val="009668"/>
      </a:hlink>
      <a:folHlink>
        <a:srgbClr val="0096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