
<file path=[Content_Types].xml><?xml version="1.0" encoding="utf-8"?>
<Types xmlns="http://schemas.openxmlformats.org/package/2006/content-types">
  <Default Extension="bin" ContentType="application/vnd.openxmlformats-officedocument.oleObject"/>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9" d="100"/>
          <a:sy n="19" d="100"/>
        </p:scale>
        <p:origin x="1896" y="34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Chart%20in%20Microsoft%20PowerPoint"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2000" dirty="0"/>
              <a:t>Available Languages for Translation Services</a:t>
            </a:r>
          </a:p>
        </c:rich>
      </c:tx>
      <c:layout>
        <c:manualLayout>
          <c:xMode val="edge"/>
          <c:yMode val="edge"/>
          <c:x val="0.29742509986082383"/>
          <c:y val="9.0269303805159545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4.5175232184704442E-2"/>
          <c:y val="3.3827028697705368E-2"/>
          <c:w val="0.9324158009660557"/>
          <c:h val="0.87426134323768434"/>
        </c:manualLayout>
      </c:layout>
      <c:barChart>
        <c:barDir val="col"/>
        <c:grouping val="clustered"/>
        <c:varyColors val="0"/>
        <c:ser>
          <c:idx val="0"/>
          <c:order val="0"/>
          <c:tx>
            <c:strRef>
              <c:f>'[Chart in Microsoft PowerPoint]Sheet1'!$B$1</c:f>
              <c:strCache>
                <c:ptCount val="1"/>
                <c:pt idx="0">
                  <c:v>Available Languages for Translation Services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cat>
            <c:strRef>
              <c:f>'[Chart in Microsoft PowerPoint]Sheet1'!$A$2:$A$14</c:f>
              <c:strCache>
                <c:ptCount val="13"/>
                <c:pt idx="0">
                  <c:v>Spanish</c:v>
                </c:pt>
                <c:pt idx="1">
                  <c:v>French</c:v>
                </c:pt>
                <c:pt idx="2">
                  <c:v>Chinese</c:v>
                </c:pt>
                <c:pt idx="3">
                  <c:v>Arabic</c:v>
                </c:pt>
                <c:pt idx="4">
                  <c:v>Portuguese</c:v>
                </c:pt>
                <c:pt idx="5">
                  <c:v>Haitan creole </c:v>
                </c:pt>
                <c:pt idx="6">
                  <c:v>Korean</c:v>
                </c:pt>
                <c:pt idx="7">
                  <c:v>Russian</c:v>
                </c:pt>
                <c:pt idx="8">
                  <c:v>Japanese</c:v>
                </c:pt>
                <c:pt idx="9">
                  <c:v>Vietnamese</c:v>
                </c:pt>
                <c:pt idx="10">
                  <c:v>Italian</c:v>
                </c:pt>
                <c:pt idx="11">
                  <c:v>Somali</c:v>
                </c:pt>
                <c:pt idx="12">
                  <c:v>All Languages</c:v>
                </c:pt>
              </c:strCache>
            </c:strRef>
          </c:cat>
          <c:val>
            <c:numRef>
              <c:f>'[Chart in Microsoft PowerPoint]Sheet1'!$B$2:$B$14</c:f>
              <c:numCache>
                <c:formatCode>0%</c:formatCode>
                <c:ptCount val="13"/>
                <c:pt idx="0">
                  <c:v>1</c:v>
                </c:pt>
                <c:pt idx="1">
                  <c:v>0.25</c:v>
                </c:pt>
                <c:pt idx="2">
                  <c:v>0.25</c:v>
                </c:pt>
                <c:pt idx="3">
                  <c:v>0.25</c:v>
                </c:pt>
                <c:pt idx="4">
                  <c:v>0.35</c:v>
                </c:pt>
                <c:pt idx="5">
                  <c:v>0.65</c:v>
                </c:pt>
                <c:pt idx="6">
                  <c:v>0.25</c:v>
                </c:pt>
                <c:pt idx="7">
                  <c:v>0.25</c:v>
                </c:pt>
                <c:pt idx="8">
                  <c:v>0.25</c:v>
                </c:pt>
                <c:pt idx="9">
                  <c:v>0.25</c:v>
                </c:pt>
                <c:pt idx="10">
                  <c:v>0.25</c:v>
                </c:pt>
                <c:pt idx="11">
                  <c:v>0.25</c:v>
                </c:pt>
                <c:pt idx="12">
                  <c:v>0.5</c:v>
                </c:pt>
              </c:numCache>
            </c:numRef>
          </c:val>
          <c:extLst>
            <c:ext xmlns:c16="http://schemas.microsoft.com/office/drawing/2014/chart" uri="{C3380CC4-5D6E-409C-BE32-E72D297353CC}">
              <c16:uniqueId val="{00000000-9298-43CA-A199-D9B3D6884904}"/>
            </c:ext>
          </c:extLst>
        </c:ser>
        <c:dLbls>
          <c:showLegendKey val="0"/>
          <c:showVal val="0"/>
          <c:showCatName val="0"/>
          <c:showSerName val="0"/>
          <c:showPercent val="0"/>
          <c:showBubbleSize val="0"/>
        </c:dLbls>
        <c:gapWidth val="100"/>
        <c:overlap val="-24"/>
        <c:axId val="713929072"/>
        <c:axId val="713212544"/>
      </c:barChart>
      <c:catAx>
        <c:axId val="713929072"/>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713212544"/>
        <c:crosses val="autoZero"/>
        <c:auto val="1"/>
        <c:lblAlgn val="ctr"/>
        <c:lblOffset val="100"/>
        <c:noMultiLvlLbl val="0"/>
      </c:catAx>
      <c:valAx>
        <c:axId val="713212544"/>
        <c:scaling>
          <c:orientation val="minMax"/>
        </c:scaling>
        <c:delete val="0"/>
        <c:axPos val="l"/>
        <c:majorGridlines>
          <c:spPr>
            <a:ln w="9525" cap="flat" cmpd="sng" algn="ctr">
              <a:solidFill>
                <a:schemeClr val="lt1">
                  <a:lumMod val="95000"/>
                  <a:alpha val="1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713929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sz="1400" dirty="0"/>
              <a:t>Services Provided by Agencies </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pieChart>
        <c:varyColors val="1"/>
        <c:ser>
          <c:idx val="0"/>
          <c:order val="0"/>
          <c:tx>
            <c:strRef>
              <c:f>'[Chart in Microsoft PowerPoint]Sheet1'!$B$1</c:f>
              <c:strCache>
                <c:ptCount val="1"/>
                <c:pt idx="0">
                  <c:v>Services Provided by Agencies (N=27)</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BA7E-4660-87CC-E76F713938FD}"/>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BA7E-4660-87CC-E76F713938FD}"/>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BA7E-4660-87CC-E76F713938FD}"/>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7-BA7E-4660-87CC-E76F713938FD}"/>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9-BA7E-4660-87CC-E76F713938FD}"/>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B-BA7E-4660-87CC-E76F713938FD}"/>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D-BA7E-4660-87CC-E76F713938FD}"/>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F-BA7E-4660-87CC-E76F713938FD}"/>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1-BA7E-4660-87CC-E76F713938FD}"/>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3-BA7E-4660-87CC-E76F713938FD}"/>
              </c:ext>
            </c:extLst>
          </c:dPt>
          <c:dPt>
            <c:idx val="10"/>
            <c:bubble3D val="0"/>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5-BA7E-4660-87CC-E76F713938FD}"/>
              </c:ext>
            </c:extLst>
          </c:dPt>
          <c:dPt>
            <c:idx val="11"/>
            <c:bubble3D val="0"/>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7-BA7E-4660-87CC-E76F713938FD}"/>
              </c:ext>
            </c:extLst>
          </c:dPt>
          <c:dPt>
            <c:idx val="12"/>
            <c:bubble3D val="0"/>
            <c:spPr>
              <a:gradFill rotWithShape="1">
                <a:gsLst>
                  <a:gs pos="0">
                    <a:schemeClr val="accent1">
                      <a:lumMod val="80000"/>
                      <a:lumOff val="20000"/>
                      <a:satMod val="103000"/>
                      <a:lumMod val="102000"/>
                      <a:tint val="94000"/>
                    </a:schemeClr>
                  </a:gs>
                  <a:gs pos="50000">
                    <a:schemeClr val="accent1">
                      <a:lumMod val="80000"/>
                      <a:lumOff val="20000"/>
                      <a:satMod val="110000"/>
                      <a:lumMod val="100000"/>
                      <a:shade val="100000"/>
                    </a:schemeClr>
                  </a:gs>
                  <a:gs pos="100000">
                    <a:schemeClr val="accent1">
                      <a:lumMod val="80000"/>
                      <a:lum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19-BA7E-4660-87CC-E76F713938FD}"/>
              </c:ext>
            </c:extLst>
          </c:dPt>
          <c:cat>
            <c:strRef>
              <c:f>'[Chart in Microsoft PowerPoint]Sheet1'!$A$2:$A$14</c:f>
              <c:strCache>
                <c:ptCount val="13"/>
                <c:pt idx="0">
                  <c:v>Youth </c:v>
                </c:pt>
                <c:pt idx="1">
                  <c:v>Childcare</c:v>
                </c:pt>
                <c:pt idx="2">
                  <c:v>Housing</c:v>
                </c:pt>
                <c:pt idx="3">
                  <c:v>Healthcare</c:v>
                </c:pt>
                <c:pt idx="4">
                  <c:v>Employment</c:v>
                </c:pt>
                <c:pt idx="5">
                  <c:v>Mental Health</c:v>
                </c:pt>
                <c:pt idx="6">
                  <c:v>Elderly </c:v>
                </c:pt>
                <c:pt idx="7">
                  <c:v>Legal</c:v>
                </c:pt>
                <c:pt idx="8">
                  <c:v>Homeless Assistance </c:v>
                </c:pt>
                <c:pt idx="9">
                  <c:v>Sustance Use </c:v>
                </c:pt>
                <c:pt idx="10">
                  <c:v>Domestic Violence</c:v>
                </c:pt>
                <c:pt idx="11">
                  <c:v>Immigraton</c:v>
                </c:pt>
                <c:pt idx="12">
                  <c:v>Other</c:v>
                </c:pt>
              </c:strCache>
            </c:strRef>
          </c:cat>
          <c:val>
            <c:numRef>
              <c:f>'[Chart in Microsoft PowerPoint]Sheet1'!$B$2:$B$14</c:f>
              <c:numCache>
                <c:formatCode>0.00%</c:formatCode>
                <c:ptCount val="13"/>
                <c:pt idx="0">
                  <c:v>0.33300000000000002</c:v>
                </c:pt>
                <c:pt idx="1">
                  <c:v>0.222</c:v>
                </c:pt>
                <c:pt idx="2">
                  <c:v>0.185</c:v>
                </c:pt>
                <c:pt idx="3">
                  <c:v>0.185</c:v>
                </c:pt>
                <c:pt idx="4">
                  <c:v>0.185</c:v>
                </c:pt>
                <c:pt idx="5">
                  <c:v>0.14799999999999999</c:v>
                </c:pt>
                <c:pt idx="6">
                  <c:v>0.14799999999999999</c:v>
                </c:pt>
                <c:pt idx="7">
                  <c:v>0.185</c:v>
                </c:pt>
                <c:pt idx="8">
                  <c:v>0.14799999999999999</c:v>
                </c:pt>
                <c:pt idx="9">
                  <c:v>7.3999999999999996E-2</c:v>
                </c:pt>
                <c:pt idx="10">
                  <c:v>3.6999999999999998E-2</c:v>
                </c:pt>
                <c:pt idx="11">
                  <c:v>7.3999999999999996E-2</c:v>
                </c:pt>
                <c:pt idx="12">
                  <c:v>0.25919999999999999</c:v>
                </c:pt>
              </c:numCache>
            </c:numRef>
          </c:val>
          <c:extLst>
            <c:ext xmlns:c16="http://schemas.microsoft.com/office/drawing/2014/chart" uri="{C3380CC4-5D6E-409C-BE32-E72D297353CC}">
              <c16:uniqueId val="{0000001A-BA7E-4660-87CC-E76F713938F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PlaceHolder 1"/>
          <p:cNvSpPr>
            <a:spLocks noGrp="1"/>
          </p:cNvSpPr>
          <p:nvPr>
            <p:ph type="body"/>
          </p:nvPr>
        </p:nvSpPr>
        <p:spPr>
          <a:xfrm>
            <a:off x="756000" y="5078520"/>
            <a:ext cx="6047640" cy="4811040"/>
          </a:xfrm>
          <a:prstGeom prst="rect">
            <a:avLst/>
          </a:prstGeom>
        </p:spPr>
        <p:txBody>
          <a:bodyPr lIns="0" tIns="0" rIns="0" bIns="0"/>
          <a:lstStyle/>
          <a:p>
            <a:r>
              <a:rPr lang="en-IN" sz="2000">
                <a:latin typeface="Arial"/>
              </a:rPr>
              <a:t>Click to edit the notes format</a:t>
            </a:r>
            <a:endParaRPr/>
          </a:p>
        </p:txBody>
      </p:sp>
      <p:sp>
        <p:nvSpPr>
          <p:cNvPr id="38" name="PlaceHolder 2"/>
          <p:cNvSpPr>
            <a:spLocks noGrp="1"/>
          </p:cNvSpPr>
          <p:nvPr>
            <p:ph type="hdr"/>
          </p:nvPr>
        </p:nvSpPr>
        <p:spPr>
          <a:xfrm>
            <a:off x="0" y="0"/>
            <a:ext cx="3280680" cy="534240"/>
          </a:xfrm>
          <a:prstGeom prst="rect">
            <a:avLst/>
          </a:prstGeom>
        </p:spPr>
        <p:txBody>
          <a:bodyPr lIns="0" tIns="0" rIns="0" bIns="0"/>
          <a:lstStyle/>
          <a:p>
            <a:r>
              <a:rPr lang="en-IN" sz="1400">
                <a:latin typeface="Times New Roman"/>
              </a:rPr>
              <a:t>&lt;header&gt;</a:t>
            </a:r>
            <a:endParaRPr/>
          </a:p>
        </p:txBody>
      </p:sp>
      <p:sp>
        <p:nvSpPr>
          <p:cNvPr id="39" name="PlaceHolder 3"/>
          <p:cNvSpPr>
            <a:spLocks noGrp="1"/>
          </p:cNvSpPr>
          <p:nvPr>
            <p:ph type="dt"/>
          </p:nvPr>
        </p:nvSpPr>
        <p:spPr>
          <a:xfrm>
            <a:off x="4278960" y="0"/>
            <a:ext cx="3280680" cy="534240"/>
          </a:xfrm>
          <a:prstGeom prst="rect">
            <a:avLst/>
          </a:prstGeom>
        </p:spPr>
        <p:txBody>
          <a:bodyPr lIns="0" tIns="0" rIns="0" bIns="0"/>
          <a:lstStyle/>
          <a:p>
            <a:pPr algn="r"/>
            <a:r>
              <a:rPr lang="en-IN" sz="1400">
                <a:latin typeface="Times New Roman"/>
              </a:rPr>
              <a:t>&lt;date/time&gt;</a:t>
            </a:r>
            <a:endParaRPr/>
          </a:p>
        </p:txBody>
      </p:sp>
      <p:sp>
        <p:nvSpPr>
          <p:cNvPr id="40" name="PlaceHolder 4"/>
          <p:cNvSpPr>
            <a:spLocks noGrp="1"/>
          </p:cNvSpPr>
          <p:nvPr>
            <p:ph type="ftr"/>
          </p:nvPr>
        </p:nvSpPr>
        <p:spPr>
          <a:xfrm>
            <a:off x="0" y="10157400"/>
            <a:ext cx="3280680" cy="534240"/>
          </a:xfrm>
          <a:prstGeom prst="rect">
            <a:avLst/>
          </a:prstGeom>
        </p:spPr>
        <p:txBody>
          <a:bodyPr lIns="0" tIns="0" rIns="0" bIns="0" anchor="b"/>
          <a:lstStyle/>
          <a:p>
            <a:r>
              <a:rPr lang="en-IN" sz="1400">
                <a:latin typeface="Times New Roman"/>
              </a:rPr>
              <a:t>&lt;footer&gt;</a:t>
            </a:r>
            <a:endParaRPr/>
          </a:p>
        </p:txBody>
      </p:sp>
      <p:sp>
        <p:nvSpPr>
          <p:cNvPr id="41" name="PlaceHolder 5"/>
          <p:cNvSpPr>
            <a:spLocks noGrp="1"/>
          </p:cNvSpPr>
          <p:nvPr>
            <p:ph type="sldNum"/>
          </p:nvPr>
        </p:nvSpPr>
        <p:spPr>
          <a:xfrm>
            <a:off x="4278960" y="10157400"/>
            <a:ext cx="3280680" cy="534240"/>
          </a:xfrm>
          <a:prstGeom prst="rect">
            <a:avLst/>
          </a:prstGeom>
        </p:spPr>
        <p:txBody>
          <a:bodyPr lIns="0" tIns="0" rIns="0" bIns="0" anchor="b"/>
          <a:lstStyle/>
          <a:p>
            <a:pPr algn="r"/>
            <a:fld id="{745916E6-E8A7-45C8-B251-EDDD6AA60402}" type="slidenum">
              <a:rPr lang="en-IN" sz="1400">
                <a:latin typeface="Times New Roman"/>
              </a:rPr>
              <a:pPr algn="r"/>
              <a:t>‹#›</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PlaceHolder 1"/>
          <p:cNvSpPr>
            <a:spLocks noGrp="1"/>
          </p:cNvSpPr>
          <p:nvPr>
            <p:ph type="body"/>
          </p:nvPr>
        </p:nvSpPr>
        <p:spPr>
          <a:xfrm>
            <a:off x="685800" y="4343400"/>
            <a:ext cx="5486040" cy="4114440"/>
          </a:xfrm>
          <a:prstGeom prst="rect">
            <a:avLst/>
          </a:prstGeom>
        </p:spPr>
        <p:txBody>
          <a:bodyPr tIns="91440" bIns="91440"/>
          <a:lstStyle/>
          <a:p>
            <a:pPr>
              <a:lnSpc>
                <a:spcPct val="100000"/>
              </a:lnSpc>
            </a:pPr>
            <a:endParaRPr dirty="0"/>
          </a:p>
          <a:p>
            <a:pPr>
              <a:lnSpc>
                <a:spcPct val="100000"/>
              </a:lnSpc>
            </a:pPr>
            <a:endParaRPr dirty="0"/>
          </a:p>
          <a:p>
            <a:pPr>
              <a:lnSpc>
                <a:spcPct val="100000"/>
              </a:lnSpc>
            </a:pPr>
            <a:endParaRPr dirty="0"/>
          </a:p>
          <a:p>
            <a:pPr>
              <a:lnSpc>
                <a:spcPct val="100000"/>
              </a:lnSpc>
            </a:pPr>
            <a:r>
              <a:rPr lang="en-IN" sz="1100" dirty="0">
                <a:solidFill>
                  <a:srgbClr val="000000"/>
                </a:solidFill>
                <a:latin typeface="Arial"/>
              </a:rPr>
              <a:t>Download more </a:t>
            </a:r>
            <a:r>
              <a:rPr lang="en-IN" sz="1100" u="sng" dirty="0">
                <a:solidFill>
                  <a:srgbClr val="000000"/>
                </a:solidFill>
                <a:latin typeface="Arial"/>
              </a:rPr>
              <a:t>poster presentation templates</a:t>
            </a:r>
            <a:r>
              <a:rPr lang="en-IN" sz="1100" dirty="0">
                <a:solidFill>
                  <a:srgbClr val="000000"/>
                </a:solidFill>
                <a:latin typeface="Arial"/>
              </a:rPr>
              <a:t> from FPPT.com</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25" name="PlaceHolder 2"/>
          <p:cNvSpPr>
            <a:spLocks noGrp="1"/>
          </p:cNvSpPr>
          <p:nvPr>
            <p:ph type="body"/>
          </p:nvPr>
        </p:nvSpPr>
        <p:spPr>
          <a:xfrm>
            <a:off x="2194560" y="7702560"/>
            <a:ext cx="39501720" cy="9106920"/>
          </a:xfrm>
          <a:prstGeom prst="rect">
            <a:avLst/>
          </a:prstGeom>
        </p:spPr>
        <p:txBody>
          <a:bodyPr lIns="0" tIns="0" rIns="0" bIns="0"/>
          <a:lstStyle/>
          <a:p>
            <a:endParaRPr/>
          </a:p>
        </p:txBody>
      </p:sp>
      <p:sp>
        <p:nvSpPr>
          <p:cNvPr id="26" name="PlaceHolder 3"/>
          <p:cNvSpPr>
            <a:spLocks noGrp="1"/>
          </p:cNvSpPr>
          <p:nvPr>
            <p:ph type="body"/>
          </p:nvPr>
        </p:nvSpPr>
        <p:spPr>
          <a:xfrm>
            <a:off x="2194560" y="17674920"/>
            <a:ext cx="39501720" cy="910692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28" name="PlaceHolder 2"/>
          <p:cNvSpPr>
            <a:spLocks noGrp="1"/>
          </p:cNvSpPr>
          <p:nvPr>
            <p:ph type="body"/>
          </p:nvPr>
        </p:nvSpPr>
        <p:spPr>
          <a:xfrm>
            <a:off x="2194560" y="7702560"/>
            <a:ext cx="19276560" cy="9106920"/>
          </a:xfrm>
          <a:prstGeom prst="rect">
            <a:avLst/>
          </a:prstGeom>
        </p:spPr>
        <p:txBody>
          <a:bodyPr lIns="0" tIns="0" rIns="0" bIns="0"/>
          <a:lstStyle/>
          <a:p>
            <a:endParaRPr/>
          </a:p>
        </p:txBody>
      </p:sp>
      <p:sp>
        <p:nvSpPr>
          <p:cNvPr id="29" name="PlaceHolder 3"/>
          <p:cNvSpPr>
            <a:spLocks noGrp="1"/>
          </p:cNvSpPr>
          <p:nvPr>
            <p:ph type="body"/>
          </p:nvPr>
        </p:nvSpPr>
        <p:spPr>
          <a:xfrm>
            <a:off x="22435200" y="7702560"/>
            <a:ext cx="19276560" cy="9106920"/>
          </a:xfrm>
          <a:prstGeom prst="rect">
            <a:avLst/>
          </a:prstGeom>
        </p:spPr>
        <p:txBody>
          <a:bodyPr lIns="0" tIns="0" rIns="0" bIns="0"/>
          <a:lstStyle/>
          <a:p>
            <a:endParaRPr/>
          </a:p>
        </p:txBody>
      </p:sp>
      <p:sp>
        <p:nvSpPr>
          <p:cNvPr id="30" name="PlaceHolder 4"/>
          <p:cNvSpPr>
            <a:spLocks noGrp="1"/>
          </p:cNvSpPr>
          <p:nvPr>
            <p:ph type="body"/>
          </p:nvPr>
        </p:nvSpPr>
        <p:spPr>
          <a:xfrm>
            <a:off x="22435200" y="17674920"/>
            <a:ext cx="19276560" cy="9106920"/>
          </a:xfrm>
          <a:prstGeom prst="rect">
            <a:avLst/>
          </a:prstGeom>
        </p:spPr>
        <p:txBody>
          <a:bodyPr lIns="0" tIns="0" rIns="0" bIns="0"/>
          <a:lstStyle/>
          <a:p>
            <a:endParaRPr/>
          </a:p>
        </p:txBody>
      </p:sp>
      <p:sp>
        <p:nvSpPr>
          <p:cNvPr id="31" name="PlaceHolder 5"/>
          <p:cNvSpPr>
            <a:spLocks noGrp="1"/>
          </p:cNvSpPr>
          <p:nvPr>
            <p:ph type="body"/>
          </p:nvPr>
        </p:nvSpPr>
        <p:spPr>
          <a:xfrm>
            <a:off x="2194560" y="17674920"/>
            <a:ext cx="19276560" cy="910692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33" name="PlaceHolder 2"/>
          <p:cNvSpPr>
            <a:spLocks noGrp="1"/>
          </p:cNvSpPr>
          <p:nvPr>
            <p:ph type="body"/>
          </p:nvPr>
        </p:nvSpPr>
        <p:spPr>
          <a:xfrm>
            <a:off x="2194560" y="7702560"/>
            <a:ext cx="39501720" cy="19092240"/>
          </a:xfrm>
          <a:prstGeom prst="rect">
            <a:avLst/>
          </a:prstGeom>
        </p:spPr>
        <p:txBody>
          <a:bodyPr lIns="0" tIns="0" rIns="0" bIns="0"/>
          <a:lstStyle/>
          <a:p>
            <a:endParaRPr/>
          </a:p>
        </p:txBody>
      </p:sp>
      <p:sp>
        <p:nvSpPr>
          <p:cNvPr id="34" name="PlaceHolder 3"/>
          <p:cNvSpPr>
            <a:spLocks noGrp="1"/>
          </p:cNvSpPr>
          <p:nvPr>
            <p:ph type="body"/>
          </p:nvPr>
        </p:nvSpPr>
        <p:spPr>
          <a:xfrm>
            <a:off x="2194560" y="7702560"/>
            <a:ext cx="39501720" cy="19092240"/>
          </a:xfrm>
          <a:prstGeom prst="rect">
            <a:avLst/>
          </a:prstGeom>
        </p:spPr>
        <p:txBody>
          <a:bodyPr lIns="0" tIns="0" rIns="0" bIns="0"/>
          <a:lstStyle/>
          <a:p>
            <a:endParaRPr/>
          </a:p>
        </p:txBody>
      </p:sp>
      <p:pic>
        <p:nvPicPr>
          <p:cNvPr id="35" name="Picture 34"/>
          <p:cNvPicPr/>
          <p:nvPr/>
        </p:nvPicPr>
        <p:blipFill>
          <a:blip r:embed="rId2" cstate="print"/>
          <a:stretch>
            <a:fillRect/>
          </a:stretch>
        </p:blipFill>
        <p:spPr>
          <a:xfrm>
            <a:off x="9980640" y="7702560"/>
            <a:ext cx="23928840" cy="19092240"/>
          </a:xfrm>
          <a:prstGeom prst="rect">
            <a:avLst/>
          </a:prstGeom>
          <a:ln>
            <a:noFill/>
          </a:ln>
        </p:spPr>
      </p:pic>
      <p:pic>
        <p:nvPicPr>
          <p:cNvPr id="36" name="Picture 35"/>
          <p:cNvPicPr/>
          <p:nvPr/>
        </p:nvPicPr>
        <p:blipFill>
          <a:blip r:embed="rId2" cstate="print"/>
          <a:stretch>
            <a:fillRect/>
          </a:stretch>
        </p:blipFill>
        <p:spPr>
          <a:xfrm>
            <a:off x="9980640" y="7702560"/>
            <a:ext cx="23928840" cy="190922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4" name="PlaceHolder 2"/>
          <p:cNvSpPr>
            <a:spLocks noGrp="1"/>
          </p:cNvSpPr>
          <p:nvPr>
            <p:ph type="subTitle"/>
          </p:nvPr>
        </p:nvSpPr>
        <p:spPr>
          <a:xfrm>
            <a:off x="2194560" y="7702560"/>
            <a:ext cx="39501720" cy="1909260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6" name="PlaceHolder 2"/>
          <p:cNvSpPr>
            <a:spLocks noGrp="1"/>
          </p:cNvSpPr>
          <p:nvPr>
            <p:ph type="body"/>
          </p:nvPr>
        </p:nvSpPr>
        <p:spPr>
          <a:xfrm>
            <a:off x="2194560" y="7702560"/>
            <a:ext cx="39501720" cy="1909224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8" name="PlaceHolder 2"/>
          <p:cNvSpPr>
            <a:spLocks noGrp="1"/>
          </p:cNvSpPr>
          <p:nvPr>
            <p:ph type="body"/>
          </p:nvPr>
        </p:nvSpPr>
        <p:spPr>
          <a:xfrm>
            <a:off x="2194560" y="7702560"/>
            <a:ext cx="19276560" cy="19092240"/>
          </a:xfrm>
          <a:prstGeom prst="rect">
            <a:avLst/>
          </a:prstGeom>
        </p:spPr>
        <p:txBody>
          <a:bodyPr lIns="0" tIns="0" rIns="0" bIns="0"/>
          <a:lstStyle/>
          <a:p>
            <a:endParaRPr/>
          </a:p>
        </p:txBody>
      </p:sp>
      <p:sp>
        <p:nvSpPr>
          <p:cNvPr id="9" name="PlaceHolder 3"/>
          <p:cNvSpPr>
            <a:spLocks noGrp="1"/>
          </p:cNvSpPr>
          <p:nvPr>
            <p:ph type="body"/>
          </p:nvPr>
        </p:nvSpPr>
        <p:spPr>
          <a:xfrm>
            <a:off x="22435200" y="7702560"/>
            <a:ext cx="19276560" cy="1909224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1496160" y="4765320"/>
            <a:ext cx="40898520" cy="608940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13" name="PlaceHolder 2"/>
          <p:cNvSpPr>
            <a:spLocks noGrp="1"/>
          </p:cNvSpPr>
          <p:nvPr>
            <p:ph type="body"/>
          </p:nvPr>
        </p:nvSpPr>
        <p:spPr>
          <a:xfrm>
            <a:off x="2194560" y="7702560"/>
            <a:ext cx="19276560" cy="9106920"/>
          </a:xfrm>
          <a:prstGeom prst="rect">
            <a:avLst/>
          </a:prstGeom>
        </p:spPr>
        <p:txBody>
          <a:bodyPr lIns="0" tIns="0" rIns="0" bIns="0"/>
          <a:lstStyle/>
          <a:p>
            <a:endParaRPr/>
          </a:p>
        </p:txBody>
      </p:sp>
      <p:sp>
        <p:nvSpPr>
          <p:cNvPr id="14" name="PlaceHolder 3"/>
          <p:cNvSpPr>
            <a:spLocks noGrp="1"/>
          </p:cNvSpPr>
          <p:nvPr>
            <p:ph type="body"/>
          </p:nvPr>
        </p:nvSpPr>
        <p:spPr>
          <a:xfrm>
            <a:off x="2194560" y="17674920"/>
            <a:ext cx="19276560" cy="9106920"/>
          </a:xfrm>
          <a:prstGeom prst="rect">
            <a:avLst/>
          </a:prstGeom>
        </p:spPr>
        <p:txBody>
          <a:bodyPr lIns="0" tIns="0" rIns="0" bIns="0"/>
          <a:lstStyle/>
          <a:p>
            <a:endParaRPr/>
          </a:p>
        </p:txBody>
      </p:sp>
      <p:sp>
        <p:nvSpPr>
          <p:cNvPr id="15" name="PlaceHolder 4"/>
          <p:cNvSpPr>
            <a:spLocks noGrp="1"/>
          </p:cNvSpPr>
          <p:nvPr>
            <p:ph type="body"/>
          </p:nvPr>
        </p:nvSpPr>
        <p:spPr>
          <a:xfrm>
            <a:off x="22435200" y="7702560"/>
            <a:ext cx="19276560" cy="1909224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17" name="PlaceHolder 2"/>
          <p:cNvSpPr>
            <a:spLocks noGrp="1"/>
          </p:cNvSpPr>
          <p:nvPr>
            <p:ph type="body"/>
          </p:nvPr>
        </p:nvSpPr>
        <p:spPr>
          <a:xfrm>
            <a:off x="2194560" y="7702560"/>
            <a:ext cx="19276560" cy="19092240"/>
          </a:xfrm>
          <a:prstGeom prst="rect">
            <a:avLst/>
          </a:prstGeom>
        </p:spPr>
        <p:txBody>
          <a:bodyPr lIns="0" tIns="0" rIns="0" bIns="0"/>
          <a:lstStyle/>
          <a:p>
            <a:endParaRPr/>
          </a:p>
        </p:txBody>
      </p:sp>
      <p:sp>
        <p:nvSpPr>
          <p:cNvPr id="18" name="PlaceHolder 3"/>
          <p:cNvSpPr>
            <a:spLocks noGrp="1"/>
          </p:cNvSpPr>
          <p:nvPr>
            <p:ph type="body"/>
          </p:nvPr>
        </p:nvSpPr>
        <p:spPr>
          <a:xfrm>
            <a:off x="22435200" y="7702560"/>
            <a:ext cx="19276560" cy="9106920"/>
          </a:xfrm>
          <a:prstGeom prst="rect">
            <a:avLst/>
          </a:prstGeom>
        </p:spPr>
        <p:txBody>
          <a:bodyPr lIns="0" tIns="0" rIns="0" bIns="0"/>
          <a:lstStyle/>
          <a:p>
            <a:endParaRPr/>
          </a:p>
        </p:txBody>
      </p:sp>
      <p:sp>
        <p:nvSpPr>
          <p:cNvPr id="19" name="PlaceHolder 4"/>
          <p:cNvSpPr>
            <a:spLocks noGrp="1"/>
          </p:cNvSpPr>
          <p:nvPr>
            <p:ph type="body"/>
          </p:nvPr>
        </p:nvSpPr>
        <p:spPr>
          <a:xfrm>
            <a:off x="22435200" y="17674920"/>
            <a:ext cx="19276560" cy="910692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496160" y="4765320"/>
            <a:ext cx="40898520" cy="13136760"/>
          </a:xfrm>
          <a:prstGeom prst="rect">
            <a:avLst/>
          </a:prstGeom>
        </p:spPr>
        <p:txBody>
          <a:bodyPr lIns="0" tIns="0" rIns="0" bIns="0" anchor="ctr"/>
          <a:lstStyle/>
          <a:p>
            <a:endParaRPr/>
          </a:p>
        </p:txBody>
      </p:sp>
      <p:sp>
        <p:nvSpPr>
          <p:cNvPr id="21" name="PlaceHolder 2"/>
          <p:cNvSpPr>
            <a:spLocks noGrp="1"/>
          </p:cNvSpPr>
          <p:nvPr>
            <p:ph type="body"/>
          </p:nvPr>
        </p:nvSpPr>
        <p:spPr>
          <a:xfrm>
            <a:off x="2194560" y="7702560"/>
            <a:ext cx="19276560" cy="9106920"/>
          </a:xfrm>
          <a:prstGeom prst="rect">
            <a:avLst/>
          </a:prstGeom>
        </p:spPr>
        <p:txBody>
          <a:bodyPr lIns="0" tIns="0" rIns="0" bIns="0"/>
          <a:lstStyle/>
          <a:p>
            <a:endParaRPr/>
          </a:p>
        </p:txBody>
      </p:sp>
      <p:sp>
        <p:nvSpPr>
          <p:cNvPr id="22" name="PlaceHolder 3"/>
          <p:cNvSpPr>
            <a:spLocks noGrp="1"/>
          </p:cNvSpPr>
          <p:nvPr>
            <p:ph type="body"/>
          </p:nvPr>
        </p:nvSpPr>
        <p:spPr>
          <a:xfrm>
            <a:off x="22435200" y="7702560"/>
            <a:ext cx="19276560" cy="9106920"/>
          </a:xfrm>
          <a:prstGeom prst="rect">
            <a:avLst/>
          </a:prstGeom>
        </p:spPr>
        <p:txBody>
          <a:bodyPr lIns="0" tIns="0" rIns="0" bIns="0"/>
          <a:lstStyle/>
          <a:p>
            <a:endParaRPr/>
          </a:p>
        </p:txBody>
      </p:sp>
      <p:sp>
        <p:nvSpPr>
          <p:cNvPr id="23" name="PlaceHolder 4"/>
          <p:cNvSpPr>
            <a:spLocks noGrp="1"/>
          </p:cNvSpPr>
          <p:nvPr>
            <p:ph type="body"/>
          </p:nvPr>
        </p:nvSpPr>
        <p:spPr>
          <a:xfrm>
            <a:off x="2194560" y="17674920"/>
            <a:ext cx="39501720" cy="910692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title"/>
          </p:nvPr>
        </p:nvSpPr>
        <p:spPr>
          <a:xfrm>
            <a:off x="1496160" y="4765320"/>
            <a:ext cx="40898520" cy="13136400"/>
          </a:xfrm>
          <a:prstGeom prst="rect">
            <a:avLst/>
          </a:prstGeom>
        </p:spPr>
        <p:txBody>
          <a:bodyPr lIns="487440" tIns="487440" rIns="487440" bIns="487440" anchor="b"/>
          <a:lstStyle/>
          <a:p>
            <a:r>
              <a:rPr lang="en-IN" sz="27700">
                <a:latin typeface="Arial"/>
              </a:rPr>
              <a:t>Click to edit the title text format</a:t>
            </a:r>
            <a:endParaRPr/>
          </a:p>
        </p:txBody>
      </p:sp>
      <p:sp>
        <p:nvSpPr>
          <p:cNvPr id="4" name="PlaceHolder 2"/>
          <p:cNvSpPr>
            <a:spLocks noGrp="1"/>
          </p:cNvSpPr>
          <p:nvPr>
            <p:ph type="sldNum"/>
          </p:nvPr>
        </p:nvSpPr>
        <p:spPr>
          <a:xfrm>
            <a:off x="40667760" y="29844720"/>
            <a:ext cx="2633400" cy="2518560"/>
          </a:xfrm>
          <a:prstGeom prst="rect">
            <a:avLst/>
          </a:prstGeom>
        </p:spPr>
        <p:txBody>
          <a:bodyPr lIns="487440" tIns="487440" rIns="487440" bIns="487440" anchor="ctr"/>
          <a:lstStyle/>
          <a:p>
            <a:pPr>
              <a:lnSpc>
                <a:spcPct val="100000"/>
              </a:lnSpc>
            </a:pPr>
            <a:fld id="{D947A323-11F2-46F4-9240-370675176F29}" type="slidenum">
              <a:rPr lang="en-IN" sz="1400">
                <a:solidFill>
                  <a:srgbClr val="000000"/>
                </a:solidFill>
                <a:latin typeface="Arial"/>
                <a:ea typeface="Arial"/>
              </a:rPr>
              <a:pPr>
                <a:lnSpc>
                  <a:spcPct val="100000"/>
                </a:lnSpc>
              </a:pPr>
              <a:t>‹#›</a:t>
            </a:fld>
            <a:endParaRPr/>
          </a:p>
        </p:txBody>
      </p:sp>
      <p:sp>
        <p:nvSpPr>
          <p:cNvPr id="2" name="PlaceHolder 3"/>
          <p:cNvSpPr>
            <a:spLocks noGrp="1"/>
          </p:cNvSpPr>
          <p:nvPr>
            <p:ph type="body"/>
          </p:nvPr>
        </p:nvSpPr>
        <p:spPr>
          <a:xfrm>
            <a:off x="2194560" y="7702560"/>
            <a:ext cx="39501720" cy="19092240"/>
          </a:xfrm>
          <a:prstGeom prst="rect">
            <a:avLst/>
          </a:prstGeom>
        </p:spPr>
        <p:txBody>
          <a:bodyPr lIns="0" tIns="0" rIns="0" bIns="0"/>
          <a:lstStyle/>
          <a:p>
            <a:pPr>
              <a:buSzPct val="45000"/>
              <a:buFont typeface="StarSymbol"/>
              <a:buChar char=""/>
            </a:pPr>
            <a:r>
              <a:rPr lang="en-IN" sz="1400">
                <a:latin typeface="Arial"/>
              </a:rPr>
              <a:t>Click to edit the outline text format</a:t>
            </a:r>
            <a:endParaRPr/>
          </a:p>
          <a:p>
            <a:pPr lvl="1">
              <a:buSzPct val="75000"/>
              <a:buFont typeface="StarSymbol"/>
              <a:buChar char=""/>
            </a:pPr>
            <a:r>
              <a:rPr lang="en-IN" sz="1400">
                <a:latin typeface="Arial"/>
              </a:rPr>
              <a:t>Second Outline Level</a:t>
            </a:r>
            <a:endParaRPr/>
          </a:p>
          <a:p>
            <a:pPr lvl="2">
              <a:buSzPct val="45000"/>
              <a:buFont typeface="StarSymbol"/>
              <a:buChar char=""/>
            </a:pPr>
            <a:r>
              <a:rPr lang="en-IN" sz="1400">
                <a:latin typeface="Arial"/>
              </a:rPr>
              <a:t>Third Outline Level</a:t>
            </a:r>
            <a:endParaRPr/>
          </a:p>
          <a:p>
            <a:pPr lvl="3">
              <a:buSzPct val="75000"/>
              <a:buFont typeface="StarSymbol"/>
              <a:buChar char=""/>
            </a:pPr>
            <a:r>
              <a:rPr lang="en-IN" sz="1400">
                <a:latin typeface="Arial"/>
              </a:rPr>
              <a:t>Fourth Outline Level</a:t>
            </a:r>
            <a:endParaRPr/>
          </a:p>
          <a:p>
            <a:pPr lvl="4">
              <a:buSzPct val="45000"/>
              <a:buFont typeface="StarSymbol"/>
              <a:buChar char=""/>
            </a:pPr>
            <a:r>
              <a:rPr lang="en-IN" sz="2000">
                <a:latin typeface="Arial"/>
              </a:rPr>
              <a:t>Fifth Outline Level</a:t>
            </a:r>
            <a:endParaRPr/>
          </a:p>
          <a:p>
            <a:pPr lvl="5">
              <a:buSzPct val="45000"/>
              <a:buFont typeface="StarSymbol"/>
              <a:buChar char=""/>
            </a:pPr>
            <a:r>
              <a:rPr lang="en-IN" sz="2000">
                <a:latin typeface="Arial"/>
              </a:rPr>
              <a:t>Sixth Outline Level</a:t>
            </a:r>
            <a:endParaRPr/>
          </a:p>
          <a:p>
            <a:pPr lvl="6">
              <a:buSzPct val="45000"/>
              <a:buFont typeface="StarSymbol"/>
              <a:buChar char=""/>
            </a:pPr>
            <a:r>
              <a:rPr lang="en-IN"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
        <p:cNvGrpSpPr/>
        <p:nvPr/>
      </p:nvGrpSpPr>
      <p:grpSpPr>
        <a:xfrm>
          <a:off x="0" y="0"/>
          <a:ext cx="0" cy="0"/>
          <a:chOff x="0" y="0"/>
          <a:chExt cx="0" cy="0"/>
        </a:xfrm>
      </p:grpSpPr>
      <p:sp>
        <p:nvSpPr>
          <p:cNvPr id="42" name="CustomShape 1"/>
          <p:cNvSpPr/>
          <p:nvPr/>
        </p:nvSpPr>
        <p:spPr>
          <a:xfrm>
            <a:off x="7083720" y="912240"/>
            <a:ext cx="31280760" cy="4309920"/>
          </a:xfrm>
          <a:prstGeom prst="rect">
            <a:avLst/>
          </a:prstGeom>
          <a:solidFill>
            <a:schemeClr val="accent6">
              <a:lumMod val="75000"/>
            </a:schemeClr>
          </a:solidFill>
          <a:ln>
            <a:noFill/>
          </a:ln>
        </p:spPr>
        <p:txBody>
          <a:bodyPr/>
          <a:lstStyle/>
          <a:p>
            <a:endParaRPr lang="en-US" dirty="0"/>
          </a:p>
        </p:txBody>
      </p:sp>
      <p:sp>
        <p:nvSpPr>
          <p:cNvPr id="43" name="CustomShape 2"/>
          <p:cNvSpPr/>
          <p:nvPr/>
        </p:nvSpPr>
        <p:spPr>
          <a:xfrm>
            <a:off x="1791360" y="911880"/>
            <a:ext cx="5025240" cy="4008960"/>
          </a:xfrm>
          <a:prstGeom prst="rect">
            <a:avLst/>
          </a:prstGeom>
          <a:solidFill>
            <a:srgbClr val="FFFFFF"/>
          </a:solidFill>
          <a:ln>
            <a:noFill/>
          </a:ln>
        </p:spPr>
      </p:sp>
      <p:sp>
        <p:nvSpPr>
          <p:cNvPr id="44" name="CustomShape 3"/>
          <p:cNvSpPr/>
          <p:nvPr/>
        </p:nvSpPr>
        <p:spPr>
          <a:xfrm>
            <a:off x="15030360" y="5422704"/>
            <a:ext cx="13879080" cy="26510040"/>
          </a:xfrm>
          <a:prstGeom prst="rect">
            <a:avLst/>
          </a:prstGeom>
          <a:solidFill>
            <a:schemeClr val="accent6">
              <a:lumMod val="20000"/>
              <a:lumOff val="80000"/>
            </a:schemeClr>
          </a:solidFill>
          <a:ln>
            <a:noFill/>
          </a:ln>
        </p:spPr>
        <p:txBody>
          <a:bodyPr/>
          <a:lstStyle/>
          <a:p>
            <a:endParaRPr lang="en-US" dirty="0"/>
          </a:p>
        </p:txBody>
      </p:sp>
      <p:sp>
        <p:nvSpPr>
          <p:cNvPr id="45" name="CustomShape 4"/>
          <p:cNvSpPr/>
          <p:nvPr/>
        </p:nvSpPr>
        <p:spPr>
          <a:xfrm>
            <a:off x="867191" y="5454360"/>
            <a:ext cx="13879080" cy="26446728"/>
          </a:xfrm>
          <a:prstGeom prst="rect">
            <a:avLst/>
          </a:prstGeom>
          <a:solidFill>
            <a:schemeClr val="accent6">
              <a:lumMod val="20000"/>
              <a:lumOff val="80000"/>
            </a:schemeClr>
          </a:solidFill>
          <a:ln>
            <a:noFill/>
          </a:ln>
        </p:spPr>
        <p:txBody>
          <a:bodyPr/>
          <a:lstStyle/>
          <a:p>
            <a:endParaRPr lang="en-US" dirty="0"/>
          </a:p>
        </p:txBody>
      </p:sp>
      <p:sp>
        <p:nvSpPr>
          <p:cNvPr id="46" name="CustomShape 5"/>
          <p:cNvSpPr/>
          <p:nvPr/>
        </p:nvSpPr>
        <p:spPr>
          <a:xfrm>
            <a:off x="29127502" y="5422704"/>
            <a:ext cx="13879080" cy="26510040"/>
          </a:xfrm>
          <a:prstGeom prst="rect">
            <a:avLst/>
          </a:prstGeom>
          <a:solidFill>
            <a:schemeClr val="accent6">
              <a:lumMod val="20000"/>
              <a:lumOff val="80000"/>
            </a:schemeClr>
          </a:solidFill>
          <a:ln>
            <a:noFill/>
          </a:ln>
        </p:spPr>
      </p:sp>
      <p:sp>
        <p:nvSpPr>
          <p:cNvPr id="47" name="CustomShape 6"/>
          <p:cNvSpPr/>
          <p:nvPr/>
        </p:nvSpPr>
        <p:spPr>
          <a:xfrm>
            <a:off x="7738560" y="854280"/>
            <a:ext cx="29068920" cy="4008960"/>
          </a:xfrm>
          <a:prstGeom prst="rect">
            <a:avLst/>
          </a:prstGeom>
          <a:noFill/>
          <a:ln>
            <a:noFill/>
          </a:ln>
        </p:spPr>
        <p:txBody>
          <a:bodyPr tIns="91440" bIns="91440"/>
          <a:lstStyle/>
          <a:p>
            <a:pPr algn="ctr">
              <a:lnSpc>
                <a:spcPct val="115000"/>
              </a:lnSpc>
            </a:pPr>
            <a:r>
              <a:rPr lang="en-US" sz="7200" dirty="0">
                <a:solidFill>
                  <a:srgbClr val="FFFFFF"/>
                </a:solidFill>
                <a:latin typeface="Oswald"/>
              </a:rPr>
              <a:t>Accessibility of Social Service Agencies for Clients With Limited English Proficiency</a:t>
            </a:r>
            <a:endParaRPr sz="7200" dirty="0"/>
          </a:p>
          <a:p>
            <a:pPr>
              <a:lnSpc>
                <a:spcPct val="100000"/>
              </a:lnSpc>
            </a:pPr>
            <a:endParaRPr dirty="0"/>
          </a:p>
        </p:txBody>
      </p:sp>
      <p:sp>
        <p:nvSpPr>
          <p:cNvPr id="48" name="CustomShape 7"/>
          <p:cNvSpPr/>
          <p:nvPr/>
        </p:nvSpPr>
        <p:spPr>
          <a:xfrm>
            <a:off x="7822085" y="2107080"/>
            <a:ext cx="26438940" cy="2756160"/>
          </a:xfrm>
          <a:prstGeom prst="rect">
            <a:avLst/>
          </a:prstGeom>
          <a:noFill/>
          <a:ln>
            <a:noFill/>
          </a:ln>
        </p:spPr>
        <p:txBody>
          <a:bodyPr tIns="91440" bIns="91440"/>
          <a:lstStyle/>
          <a:p>
            <a:pPr algn="ctr">
              <a:lnSpc>
                <a:spcPct val="115000"/>
              </a:lnSpc>
            </a:pPr>
            <a:r>
              <a:rPr lang="en-US" sz="5000" dirty="0">
                <a:latin typeface="Times New Roman" panose="02020603050405020304" pitchFamily="18" charset="0"/>
                <a:cs typeface="Times New Roman" panose="02020603050405020304" pitchFamily="18" charset="0"/>
              </a:rPr>
              <a:t>Suzanne Musema</a:t>
            </a:r>
          </a:p>
          <a:p>
            <a:pPr algn="ctr">
              <a:lnSpc>
                <a:spcPct val="115000"/>
              </a:lnSpc>
            </a:pPr>
            <a:r>
              <a:rPr lang="en-US" sz="5000" dirty="0">
                <a:latin typeface="Times New Roman" panose="02020603050405020304" pitchFamily="18" charset="0"/>
                <a:cs typeface="Times New Roman" panose="02020603050405020304" pitchFamily="18" charset="0"/>
              </a:rPr>
              <a:t>Rebecca </a:t>
            </a:r>
            <a:r>
              <a:rPr lang="en-US" sz="5000" dirty="0" err="1">
                <a:latin typeface="Times New Roman" panose="02020603050405020304" pitchFamily="18" charset="0"/>
                <a:cs typeface="Times New Roman" panose="02020603050405020304" pitchFamily="18" charset="0"/>
              </a:rPr>
              <a:t>Mirick</a:t>
            </a:r>
            <a:r>
              <a:rPr lang="en-US" sz="5000" dirty="0">
                <a:latin typeface="Times New Roman" panose="02020603050405020304" pitchFamily="18" charset="0"/>
                <a:cs typeface="Times New Roman" panose="02020603050405020304" pitchFamily="18" charset="0"/>
              </a:rPr>
              <a:t>, PhD, LICSW, (advisor)</a:t>
            </a:r>
          </a:p>
          <a:p>
            <a:pPr algn="ctr">
              <a:lnSpc>
                <a:spcPct val="115000"/>
              </a:lnSpc>
            </a:pPr>
            <a:r>
              <a:rPr lang="en-US" sz="5000" dirty="0">
                <a:latin typeface="Times New Roman" panose="02020603050405020304" pitchFamily="18" charset="0"/>
                <a:cs typeface="Times New Roman" panose="02020603050405020304" pitchFamily="18" charset="0"/>
              </a:rPr>
              <a:t>Salem State University, Department of Social Work, Salem, MA</a:t>
            </a:r>
            <a:r>
              <a:rPr lang="en-US" sz="5000" dirty="0"/>
              <a:t> </a:t>
            </a:r>
            <a:r>
              <a:rPr lang="en-US" dirty="0"/>
              <a:t> </a:t>
            </a:r>
            <a:endParaRPr dirty="0"/>
          </a:p>
          <a:p>
            <a:pPr>
              <a:lnSpc>
                <a:spcPct val="115000"/>
              </a:lnSpc>
            </a:pPr>
            <a:endParaRPr dirty="0"/>
          </a:p>
          <a:p>
            <a:pPr>
              <a:lnSpc>
                <a:spcPct val="100000"/>
              </a:lnSpc>
            </a:pPr>
            <a:endParaRPr dirty="0"/>
          </a:p>
          <a:p>
            <a:pPr>
              <a:lnSpc>
                <a:spcPct val="115000"/>
              </a:lnSpc>
            </a:pPr>
            <a:endParaRPr dirty="0"/>
          </a:p>
          <a:p>
            <a:pPr>
              <a:lnSpc>
                <a:spcPct val="100000"/>
              </a:lnSpc>
            </a:pPr>
            <a:endParaRPr dirty="0"/>
          </a:p>
        </p:txBody>
      </p:sp>
      <p:sp>
        <p:nvSpPr>
          <p:cNvPr id="49" name="CustomShape 8"/>
          <p:cNvSpPr/>
          <p:nvPr/>
        </p:nvSpPr>
        <p:spPr>
          <a:xfrm>
            <a:off x="24904080" y="3308400"/>
            <a:ext cx="12130920" cy="1230840"/>
          </a:xfrm>
          <a:prstGeom prst="rect">
            <a:avLst/>
          </a:prstGeom>
          <a:noFill/>
          <a:ln>
            <a:noFill/>
          </a:ln>
        </p:spPr>
        <p:txBody>
          <a:bodyPr tIns="91440" bIns="91440"/>
          <a:lstStyle/>
          <a:p>
            <a:pPr>
              <a:lnSpc>
                <a:spcPct val="115000"/>
              </a:lnSpc>
            </a:pPr>
            <a:endParaRPr/>
          </a:p>
          <a:p>
            <a:pPr>
              <a:lnSpc>
                <a:spcPct val="115000"/>
              </a:lnSpc>
            </a:pPr>
            <a:endParaRPr/>
          </a:p>
          <a:p>
            <a:pPr>
              <a:lnSpc>
                <a:spcPct val="115000"/>
              </a:lnSpc>
            </a:pPr>
            <a:endParaRPr/>
          </a:p>
          <a:p>
            <a:pPr>
              <a:lnSpc>
                <a:spcPct val="115000"/>
              </a:lnSpc>
            </a:pPr>
            <a:endParaRPr/>
          </a:p>
          <a:p>
            <a:pPr>
              <a:lnSpc>
                <a:spcPct val="100000"/>
              </a:lnSpc>
            </a:pPr>
            <a:endParaRPr/>
          </a:p>
          <a:p>
            <a:pPr>
              <a:lnSpc>
                <a:spcPct val="115000"/>
              </a:lnSpc>
            </a:pPr>
            <a:endParaRPr/>
          </a:p>
          <a:p>
            <a:pPr>
              <a:lnSpc>
                <a:spcPct val="100000"/>
              </a:lnSpc>
            </a:pPr>
            <a:endParaRPr/>
          </a:p>
        </p:txBody>
      </p:sp>
      <p:sp>
        <p:nvSpPr>
          <p:cNvPr id="50" name="CustomShape 9"/>
          <p:cNvSpPr/>
          <p:nvPr/>
        </p:nvSpPr>
        <p:spPr>
          <a:xfrm>
            <a:off x="1010249" y="5595668"/>
            <a:ext cx="7503690" cy="1041458"/>
          </a:xfrm>
          <a:prstGeom prst="rect">
            <a:avLst/>
          </a:prstGeom>
          <a:noFill/>
          <a:ln>
            <a:noFill/>
          </a:ln>
        </p:spPr>
        <p:txBody>
          <a:bodyPr tIns="91440" bIns="91440"/>
          <a:lstStyle/>
          <a:p>
            <a:pPr>
              <a:lnSpc>
                <a:spcPct val="115000"/>
              </a:lnSpc>
            </a:pPr>
            <a:r>
              <a:rPr lang="en-IN" sz="5400" b="1" dirty="0">
                <a:solidFill>
                  <a:schemeClr val="tx2"/>
                </a:solidFill>
                <a:latin typeface="Times New Roman" panose="02020603050405020304" pitchFamily="18" charset="0"/>
                <a:cs typeface="Times New Roman" panose="02020603050405020304" pitchFamily="18" charset="0"/>
              </a:rPr>
              <a:t>INTRODUCTION</a:t>
            </a:r>
            <a:r>
              <a:rPr lang="en-IN" sz="5400" b="1" dirty="0">
                <a:latin typeface="Times New Roman" panose="02020603050405020304" pitchFamily="18" charset="0"/>
                <a:cs typeface="Times New Roman" panose="02020603050405020304" pitchFamily="18" charset="0"/>
              </a:rPr>
              <a:t> </a:t>
            </a:r>
            <a:endParaRPr dirty="0">
              <a:latin typeface="Times New Roman" panose="02020603050405020304" pitchFamily="18" charset="0"/>
              <a:cs typeface="Times New Roman" panose="02020603050405020304" pitchFamily="18" charset="0"/>
            </a:endParaRPr>
          </a:p>
          <a:p>
            <a:pPr>
              <a:lnSpc>
                <a:spcPct val="100000"/>
              </a:lnSpc>
            </a:pPr>
            <a:endParaRPr dirty="0"/>
          </a:p>
        </p:txBody>
      </p:sp>
      <p:sp>
        <p:nvSpPr>
          <p:cNvPr id="51" name="CustomShape 10"/>
          <p:cNvSpPr/>
          <p:nvPr/>
        </p:nvSpPr>
        <p:spPr>
          <a:xfrm>
            <a:off x="896400" y="31573800"/>
            <a:ext cx="13879080" cy="390960"/>
          </a:xfrm>
          <a:prstGeom prst="rect">
            <a:avLst/>
          </a:prstGeom>
          <a:solidFill>
            <a:schemeClr val="accent6">
              <a:lumMod val="75000"/>
            </a:schemeClr>
          </a:solidFill>
          <a:ln>
            <a:noFill/>
          </a:ln>
        </p:spPr>
      </p:sp>
      <p:sp>
        <p:nvSpPr>
          <p:cNvPr id="52" name="CustomShape 11"/>
          <p:cNvSpPr/>
          <p:nvPr/>
        </p:nvSpPr>
        <p:spPr>
          <a:xfrm>
            <a:off x="15030360" y="31573800"/>
            <a:ext cx="13879080" cy="390960"/>
          </a:xfrm>
          <a:prstGeom prst="rect">
            <a:avLst/>
          </a:prstGeom>
          <a:solidFill>
            <a:schemeClr val="accent6">
              <a:lumMod val="75000"/>
            </a:schemeClr>
          </a:solidFill>
          <a:ln>
            <a:noFill/>
          </a:ln>
        </p:spPr>
      </p:sp>
      <p:sp>
        <p:nvSpPr>
          <p:cNvPr id="53" name="CustomShape 12"/>
          <p:cNvSpPr/>
          <p:nvPr/>
        </p:nvSpPr>
        <p:spPr>
          <a:xfrm>
            <a:off x="29120040" y="31573800"/>
            <a:ext cx="13879080" cy="390960"/>
          </a:xfrm>
          <a:prstGeom prst="rect">
            <a:avLst/>
          </a:prstGeom>
          <a:solidFill>
            <a:schemeClr val="accent6">
              <a:lumMod val="75000"/>
            </a:schemeClr>
          </a:solidFill>
          <a:ln>
            <a:noFill/>
          </a:ln>
        </p:spPr>
      </p:sp>
      <p:sp>
        <p:nvSpPr>
          <p:cNvPr id="55" name="CustomShape 14"/>
          <p:cNvSpPr/>
          <p:nvPr/>
        </p:nvSpPr>
        <p:spPr>
          <a:xfrm>
            <a:off x="924474" y="6507286"/>
            <a:ext cx="13405245" cy="7992506"/>
          </a:xfrm>
          <a:prstGeom prst="rect">
            <a:avLst/>
          </a:prstGeom>
          <a:noFill/>
          <a:ln>
            <a:noFill/>
          </a:ln>
        </p:spPr>
        <p:txBody>
          <a:bodyPr tIns="91440" bIns="91440"/>
          <a:lstStyle/>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Limited English proficiency (LEP) persons are individuals who do not speak English as their primary language and who have limited ability to read, speak, write, or understand English. </a:t>
            </a:r>
          </a:p>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This research study consolidated information regarding the accessibility of social service agencies in the city of Lynn, Massachusetts for clients with limited English proficiency (LEP).</a:t>
            </a:r>
          </a:p>
          <a:p>
            <a:pPr marL="457200" indent="-457200" fontAlgn="base">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 More than half (52.9%) of Lynn residents speak a language other than English (Lynn, MA Demographic Data).  </a:t>
            </a:r>
          </a:p>
          <a:p>
            <a:pPr marL="457200" indent="-457200" fontAlgn="base">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Title VI and the Department of Health and Human Services regulations, 45 C.F.R. section 80.3 (b) (2), requires recipients of Federal financial assistance to take reasonable steps to make their programs and services accessible by eligible persons with limited English proficiency (OCR, 2013).</a:t>
            </a:r>
          </a:p>
          <a:p>
            <a:pPr fontAlgn="base">
              <a:lnSpc>
                <a:spcPct val="150000"/>
              </a:lnSpc>
            </a:pPr>
            <a:endParaRPr lang="en-US" sz="2800" dirty="0">
              <a:latin typeface="Times New Roman" panose="02020603050405020304" pitchFamily="18" charset="0"/>
              <a:cs typeface="Times New Roman" panose="02020603050405020304" pitchFamily="18" charset="0"/>
            </a:endParaRPr>
          </a:p>
          <a:p>
            <a:pPr fontAlgn="base">
              <a:lnSpc>
                <a:spcPct val="150000"/>
              </a:lnSpc>
            </a:pPr>
            <a:r>
              <a:rPr lang="en-US" sz="2800" dirty="0">
                <a:latin typeface="Times New Roman" panose="02020603050405020304" pitchFamily="18" charset="0"/>
                <a:cs typeface="Times New Roman" panose="02020603050405020304" pitchFamily="18" charset="0"/>
              </a:rPr>
              <a:t>  </a:t>
            </a:r>
          </a:p>
          <a:p>
            <a:pPr>
              <a:lnSpc>
                <a:spcPct val="115000"/>
              </a:lnSpc>
            </a:pPr>
            <a:endParaRPr dirty="0"/>
          </a:p>
        </p:txBody>
      </p:sp>
      <p:sp>
        <p:nvSpPr>
          <p:cNvPr id="56" name="CustomShape 15"/>
          <p:cNvSpPr/>
          <p:nvPr/>
        </p:nvSpPr>
        <p:spPr>
          <a:xfrm>
            <a:off x="1073468" y="16580278"/>
            <a:ext cx="13342026" cy="2704313"/>
          </a:xfrm>
          <a:prstGeom prst="rect">
            <a:avLst/>
          </a:prstGeom>
          <a:noFill/>
          <a:ln>
            <a:noFill/>
          </a:ln>
        </p:spPr>
        <p:txBody>
          <a:bodyPr tIns="91440" bIns="91440"/>
          <a:lstStyle/>
          <a:p>
            <a:pPr>
              <a:lnSpc>
                <a:spcPct val="100000"/>
              </a:lnSpc>
            </a:pPr>
            <a:endParaRPr dirty="0"/>
          </a:p>
        </p:txBody>
      </p:sp>
      <p:sp>
        <p:nvSpPr>
          <p:cNvPr id="57" name="CustomShape 16"/>
          <p:cNvSpPr/>
          <p:nvPr/>
        </p:nvSpPr>
        <p:spPr>
          <a:xfrm>
            <a:off x="1150420" y="25111034"/>
            <a:ext cx="13265074" cy="6076632"/>
          </a:xfrm>
          <a:prstGeom prst="rect">
            <a:avLst/>
          </a:prstGeom>
          <a:noFill/>
          <a:ln>
            <a:noFill/>
          </a:ln>
        </p:spPr>
        <p:txBody>
          <a:bodyPr tIns="91440" bIns="91440"/>
          <a:lstStyle/>
          <a:p>
            <a:pPr>
              <a:lnSpc>
                <a:spcPct val="150000"/>
              </a:lnSpc>
            </a:pPr>
            <a:r>
              <a:rPr lang="en-IN" sz="3600" b="1" dirty="0">
                <a:solidFill>
                  <a:srgbClr val="434343"/>
                </a:solidFill>
                <a:latin typeface="Times New Roman" panose="02020603050405020304" pitchFamily="18" charset="0"/>
                <a:cs typeface="Times New Roman" panose="02020603050405020304" pitchFamily="18" charset="0"/>
              </a:rPr>
              <a:t>Procedure</a:t>
            </a:r>
          </a:p>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 study collected data using an electronic survey completed by agency program directors </a:t>
            </a:r>
          </a:p>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Survey was shared with all Lynn based social service agencies </a:t>
            </a:r>
          </a:p>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Survey questions measured types of services offered by the agencies, methods of providing translation services, the languages offered and the services for which translation services are available</a:t>
            </a:r>
          </a:p>
          <a:p>
            <a:pPr marL="457200" indent="-457200">
              <a:lnSpc>
                <a:spcPct val="15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Due to the low number of survey participants, over the phone interviews were conducted with agencies</a:t>
            </a:r>
            <a:endParaRPr sz="2800" dirty="0">
              <a:latin typeface="Times New Roman" panose="02020603050405020304" pitchFamily="18" charset="0"/>
              <a:cs typeface="Times New Roman" panose="02020603050405020304" pitchFamily="18" charset="0"/>
            </a:endParaRPr>
          </a:p>
        </p:txBody>
      </p:sp>
      <p:sp>
        <p:nvSpPr>
          <p:cNvPr id="58" name="CustomShape 17"/>
          <p:cNvSpPr/>
          <p:nvPr/>
        </p:nvSpPr>
        <p:spPr>
          <a:xfrm>
            <a:off x="15905335" y="6432300"/>
            <a:ext cx="8084160" cy="1450800"/>
          </a:xfrm>
          <a:prstGeom prst="rect">
            <a:avLst/>
          </a:prstGeom>
          <a:noFill/>
          <a:ln>
            <a:noFill/>
          </a:ln>
        </p:spPr>
        <p:txBody>
          <a:bodyPr tIns="91440" bIns="91440"/>
          <a:lstStyle/>
          <a:p>
            <a:pPr>
              <a:lnSpc>
                <a:spcPct val="100000"/>
              </a:lnSpc>
            </a:pPr>
            <a:endParaRPr dirty="0"/>
          </a:p>
        </p:txBody>
      </p:sp>
      <p:sp>
        <p:nvSpPr>
          <p:cNvPr id="59" name="CustomShape 18"/>
          <p:cNvSpPr/>
          <p:nvPr/>
        </p:nvSpPr>
        <p:spPr>
          <a:xfrm>
            <a:off x="1169973" y="15724668"/>
            <a:ext cx="12872808" cy="1485381"/>
          </a:xfrm>
          <a:prstGeom prst="rect">
            <a:avLst/>
          </a:prstGeom>
          <a:noFill/>
          <a:ln>
            <a:noFill/>
          </a:ln>
        </p:spPr>
        <p:txBody>
          <a:bodyPr tIns="91440" bIns="91440"/>
          <a:lstStyle/>
          <a:p>
            <a:pPr>
              <a:lnSpc>
                <a:spcPct val="150000"/>
              </a:lnSpc>
            </a:pPr>
            <a:r>
              <a:rPr lang="en-US" sz="3600" b="1" dirty="0">
                <a:latin typeface="Times New Roman" panose="02020603050405020304" pitchFamily="18" charset="0"/>
                <a:cs typeface="Times New Roman" panose="02020603050405020304" pitchFamily="18" charset="0"/>
              </a:rPr>
              <a:t>Participants</a:t>
            </a:r>
          </a:p>
          <a:p>
            <a:pPr>
              <a:lnSpc>
                <a:spcPct val="150000"/>
              </a:lnSpc>
            </a:pPr>
            <a:r>
              <a:rPr lang="en-US" sz="2400" dirty="0">
                <a:latin typeface="Times New Roman" panose="02020603050405020304" pitchFamily="18" charset="0"/>
                <a:cs typeface="Times New Roman" panose="02020603050405020304" pitchFamily="18" charset="0"/>
              </a:rPr>
              <a:t>The study sample consisted of 27 social service agencies located in the city of Lynn, Massachusetts</a:t>
            </a:r>
          </a:p>
          <a:p>
            <a:pPr>
              <a:lnSpc>
                <a:spcPct val="115000"/>
              </a:lnSpc>
            </a:pPr>
            <a:r>
              <a:rPr lang="en-US" sz="2400" dirty="0">
                <a:latin typeface="Times New Roman" panose="02020603050405020304" pitchFamily="18" charset="0"/>
                <a:cs typeface="Times New Roman" panose="02020603050405020304" pitchFamily="18" charset="0"/>
              </a:rPr>
              <a:t> </a:t>
            </a:r>
            <a:endParaRPr sz="2400" dirty="0">
              <a:latin typeface="Times New Roman" panose="02020603050405020304" pitchFamily="18" charset="0"/>
              <a:cs typeface="Times New Roman" panose="02020603050405020304" pitchFamily="18" charset="0"/>
            </a:endParaRPr>
          </a:p>
        </p:txBody>
      </p:sp>
      <p:sp>
        <p:nvSpPr>
          <p:cNvPr id="60" name="CustomShape 19"/>
          <p:cNvSpPr/>
          <p:nvPr/>
        </p:nvSpPr>
        <p:spPr>
          <a:xfrm>
            <a:off x="995951" y="14543519"/>
            <a:ext cx="8084160" cy="1181149"/>
          </a:xfrm>
          <a:prstGeom prst="rect">
            <a:avLst/>
          </a:prstGeom>
          <a:noFill/>
          <a:ln>
            <a:noFill/>
          </a:ln>
        </p:spPr>
        <p:txBody>
          <a:bodyPr tIns="91440" bIns="91440"/>
          <a:lstStyle/>
          <a:p>
            <a:pPr>
              <a:lnSpc>
                <a:spcPct val="115000"/>
              </a:lnSpc>
            </a:pPr>
            <a:r>
              <a:rPr lang="en-IN" sz="6600" b="1" dirty="0">
                <a:solidFill>
                  <a:schemeClr val="tx2"/>
                </a:solidFill>
                <a:latin typeface="Times New Roman" panose="02020603050405020304" pitchFamily="18" charset="0"/>
                <a:cs typeface="Times New Roman" panose="02020603050405020304" pitchFamily="18" charset="0"/>
              </a:rPr>
              <a:t>METHODOLOGY</a:t>
            </a:r>
            <a:endParaRPr sz="6600" dirty="0">
              <a:solidFill>
                <a:schemeClr val="tx2"/>
              </a:solidFill>
              <a:latin typeface="Times New Roman" panose="02020603050405020304" pitchFamily="18" charset="0"/>
              <a:cs typeface="Times New Roman" panose="02020603050405020304" pitchFamily="18" charset="0"/>
            </a:endParaRPr>
          </a:p>
          <a:p>
            <a:pPr>
              <a:lnSpc>
                <a:spcPct val="100000"/>
              </a:lnSpc>
            </a:pPr>
            <a:endParaRPr dirty="0"/>
          </a:p>
        </p:txBody>
      </p:sp>
      <p:sp>
        <p:nvSpPr>
          <p:cNvPr id="62" name="CustomShape 21"/>
          <p:cNvSpPr/>
          <p:nvPr/>
        </p:nvSpPr>
        <p:spPr>
          <a:xfrm>
            <a:off x="15337156" y="5595668"/>
            <a:ext cx="10285560" cy="1094220"/>
          </a:xfrm>
          <a:prstGeom prst="rect">
            <a:avLst/>
          </a:prstGeom>
          <a:noFill/>
          <a:ln>
            <a:noFill/>
          </a:ln>
        </p:spPr>
        <p:txBody>
          <a:bodyPr tIns="91440" bIns="91440"/>
          <a:lstStyle/>
          <a:p>
            <a:pPr>
              <a:lnSpc>
                <a:spcPct val="115000"/>
              </a:lnSpc>
            </a:pPr>
            <a:r>
              <a:rPr lang="en-IN" sz="5400" b="1" dirty="0">
                <a:solidFill>
                  <a:schemeClr val="tx2"/>
                </a:solidFill>
                <a:latin typeface="Times New Roman" panose="02020603050405020304" pitchFamily="18" charset="0"/>
                <a:cs typeface="Times New Roman" panose="02020603050405020304" pitchFamily="18" charset="0"/>
              </a:rPr>
              <a:t>RESULTS</a:t>
            </a:r>
            <a:endParaRPr sz="5400" dirty="0">
              <a:solidFill>
                <a:schemeClr val="tx2"/>
              </a:solidFill>
              <a:latin typeface="Times New Roman" panose="02020603050405020304" pitchFamily="18" charset="0"/>
              <a:cs typeface="Times New Roman" panose="02020603050405020304" pitchFamily="18" charset="0"/>
            </a:endParaRPr>
          </a:p>
          <a:p>
            <a:pPr>
              <a:lnSpc>
                <a:spcPct val="100000"/>
              </a:lnSpc>
            </a:pPr>
            <a:endParaRPr dirty="0"/>
          </a:p>
        </p:txBody>
      </p:sp>
      <p:sp>
        <p:nvSpPr>
          <p:cNvPr id="63" name="CustomShape 22"/>
          <p:cNvSpPr/>
          <p:nvPr/>
        </p:nvSpPr>
        <p:spPr>
          <a:xfrm>
            <a:off x="16173360" y="19526400"/>
            <a:ext cx="10285560" cy="11284920"/>
          </a:xfrm>
          <a:prstGeom prst="rect">
            <a:avLst/>
          </a:prstGeom>
          <a:noFill/>
          <a:ln>
            <a:noFill/>
          </a:ln>
        </p:spPr>
        <p:txBody>
          <a:bodyPr tIns="91440" bIns="91440"/>
          <a:lstStyle/>
          <a:p>
            <a:pPr>
              <a:lnSpc>
                <a:spcPct val="115000"/>
              </a:lnSpc>
            </a:pPr>
            <a:endParaRPr dirty="0"/>
          </a:p>
        </p:txBody>
      </p:sp>
      <p:sp>
        <p:nvSpPr>
          <p:cNvPr id="64" name="CustomShape 23"/>
          <p:cNvSpPr/>
          <p:nvPr/>
        </p:nvSpPr>
        <p:spPr>
          <a:xfrm>
            <a:off x="29741160" y="5684760"/>
            <a:ext cx="8084160" cy="1153514"/>
          </a:xfrm>
          <a:prstGeom prst="rect">
            <a:avLst/>
          </a:prstGeom>
          <a:noFill/>
          <a:ln>
            <a:noFill/>
          </a:ln>
        </p:spPr>
        <p:txBody>
          <a:bodyPr tIns="91440" bIns="91440"/>
          <a:lstStyle/>
          <a:p>
            <a:pPr>
              <a:lnSpc>
                <a:spcPct val="115000"/>
              </a:lnSpc>
            </a:pPr>
            <a:r>
              <a:rPr lang="en-IN" sz="5400" b="1" dirty="0">
                <a:solidFill>
                  <a:schemeClr val="tx2"/>
                </a:solidFill>
                <a:latin typeface="Times New Roman" panose="02020603050405020304" pitchFamily="18" charset="0"/>
                <a:cs typeface="Times New Roman" panose="02020603050405020304" pitchFamily="18" charset="0"/>
              </a:rPr>
              <a:t>DISCUSSION</a:t>
            </a:r>
            <a:endParaRPr sz="5400" dirty="0">
              <a:solidFill>
                <a:schemeClr val="tx2"/>
              </a:solidFill>
              <a:latin typeface="Times New Roman" panose="02020603050405020304" pitchFamily="18" charset="0"/>
              <a:cs typeface="Times New Roman" panose="02020603050405020304" pitchFamily="18" charset="0"/>
            </a:endParaRPr>
          </a:p>
          <a:p>
            <a:pPr>
              <a:lnSpc>
                <a:spcPct val="100000"/>
              </a:lnSpc>
            </a:pPr>
            <a:endParaRPr dirty="0"/>
          </a:p>
        </p:txBody>
      </p:sp>
      <p:sp>
        <p:nvSpPr>
          <p:cNvPr id="65" name="CustomShape 24"/>
          <p:cNvSpPr/>
          <p:nvPr/>
        </p:nvSpPr>
        <p:spPr>
          <a:xfrm>
            <a:off x="29741160" y="6778572"/>
            <a:ext cx="12725400" cy="11010228"/>
          </a:xfrm>
          <a:prstGeom prst="rect">
            <a:avLst/>
          </a:prstGeom>
          <a:noFill/>
          <a:ln>
            <a:noFill/>
          </a:ln>
        </p:spPr>
        <p:txBody>
          <a:bodyPr tIns="91440" bIns="91440"/>
          <a:lstStyle/>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 results from this research study highlighted important realities concerning the LEP population residing in the city of Lynn, Massachusetts</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These findings indicate that social service agencies are less likely to be accessible to LEP status clients who do not speak Spanish. </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While Spanish is commonly spoken in Lynn, by 35.5% of the population, French, Portuguese, and French Creole are common as well (Lynn, MA Demographic Data)</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Addressing this need is critical because language barriers have a significant impact on the quality of care received by LEP clients (Brach &amp; Fraser, 2005)</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 results of this study showed that many of the agencies relied on untrained agency staff to provide translation services</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 cost of implementing professional translation services was a major barrier due to limited agency funding</a:t>
            </a:r>
          </a:p>
          <a:p>
            <a:pPr>
              <a:lnSpc>
                <a:spcPct val="150000"/>
              </a:lnSpc>
            </a:pPr>
            <a:endParaRPr lang="en-US" dirty="0"/>
          </a:p>
          <a:p>
            <a:pPr>
              <a:lnSpc>
                <a:spcPct val="115000"/>
              </a:lnSpc>
            </a:pPr>
            <a:endParaRPr dirty="0"/>
          </a:p>
        </p:txBody>
      </p:sp>
      <p:sp>
        <p:nvSpPr>
          <p:cNvPr id="66" name="CustomShape 25"/>
          <p:cNvSpPr/>
          <p:nvPr/>
        </p:nvSpPr>
        <p:spPr>
          <a:xfrm>
            <a:off x="29610447" y="18841015"/>
            <a:ext cx="8084160" cy="1123724"/>
          </a:xfrm>
          <a:prstGeom prst="rect">
            <a:avLst/>
          </a:prstGeom>
          <a:noFill/>
          <a:ln>
            <a:noFill/>
          </a:ln>
        </p:spPr>
        <p:txBody>
          <a:bodyPr tIns="91440" bIns="91440"/>
          <a:lstStyle/>
          <a:p>
            <a:pPr>
              <a:lnSpc>
                <a:spcPct val="115000"/>
              </a:lnSpc>
            </a:pPr>
            <a:r>
              <a:rPr lang="en-IN" sz="5400" b="1" dirty="0">
                <a:solidFill>
                  <a:schemeClr val="tx2"/>
                </a:solidFill>
                <a:latin typeface="Times New Roman" panose="02020603050405020304" pitchFamily="18" charset="0"/>
                <a:cs typeface="Times New Roman" panose="02020603050405020304" pitchFamily="18" charset="0"/>
              </a:rPr>
              <a:t>IMPLICATIONS</a:t>
            </a:r>
            <a:endParaRPr dirty="0">
              <a:solidFill>
                <a:schemeClr val="tx2"/>
              </a:solidFill>
              <a:latin typeface="Times New Roman" panose="02020603050405020304" pitchFamily="18" charset="0"/>
              <a:cs typeface="Times New Roman" panose="02020603050405020304" pitchFamily="18" charset="0"/>
            </a:endParaRPr>
          </a:p>
        </p:txBody>
      </p:sp>
      <p:sp>
        <p:nvSpPr>
          <p:cNvPr id="67" name="CustomShape 26"/>
          <p:cNvSpPr/>
          <p:nvPr/>
        </p:nvSpPr>
        <p:spPr>
          <a:xfrm>
            <a:off x="29741160" y="20374706"/>
            <a:ext cx="12473640" cy="9023155"/>
          </a:xfrm>
          <a:prstGeom prst="rect">
            <a:avLst/>
          </a:prstGeom>
          <a:noFill/>
          <a:ln>
            <a:noFill/>
          </a:ln>
        </p:spPr>
        <p:txBody>
          <a:bodyPr tIns="91440" bIns="91440"/>
          <a:lstStyle/>
          <a:p>
            <a:pPr>
              <a:lnSpc>
                <a:spcPct val="200000"/>
              </a:lnSpc>
            </a:pPr>
            <a:r>
              <a:rPr lang="en-US" sz="2800" dirty="0">
                <a:latin typeface="Times New Roman" panose="02020603050405020304" pitchFamily="18" charset="0"/>
                <a:cs typeface="Times New Roman" panose="02020603050405020304" pitchFamily="18" charset="0"/>
              </a:rPr>
              <a:t>Clients with LEP status have difficulty communicating and comprehending information when translation services are not made available. The study results affirmed the disparities that exist in access to language assistance. As the City of Lynn continues to become increasingly multilingual and the LEP status population continues to grow, efforts should be made by the city’s local government to address service disparities in social service agencies. This might take the form of grants or other city funding to offset the cost of providing adequate translation services. Funding would allow agencies to improve their translation services by hiring professional interpreters or utilizing telephonic translation services. </a:t>
            </a:r>
            <a:endParaRPr sz="2800" dirty="0">
              <a:latin typeface="Times New Roman" panose="02020603050405020304" pitchFamily="18" charset="0"/>
              <a:cs typeface="Times New Roman" panose="02020603050405020304" pitchFamily="18" charset="0"/>
            </a:endParaRPr>
          </a:p>
          <a:p>
            <a:pPr>
              <a:lnSpc>
                <a:spcPct val="150000"/>
              </a:lnSpc>
            </a:pPr>
            <a:endParaRPr dirty="0"/>
          </a:p>
          <a:p>
            <a:pPr>
              <a:lnSpc>
                <a:spcPct val="115000"/>
              </a:lnSpc>
            </a:pPr>
            <a:endParaRPr dirty="0"/>
          </a:p>
          <a:p>
            <a:pPr>
              <a:lnSpc>
                <a:spcPct val="115000"/>
              </a:lnSpc>
            </a:pPr>
            <a:endParaRPr dirty="0"/>
          </a:p>
        </p:txBody>
      </p:sp>
      <p:sp>
        <p:nvSpPr>
          <p:cNvPr id="68" name="CustomShape 27"/>
          <p:cNvSpPr/>
          <p:nvPr/>
        </p:nvSpPr>
        <p:spPr>
          <a:xfrm>
            <a:off x="30280320" y="27269100"/>
            <a:ext cx="8084160" cy="1450800"/>
          </a:xfrm>
          <a:prstGeom prst="rect">
            <a:avLst/>
          </a:prstGeom>
          <a:noFill/>
          <a:ln>
            <a:noFill/>
          </a:ln>
        </p:spPr>
        <p:txBody>
          <a:bodyPr tIns="91440" bIns="91440"/>
          <a:lstStyle/>
          <a:p>
            <a:pPr>
              <a:lnSpc>
                <a:spcPct val="115000"/>
              </a:lnSpc>
            </a:pPr>
            <a:endParaRPr dirty="0"/>
          </a:p>
        </p:txBody>
      </p:sp>
      <p:sp>
        <p:nvSpPr>
          <p:cNvPr id="69" name="CustomShape 28"/>
          <p:cNvSpPr/>
          <p:nvPr/>
        </p:nvSpPr>
        <p:spPr>
          <a:xfrm>
            <a:off x="15619209" y="6571971"/>
            <a:ext cx="10285560" cy="3542400"/>
          </a:xfrm>
          <a:prstGeom prst="rect">
            <a:avLst/>
          </a:prstGeom>
          <a:noFill/>
          <a:ln>
            <a:noFill/>
          </a:ln>
        </p:spPr>
        <p:txBody>
          <a:bodyPr tIns="91440" bIns="91440"/>
          <a:lstStyle/>
          <a:p>
            <a:pPr>
              <a:lnSpc>
                <a:spcPct val="115000"/>
              </a:lnSpc>
            </a:pPr>
            <a:endParaRPr dirty="0"/>
          </a:p>
        </p:txBody>
      </p:sp>
      <p:sp>
        <p:nvSpPr>
          <p:cNvPr id="70" name="CustomShape 29"/>
          <p:cNvSpPr/>
          <p:nvPr/>
        </p:nvSpPr>
        <p:spPr>
          <a:xfrm>
            <a:off x="896400" y="912240"/>
            <a:ext cx="659160" cy="4309920"/>
          </a:xfrm>
          <a:prstGeom prst="rect">
            <a:avLst/>
          </a:prstGeom>
          <a:solidFill>
            <a:schemeClr val="accent6">
              <a:lumMod val="75000"/>
            </a:schemeClr>
          </a:solidFill>
          <a:ln>
            <a:noFill/>
          </a:ln>
        </p:spPr>
        <p:txBody>
          <a:bodyPr/>
          <a:lstStyle/>
          <a:p>
            <a:endParaRPr lang="en-US" dirty="0"/>
          </a:p>
        </p:txBody>
      </p:sp>
      <p:sp>
        <p:nvSpPr>
          <p:cNvPr id="75" name="CustomShape 32"/>
          <p:cNvSpPr/>
          <p:nvPr/>
        </p:nvSpPr>
        <p:spPr>
          <a:xfrm>
            <a:off x="-16007294" y="-12890304"/>
            <a:ext cx="5889842" cy="4893111"/>
          </a:xfrm>
          <a:prstGeom prst="rect">
            <a:avLst/>
          </a:prstGeom>
          <a:noFill/>
          <a:ln>
            <a:noFill/>
          </a:ln>
        </p:spPr>
        <p:txBody>
          <a:bodyPr tIns="91440" bIns="91440"/>
          <a:lstStyle/>
          <a:p>
            <a:pPr algn="ctr">
              <a:lnSpc>
                <a:spcPct val="100000"/>
              </a:lnSpc>
            </a:pPr>
            <a:r>
              <a:rPr lang="en-IN" sz="7200" dirty="0">
                <a:solidFill>
                  <a:srgbClr val="000000"/>
                </a:solidFill>
                <a:latin typeface="Arial"/>
                <a:ea typeface="Arial"/>
              </a:rPr>
              <a:t>INSERT LOGO HERE</a:t>
            </a:r>
            <a:endParaRPr dirty="0"/>
          </a:p>
        </p:txBody>
      </p:sp>
      <p:pic>
        <p:nvPicPr>
          <p:cNvPr id="1026" name="Picture 2" descr="Salem State University - Dance | Acceptd">
            <a:extLst>
              <a:ext uri="{FF2B5EF4-FFF2-40B4-BE49-F238E27FC236}">
                <a16:creationId xmlns:a16="http://schemas.microsoft.com/office/drawing/2014/main" id="{9CFB3DF9-7531-418D-9168-C4BF17BC97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0400" y="1086840"/>
            <a:ext cx="3882113" cy="35438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cience Logo by Hama on Dribbble">
            <a:extLst>
              <a:ext uri="{FF2B5EF4-FFF2-40B4-BE49-F238E27FC236}">
                <a16:creationId xmlns:a16="http://schemas.microsoft.com/office/drawing/2014/main" id="{F70CEF91-D83A-47AE-A6F2-61003DA4CF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31600" y="911880"/>
            <a:ext cx="4363201" cy="407988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472353" y="18705924"/>
            <a:ext cx="12946493" cy="12095619"/>
          </a:xfrm>
          <a:prstGeom prst="rect">
            <a:avLst/>
          </a:prstGeom>
          <a:noFill/>
        </p:spPr>
        <p:txBody>
          <a:bodyPr wrap="square" rtlCol="0">
            <a:spAutoFit/>
          </a:bodyPr>
          <a:lstStyle/>
          <a:p>
            <a:r>
              <a:rPr lang="en-US" sz="3600" b="1" dirty="0">
                <a:latin typeface="Times New Roman" panose="02020603050405020304" pitchFamily="18" charset="0"/>
                <a:cs typeface="Times New Roman" panose="02020603050405020304" pitchFamily="18" charset="0"/>
              </a:rPr>
              <a:t>Descriptive Statistics </a:t>
            </a:r>
          </a:p>
          <a:p>
            <a:endParaRPr lang="en-US" sz="3600" dirty="0">
              <a:latin typeface="Times New Roman" panose="02020603050405020304" pitchFamily="18" charset="0"/>
              <a:cs typeface="Times New Roman" panose="02020603050405020304" pitchFamily="18" charset="0"/>
            </a:endParaRP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A total of 19 (70.3%) of the 27 study participants indicated offering translation services for clients who prefer to communicate in a language other than English. </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The majority (78.9%) of the participants who offer translation services only indicated Spanish as the other available language. </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25.9% (N=7) study participants provide English to Spanish translation services using Spanish-speaking agency staff </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Six (22%) of the participants reported offering translation services in all languages utilizing over the phone translation services.</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Only 1 (3.7%) of the agencies reported utilizing professional agency interpreters to assist LEP clients.</a:t>
            </a:r>
          </a:p>
          <a:p>
            <a:pPr marL="457200" indent="-457200">
              <a:lnSpc>
                <a:spcPct val="200000"/>
              </a:lnSpc>
              <a:buFont typeface="Wingdings" panose="05000000000000000000" pitchFamily="2" charset="2"/>
              <a:buChar char="q"/>
            </a:pPr>
            <a:r>
              <a:rPr lang="en-US" sz="2800" dirty="0">
                <a:latin typeface="Times New Roman" panose="02020603050405020304" pitchFamily="18" charset="0"/>
                <a:cs typeface="Times New Roman" panose="02020603050405020304" pitchFamily="18" charset="0"/>
              </a:rPr>
              <a:t>4 (14.8%) of the agencies provided agency staff with training on how to access and provide language assistance.</a:t>
            </a:r>
            <a:endParaRPr lang="en-US" dirty="0"/>
          </a:p>
          <a:p>
            <a:endParaRPr lang="en-US" dirty="0"/>
          </a:p>
          <a:p>
            <a:endParaRPr lang="en-US" dirty="0"/>
          </a:p>
        </p:txBody>
      </p:sp>
      <p:graphicFrame>
        <p:nvGraphicFramePr>
          <p:cNvPr id="71" name="Chart 70">
            <a:extLst>
              <a:ext uri="{FF2B5EF4-FFF2-40B4-BE49-F238E27FC236}">
                <a16:creationId xmlns:a16="http://schemas.microsoft.com/office/drawing/2014/main" id="{6531C967-CC0B-4CE5-8D77-0D086275379C}"/>
              </a:ext>
            </a:extLst>
          </p:cNvPr>
          <p:cNvGraphicFramePr>
            <a:graphicFrameLocks/>
          </p:cNvGraphicFramePr>
          <p:nvPr>
            <p:extLst>
              <p:ext uri="{D42A27DB-BD31-4B8C-83A1-F6EECF244321}">
                <p14:modId xmlns:p14="http://schemas.microsoft.com/office/powerpoint/2010/main" val="3257173048"/>
              </p:ext>
            </p:extLst>
          </p:nvPr>
        </p:nvGraphicFramePr>
        <p:xfrm>
          <a:off x="15380477" y="7306032"/>
          <a:ext cx="13178846" cy="999916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2" name="Chart 71">
            <a:extLst>
              <a:ext uri="{FF2B5EF4-FFF2-40B4-BE49-F238E27FC236}">
                <a16:creationId xmlns:a16="http://schemas.microsoft.com/office/drawing/2014/main" id="{3425025E-6A06-4EBB-A071-6D079DFE4D82}"/>
              </a:ext>
            </a:extLst>
          </p:cNvPr>
          <p:cNvGraphicFramePr>
            <a:graphicFrameLocks/>
          </p:cNvGraphicFramePr>
          <p:nvPr>
            <p:extLst>
              <p:ext uri="{D42A27DB-BD31-4B8C-83A1-F6EECF244321}">
                <p14:modId xmlns:p14="http://schemas.microsoft.com/office/powerpoint/2010/main" val="4200162804"/>
              </p:ext>
            </p:extLst>
          </p:nvPr>
        </p:nvGraphicFramePr>
        <p:xfrm>
          <a:off x="2704481" y="17617484"/>
          <a:ext cx="9897704" cy="6996167"/>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TotalTime>
  <Words>674</Words>
  <Application>Microsoft Office PowerPoint</Application>
  <PresentationFormat>Custom</PresentationFormat>
  <Paragraphs>53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Oswald</vt:lpstr>
      <vt:lpstr>StarSymbol</vt:lpstr>
      <vt:lpstr>Times New Roman</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dc:creator>
  <cp:lastModifiedBy>judith musema</cp:lastModifiedBy>
  <cp:revision>73</cp:revision>
  <dcterms:modified xsi:type="dcterms:W3CDTF">2021-04-29T06:08:06Z</dcterms:modified>
</cp:coreProperties>
</file>