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57" r:id="rId4"/>
    <p:sldId id="259" r:id="rId5"/>
    <p:sldId id="260" r:id="rId6"/>
    <p:sldId id="266" r:id="rId7"/>
    <p:sldId id="264" r:id="rId8"/>
    <p:sldId id="267" r:id="rId9"/>
    <p:sldId id="262" r:id="rId10"/>
    <p:sldId id="26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2" d="100"/>
          <a:sy n="62" d="100"/>
        </p:scale>
        <p:origin x="82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4/10/2021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narrativetherapyinitiative.org/" TargetMode="External"/><Relationship Id="rId2" Type="http://schemas.openxmlformats.org/officeDocument/2006/relationships/hyperlink" Target="http://www.dulwichcentre.com.a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1338943"/>
          </a:xfrm>
        </p:spPr>
        <p:txBody>
          <a:bodyPr>
            <a:normAutofit/>
          </a:bodyPr>
          <a:lstStyle/>
          <a:p>
            <a:r>
              <a:rPr lang="en-US" sz="4400" b="1" dirty="0"/>
              <a:t>Narrative Therapy with Latinos</a:t>
            </a:r>
          </a:p>
        </p:txBody>
      </p:sp>
      <p:sp>
        <p:nvSpPr>
          <p:cNvPr id="3" name="Subtitle 2"/>
          <p:cNvSpPr>
            <a:spLocks noGrp="1"/>
          </p:cNvSpPr>
          <p:nvPr>
            <p:ph type="subTitle" idx="1"/>
          </p:nvPr>
        </p:nvSpPr>
        <p:spPr>
          <a:xfrm>
            <a:off x="2589213" y="4206241"/>
            <a:ext cx="8915399" cy="2090056"/>
          </a:xfrm>
        </p:spPr>
        <p:txBody>
          <a:bodyPr>
            <a:normAutofit/>
          </a:bodyPr>
          <a:lstStyle/>
          <a:p>
            <a:r>
              <a:rPr lang="en-US" sz="2400" i="1" dirty="0"/>
              <a:t>SWK 724</a:t>
            </a:r>
          </a:p>
          <a:p>
            <a:r>
              <a:rPr lang="en-US" sz="2400" i="1" dirty="0"/>
              <a:t>Yvonne Ruiz, PhD</a:t>
            </a:r>
          </a:p>
        </p:txBody>
      </p:sp>
    </p:spTree>
    <p:extLst>
      <p:ext uri="{BB962C8B-B14F-4D97-AF65-F5344CB8AC3E}">
        <p14:creationId xmlns:p14="http://schemas.microsoft.com/office/powerpoint/2010/main" val="1149722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807" y="624110"/>
            <a:ext cx="9466806" cy="616861"/>
          </a:xfrm>
        </p:spPr>
        <p:txBody>
          <a:bodyPr>
            <a:normAutofit fontScale="90000"/>
          </a:bodyPr>
          <a:lstStyle/>
          <a:p>
            <a:r>
              <a:rPr lang="en-US" b="1" dirty="0"/>
              <a:t>Latino Perspectives on Narrative Approaches</a:t>
            </a:r>
          </a:p>
        </p:txBody>
      </p:sp>
      <p:sp>
        <p:nvSpPr>
          <p:cNvPr id="3" name="Content Placeholder 2"/>
          <p:cNvSpPr>
            <a:spLocks noGrp="1"/>
          </p:cNvSpPr>
          <p:nvPr>
            <p:ph idx="1"/>
          </p:nvPr>
        </p:nvSpPr>
        <p:spPr>
          <a:xfrm>
            <a:off x="1946366" y="1476103"/>
            <a:ext cx="9558246" cy="5003074"/>
          </a:xfrm>
        </p:spPr>
        <p:txBody>
          <a:bodyPr>
            <a:normAutofit/>
          </a:bodyPr>
          <a:lstStyle/>
          <a:p>
            <a:r>
              <a:rPr lang="en-US" sz="2000" dirty="0"/>
              <a:t>Cultural stories have a vital role in the lives of Latino clients</a:t>
            </a:r>
          </a:p>
          <a:p>
            <a:r>
              <a:rPr lang="en-US" sz="2000" dirty="0"/>
              <a:t>Storytelling with multicultural clients is a culturally respectful way of engagement and assessment</a:t>
            </a:r>
          </a:p>
          <a:p>
            <a:r>
              <a:rPr lang="en-US" sz="2000" dirty="0"/>
              <a:t>Latinos prefer approaches that are based on comfort with conversation, ability to listen, and curiosity, particularly as related to Latino culture </a:t>
            </a:r>
          </a:p>
          <a:p>
            <a:r>
              <a:rPr lang="en-US" sz="2000" dirty="0"/>
              <a:t>Stability, harmony, constancy, humor, and purposefulness are therapist qualities that are desired by Latino clients. </a:t>
            </a:r>
          </a:p>
          <a:p>
            <a:r>
              <a:rPr lang="en-US" sz="2000" dirty="0"/>
              <a:t>Many Latinos prefer smooth social relations based on warmth, respect, and avoidance of confrontation and criticism </a:t>
            </a:r>
          </a:p>
          <a:p>
            <a:r>
              <a:rPr lang="en-US" sz="2000" dirty="0"/>
              <a:t>Narratives on immigration support processes of adaptation and coping</a:t>
            </a:r>
          </a:p>
          <a:p>
            <a:r>
              <a:rPr lang="en-US" sz="2000" dirty="0"/>
              <a:t>A more respectful and collaborative approach may ameliorate some of the stigma attached to mental health treatment.</a:t>
            </a:r>
          </a:p>
          <a:p>
            <a:endParaRPr lang="en-US" dirty="0"/>
          </a:p>
          <a:p>
            <a:endParaRPr lang="en-US" dirty="0"/>
          </a:p>
          <a:p>
            <a:endParaRPr lang="en-US" dirty="0"/>
          </a:p>
        </p:txBody>
      </p:sp>
    </p:spTree>
    <p:extLst>
      <p:ext uri="{BB962C8B-B14F-4D97-AF65-F5344CB8AC3E}">
        <p14:creationId xmlns:p14="http://schemas.microsoft.com/office/powerpoint/2010/main" val="423084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25867"/>
          </a:xfrm>
        </p:spPr>
        <p:txBody>
          <a:bodyPr/>
          <a:lstStyle/>
          <a:p>
            <a:r>
              <a:rPr lang="en-US" b="1" dirty="0"/>
              <a:t>Bibliography</a:t>
            </a:r>
          </a:p>
        </p:txBody>
      </p:sp>
      <p:sp>
        <p:nvSpPr>
          <p:cNvPr id="3" name="Content Placeholder 2"/>
          <p:cNvSpPr>
            <a:spLocks noGrp="1"/>
          </p:cNvSpPr>
          <p:nvPr>
            <p:ph idx="1"/>
          </p:nvPr>
        </p:nvSpPr>
        <p:spPr>
          <a:xfrm>
            <a:off x="2589212" y="1449977"/>
            <a:ext cx="8915400" cy="5016137"/>
          </a:xfrm>
        </p:spPr>
        <p:txBody>
          <a:bodyPr/>
          <a:lstStyle/>
          <a:p>
            <a:r>
              <a:rPr lang="en-US" dirty="0" err="1"/>
              <a:t>Dulwich</a:t>
            </a:r>
            <a:r>
              <a:rPr lang="en-US" dirty="0"/>
              <a:t> Centre </a:t>
            </a:r>
            <a:r>
              <a:rPr lang="en-US" dirty="0">
                <a:hlinkClick r:id="rId2"/>
              </a:rPr>
              <a:t>www.dulwichcentre.com.au</a:t>
            </a:r>
            <a:endParaRPr lang="en-US" dirty="0"/>
          </a:p>
          <a:p>
            <a:r>
              <a:rPr lang="en-US" dirty="0" err="1"/>
              <a:t>Falicov</a:t>
            </a:r>
            <a:r>
              <a:rPr lang="en-US" dirty="0"/>
              <a:t>, C.J. (2014). </a:t>
            </a:r>
            <a:r>
              <a:rPr lang="en-US" i="1" dirty="0"/>
              <a:t>Latino families in therapy</a:t>
            </a:r>
            <a:r>
              <a:rPr lang="en-US" dirty="0"/>
              <a:t> (2</a:t>
            </a:r>
            <a:r>
              <a:rPr lang="en-US" baseline="30000" dirty="0"/>
              <a:t>nd</a:t>
            </a:r>
            <a:r>
              <a:rPr lang="en-US" dirty="0"/>
              <a:t> Ed.). New York: The Guilford Press.</a:t>
            </a:r>
          </a:p>
          <a:p>
            <a:r>
              <a:rPr lang="en-US" dirty="0"/>
              <a:t>Jiménez, A.L., </a:t>
            </a:r>
            <a:r>
              <a:rPr lang="en-US" dirty="0" err="1"/>
              <a:t>Alegría</a:t>
            </a:r>
            <a:r>
              <a:rPr lang="en-US" dirty="0"/>
              <a:t>, M., Camino-</a:t>
            </a:r>
            <a:r>
              <a:rPr lang="en-US" dirty="0" err="1"/>
              <a:t>Gaztambide</a:t>
            </a:r>
            <a:r>
              <a:rPr lang="en-US" dirty="0"/>
              <a:t>, R.F., &amp;  </a:t>
            </a:r>
            <a:r>
              <a:rPr lang="en-US" dirty="0" err="1"/>
              <a:t>Zayas</a:t>
            </a:r>
            <a:r>
              <a:rPr lang="en-US" dirty="0"/>
              <a:t>, L.V. (2014).  Cultural	sensitivity: What should we understand about Latinos (pp. 61-87)?    In R. Parekh (Ed.), </a:t>
            </a:r>
            <a:r>
              <a:rPr lang="en-US" i="1" dirty="0"/>
              <a:t>The Massachusetts General Hospital Textbook on Diversity and Cultural Sensitivity in	Mental Health.</a:t>
            </a:r>
            <a:r>
              <a:rPr lang="en-US" dirty="0"/>
              <a:t>  New York: Humana Press. </a:t>
            </a:r>
          </a:p>
          <a:p>
            <a:r>
              <a:rPr lang="en-US" dirty="0"/>
              <a:t>Narrative Therapy Initiative </a:t>
            </a:r>
            <a:r>
              <a:rPr lang="en-US" dirty="0">
                <a:hlinkClick r:id="rId3"/>
              </a:rPr>
              <a:t>www.narrativetherapyinitiative.org</a:t>
            </a:r>
            <a:r>
              <a:rPr lang="en-US" dirty="0"/>
              <a:t> Salem, MA</a:t>
            </a:r>
          </a:p>
          <a:p>
            <a:r>
              <a:rPr lang="en-US" dirty="0"/>
              <a:t>Roscoe, K.D., Carson, A.M, &amp; </a:t>
            </a:r>
            <a:r>
              <a:rPr lang="en-US" dirty="0" err="1"/>
              <a:t>Madoc</a:t>
            </a:r>
            <a:r>
              <a:rPr lang="en-US" dirty="0"/>
              <a:t>-Jones, L. (2011). Narrative social work: conversations between theory and practice.  </a:t>
            </a:r>
            <a:r>
              <a:rPr lang="en-US" i="1" dirty="0"/>
              <a:t>Journal of Social Work Practice, 25</a:t>
            </a:r>
            <a:r>
              <a:rPr lang="en-US" dirty="0"/>
              <a:t>(1), 47–61.</a:t>
            </a:r>
          </a:p>
          <a:p>
            <a:r>
              <a:rPr lang="en-US" dirty="0"/>
              <a:t>White, M. (2007). </a:t>
            </a:r>
            <a:r>
              <a:rPr lang="en-US" i="1" dirty="0"/>
              <a:t>Maps of narrative practice</a:t>
            </a:r>
            <a:r>
              <a:rPr lang="en-US" dirty="0"/>
              <a:t>.  New York: W. W. Norton &amp; Company.</a:t>
            </a:r>
          </a:p>
          <a:p>
            <a:r>
              <a:rPr lang="en-US" dirty="0"/>
              <a:t>White, M., &amp; </a:t>
            </a:r>
            <a:r>
              <a:rPr lang="en-US" dirty="0" err="1"/>
              <a:t>Epston</a:t>
            </a:r>
            <a:r>
              <a:rPr lang="en-US" dirty="0"/>
              <a:t>, D. (1990). </a:t>
            </a:r>
            <a:r>
              <a:rPr lang="en-US" i="1" dirty="0"/>
              <a:t>Narrative means to therapeutic ends</a:t>
            </a:r>
            <a:r>
              <a:rPr lang="en-US" dirty="0"/>
              <a:t>. New York: W. W. Norton &amp; Company.</a:t>
            </a:r>
          </a:p>
          <a:p>
            <a:endParaRPr lang="en-US" dirty="0"/>
          </a:p>
        </p:txBody>
      </p:sp>
    </p:spTree>
    <p:extLst>
      <p:ext uri="{BB962C8B-B14F-4D97-AF65-F5344CB8AC3E}">
        <p14:creationId xmlns:p14="http://schemas.microsoft.com/office/powerpoint/2010/main" val="1207926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1372" y="624110"/>
            <a:ext cx="9603240" cy="856347"/>
          </a:xfrm>
        </p:spPr>
        <p:txBody>
          <a:bodyPr/>
          <a:lstStyle/>
          <a:p>
            <a:r>
              <a:rPr lang="en-US" b="1" dirty="0"/>
              <a:t>Origins of Narrative Therapy</a:t>
            </a:r>
          </a:p>
        </p:txBody>
      </p:sp>
      <p:sp>
        <p:nvSpPr>
          <p:cNvPr id="3" name="Content Placeholder 2"/>
          <p:cNvSpPr>
            <a:spLocks noGrp="1"/>
          </p:cNvSpPr>
          <p:nvPr>
            <p:ph sz="half" idx="1"/>
          </p:nvPr>
        </p:nvSpPr>
        <p:spPr>
          <a:xfrm>
            <a:off x="1799771" y="1669143"/>
            <a:ext cx="5103305" cy="4757783"/>
          </a:xfrm>
        </p:spPr>
        <p:txBody>
          <a:bodyPr>
            <a:noAutofit/>
          </a:bodyPr>
          <a:lstStyle/>
          <a:p>
            <a:r>
              <a:rPr lang="en-US" sz="2400" dirty="0"/>
              <a:t>The use of a narrative approach as a therapeutic tool was developed by Michael White and David </a:t>
            </a:r>
            <a:r>
              <a:rPr lang="en-US" sz="2400" dirty="0" err="1"/>
              <a:t>Epston</a:t>
            </a:r>
            <a:r>
              <a:rPr lang="en-US" sz="2400" dirty="0"/>
              <a:t> in the 1980s with the idea that narratives provide meaning and coherence in people’s lives, and thus have the potential to empower clients and help them gain greater control over their lives (White &amp; </a:t>
            </a:r>
            <a:r>
              <a:rPr lang="en-US" sz="2400" dirty="0" err="1"/>
              <a:t>Epston</a:t>
            </a:r>
            <a:r>
              <a:rPr lang="en-US" sz="2400" dirty="0"/>
              <a:t>, 1990).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91375" y="2181787"/>
            <a:ext cx="4313238" cy="3234928"/>
          </a:xfrm>
        </p:spPr>
      </p:pic>
    </p:spTree>
    <p:extLst>
      <p:ext uri="{BB962C8B-B14F-4D97-AF65-F5344CB8AC3E}">
        <p14:creationId xmlns:p14="http://schemas.microsoft.com/office/powerpoint/2010/main" val="1475819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994" y="624110"/>
            <a:ext cx="9427617" cy="1280890"/>
          </a:xfrm>
        </p:spPr>
        <p:txBody>
          <a:bodyPr/>
          <a:lstStyle/>
          <a:p>
            <a:r>
              <a:rPr lang="en-US" b="1" dirty="0"/>
              <a:t>The Narrative Approach</a:t>
            </a:r>
          </a:p>
        </p:txBody>
      </p:sp>
      <p:sp>
        <p:nvSpPr>
          <p:cNvPr id="3" name="Content Placeholder 2"/>
          <p:cNvSpPr>
            <a:spLocks noGrp="1"/>
          </p:cNvSpPr>
          <p:nvPr>
            <p:ph sz="half" idx="1"/>
          </p:nvPr>
        </p:nvSpPr>
        <p:spPr>
          <a:xfrm>
            <a:off x="1841863" y="1524000"/>
            <a:ext cx="5061213" cy="4968240"/>
          </a:xfrm>
        </p:spPr>
        <p:txBody>
          <a:bodyPr>
            <a:normAutofit fontScale="92500" lnSpcReduction="20000"/>
          </a:bodyPr>
          <a:lstStyle/>
          <a:p>
            <a:r>
              <a:rPr lang="en-US" sz="2400" i="1" dirty="0"/>
              <a:t>Narrative theory is based on the premise that all people are engaged in constructing a life story, or a personal narrative, that determines their understanding of themselves and their position in the world</a:t>
            </a:r>
          </a:p>
          <a:p>
            <a:r>
              <a:rPr lang="en-US" sz="2400" i="1" dirty="0"/>
              <a:t>Narrative therapy provides opportunities for growth and development, ways to find meaning, and a pathway to a better understanding of ourselves</a:t>
            </a:r>
          </a:p>
          <a:p>
            <a:r>
              <a:rPr lang="en-US" sz="2400" i="1" dirty="0"/>
              <a:t>The goal is to help the client and/or family transform their narrative to expand their possibilities</a:t>
            </a:r>
            <a:endParaRPr lang="en-US" sz="2400"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91374" y="1905000"/>
            <a:ext cx="4811939" cy="3835249"/>
          </a:xfrm>
        </p:spPr>
      </p:pic>
    </p:spTree>
    <p:extLst>
      <p:ext uri="{BB962C8B-B14F-4D97-AF65-F5344CB8AC3E}">
        <p14:creationId xmlns:p14="http://schemas.microsoft.com/office/powerpoint/2010/main" val="2958714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3121" y="624110"/>
            <a:ext cx="9401492" cy="825867"/>
          </a:xfrm>
        </p:spPr>
        <p:txBody>
          <a:bodyPr/>
          <a:lstStyle/>
          <a:p>
            <a:r>
              <a:rPr lang="en-US" b="1" dirty="0"/>
              <a:t>Functions of the Narrative Therapist</a:t>
            </a:r>
          </a:p>
        </p:txBody>
      </p:sp>
      <p:sp>
        <p:nvSpPr>
          <p:cNvPr id="3" name="Content Placeholder 2"/>
          <p:cNvSpPr>
            <a:spLocks noGrp="1"/>
          </p:cNvSpPr>
          <p:nvPr>
            <p:ph idx="1"/>
          </p:nvPr>
        </p:nvSpPr>
        <p:spPr>
          <a:xfrm>
            <a:off x="2103121" y="1554480"/>
            <a:ext cx="9401491" cy="4356742"/>
          </a:xfrm>
        </p:spPr>
        <p:txBody>
          <a:bodyPr>
            <a:normAutofit fontScale="92500" lnSpcReduction="10000"/>
          </a:bodyPr>
          <a:lstStyle/>
          <a:p>
            <a:r>
              <a:rPr lang="en-US" sz="2800" dirty="0"/>
              <a:t>To facilitate therapeutic conversations that elicit the clients’ perspective and meaning-making</a:t>
            </a:r>
          </a:p>
          <a:p>
            <a:r>
              <a:rPr lang="en-US" sz="2800" dirty="0"/>
              <a:t>To demonstrate openness, empathy, care, interest, respect, curiosity, and collaboration</a:t>
            </a:r>
          </a:p>
          <a:p>
            <a:r>
              <a:rPr lang="en-US" sz="2800" dirty="0"/>
              <a:t>To adopt a not-knowing attitude that is guided by the clients’ narrative</a:t>
            </a:r>
          </a:p>
          <a:p>
            <a:r>
              <a:rPr lang="en-US" sz="2800" dirty="0"/>
              <a:t>To engage with the clients’ story through active listening, normalizing, reflecting, and analysis, with the aim of reconstructing an alternate life story and celebrating new possibilities</a:t>
            </a:r>
            <a:endParaRPr lang="en-US" sz="4000" dirty="0"/>
          </a:p>
          <a:p>
            <a:endParaRPr lang="en-US" sz="2800" dirty="0"/>
          </a:p>
          <a:p>
            <a:endParaRPr lang="en-US" dirty="0"/>
          </a:p>
        </p:txBody>
      </p:sp>
    </p:spTree>
    <p:extLst>
      <p:ext uri="{BB962C8B-B14F-4D97-AF65-F5344CB8AC3E}">
        <p14:creationId xmlns:p14="http://schemas.microsoft.com/office/powerpoint/2010/main" val="3294195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65056"/>
          </a:xfrm>
        </p:spPr>
        <p:txBody>
          <a:bodyPr/>
          <a:lstStyle/>
          <a:p>
            <a:r>
              <a:rPr lang="en-US" b="1" dirty="0"/>
              <a:t>The Narrative Process</a:t>
            </a:r>
          </a:p>
        </p:txBody>
      </p:sp>
      <p:sp>
        <p:nvSpPr>
          <p:cNvPr id="3" name="Content Placeholder 2"/>
          <p:cNvSpPr>
            <a:spLocks noGrp="1"/>
          </p:cNvSpPr>
          <p:nvPr>
            <p:ph idx="1"/>
          </p:nvPr>
        </p:nvSpPr>
        <p:spPr>
          <a:xfrm>
            <a:off x="2589212" y="1489165"/>
            <a:ext cx="8915400" cy="4781005"/>
          </a:xfrm>
        </p:spPr>
        <p:txBody>
          <a:bodyPr/>
          <a:lstStyle/>
          <a:p>
            <a:pPr marL="0" indent="0">
              <a:buNone/>
            </a:pPr>
            <a:r>
              <a:rPr lang="en-US" dirty="0"/>
              <a:t>1.	</a:t>
            </a:r>
            <a:r>
              <a:rPr lang="en-US" sz="2000" b="1" dirty="0"/>
              <a:t>The personal narrative </a:t>
            </a:r>
            <a:r>
              <a:rPr lang="en-US" sz="2000" dirty="0"/>
              <a:t>- the practitioner encourages the client to 	express, describe, and explore her narrative</a:t>
            </a:r>
          </a:p>
          <a:p>
            <a:pPr marL="0" indent="0">
              <a:buNone/>
            </a:pPr>
            <a:r>
              <a:rPr lang="en-US" sz="2000" dirty="0"/>
              <a:t>2.	</a:t>
            </a:r>
            <a:r>
              <a:rPr lang="en-US" sz="2000" b="1" dirty="0"/>
              <a:t>Deconstruction</a:t>
            </a:r>
            <a:r>
              <a:rPr lang="en-US" sz="2000" dirty="0"/>
              <a:t> - the practitioner helps the client reflect and 	analyze underlying assumptions, sources of knowledge, and social 	and cultural forces that might be influencing or shaping the 	situation and the perception of events in order to separate from 	oppressive conditions that contribute to the problem situation</a:t>
            </a:r>
          </a:p>
          <a:p>
            <a:pPr marL="0" indent="0">
              <a:buNone/>
            </a:pPr>
            <a:r>
              <a:rPr lang="en-US" sz="2000" dirty="0"/>
              <a:t>3.	</a:t>
            </a:r>
            <a:r>
              <a:rPr lang="en-US" sz="2000" b="1" dirty="0"/>
              <a:t>Reconstruction or re-authoring </a:t>
            </a:r>
            <a:r>
              <a:rPr lang="en-US" sz="2000" dirty="0"/>
              <a:t>- a new, alternative personal 	narrative is developed that is more supportive and empowering of 	a new sense of self</a:t>
            </a:r>
          </a:p>
          <a:p>
            <a:pPr marL="0" indent="0">
              <a:buNone/>
            </a:pPr>
            <a:r>
              <a:rPr lang="en-US" sz="2000" dirty="0"/>
              <a:t>4.	</a:t>
            </a:r>
            <a:r>
              <a:rPr lang="en-US" sz="2000" b="1" dirty="0"/>
              <a:t>Celebration and connection </a:t>
            </a:r>
            <a:r>
              <a:rPr lang="en-US" sz="2000" dirty="0"/>
              <a:t>- refers to the client’s reconnection 	with others in the acknowledgment and celebration of the re-	authored narrative</a:t>
            </a:r>
          </a:p>
        </p:txBody>
      </p:sp>
    </p:spTree>
    <p:extLst>
      <p:ext uri="{BB962C8B-B14F-4D97-AF65-F5344CB8AC3E}">
        <p14:creationId xmlns:p14="http://schemas.microsoft.com/office/powerpoint/2010/main" val="3420050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95239"/>
          </a:xfrm>
        </p:spPr>
        <p:txBody>
          <a:bodyPr/>
          <a:lstStyle/>
          <a:p>
            <a:r>
              <a:rPr lang="en-US" b="1" dirty="0"/>
              <a:t>Questions in Narrative Therapy</a:t>
            </a:r>
          </a:p>
        </p:txBody>
      </p:sp>
      <p:sp>
        <p:nvSpPr>
          <p:cNvPr id="3" name="Content Placeholder 2"/>
          <p:cNvSpPr>
            <a:spLocks noGrp="1"/>
          </p:cNvSpPr>
          <p:nvPr>
            <p:ph idx="1"/>
          </p:nvPr>
        </p:nvSpPr>
        <p:spPr>
          <a:xfrm>
            <a:off x="2589212" y="1606731"/>
            <a:ext cx="8915400" cy="4304491"/>
          </a:xfrm>
        </p:spPr>
        <p:txBody>
          <a:bodyPr>
            <a:normAutofit/>
          </a:bodyPr>
          <a:lstStyle/>
          <a:p>
            <a:r>
              <a:rPr lang="en-US" sz="2400" dirty="0"/>
              <a:t>Questions are used as a way to generate experience, not to gather information</a:t>
            </a:r>
          </a:p>
          <a:p>
            <a:r>
              <a:rPr lang="en-US" sz="2400" dirty="0"/>
              <a:t>The approach is based on not-knowing</a:t>
            </a:r>
          </a:p>
          <a:p>
            <a:r>
              <a:rPr lang="en-US" sz="2400" dirty="0"/>
              <a:t>Worker maintains a curious, open, and respectful approach</a:t>
            </a:r>
          </a:p>
          <a:p>
            <a:r>
              <a:rPr lang="en-US" sz="2400" dirty="0"/>
              <a:t>Questions are designed to assist clients in exploring various dimensions of their lives</a:t>
            </a:r>
          </a:p>
          <a:p>
            <a:r>
              <a:rPr lang="en-US" sz="2400" dirty="0"/>
              <a:t>Questions lead to deconstructing problem-saturated stories</a:t>
            </a:r>
          </a:p>
        </p:txBody>
      </p:sp>
    </p:spTree>
    <p:extLst>
      <p:ext uri="{BB962C8B-B14F-4D97-AF65-F5344CB8AC3E}">
        <p14:creationId xmlns:p14="http://schemas.microsoft.com/office/powerpoint/2010/main" val="2877334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17307"/>
          </a:xfrm>
        </p:spPr>
        <p:txBody>
          <a:bodyPr/>
          <a:lstStyle/>
          <a:p>
            <a:r>
              <a:rPr lang="en-US" b="1" dirty="0"/>
              <a:t>Externalizing Questions</a:t>
            </a:r>
          </a:p>
        </p:txBody>
      </p:sp>
      <p:sp>
        <p:nvSpPr>
          <p:cNvPr id="3" name="Content Placeholder 2"/>
          <p:cNvSpPr>
            <a:spLocks noGrp="1"/>
          </p:cNvSpPr>
          <p:nvPr>
            <p:ph idx="1"/>
          </p:nvPr>
        </p:nvSpPr>
        <p:spPr>
          <a:xfrm>
            <a:off x="2589212" y="1541417"/>
            <a:ext cx="8915400" cy="4369805"/>
          </a:xfrm>
        </p:spPr>
        <p:txBody>
          <a:bodyPr/>
          <a:lstStyle/>
          <a:p>
            <a:r>
              <a:rPr lang="en-US" sz="2400" dirty="0"/>
              <a:t>Externalization is the central therapeutic technique used by White to help clients begin to define their problems as separate from their identities </a:t>
            </a:r>
          </a:p>
          <a:p>
            <a:r>
              <a:rPr lang="en-AU" sz="2400" dirty="0"/>
              <a:t>Identifies problems that have been internalized as part of self and identity</a:t>
            </a:r>
          </a:p>
          <a:p>
            <a:r>
              <a:rPr lang="en-AU" sz="2400" dirty="0"/>
              <a:t>The problem is located outside of the individual rather than as inherent characteristic </a:t>
            </a:r>
          </a:p>
          <a:p>
            <a:r>
              <a:rPr lang="en-US" sz="2400" dirty="0"/>
              <a:t>Locates problems as products of culture and history</a:t>
            </a:r>
          </a:p>
          <a:p>
            <a:r>
              <a:rPr lang="en-US" sz="2400" dirty="0"/>
              <a:t>Enables the person to begin to revise their relationship with the problem</a:t>
            </a:r>
            <a:endParaRPr lang="en-AU" sz="2400" dirty="0"/>
          </a:p>
          <a:p>
            <a:endParaRPr lang="en-US" dirty="0"/>
          </a:p>
        </p:txBody>
      </p:sp>
    </p:spTree>
    <p:extLst>
      <p:ext uri="{BB962C8B-B14F-4D97-AF65-F5344CB8AC3E}">
        <p14:creationId xmlns:p14="http://schemas.microsoft.com/office/powerpoint/2010/main" val="86118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17307"/>
          </a:xfrm>
        </p:spPr>
        <p:txBody>
          <a:bodyPr/>
          <a:lstStyle/>
          <a:p>
            <a:r>
              <a:rPr lang="en-US" b="1" dirty="0"/>
              <a:t>Deconstructing Questions</a:t>
            </a:r>
          </a:p>
        </p:txBody>
      </p:sp>
      <p:sp>
        <p:nvSpPr>
          <p:cNvPr id="3" name="Content Placeholder 2"/>
          <p:cNvSpPr>
            <a:spLocks noGrp="1"/>
          </p:cNvSpPr>
          <p:nvPr>
            <p:ph idx="1"/>
          </p:nvPr>
        </p:nvSpPr>
        <p:spPr>
          <a:xfrm>
            <a:off x="2589212" y="1541417"/>
            <a:ext cx="8915400" cy="4369805"/>
          </a:xfrm>
        </p:spPr>
        <p:txBody>
          <a:bodyPr>
            <a:normAutofit/>
          </a:bodyPr>
          <a:lstStyle/>
          <a:p>
            <a:r>
              <a:rPr lang="en-US" sz="2800" dirty="0"/>
              <a:t>Deconstruction refers to breaking down the problem or problems the client is having, making it easier to understand and address</a:t>
            </a:r>
          </a:p>
          <a:p>
            <a:r>
              <a:rPr lang="en-US" sz="2800" dirty="0"/>
              <a:t>This technique helps the client dig deep into the problem to better understand the impact</a:t>
            </a:r>
          </a:p>
          <a:p>
            <a:r>
              <a:rPr lang="en-US" sz="2800" dirty="0"/>
              <a:t>Makes the issue more specific </a:t>
            </a:r>
          </a:p>
          <a:p>
            <a:r>
              <a:rPr lang="en-US" sz="2800" dirty="0"/>
              <a:t>Avoids overgeneralizing</a:t>
            </a:r>
          </a:p>
          <a:p>
            <a:r>
              <a:rPr lang="en-US" sz="2800" dirty="0"/>
              <a:t>Clarifies the core issue or issues</a:t>
            </a:r>
          </a:p>
        </p:txBody>
      </p:sp>
    </p:spTree>
    <p:extLst>
      <p:ext uri="{BB962C8B-B14F-4D97-AF65-F5344CB8AC3E}">
        <p14:creationId xmlns:p14="http://schemas.microsoft.com/office/powerpoint/2010/main" val="2685197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Narrative Approach with Latinos</a:t>
            </a:r>
            <a:br>
              <a:rPr lang="en-US" dirty="0"/>
            </a:br>
            <a:endParaRPr lang="en-US" dirty="0"/>
          </a:p>
        </p:txBody>
      </p:sp>
      <p:sp>
        <p:nvSpPr>
          <p:cNvPr id="4" name="Content Placeholder 3"/>
          <p:cNvSpPr>
            <a:spLocks noGrp="1"/>
          </p:cNvSpPr>
          <p:nvPr>
            <p:ph sz="half" idx="1"/>
          </p:nvPr>
        </p:nvSpPr>
        <p:spPr>
          <a:xfrm>
            <a:off x="2589212" y="1554480"/>
            <a:ext cx="4313864" cy="4454434"/>
          </a:xfrm>
        </p:spPr>
        <p:txBody>
          <a:bodyPr>
            <a:noAutofit/>
          </a:bodyPr>
          <a:lstStyle/>
          <a:p>
            <a:pPr marL="0" indent="0">
              <a:buNone/>
            </a:pPr>
            <a:r>
              <a:rPr lang="en-US" sz="2400" dirty="0"/>
              <a:t>The narrative approach is culturally relevant because it is consistent with the Latino culture’s emphasis on personal connection, relationships, inter-dependence, and a collaborative approach to gaining greater understanding into one’s situation and problem-solving</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03076" y="1905001"/>
            <a:ext cx="5075563" cy="2961548"/>
          </a:xfrm>
        </p:spPr>
      </p:pic>
    </p:spTree>
    <p:extLst>
      <p:ext uri="{BB962C8B-B14F-4D97-AF65-F5344CB8AC3E}">
        <p14:creationId xmlns:p14="http://schemas.microsoft.com/office/powerpoint/2010/main" val="413908718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164</TotalTime>
  <Words>903</Words>
  <Application>Microsoft Office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3</vt:lpstr>
      <vt:lpstr>Wisp</vt:lpstr>
      <vt:lpstr>Narrative Therapy with Latinos</vt:lpstr>
      <vt:lpstr>Origins of Narrative Therapy</vt:lpstr>
      <vt:lpstr>The Narrative Approach</vt:lpstr>
      <vt:lpstr>Functions of the Narrative Therapist</vt:lpstr>
      <vt:lpstr>The Narrative Process</vt:lpstr>
      <vt:lpstr>Questions in Narrative Therapy</vt:lpstr>
      <vt:lpstr>Externalizing Questions</vt:lpstr>
      <vt:lpstr>Deconstructing Questions</vt:lpstr>
      <vt:lpstr>The Narrative Approach with Latinos </vt:lpstr>
      <vt:lpstr>Latino Perspectives on Narrative Approaches</vt:lpstr>
      <vt:lpstr>Bibliography</vt:lpstr>
    </vt:vector>
  </TitlesOfParts>
  <Company>SSU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Narrative Therapy with Latinos</dc:title>
  <dc:creator>Yvonne Ruiz</dc:creator>
  <cp:lastModifiedBy>Yvonne Ruiz</cp:lastModifiedBy>
  <cp:revision>29</cp:revision>
  <dcterms:created xsi:type="dcterms:W3CDTF">2017-11-14T03:09:28Z</dcterms:created>
  <dcterms:modified xsi:type="dcterms:W3CDTF">2021-04-10T16:46:17Z</dcterms:modified>
</cp:coreProperties>
</file>