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1"/>
  </p:notesMasterIdLst>
  <p:handoutMasterIdLst>
    <p:handoutMasterId r:id="rId12"/>
  </p:handoutMasterIdLst>
  <p:sldIdLst>
    <p:sldId id="256" r:id="rId10"/>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62" autoAdjust="0"/>
    <p:restoredTop sz="94721" autoAdjust="0"/>
  </p:normalViewPr>
  <p:slideViewPr>
    <p:cSldViewPr snapToGrid="0" snapToObjects="1" showGuides="1">
      <p:cViewPr varScale="1">
        <p:scale>
          <a:sx n="16" d="100"/>
          <a:sy n="16" d="100"/>
        </p:scale>
        <p:origin x="1272" y="78"/>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INTRODUCTION or ABSTRACT</a:t>
            </a:r>
            <a:endParaRPr lang="en-US" dirty="0"/>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OBJECTIVES</a:t>
            </a:r>
            <a:endParaRPr lang="en-US" dirty="0"/>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MATERIALS &amp; METHODS</a:t>
            </a:r>
            <a:endParaRPr lang="en-US" dirty="0"/>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RESULTS</a:t>
            </a:r>
            <a:endParaRPr lang="en-US" dirty="0"/>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CONCLUSIONS</a:t>
            </a:r>
            <a:endParaRPr lang="en-US" dirty="0"/>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smtClean="0"/>
              <a:t>(click to add)  REFERENCES</a:t>
            </a:r>
            <a:endParaRPr lang="en-US" dirty="0"/>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ACKNOWLEDGEMENTS  or  CONTACT</a:t>
            </a:r>
            <a:endParaRPr lang="en-US" dirty="0"/>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INTRODUCTION or ABSTRACT</a:t>
            </a:r>
            <a:endParaRPr lang="en-US" dirty="0"/>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OBJECTIVES</a:t>
            </a:r>
            <a:endParaRPr lang="en-US" dirty="0"/>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MATERIALS &amp; METHODS</a:t>
            </a:r>
            <a:endParaRPr lang="en-US" dirty="0"/>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RESULTS</a:t>
            </a:r>
            <a:endParaRPr lang="en-US" dirty="0"/>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CONCLUSIONS</a:t>
            </a:r>
            <a:endParaRPr lang="en-US" dirty="0"/>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smtClean="0"/>
              <a:t>(click to add)  REFERENCES</a:t>
            </a:r>
            <a:endParaRPr lang="en-US" dirty="0"/>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ACKNOWLEDGEMENTS  or  CONTACT</a:t>
            </a:r>
            <a:endParaRPr lang="en-US" dirty="0"/>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INTRODUCTION or ABSTRACT</a:t>
            </a:r>
            <a:endParaRPr lang="en-US" dirty="0"/>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OBJECTIVES</a:t>
            </a:r>
            <a:endParaRPr lang="en-US" dirty="0"/>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MATERIALS &amp; METHODS</a:t>
            </a:r>
            <a:endParaRPr lang="en-US" dirty="0"/>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RESULTS</a:t>
            </a:r>
            <a:endParaRPr lang="en-US" dirty="0"/>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CONCLUSIONS</a:t>
            </a:r>
            <a:endParaRPr lang="en-US" dirty="0"/>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smtClean="0"/>
              <a:t>(click to add)  REFERENCES</a:t>
            </a:r>
            <a:endParaRPr lang="en-US" dirty="0"/>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ACKNOWLEDGEMENTS  or  CONTACT</a:t>
            </a:r>
            <a:endParaRPr lang="en-US" dirty="0"/>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INTRODUCTION or ABSTRACT</a:t>
            </a:r>
            <a:endParaRPr lang="en-US" dirty="0"/>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OBJECTIVES</a:t>
            </a:r>
            <a:endParaRPr lang="en-US" dirty="0"/>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MATERIALS &amp; METHODS</a:t>
            </a:r>
            <a:endParaRPr lang="en-US" dirty="0"/>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RESULTS</a:t>
            </a:r>
            <a:endParaRPr lang="en-US" dirty="0"/>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CONCLUSIONS</a:t>
            </a:r>
            <a:endParaRPr lang="en-US" dirty="0"/>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smtClean="0"/>
              <a:t>(click to add)  REFERENCES</a:t>
            </a:r>
            <a:endParaRPr lang="en-US" dirty="0"/>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ACKNOWLEDGEMENTS  or  CONTACT</a:t>
            </a:r>
            <a:endParaRPr lang="en-US" dirty="0"/>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INTRODUCTION or ABSTRACT</a:t>
            </a:r>
            <a:endParaRPr lang="en-US" dirty="0"/>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OBJECTIVES</a:t>
            </a:r>
            <a:endParaRPr lang="en-US" dirty="0"/>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MATERIALS &amp; METHODS</a:t>
            </a:r>
            <a:endParaRPr lang="en-US" dirty="0"/>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RESULTS</a:t>
            </a:r>
            <a:endParaRPr lang="en-US" dirty="0"/>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CONCLUSIONS</a:t>
            </a:r>
            <a:endParaRPr lang="en-US" dirty="0"/>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smtClean="0"/>
              <a:t>(click to add)  REFERENCES</a:t>
            </a:r>
            <a:endParaRPr lang="en-US" dirty="0"/>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smtClean="0"/>
              <a:t>(click to add)  ACKNOWLEDGEMENTS  or  CONTACT</a:t>
            </a:r>
            <a:endParaRPr lang="en-US" dirty="0"/>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oleObject" Target="../embeddings/oleObject3.bin"/><Relationship Id="rId18" Type="http://schemas.openxmlformats.org/officeDocument/2006/relationships/hyperlink" Target="http://www.facebook.com/pages/PosterPresentationscom/217914411419?v=app_4949752878&amp;ref=ts" TargetMode="External"/><Relationship Id="rId3" Type="http://schemas.openxmlformats.org/officeDocument/2006/relationships/theme" Target="../theme/theme1.xml"/><Relationship Id="rId7" Type="http://schemas.openxmlformats.org/officeDocument/2006/relationships/image" Target="../media/image7.png"/><Relationship Id="rId12" Type="http://schemas.openxmlformats.org/officeDocument/2006/relationships/image" Target="../media/image2.wmf"/><Relationship Id="rId17" Type="http://schemas.openxmlformats.org/officeDocument/2006/relationships/image" Target="../media/image4.wmf"/><Relationship Id="rId2" Type="http://schemas.openxmlformats.org/officeDocument/2006/relationships/slideLayout" Target="../slideLayouts/slideLayout2.xml"/><Relationship Id="rId16" Type="http://schemas.openxmlformats.org/officeDocument/2006/relationships/oleObject" Target="../embeddings/oleObject4.bin"/><Relationship Id="rId20"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oleObject" Target="../embeddings/oleObject2.bin"/><Relationship Id="rId5" Type="http://schemas.openxmlformats.org/officeDocument/2006/relationships/image" Target="../media/image5.png"/><Relationship Id="rId15" Type="http://schemas.openxmlformats.org/officeDocument/2006/relationships/image" Target="../media/image9.png"/><Relationship Id="rId10" Type="http://schemas.openxmlformats.org/officeDocument/2006/relationships/image" Target="../media/image1.wmf"/><Relationship Id="rId19" Type="http://schemas.openxmlformats.org/officeDocument/2006/relationships/image" Target="../media/image10.jpeg"/><Relationship Id="rId4" Type="http://schemas.openxmlformats.org/officeDocument/2006/relationships/vmlDrawing" Target="../drawings/vmlDrawing1.vml"/><Relationship Id="rId9" Type="http://schemas.openxmlformats.org/officeDocument/2006/relationships/oleObject" Target="../embeddings/oleObject1.bin"/><Relationship Id="rId14" Type="http://schemas.openxmlformats.org/officeDocument/2006/relationships/image" Target="../media/image3.w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image" Target="../media/image11.emf"/><Relationship Id="rId1" Type="http://schemas.openxmlformats.org/officeDocument/2006/relationships/slideLayout" Target="../slideLayouts/slideLayout3.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6.png"/><Relationship Id="rId18" Type="http://schemas.openxmlformats.org/officeDocument/2006/relationships/oleObject" Target="../embeddings/oleObject12.bin"/><Relationship Id="rId3" Type="http://schemas.openxmlformats.org/officeDocument/2006/relationships/theme" Target="../theme/theme3.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6.xml"/><Relationship Id="rId16" Type="http://schemas.openxmlformats.org/officeDocument/2006/relationships/oleObject" Target="../embeddings/oleObject11.bin"/><Relationship Id="rId20" Type="http://schemas.openxmlformats.org/officeDocument/2006/relationships/image" Target="../media/image11.emf"/><Relationship Id="rId1" Type="http://schemas.openxmlformats.org/officeDocument/2006/relationships/slideLayout" Target="../slideLayouts/slideLayout5.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9.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3.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8.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4.wmf"/><Relationship Id="rId12" Type="http://schemas.openxmlformats.org/officeDocument/2006/relationships/image" Target="../media/image7.png"/><Relationship Id="rId17" Type="http://schemas.openxmlformats.org/officeDocument/2006/relationships/image" Target="../media/image2.wmf"/><Relationship Id="rId2" Type="http://schemas.openxmlformats.org/officeDocument/2006/relationships/vmlDrawing" Target="../drawings/vmlDrawing4.v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theme" Target="../theme/theme4.xml"/><Relationship Id="rId6" Type="http://schemas.openxmlformats.org/officeDocument/2006/relationships/oleObject" Target="../embeddings/oleObject14.bin"/><Relationship Id="rId11" Type="http://schemas.openxmlformats.org/officeDocument/2006/relationships/image" Target="../media/image6.png"/><Relationship Id="rId5" Type="http://schemas.openxmlformats.org/officeDocument/2006/relationships/image" Target="../media/image9.png"/><Relationship Id="rId15" Type="http://schemas.openxmlformats.org/officeDocument/2006/relationships/image" Target="../media/image1.wmf"/><Relationship Id="rId10" Type="http://schemas.openxmlformats.org/officeDocument/2006/relationships/image" Target="../media/image5.png"/><Relationship Id="rId19" Type="http://schemas.openxmlformats.org/officeDocument/2006/relationships/oleObject" Target="../embeddings/oleObject17.bin"/><Relationship Id="rId4" Type="http://schemas.openxmlformats.org/officeDocument/2006/relationships/image" Target="../media/image3.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5.vml"/><Relationship Id="rId21" Type="http://schemas.openxmlformats.org/officeDocument/2006/relationships/oleObject" Target="../embeddings/oleObject26.bin"/><Relationship Id="rId7" Type="http://schemas.openxmlformats.org/officeDocument/2006/relationships/oleObject" Target="../embeddings/oleObject22.bin"/><Relationship Id="rId12" Type="http://schemas.openxmlformats.org/officeDocument/2006/relationships/image" Target="../media/image6.png"/><Relationship Id="rId17" Type="http://schemas.openxmlformats.org/officeDocument/2006/relationships/oleObject" Target="../embeddings/oleObject24.bin"/><Relationship Id="rId2" Type="http://schemas.openxmlformats.org/officeDocument/2006/relationships/theme" Target="../theme/theme5.xml"/><Relationship Id="rId16" Type="http://schemas.openxmlformats.org/officeDocument/2006/relationships/image" Target="../media/image1.wmf"/><Relationship Id="rId20"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23.bin"/><Relationship Id="rId23" Type="http://schemas.openxmlformats.org/officeDocument/2006/relationships/oleObject" Target="../embeddings/oleObject28.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1.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27.bin"/></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6.vml"/><Relationship Id="rId21" Type="http://schemas.openxmlformats.org/officeDocument/2006/relationships/oleObject" Target="../embeddings/oleObject34.bin"/><Relationship Id="rId7" Type="http://schemas.openxmlformats.org/officeDocument/2006/relationships/oleObject" Target="../embeddings/oleObject30.bin"/><Relationship Id="rId12" Type="http://schemas.openxmlformats.org/officeDocument/2006/relationships/image" Target="../media/image6.png"/><Relationship Id="rId17" Type="http://schemas.openxmlformats.org/officeDocument/2006/relationships/oleObject" Target="../embeddings/oleObject32.bin"/><Relationship Id="rId2" Type="http://schemas.openxmlformats.org/officeDocument/2006/relationships/theme" Target="../theme/theme6.xml"/><Relationship Id="rId16" Type="http://schemas.openxmlformats.org/officeDocument/2006/relationships/image" Target="../media/image1.wmf"/><Relationship Id="rId20" Type="http://schemas.openxmlformats.org/officeDocument/2006/relationships/oleObject" Target="../embeddings/oleObject33.bin"/><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1.bin"/><Relationship Id="rId23" Type="http://schemas.openxmlformats.org/officeDocument/2006/relationships/oleObject" Target="../embeddings/oleObject36.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2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35.bin"/></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7.vml"/><Relationship Id="rId21" Type="http://schemas.openxmlformats.org/officeDocument/2006/relationships/oleObject" Target="../embeddings/oleObject42.bin"/><Relationship Id="rId7" Type="http://schemas.openxmlformats.org/officeDocument/2006/relationships/oleObject" Target="../embeddings/oleObject38.bin"/><Relationship Id="rId12" Type="http://schemas.openxmlformats.org/officeDocument/2006/relationships/image" Target="../media/image6.png"/><Relationship Id="rId17" Type="http://schemas.openxmlformats.org/officeDocument/2006/relationships/oleObject" Target="../embeddings/oleObject40.bin"/><Relationship Id="rId2" Type="http://schemas.openxmlformats.org/officeDocument/2006/relationships/theme" Target="../theme/theme7.xml"/><Relationship Id="rId16" Type="http://schemas.openxmlformats.org/officeDocument/2006/relationships/image" Target="../media/image1.wmf"/><Relationship Id="rId20" Type="http://schemas.openxmlformats.org/officeDocument/2006/relationships/oleObject" Target="../embeddings/oleObject41.bin"/><Relationship Id="rId1" Type="http://schemas.openxmlformats.org/officeDocument/2006/relationships/slideLayout" Target="../slideLayouts/slideLayout9.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39.bin"/><Relationship Id="rId23" Type="http://schemas.openxmlformats.org/officeDocument/2006/relationships/oleObject" Target="../embeddings/oleObject44.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37.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43.bin"/></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8.vml"/><Relationship Id="rId21" Type="http://schemas.openxmlformats.org/officeDocument/2006/relationships/oleObject" Target="../embeddings/oleObject50.bin"/><Relationship Id="rId7" Type="http://schemas.openxmlformats.org/officeDocument/2006/relationships/oleObject" Target="../embeddings/oleObject46.bin"/><Relationship Id="rId12" Type="http://schemas.openxmlformats.org/officeDocument/2006/relationships/image" Target="../media/image6.png"/><Relationship Id="rId17" Type="http://schemas.openxmlformats.org/officeDocument/2006/relationships/oleObject" Target="../embeddings/oleObject48.bin"/><Relationship Id="rId2" Type="http://schemas.openxmlformats.org/officeDocument/2006/relationships/theme" Target="../theme/theme8.xml"/><Relationship Id="rId16" Type="http://schemas.openxmlformats.org/officeDocument/2006/relationships/image" Target="../media/image1.wmf"/><Relationship Id="rId20" Type="http://schemas.openxmlformats.org/officeDocument/2006/relationships/oleObject" Target="../embeddings/oleObject49.bin"/><Relationship Id="rId1" Type="http://schemas.openxmlformats.org/officeDocument/2006/relationships/slideLayout" Target="../slideLayouts/slideLayout10.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47.bin"/><Relationship Id="rId23" Type="http://schemas.openxmlformats.org/officeDocument/2006/relationships/oleObject" Target="../embeddings/oleObject52.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4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1.bin"/></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9.vml"/><Relationship Id="rId21" Type="http://schemas.openxmlformats.org/officeDocument/2006/relationships/oleObject" Target="../embeddings/oleObject58.bin"/><Relationship Id="rId7" Type="http://schemas.openxmlformats.org/officeDocument/2006/relationships/oleObject" Target="../embeddings/oleObject54.bin"/><Relationship Id="rId12" Type="http://schemas.openxmlformats.org/officeDocument/2006/relationships/image" Target="../media/image6.png"/><Relationship Id="rId17" Type="http://schemas.openxmlformats.org/officeDocument/2006/relationships/oleObject" Target="../embeddings/oleObject56.bin"/><Relationship Id="rId2" Type="http://schemas.openxmlformats.org/officeDocument/2006/relationships/theme" Target="../theme/theme9.xml"/><Relationship Id="rId16" Type="http://schemas.openxmlformats.org/officeDocument/2006/relationships/image" Target="../media/image1.wmf"/><Relationship Id="rId20" Type="http://schemas.openxmlformats.org/officeDocument/2006/relationships/oleObject" Target="../embeddings/oleObject57.bin"/><Relationship Id="rId1" Type="http://schemas.openxmlformats.org/officeDocument/2006/relationships/slideLayout" Target="../slideLayouts/slideLayout11.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55.bin"/><Relationship Id="rId23" Type="http://schemas.openxmlformats.org/officeDocument/2006/relationships/oleObject" Target="../embeddings/oleObject60.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3.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 Id="rId22" Type="http://schemas.openxmlformats.org/officeDocument/2006/relationships/oleObject" Target="../embeddings/oleObject59.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5"/>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6"/>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7"/>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7"/>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8"/>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253" name="Image" r:id="rId9" imgW="1828440" imgH="1117440" progId="Photoshop.Image.13">
                      <p:embed/>
                    </p:oleObj>
                  </mc:Choice>
                  <mc:Fallback>
                    <p:oleObj name="Image" r:id="rId9" imgW="1828440" imgH="1117440" progId="Photoshop.Image.13">
                      <p:embed/>
                      <p:pic>
                        <p:nvPicPr>
                          <p:cNvPr id="0" name=""/>
                          <p:cNvPicPr/>
                          <p:nvPr/>
                        </p:nvPicPr>
                        <p:blipFill>
                          <a:blip r:embed="rId10"/>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254" name="Image" r:id="rId11" imgW="1828440" imgH="1117440" progId="Photoshop.Image.13">
                      <p:embed/>
                    </p:oleObj>
                  </mc:Choice>
                  <mc:Fallback>
                    <p:oleObj name="Image" r:id="rId11" imgW="1828440" imgH="1117440" progId="Photoshop.Image.13">
                      <p:embed/>
                      <p:pic>
                        <p:nvPicPr>
                          <p:cNvPr id="0" name=""/>
                          <p:cNvPicPr/>
                          <p:nvPr/>
                        </p:nvPicPr>
                        <p:blipFill>
                          <a:blip r:embed="rId12"/>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255" name="Image" r:id="rId13" imgW="4571280" imgH="1688760" progId="Photoshop.Image.13">
                    <p:embed/>
                  </p:oleObj>
                </mc:Choice>
                <mc:Fallback>
                  <p:oleObj name="Image" r:id="rId13" imgW="4571280" imgH="1688760" progId="Photoshop.Image.13">
                    <p:embed/>
                    <p:pic>
                      <p:nvPicPr>
                        <p:cNvPr id="0" name=""/>
                        <p:cNvPicPr/>
                        <p:nvPr/>
                      </p:nvPicPr>
                      <p:blipFill>
                        <a:blip r:embed="rId14"/>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5"/>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256" name="Image" r:id="rId16" imgW="1574280" imgH="1053720" progId="Photoshop.Image.13">
                    <p:embed/>
                  </p:oleObj>
                </mc:Choice>
                <mc:Fallback>
                  <p:oleObj name="Image" r:id="rId16" imgW="1574280" imgH="1053720" progId="Photoshop.Image.13">
                    <p:embed/>
                    <p:pic>
                      <p:nvPicPr>
                        <p:cNvPr id="0" name=""/>
                        <p:cNvPicPr/>
                        <p:nvPr/>
                      </p:nvPicPr>
                      <p:blipFill>
                        <a:blip r:embed="rId17"/>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8"/>
              </p:cNvPr>
              <p:cNvPicPr>
                <a:picLocks noChangeAspect="1" noChangeArrowheads="1"/>
              </p:cNvPicPr>
              <p:nvPr userDrawn="1"/>
            </p:nvPicPr>
            <p:blipFill>
              <a:blip r:embed="rId19"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iming>
    <p:tnLst>
      <p:par>
        <p:cTn id="1" dur="indefinite" restart="never" nodeType="tmRoot"/>
      </p:par>
    </p:tnLst>
  </p:timing>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277"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278"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279"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280"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39" name="Picture 38"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iming>
    <p:tnLst>
      <p:par>
        <p:cTn id="1" dur="indefinite" restart="never" nodeType="tmRoot"/>
      </p:par>
    </p:tnLst>
  </p:timing>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301"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302"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2"/>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4"/>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4"/>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5"/>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303"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304"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37" name="Picture 36" descr="SSU_Vertical_White.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iming>
    <p:tnLst>
      <p:par>
        <p:cTn id="1" dur="indefinite" restart="never" nodeType="tmRoot"/>
      </p:par>
    </p:tnLst>
  </p:timing>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738"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739"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740"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741"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5742"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5743"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5744"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5745"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762"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763"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764"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765"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6766"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6767"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6768"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6769"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78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78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78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78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7790"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7791"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7792"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7793"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810"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811"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812"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813"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8814"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8815"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8816"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8817"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834"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835"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836"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837"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9838"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9839"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9840"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9841"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858"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859"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860"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861"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pic>
        <p:nvPicPr>
          <p:cNvPr id="39" name="Picture 38" descr="SSU_Vertical_White.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smtClean="0">
                  <a:solidFill>
                    <a:schemeClr val="bg1"/>
                  </a:solidFill>
                  <a:latin typeface="Trebuchet MS" pitchFamily="34" charset="0"/>
                </a:rPr>
                <a:t>QUICK START (cont.)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endParaRPr lang="en-US" sz="2400" b="0" baseline="0" dirty="0" smtClean="0">
                <a:solidFill>
                  <a:schemeClr val="bg1">
                    <a:lumMod val="75000"/>
                  </a:schemeClr>
                </a:solidFill>
                <a:latin typeface="Trebuchet MS" pitchFamily="34" charset="0"/>
              </a:endParaRPr>
            </a:p>
            <a:p>
              <a:pPr marL="0" indent="0" algn="l" defTabSz="114264"/>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Text</a:t>
              </a:r>
            </a:p>
            <a:p>
              <a:pPr marL="3264442" lvl="2" indent="0" algn="l" defTabSz="114264"/>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4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7851" lvl="2" indent="0" algn="l" defTabSz="114264"/>
              <a:endParaRPr lang="en-US" sz="2400" b="0" baseline="0" dirty="0" smtClean="0">
                <a:solidFill>
                  <a:schemeClr val="bg1">
                    <a:lumMod val="75000"/>
                  </a:schemeClr>
                </a:solidFill>
                <a:latin typeface="Trebuchet MS" pitchFamily="34" charset="0"/>
              </a:endParaRPr>
            </a:p>
            <a:p>
              <a:pPr algn="ctr"/>
              <a:r>
                <a:rPr lang="en-US" sz="3400" b="1" baseline="0" dirty="0" smtClean="0">
                  <a:solidFill>
                    <a:srgbClr val="FFC000"/>
                  </a:solidFill>
                  <a:latin typeface="Trebuchet MS" pitchFamily="34" charset="0"/>
                </a:rPr>
                <a:t>How to add Tables</a:t>
              </a:r>
            </a:p>
            <a:p>
              <a:pPr marL="1729819" lvl="1" indent="0" algn="l" defTabSz="114264"/>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0862" name="Image" r:id="rId20" imgW="4571280" imgH="1688760" progId="Photoshop.Image.13">
                    <p:embed/>
                  </p:oleObj>
                </mc:Choice>
                <mc:Fallback>
                  <p:oleObj name="Image" r:id="rId20"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0863" name="Image" r:id="rId21" imgW="1574280" imgH="1053720" progId="Photoshop.Image.13">
                    <p:embed/>
                  </p:oleObj>
                </mc:Choice>
                <mc:Fallback>
                  <p:oleObj name="Image" r:id="rId21"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smtClean="0">
                  <a:solidFill>
                    <a:schemeClr val="bg1"/>
                  </a:solidFill>
                </a:rPr>
                <a:t>© 2013</a:t>
              </a:r>
              <a:r>
                <a:rPr lang="en-US" sz="2900" baseline="0" dirty="0" smtClean="0">
                  <a:solidFill>
                    <a:schemeClr val="bg1"/>
                  </a:solidFill>
                </a:rPr>
                <a:t> </a:t>
              </a:r>
              <a:r>
                <a:rPr lang="en-US" sz="2900" dirty="0" smtClean="0">
                  <a:solidFill>
                    <a:schemeClr val="bg1"/>
                  </a:solidFill>
                </a:rPr>
                <a:t>PosterPresentations.com</a:t>
              </a:r>
              <a:br>
                <a:rPr lang="en-US" sz="2900" dirty="0" smtClean="0">
                  <a:solidFill>
                    <a:schemeClr val="bg1"/>
                  </a:solidFill>
                </a:rPr>
              </a:br>
              <a:r>
                <a:rPr lang="en-US" sz="29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2"/>
                </a:lnSpc>
              </a:pPr>
              <a:r>
                <a:rPr lang="en-US" sz="2400" baseline="0" dirty="0" smtClean="0">
                  <a:solidFill>
                    <a:schemeClr val="bg1"/>
                  </a:solidFill>
                </a:rPr>
                <a:t>     Berkeley CA </a:t>
              </a:r>
              <a:r>
                <a:rPr lang="en-US" sz="19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smtClean="0">
                  <a:solidFill>
                    <a:srgbClr val="FF0000"/>
                  </a:solidFill>
                  <a:latin typeface="Trebuchet MS" pitchFamily="34" charset="0"/>
                </a:rPr>
                <a:t>(—THIS SIDEBAR DOES NOT PRINT—)</a:t>
              </a:r>
              <a:endParaRPr lang="en-US" sz="3400" b="1" spc="600"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DESIGN</a:t>
              </a:r>
              <a:r>
                <a:rPr lang="en-US" sz="3800" b="1" spc="600" baseline="0" dirty="0" smtClean="0">
                  <a:solidFill>
                    <a:schemeClr val="bg1"/>
                  </a:solidFill>
                  <a:latin typeface="Trebuchet MS" pitchFamily="34" charset="0"/>
                </a:rPr>
                <a:t> </a:t>
              </a:r>
              <a:r>
                <a:rPr lang="en-US" sz="3800" b="1" spc="600" dirty="0" smtClean="0">
                  <a:solidFill>
                    <a:schemeClr val="bg1"/>
                  </a:solidFill>
                  <a:latin typeface="Trebuchet MS" pitchFamily="34" charset="0"/>
                </a:rPr>
                <a:t>GUIDE</a:t>
              </a:r>
            </a:p>
            <a:p>
              <a:pPr algn="ctr"/>
              <a:endParaRPr lang="en-US" sz="2900" b="1" dirty="0" smtClean="0">
                <a:latin typeface="Trebuchet MS" pitchFamily="34" charset="0"/>
              </a:endParaRPr>
            </a:p>
            <a:p>
              <a:pPr defTabSz="3764434"/>
              <a:r>
                <a:rPr lang="en-US" sz="2900" i="0" dirty="0" smtClean="0">
                  <a:latin typeface="Trebuchet MS" pitchFamily="34" charset="0"/>
                </a:rPr>
                <a:t>This PowerPoint</a:t>
              </a:r>
              <a:r>
                <a:rPr lang="en-US" sz="2900" i="0" baseline="0" dirty="0" smtClean="0">
                  <a:latin typeface="Trebuchet MS" pitchFamily="34" charset="0"/>
                </a:rPr>
                <a:t> </a:t>
              </a:r>
              <a:r>
                <a:rPr lang="en-US" sz="2900" i="0" dirty="0" smtClean="0">
                  <a:latin typeface="Trebuchet MS" pitchFamily="34" charset="0"/>
                </a:rPr>
                <a:t>2007 template produces</a:t>
              </a:r>
              <a:r>
                <a:rPr lang="en-US" sz="2900" i="0" baseline="0" dirty="0" smtClean="0">
                  <a:latin typeface="Trebuchet MS" pitchFamily="34" charset="0"/>
                </a:rPr>
                <a:t> </a:t>
              </a:r>
              <a:r>
                <a:rPr lang="en-US" sz="2900" i="0" dirty="0" smtClean="0">
                  <a:latin typeface="Trebuchet MS" pitchFamily="34" charset="0"/>
                </a:rPr>
                <a:t>a 36”x48” presentation poster. </a:t>
              </a:r>
              <a:r>
                <a:rPr lang="en-US" sz="2900" dirty="0" smtClean="0">
                  <a:latin typeface="Trebuchet MS" pitchFamily="34" charset="0"/>
                </a:rPr>
                <a:t>You</a:t>
              </a:r>
              <a:r>
                <a:rPr lang="en-US" sz="2900" baseline="0" dirty="0" smtClean="0">
                  <a:latin typeface="Trebuchet MS" pitchFamily="34" charset="0"/>
                </a:rPr>
                <a:t> can u</a:t>
              </a:r>
              <a:r>
                <a:rPr lang="en-US" sz="2900" dirty="0" smtClean="0">
                  <a:latin typeface="Trebuchet MS" pitchFamily="34" charset="0"/>
                </a:rPr>
                <a:t>se</a:t>
              </a:r>
              <a:r>
                <a:rPr lang="en-US" sz="2900" baseline="0" dirty="0" smtClean="0">
                  <a:latin typeface="Trebuchet MS" pitchFamily="34" charset="0"/>
                </a:rPr>
                <a:t> it to create your research poster and </a:t>
              </a:r>
              <a:r>
                <a:rPr lang="en-US" sz="2900" dirty="0" smtClean="0">
                  <a:latin typeface="Trebuchet MS" pitchFamily="34" charset="0"/>
                </a:rPr>
                <a:t>save valuable time placing titles, subtitles,</a:t>
              </a:r>
              <a:r>
                <a:rPr lang="en-US" sz="2900" baseline="0" dirty="0" smtClean="0">
                  <a:latin typeface="Trebuchet MS" pitchFamily="34" charset="0"/>
                </a:rPr>
                <a:t> text, and graphics</a:t>
              </a:r>
              <a:r>
                <a:rPr lang="en-US" sz="2900" dirty="0" smtClean="0">
                  <a:latin typeface="Trebuchet MS" pitchFamily="34" charset="0"/>
                </a:rPr>
                <a:t>. </a:t>
              </a:r>
            </a:p>
            <a:p>
              <a:pPr defTabSz="3764434"/>
              <a:endParaRPr lang="en-US" sz="2900" dirty="0" smtClean="0">
                <a:latin typeface="Trebuchet MS" pitchFamily="34" charset="0"/>
              </a:endParaRPr>
            </a:p>
            <a:p>
              <a:pPr defTabSz="4387814"/>
              <a:r>
                <a:rPr lang="en-US" sz="29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smtClean="0">
                  <a:solidFill>
                    <a:srgbClr val="FFC000"/>
                  </a:solidFill>
                  <a:latin typeface="Trebuchet MS" pitchFamily="34" charset="0"/>
                </a:rPr>
                <a:t>PosterPresentations.com</a:t>
              </a:r>
              <a:r>
                <a:rPr lang="en-US" sz="2900" b="1" dirty="0" smtClean="0">
                  <a:solidFill>
                    <a:schemeClr val="bg1"/>
                  </a:solidFill>
                  <a:latin typeface="Trebuchet MS" pitchFamily="34" charset="0"/>
                </a:rPr>
                <a:t> </a:t>
              </a:r>
              <a:r>
                <a:rPr lang="en-US" sz="2900" dirty="0" smtClean="0">
                  <a:solidFill>
                    <a:schemeClr val="bg1"/>
                  </a:solidFill>
                  <a:latin typeface="Trebuchet MS" pitchFamily="34" charset="0"/>
                </a:rPr>
                <a:t>and click on HELP DESK.</a:t>
              </a:r>
            </a:p>
            <a:p>
              <a:pPr defTabSz="4387814"/>
              <a:endParaRPr lang="en-US" sz="2900" dirty="0" smtClean="0">
                <a:latin typeface="Trebuchet MS" pitchFamily="34" charset="0"/>
              </a:endParaRPr>
            </a:p>
            <a:p>
              <a:pPr defTabSz="4387814"/>
              <a:r>
                <a:rPr lang="en-US" sz="2900" dirty="0" smtClean="0">
                  <a:solidFill>
                    <a:schemeClr val="bg1"/>
                  </a:solidFill>
                  <a:latin typeface="Trebuchet MS" pitchFamily="34" charset="0"/>
                </a:rPr>
                <a:t>When</a:t>
              </a:r>
              <a:r>
                <a:rPr lang="en-US" sz="2900" baseline="0" dirty="0" smtClean="0">
                  <a:solidFill>
                    <a:schemeClr val="bg1"/>
                  </a:solidFill>
                  <a:latin typeface="Trebuchet MS" pitchFamily="34" charset="0"/>
                </a:rPr>
                <a:t> you are ready to print your poster</a:t>
              </a:r>
              <a:r>
                <a:rPr lang="en-US" sz="2900" dirty="0" smtClean="0">
                  <a:solidFill>
                    <a:schemeClr val="bg1"/>
                  </a:solidFill>
                  <a:latin typeface="Trebuchet MS" pitchFamily="34" charset="0"/>
                </a:rPr>
                <a:t>,</a:t>
              </a:r>
              <a:r>
                <a:rPr lang="en-US" sz="2900" baseline="0" dirty="0" smtClean="0">
                  <a:solidFill>
                    <a:schemeClr val="bg1"/>
                  </a:solidFill>
                  <a:latin typeface="Trebuchet MS" pitchFamily="34" charset="0"/>
                </a:rPr>
                <a:t> go online to </a:t>
              </a:r>
              <a:r>
                <a:rPr lang="en-US" sz="2900" b="0" dirty="0" smtClean="0">
                  <a:solidFill>
                    <a:schemeClr val="bg1"/>
                  </a:solidFill>
                  <a:latin typeface="Trebuchet MS" pitchFamily="34" charset="0"/>
                </a:rPr>
                <a:t>PosterPresentations.com</a:t>
              </a:r>
              <a:r>
                <a:rPr lang="en-US" sz="2900" dirty="0" smtClean="0">
                  <a:solidFill>
                    <a:schemeClr val="bg1"/>
                  </a:solidFill>
                  <a:latin typeface="Trebuchet MS" pitchFamily="34" charset="0"/>
                </a:rPr>
                <a:t/>
              </a:r>
              <a:br>
                <a:rPr lang="en-US" sz="2900" dirty="0" smtClean="0">
                  <a:solidFill>
                    <a:schemeClr val="bg1"/>
                  </a:solidFill>
                  <a:latin typeface="Trebuchet MS" pitchFamily="34" charset="0"/>
                </a:rPr>
              </a:br>
              <a:endParaRPr lang="en-US" sz="2900" dirty="0" smtClean="0">
                <a:solidFill>
                  <a:schemeClr val="bg1"/>
                </a:solidFill>
                <a:latin typeface="Trebuchet MS" pitchFamily="34" charset="0"/>
              </a:endParaRPr>
            </a:p>
            <a:p>
              <a:pPr algn="l" defTabSz="3764434"/>
              <a:r>
                <a:rPr lang="en-US" sz="2900" b="0" dirty="0" smtClean="0">
                  <a:solidFill>
                    <a:schemeClr val="bg1"/>
                  </a:solidFill>
                  <a:latin typeface="Trebuchet MS" pitchFamily="34" charset="0"/>
                </a:rPr>
                <a:t>Need</a:t>
              </a:r>
              <a:r>
                <a:rPr lang="en-US" sz="2900" b="0" baseline="0" dirty="0" smtClean="0">
                  <a:solidFill>
                    <a:schemeClr val="bg1"/>
                  </a:solidFill>
                  <a:latin typeface="Trebuchet MS" pitchFamily="34" charset="0"/>
                </a:rPr>
                <a:t> assistance? Call us at </a:t>
              </a:r>
              <a:r>
                <a:rPr lang="en-US" sz="2900" b="0" dirty="0" smtClean="0">
                  <a:solidFill>
                    <a:srgbClr val="FFC000"/>
                  </a:solidFill>
                  <a:latin typeface="Trebuchet MS" pitchFamily="34" charset="0"/>
                </a:rPr>
                <a:t>1.510.649.3001</a:t>
              </a:r>
            </a:p>
            <a:p>
              <a:pPr algn="l" defTabSz="3764434"/>
              <a:endParaRPr lang="en-US" sz="34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3800" b="1" spc="600" dirty="0" smtClean="0">
                  <a:solidFill>
                    <a:schemeClr val="bg1"/>
                  </a:solidFill>
                  <a:latin typeface="Trebuchet MS" pitchFamily="34" charset="0"/>
                </a:rPr>
                <a:t>QUICK START</a:t>
              </a:r>
            </a:p>
            <a:p>
              <a:pPr algn="ctr"/>
              <a:endParaRPr lang="en-US" sz="3400" b="1"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Zoom in and out</a:t>
              </a:r>
            </a:p>
            <a:p>
              <a:pPr marL="1891694" indent="-1891694" algn="l" defTabSz="850627"/>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900" b="0" baseline="0" dirty="0" smtClean="0">
                <a:solidFill>
                  <a:schemeClr val="bg1"/>
                </a:solidFill>
                <a:latin typeface="Trebuchet MS" pitchFamily="34" charset="0"/>
              </a:endParaRPr>
            </a:p>
            <a:p>
              <a:pPr algn="ctr"/>
              <a:r>
                <a:rPr lang="en-US" sz="34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900" b="1" baseline="0" dirty="0" smtClean="0">
                  <a:solidFill>
                    <a:schemeClr val="bg1"/>
                  </a:solidFill>
                  <a:latin typeface="Trebuchet MS" pitchFamily="34" charset="0"/>
                </a:rPr>
                <a:t/>
              </a:r>
              <a:br>
                <a:rPr lang="en-US" sz="2900" b="1" baseline="0" dirty="0" smtClean="0">
                  <a:solidFill>
                    <a:schemeClr val="bg1"/>
                  </a:solidFill>
                  <a:latin typeface="Trebuchet MS" pitchFamily="34" charset="0"/>
                </a:rPr>
              </a:br>
              <a:endParaRPr lang="en-US" sz="2900" b="1" dirty="0" smtClean="0">
                <a:solidFill>
                  <a:schemeClr val="bg1"/>
                </a:solidFill>
                <a:latin typeface="Trebuchet MS" pitchFamily="34" charset="0"/>
              </a:endParaRPr>
            </a:p>
            <a:p>
              <a:pPr algn="ctr"/>
              <a:endParaRPr lang="en-US" sz="2900" b="1" dirty="0" smtClean="0">
                <a:solidFill>
                  <a:srgbClr val="FFC000"/>
                </a:solidFill>
                <a:latin typeface="Trebuchet MS" pitchFamily="34" charset="0"/>
              </a:endParaRPr>
            </a:p>
            <a:p>
              <a:pPr algn="ctr"/>
              <a:endParaRPr lang="en-US" sz="2900" b="1" dirty="0" smtClean="0">
                <a:solidFill>
                  <a:srgbClr val="FFC000"/>
                </a:solidFill>
                <a:latin typeface="Trebuchet MS" pitchFamily="34" charset="0"/>
              </a:endParaRPr>
            </a:p>
            <a:p>
              <a:pPr algn="ctr"/>
              <a:r>
                <a:rPr lang="en-US" sz="3400" b="1" dirty="0" smtClean="0">
                  <a:solidFill>
                    <a:srgbClr val="FFC000"/>
                  </a:solidFill>
                  <a:latin typeface="Trebuchet MS" pitchFamily="34" charset="0"/>
                </a:rPr>
                <a:t>Adding Logos</a:t>
              </a:r>
              <a:r>
                <a:rPr lang="en-US" sz="34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smtClean="0">
                <a:solidFill>
                  <a:schemeClr val="bg1">
                    <a:lumMod val="75000"/>
                  </a:schemeClr>
                </a:solidFill>
                <a:latin typeface="Trebuchet MS" pitchFamily="34" charset="0"/>
              </a:endParaRPr>
            </a:p>
            <a:p>
              <a:pPr algn="l"/>
              <a:r>
                <a:rPr lang="en-US" sz="2400" b="1" spc="298"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400" b="1" baseline="0" dirty="0" smtClean="0">
                  <a:solidFill>
                    <a:srgbClr val="FFC000"/>
                  </a:solidFill>
                  <a:latin typeface="Trebuchet MS" pitchFamily="34" charset="0"/>
                </a:rPr>
                <a:t>Photographs / Graphics</a:t>
              </a:r>
            </a:p>
            <a:p>
              <a:pPr algn="l" defTabSz="977587"/>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587"/>
              <a:endParaRPr lang="en-US" sz="2400" b="0" baseline="0" dirty="0" smtClean="0">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endParaRPr lang="en-US" sz="2900" b="1" baseline="0" dirty="0" smtClean="0">
                <a:solidFill>
                  <a:srgbClr val="FFC000"/>
                </a:solidFill>
                <a:latin typeface="Trebuchet MS" pitchFamily="34" charset="0"/>
              </a:endParaRPr>
            </a:p>
            <a:p>
              <a:pPr algn="ctr"/>
              <a:r>
                <a:rPr lang="en-US" sz="3400" b="1" baseline="0" dirty="0" smtClean="0">
                  <a:solidFill>
                    <a:srgbClr val="FFC000"/>
                  </a:solidFill>
                  <a:latin typeface="Trebuchet MS" pitchFamily="34" charset="0"/>
                </a:rPr>
                <a:t>Image Quality Check</a:t>
              </a:r>
            </a:p>
            <a:p>
              <a:pPr lvl="0" algn="l" defTabSz="977587"/>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900" b="0" dirty="0" smtClean="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1"/>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3"/>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smtClean="0">
                      <a:solidFill>
                        <a:schemeClr val="tx1"/>
                      </a:solidFill>
                    </a:rPr>
                    <a:t>ORIGINAL</a:t>
                  </a:r>
                  <a:endParaRPr lang="en-US" sz="1400" b="1" dirty="0">
                    <a:solidFill>
                      <a:schemeClr val="tx1"/>
                    </a:solidFill>
                  </a:endParaRP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3"/>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4"/>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smtClean="0">
                    <a:solidFill>
                      <a:schemeClr val="bg1"/>
                    </a:solidFill>
                  </a:rPr>
                  <a:t>Corner</a:t>
                </a:r>
                <a:r>
                  <a:rPr lang="en-US" sz="1400" baseline="0" dirty="0" smtClean="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0864" name="Image" r:id="rId22" imgW="1828440" imgH="1117440" progId="Photoshop.Image.13">
                      <p:embed/>
                    </p:oleObj>
                  </mc:Choice>
                  <mc:Fallback>
                    <p:oleObj name="Image" r:id="rId22"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0865" name="Image" r:id="rId23" imgW="1828440" imgH="1117440" progId="Photoshop.Image.13">
                      <p:embed/>
                    </p:oleObj>
                  </mc:Choice>
                  <mc:Fallback>
                    <p:oleObj name="Image" r:id="rId23"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smtClean="0">
                    <a:solidFill>
                      <a:srgbClr val="92D050"/>
                    </a:solidFill>
                  </a:rPr>
                  <a:t>Good</a:t>
                </a:r>
                <a:r>
                  <a:rPr lang="en-US" sz="1400" baseline="0" dirty="0" smtClean="0">
                    <a:solidFill>
                      <a:srgbClr val="92D050"/>
                    </a:solidFill>
                  </a:rPr>
                  <a:t> </a:t>
                </a:r>
                <a:r>
                  <a:rPr lang="en-US" sz="1400" baseline="0" dirty="0" smtClean="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smtClean="0">
                    <a:solidFill>
                      <a:srgbClr val="FF0000"/>
                    </a:solidFill>
                  </a:rPr>
                  <a:t>Bad </a:t>
                </a:r>
                <a:r>
                  <a:rPr lang="en-US" sz="1400" dirty="0" smtClean="0">
                    <a:solidFill>
                      <a:schemeClr val="bg1"/>
                    </a:solidFill>
                  </a:rPr>
                  <a:t>printing quality</a:t>
                </a:r>
                <a:endParaRPr lang="en-US" sz="1400" dirty="0">
                  <a:solidFill>
                    <a:schemeClr val="bg1"/>
                  </a:solidFill>
                </a:endParaRPr>
              </a:p>
            </p:txBody>
          </p:sp>
        </p:grpSp>
      </p:grpSp>
      <p:pic>
        <p:nvPicPr>
          <p:cNvPr id="100" name="Picture 99"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g"/><Relationship Id="rId7" Type="http://schemas.openxmlformats.org/officeDocument/2006/relationships/image" Target="../media/image16.jpeg"/><Relationship Id="rId12"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jp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31857" y="11102724"/>
            <a:ext cx="10056811" cy="12261645"/>
          </a:xfrm>
        </p:spPr>
        <p:txBody>
          <a:bodyPr/>
          <a:lstStyle/>
          <a:p>
            <a:r>
              <a:rPr lang="en-US" sz="3000" dirty="0"/>
              <a:t>-Vitamin D or </a:t>
            </a:r>
            <a:r>
              <a:rPr lang="en-US" sz="3000" dirty="0" err="1"/>
              <a:t>calciferol</a:t>
            </a:r>
            <a:r>
              <a:rPr lang="en-US" sz="3000" dirty="0"/>
              <a:t> is a fat-soluble vitamin. Two main sources of vitamin D are dietary and endogenous synthesis</a:t>
            </a:r>
          </a:p>
          <a:p>
            <a:r>
              <a:rPr lang="en-US" sz="3000" dirty="0"/>
              <a:t>-25(OH)D levels were categorized as follows: (1) very severe VD deficiency: &lt;12.5 </a:t>
            </a:r>
            <a:r>
              <a:rPr lang="en-US" sz="3000" dirty="0" err="1"/>
              <a:t>nmol</a:t>
            </a:r>
            <a:r>
              <a:rPr lang="en-US" sz="3000" dirty="0"/>
              <a:t>/L; (2) severe VD deficiency: 12.5–24 </a:t>
            </a:r>
            <a:r>
              <a:rPr lang="en-US" sz="3000" dirty="0" err="1"/>
              <a:t>nmol</a:t>
            </a:r>
            <a:r>
              <a:rPr lang="en-US" sz="3000" dirty="0"/>
              <a:t>/L; (3) moderate VD deficiency: 25–49 </a:t>
            </a:r>
            <a:r>
              <a:rPr lang="en-US" sz="3000" dirty="0" err="1"/>
              <a:t>nmol</a:t>
            </a:r>
            <a:r>
              <a:rPr lang="en-US" sz="3000" dirty="0"/>
              <a:t>/L; (4) minor VD deficiency: 50–74 </a:t>
            </a:r>
            <a:r>
              <a:rPr lang="en-US" sz="3000" dirty="0" err="1"/>
              <a:t>nmol</a:t>
            </a:r>
            <a:r>
              <a:rPr lang="en-US" sz="3000" dirty="0"/>
              <a:t>/L; and (5) normal VD level: 75–175 </a:t>
            </a:r>
            <a:r>
              <a:rPr lang="en-US" sz="3000" dirty="0" err="1"/>
              <a:t>nmol</a:t>
            </a:r>
            <a:r>
              <a:rPr lang="en-US" sz="3000" dirty="0"/>
              <a:t>/L</a:t>
            </a:r>
          </a:p>
          <a:p>
            <a:r>
              <a:rPr lang="en-US" sz="3000" dirty="0"/>
              <a:t>-Vitamin D plays a crucial role in blood calcium and phosphate homeostasis supporting the body's metabolic functions, neuromuscular transmission, and bone mineralization. Vitamin D supplementation accelerates fracture-healing rates and decreases the risk of bone fracture</a:t>
            </a:r>
          </a:p>
          <a:p>
            <a:r>
              <a:rPr lang="en-US" sz="3000" dirty="0"/>
              <a:t>-Old age is an independent risk factor for vitamin D deficiency</a:t>
            </a:r>
          </a:p>
          <a:p>
            <a:r>
              <a:rPr lang="en-US" sz="3000" dirty="0"/>
              <a:t>-In regard to the elderly, a direct association between low 25(OH)D levels and frailty syndrome has recently been reported. Increasingly, vitamin D deficiency is associated with several known geriatric syndromes</a:t>
            </a:r>
          </a:p>
          <a:p>
            <a:r>
              <a:rPr lang="en-US" sz="3000" dirty="0" smtClean="0"/>
              <a:t>-In </a:t>
            </a:r>
            <a:r>
              <a:rPr lang="en-US" sz="3000" dirty="0"/>
              <a:t>spite of its high prevalence, particularly among elderly people, vitamin D deficiency is still underestimated by many </a:t>
            </a:r>
            <a:r>
              <a:rPr lang="en-US" sz="3000" dirty="0" smtClean="0"/>
              <a:t>clinicians</a:t>
            </a:r>
          </a:p>
          <a:p>
            <a:pPr marL="457200" indent="-457200">
              <a:buFontTx/>
              <a:buChar char="-"/>
            </a:pPr>
            <a:endParaRPr lang="en-US" sz="3000" dirty="0"/>
          </a:p>
          <a:p>
            <a:pPr marL="457200" indent="-457200">
              <a:buFontTx/>
              <a:buChar char="-"/>
            </a:pPr>
            <a:endParaRPr lang="en-US" sz="3000" dirty="0" smtClean="0"/>
          </a:p>
          <a:p>
            <a:pPr marL="457200" indent="-457200">
              <a:buFontTx/>
              <a:buChar char="-"/>
            </a:pPr>
            <a:endParaRPr lang="en-US" sz="3000" dirty="0"/>
          </a:p>
          <a:p>
            <a:endParaRPr lang="en-US" dirty="0"/>
          </a:p>
        </p:txBody>
      </p:sp>
      <p:sp>
        <p:nvSpPr>
          <p:cNvPr id="3" name="Text Placeholder 2"/>
          <p:cNvSpPr>
            <a:spLocks noGrp="1"/>
          </p:cNvSpPr>
          <p:nvPr>
            <p:ph type="body" sz="quarter" idx="11"/>
          </p:nvPr>
        </p:nvSpPr>
        <p:spPr>
          <a:xfrm>
            <a:off x="931857" y="10473246"/>
            <a:ext cx="10048877" cy="769373"/>
          </a:xfrm>
        </p:spPr>
        <p:txBody>
          <a:bodyPr/>
          <a:lstStyle/>
          <a:p>
            <a:r>
              <a:rPr lang="en-US" dirty="0" smtClean="0"/>
              <a:t>INTRODUCTION</a:t>
            </a:r>
            <a:endParaRPr lang="en-US" dirty="0"/>
          </a:p>
        </p:txBody>
      </p:sp>
      <p:sp>
        <p:nvSpPr>
          <p:cNvPr id="5" name="Text Placeholder 4"/>
          <p:cNvSpPr>
            <a:spLocks noGrp="1"/>
          </p:cNvSpPr>
          <p:nvPr>
            <p:ph type="body" sz="quarter" idx="21"/>
          </p:nvPr>
        </p:nvSpPr>
        <p:spPr>
          <a:xfrm>
            <a:off x="11614863" y="6254961"/>
            <a:ext cx="10048872" cy="10137986"/>
          </a:xfrm>
        </p:spPr>
        <p:txBody>
          <a:bodyPr/>
          <a:lstStyle/>
          <a:p>
            <a:r>
              <a:rPr lang="en-US" sz="3000" dirty="0"/>
              <a:t>-Routine vitamin D supplementation in community-dwelling adults is not recommended (M. </a:t>
            </a:r>
            <a:r>
              <a:rPr lang="en-US" sz="3000" dirty="0" err="1"/>
              <a:t>LeFevre</a:t>
            </a:r>
            <a:r>
              <a:rPr lang="en-US" sz="3000" dirty="0"/>
              <a:t> &amp; N. </a:t>
            </a:r>
            <a:r>
              <a:rPr lang="en-US" sz="3000" dirty="0" err="1"/>
              <a:t>LeFevre</a:t>
            </a:r>
            <a:r>
              <a:rPr lang="en-US" sz="3000" dirty="0"/>
              <a:t>, 2018)</a:t>
            </a:r>
          </a:p>
          <a:p>
            <a:r>
              <a:rPr lang="en-US" sz="3000" dirty="0"/>
              <a:t>-Routine vitamin D supplementation does not prolong life, decrease the incidence of cancer or cardiovascular disease, or decrease fracture rates (M. </a:t>
            </a:r>
            <a:r>
              <a:rPr lang="en-US" sz="3000" dirty="0" err="1"/>
              <a:t>LeFevre</a:t>
            </a:r>
            <a:r>
              <a:rPr lang="en-US" sz="3000" dirty="0"/>
              <a:t> &amp; N. </a:t>
            </a:r>
            <a:r>
              <a:rPr lang="en-US" sz="3000" dirty="0" err="1"/>
              <a:t>LeFevre</a:t>
            </a:r>
            <a:r>
              <a:rPr lang="en-US" sz="3000" dirty="0"/>
              <a:t>, 2018)</a:t>
            </a:r>
          </a:p>
          <a:p>
            <a:r>
              <a:rPr lang="en-US" sz="3000" dirty="0"/>
              <a:t>-There is insufficient evidence to recommend screening the general population for vitamin D deficiency (M. </a:t>
            </a:r>
            <a:r>
              <a:rPr lang="en-US" sz="3000" dirty="0" err="1"/>
              <a:t>LeFevre</a:t>
            </a:r>
            <a:r>
              <a:rPr lang="en-US" sz="3000" dirty="0"/>
              <a:t> &amp; N. </a:t>
            </a:r>
            <a:r>
              <a:rPr lang="en-US" sz="3000" dirty="0" err="1"/>
              <a:t>LeFevre</a:t>
            </a:r>
            <a:r>
              <a:rPr lang="en-US" sz="3000" dirty="0"/>
              <a:t>, 2018)</a:t>
            </a:r>
          </a:p>
          <a:p>
            <a:r>
              <a:rPr lang="en-US" sz="3000" dirty="0"/>
              <a:t>-The USPSTF found adequate evidence that treating vitamin D deficiency does not reduce risk of cancer, type 2 diabetes mellitus, or death in community-dwelling adults, or fractures in persons not at high risk of fractures. Evidence is insufficient for other outcomes, including psychosocial and physical functioning  (M. </a:t>
            </a:r>
            <a:r>
              <a:rPr lang="en-US" sz="3000" dirty="0" err="1"/>
              <a:t>LeFevre</a:t>
            </a:r>
            <a:r>
              <a:rPr lang="en-US" sz="3000" dirty="0"/>
              <a:t> &amp; N. </a:t>
            </a:r>
            <a:r>
              <a:rPr lang="en-US" sz="3000" dirty="0" err="1"/>
              <a:t>LeFevre</a:t>
            </a:r>
            <a:r>
              <a:rPr lang="en-US" sz="3000" dirty="0"/>
              <a:t>, 2018)</a:t>
            </a:r>
          </a:p>
          <a:p>
            <a:r>
              <a:rPr lang="en-US" sz="3000" dirty="0"/>
              <a:t>-The recommended dietary allowances of 600 IU per day for persons one to 70 years of age and 800 IU per day for persons older than 70 years (M. </a:t>
            </a:r>
            <a:r>
              <a:rPr lang="en-US" sz="3000" dirty="0" err="1"/>
              <a:t>LeFevre</a:t>
            </a:r>
            <a:r>
              <a:rPr lang="en-US" sz="3000" dirty="0"/>
              <a:t> &amp; N. </a:t>
            </a:r>
            <a:r>
              <a:rPr lang="en-US" sz="3000" dirty="0" err="1"/>
              <a:t>LeFevre</a:t>
            </a:r>
            <a:r>
              <a:rPr lang="en-US" sz="3000" dirty="0"/>
              <a:t>, 2018) </a:t>
            </a:r>
          </a:p>
          <a:p>
            <a:r>
              <a:rPr lang="en-US" sz="3000" dirty="0"/>
              <a:t>-Vitamin D supplementation of 700 to 800 IU per day reduces falls in older adults (M. </a:t>
            </a:r>
            <a:r>
              <a:rPr lang="en-US" sz="3000" dirty="0" err="1"/>
              <a:t>LeFevre</a:t>
            </a:r>
            <a:r>
              <a:rPr lang="en-US" sz="3000" dirty="0"/>
              <a:t> &amp; N. </a:t>
            </a:r>
            <a:r>
              <a:rPr lang="en-US" sz="3000" dirty="0" err="1"/>
              <a:t>LeFevre</a:t>
            </a:r>
            <a:r>
              <a:rPr lang="en-US" sz="3000" dirty="0"/>
              <a:t>, 2018)</a:t>
            </a:r>
          </a:p>
          <a:p>
            <a:endParaRPr lang="en-US" dirty="0"/>
          </a:p>
        </p:txBody>
      </p:sp>
      <p:sp>
        <p:nvSpPr>
          <p:cNvPr id="6" name="Text Placeholder 5"/>
          <p:cNvSpPr>
            <a:spLocks noGrp="1"/>
          </p:cNvSpPr>
          <p:nvPr>
            <p:ph type="body" sz="quarter" idx="22"/>
          </p:nvPr>
        </p:nvSpPr>
        <p:spPr>
          <a:xfrm>
            <a:off x="11614863" y="5638407"/>
            <a:ext cx="10048877" cy="1350302"/>
          </a:xfrm>
        </p:spPr>
        <p:txBody>
          <a:bodyPr/>
          <a:lstStyle/>
          <a:p>
            <a:r>
              <a:rPr lang="en-US" dirty="0" smtClean="0"/>
              <a:t>CURRENT </a:t>
            </a:r>
            <a:r>
              <a:rPr lang="en-US" dirty="0"/>
              <a:t>CLINICAL GUIDELINES</a:t>
            </a:r>
          </a:p>
          <a:p>
            <a:endParaRPr lang="en-US" dirty="0"/>
          </a:p>
        </p:txBody>
      </p:sp>
      <p:sp>
        <p:nvSpPr>
          <p:cNvPr id="8" name="Text Placeholder 7"/>
          <p:cNvSpPr>
            <a:spLocks noGrp="1"/>
          </p:cNvSpPr>
          <p:nvPr>
            <p:ph type="body" sz="quarter" idx="24"/>
          </p:nvPr>
        </p:nvSpPr>
        <p:spPr/>
        <p:txBody>
          <a:bodyPr/>
          <a:lstStyle/>
          <a:p>
            <a:r>
              <a:rPr lang="en-US" dirty="0" smtClean="0"/>
              <a:t>STUDIES</a:t>
            </a:r>
            <a:endParaRPr lang="en-US" dirty="0"/>
          </a:p>
        </p:txBody>
      </p:sp>
      <p:sp>
        <p:nvSpPr>
          <p:cNvPr id="9" name="Text Placeholder 8"/>
          <p:cNvSpPr>
            <a:spLocks noGrp="1"/>
          </p:cNvSpPr>
          <p:nvPr>
            <p:ph type="body" sz="quarter" idx="25"/>
          </p:nvPr>
        </p:nvSpPr>
        <p:spPr/>
        <p:txBody>
          <a:bodyPr/>
          <a:lstStyle/>
          <a:p>
            <a:r>
              <a:rPr lang="en-US" dirty="0" smtClean="0"/>
              <a:t>CONCLUSIONS</a:t>
            </a:r>
            <a:endParaRPr lang="en-US" dirty="0"/>
          </a:p>
        </p:txBody>
      </p:sp>
      <p:sp>
        <p:nvSpPr>
          <p:cNvPr id="10" name="Text Placeholder 9"/>
          <p:cNvSpPr>
            <a:spLocks noGrp="1"/>
          </p:cNvSpPr>
          <p:nvPr>
            <p:ph type="body" sz="quarter" idx="26"/>
          </p:nvPr>
        </p:nvSpPr>
        <p:spPr>
          <a:xfrm>
            <a:off x="32914035" y="6061148"/>
            <a:ext cx="10047019" cy="5262806"/>
          </a:xfrm>
        </p:spPr>
        <p:txBody>
          <a:bodyPr/>
          <a:lstStyle/>
          <a:p>
            <a:r>
              <a:rPr lang="en-US" sz="3000" dirty="0" smtClean="0"/>
              <a:t>-Studies included </a:t>
            </a:r>
            <a:r>
              <a:rPr lang="en-US" sz="3000" dirty="0"/>
              <a:t>implementation of vitamin D supplementation in adults, and found that vitamin D supplementation was associated with a reduction in falls</a:t>
            </a:r>
            <a:r>
              <a:rPr lang="en-US" sz="3000" dirty="0" smtClean="0"/>
              <a:t>.</a:t>
            </a:r>
          </a:p>
          <a:p>
            <a:r>
              <a:rPr lang="en-US" sz="3000" dirty="0" smtClean="0"/>
              <a:t>-</a:t>
            </a:r>
            <a:r>
              <a:rPr lang="en-US" sz="3000" dirty="0"/>
              <a:t>Through thorough analysis of the evidence, it was discovered that in endeavor to reduce fall rates among elderly, daily 800-1000 IU doses of vitamin D is therapeutic. </a:t>
            </a:r>
            <a:endParaRPr lang="en-US" sz="3000" dirty="0" smtClean="0"/>
          </a:p>
          <a:p>
            <a:r>
              <a:rPr lang="en-US" sz="3000" dirty="0" smtClean="0"/>
              <a:t>-</a:t>
            </a:r>
            <a:r>
              <a:rPr lang="en-US" sz="3000" dirty="0"/>
              <a:t>Rather than inferring that nutrient D is inadequate as a way to forestall falls, these discoveries propose that further research is warranted in order to implement into practice daily vitamin D supplements as intervention to prevent falls.</a:t>
            </a:r>
          </a:p>
        </p:txBody>
      </p:sp>
      <p:sp>
        <p:nvSpPr>
          <p:cNvPr id="11" name="Text Placeholder 10"/>
          <p:cNvSpPr>
            <a:spLocks noGrp="1"/>
          </p:cNvSpPr>
          <p:nvPr>
            <p:ph type="body" sz="quarter" idx="27"/>
          </p:nvPr>
        </p:nvSpPr>
        <p:spPr>
          <a:xfrm>
            <a:off x="32909004" y="11430306"/>
            <a:ext cx="10047019" cy="775560"/>
          </a:xfrm>
        </p:spPr>
        <p:txBody>
          <a:bodyPr/>
          <a:lstStyle/>
          <a:p>
            <a:r>
              <a:rPr lang="en-US" dirty="0" smtClean="0"/>
              <a:t>RECOMMENDATIONS</a:t>
            </a:r>
            <a:endParaRPr lang="en-US" dirty="0"/>
          </a:p>
        </p:txBody>
      </p:sp>
      <p:sp>
        <p:nvSpPr>
          <p:cNvPr id="12" name="Text Placeholder 11"/>
          <p:cNvSpPr>
            <a:spLocks noGrp="1"/>
          </p:cNvSpPr>
          <p:nvPr>
            <p:ph type="body" sz="quarter" idx="28"/>
          </p:nvPr>
        </p:nvSpPr>
        <p:spPr>
          <a:xfrm>
            <a:off x="32919060" y="12094989"/>
            <a:ext cx="10052050" cy="10045653"/>
          </a:xfrm>
        </p:spPr>
        <p:txBody>
          <a:bodyPr/>
          <a:lstStyle/>
          <a:p>
            <a:r>
              <a:rPr lang="en-US" sz="3000" dirty="0"/>
              <a:t>- </a:t>
            </a:r>
            <a:r>
              <a:rPr lang="en-US" sz="3000" dirty="0" smtClean="0"/>
              <a:t>The viability of results that have for reducing falls relies on a multidisciplinary healthcare team and physical movement (</a:t>
            </a:r>
            <a:r>
              <a:rPr lang="en-US" sz="3000" dirty="0" err="1" smtClean="0"/>
              <a:t>Annweiler</a:t>
            </a:r>
            <a:r>
              <a:rPr lang="en-US" sz="3000" dirty="0" smtClean="0"/>
              <a:t> et al., 2010)</a:t>
            </a:r>
          </a:p>
          <a:p>
            <a:r>
              <a:rPr lang="en-US" sz="3000" dirty="0" smtClean="0"/>
              <a:t>- The literature shows that supplementation of nutrient may decrease the fall rates, and vitamin D supplements seem to have a high potential because of their basic application and their minimal financial burden (</a:t>
            </a:r>
            <a:r>
              <a:rPr lang="en-US" sz="3000" dirty="0" err="1" smtClean="0"/>
              <a:t>Annweiler</a:t>
            </a:r>
            <a:r>
              <a:rPr lang="en-US" sz="3000" dirty="0" smtClean="0"/>
              <a:t> et al., 2010)</a:t>
            </a:r>
          </a:p>
          <a:p>
            <a:r>
              <a:rPr lang="en-US" sz="3000" dirty="0" smtClean="0"/>
              <a:t>- Vitamin D supplementation should be coordinated into essential and auxiliary fall anticipation techniques for older adults (</a:t>
            </a:r>
            <a:r>
              <a:rPr lang="en-US" sz="3000" dirty="0" err="1" smtClean="0"/>
              <a:t>Annweiler</a:t>
            </a:r>
            <a:r>
              <a:rPr lang="en-US" sz="3000" dirty="0" smtClean="0"/>
              <a:t> et al., 2010)</a:t>
            </a:r>
          </a:p>
          <a:p>
            <a:r>
              <a:rPr lang="en-US" sz="3000" dirty="0" smtClean="0"/>
              <a:t>-Vitamin D supplementation notwithstanding exercise is progressively considered as an effective system to impact physical, neurological, and muscular abilities and decrease the likelihood of falls in older adults (</a:t>
            </a:r>
            <a:r>
              <a:rPr lang="en-US" sz="3000" dirty="0" err="1" smtClean="0"/>
              <a:t>Annweiler</a:t>
            </a:r>
            <a:r>
              <a:rPr lang="en-US" sz="3000" dirty="0" smtClean="0"/>
              <a:t> et al., 2010)</a:t>
            </a:r>
          </a:p>
          <a:p>
            <a:r>
              <a:rPr lang="en-US" sz="3000" dirty="0" smtClean="0"/>
              <a:t>- </a:t>
            </a:r>
            <a:r>
              <a:rPr lang="en-US" sz="3000" dirty="0"/>
              <a:t>The literature concluded that implementation of 700–800 IU at the minimum of vitamin D is a simple, cost-effective intervention that should be incorporated in addition to existing fall prevention strategies in older adults (</a:t>
            </a:r>
            <a:r>
              <a:rPr lang="en-US" sz="3000" dirty="0" err="1"/>
              <a:t>Annweiler</a:t>
            </a:r>
            <a:r>
              <a:rPr lang="en-US" sz="3000" dirty="0"/>
              <a:t> et al., 2010)</a:t>
            </a:r>
          </a:p>
          <a:p>
            <a:endParaRPr lang="en-US" dirty="0"/>
          </a:p>
        </p:txBody>
      </p:sp>
      <p:sp>
        <p:nvSpPr>
          <p:cNvPr id="13" name="Text Placeholder 12"/>
          <p:cNvSpPr>
            <a:spLocks noGrp="1"/>
          </p:cNvSpPr>
          <p:nvPr>
            <p:ph type="body" sz="quarter" idx="29"/>
          </p:nvPr>
        </p:nvSpPr>
        <p:spPr>
          <a:xfrm>
            <a:off x="32919060" y="26552916"/>
            <a:ext cx="10047019" cy="769373"/>
          </a:xfrm>
        </p:spPr>
        <p:txBody>
          <a:bodyPr/>
          <a:lstStyle/>
          <a:p>
            <a:r>
              <a:rPr lang="en-US" dirty="0" smtClean="0"/>
              <a:t>REFERENCES</a:t>
            </a:r>
            <a:endParaRPr lang="en-US" dirty="0"/>
          </a:p>
        </p:txBody>
      </p:sp>
      <p:sp>
        <p:nvSpPr>
          <p:cNvPr id="14" name="Text Placeholder 13"/>
          <p:cNvSpPr>
            <a:spLocks noGrp="1"/>
          </p:cNvSpPr>
          <p:nvPr>
            <p:ph type="body" sz="quarter" idx="30"/>
          </p:nvPr>
        </p:nvSpPr>
        <p:spPr>
          <a:xfrm>
            <a:off x="32924091" y="27069521"/>
            <a:ext cx="10047019" cy="5706004"/>
          </a:xfrm>
        </p:spPr>
        <p:txBody>
          <a:bodyPr/>
          <a:lstStyle/>
          <a:p>
            <a:r>
              <a:rPr lang="fr-FR" sz="1000" dirty="0" err="1"/>
              <a:t>Annweiler</a:t>
            </a:r>
            <a:r>
              <a:rPr lang="fr-FR" sz="1000" dirty="0"/>
              <a:t>, C., </a:t>
            </a:r>
            <a:r>
              <a:rPr lang="fr-FR" sz="1000" dirty="0" err="1"/>
              <a:t>Montero-Odasso</a:t>
            </a:r>
            <a:r>
              <a:rPr lang="fr-FR" sz="1000" dirty="0"/>
              <a:t>, M., Schott, A. M., </a:t>
            </a:r>
            <a:r>
              <a:rPr lang="fr-FR" sz="1000" dirty="0" err="1"/>
              <a:t>Berrut</a:t>
            </a:r>
            <a:r>
              <a:rPr lang="fr-FR" sz="1000" dirty="0"/>
              <a:t>, G., </a:t>
            </a:r>
            <a:r>
              <a:rPr lang="fr-FR" sz="1000" dirty="0" err="1"/>
              <a:t>Fantino</a:t>
            </a:r>
            <a:r>
              <a:rPr lang="fr-FR" sz="1000" dirty="0"/>
              <a:t>, B., &amp; </a:t>
            </a:r>
            <a:r>
              <a:rPr lang="fr-FR" sz="1000" dirty="0" err="1"/>
              <a:t>Beauchet</a:t>
            </a:r>
            <a:r>
              <a:rPr lang="fr-FR" sz="1000" dirty="0"/>
              <a:t>, O. </a:t>
            </a:r>
            <a:endParaRPr lang="en-US" sz="1000" dirty="0"/>
          </a:p>
          <a:p>
            <a:r>
              <a:rPr lang="en-US" sz="1000" dirty="0"/>
              <a:t>(2010). Fall prevention and vitamin D in the elderly: An overview of the key role of the non-bone effects. </a:t>
            </a:r>
            <a:r>
              <a:rPr lang="en-US" sz="1000" i="1" dirty="0"/>
              <a:t>Journal of </a:t>
            </a:r>
            <a:r>
              <a:rPr lang="en-US" sz="1000" i="1" dirty="0" err="1"/>
              <a:t>Neuroengineering</a:t>
            </a:r>
            <a:r>
              <a:rPr lang="en-US" sz="1000" i="1" dirty="0"/>
              <a:t> and Rehabilitation, 7,</a:t>
            </a:r>
            <a:r>
              <a:rPr lang="en-US" sz="1000" dirty="0"/>
              <a:t> 50. https://doi.org/10.1186/1743-0003-7-50</a:t>
            </a:r>
          </a:p>
          <a:p>
            <a:r>
              <a:rPr lang="en-US" sz="1000" dirty="0" err="1"/>
              <a:t>Annweiler</a:t>
            </a:r>
            <a:r>
              <a:rPr lang="en-US" sz="1000" dirty="0"/>
              <a:t>, C., &amp; </a:t>
            </a:r>
            <a:r>
              <a:rPr lang="en-US" sz="1000" dirty="0" err="1"/>
              <a:t>Beauchet</a:t>
            </a:r>
            <a:r>
              <a:rPr lang="en-US" sz="1000" dirty="0"/>
              <a:t>, O. (2015). Questioning vitamin D status of elderly fallers and </a:t>
            </a:r>
          </a:p>
          <a:p>
            <a:r>
              <a:rPr lang="en-US" sz="1000" dirty="0" err="1"/>
              <a:t>nonfallers</a:t>
            </a:r>
            <a:r>
              <a:rPr lang="en-US" sz="1000" dirty="0"/>
              <a:t>: A meta-analysis to address a “forgotten step.” </a:t>
            </a:r>
            <a:r>
              <a:rPr lang="en-US" sz="1000" i="1" dirty="0"/>
              <a:t>Journal of Internal Medicine, 277</a:t>
            </a:r>
            <a:r>
              <a:rPr lang="en-US" sz="1000" dirty="0"/>
              <a:t>(1), 16–44. https://doi.org/10.1111/joim.12250</a:t>
            </a:r>
          </a:p>
          <a:p>
            <a:r>
              <a:rPr lang="en-US" sz="1000" dirty="0" err="1"/>
              <a:t>Boersma</a:t>
            </a:r>
            <a:r>
              <a:rPr lang="en-US" sz="1000" dirty="0"/>
              <a:t>, D., </a:t>
            </a:r>
            <a:r>
              <a:rPr lang="en-US" sz="1000" dirty="0" err="1"/>
              <a:t>Demontiero</a:t>
            </a:r>
            <a:r>
              <a:rPr lang="en-US" sz="1000" dirty="0"/>
              <a:t>, O., </a:t>
            </a:r>
            <a:r>
              <a:rPr lang="en-US" sz="1000" dirty="0" err="1"/>
              <a:t>Amiri</a:t>
            </a:r>
            <a:r>
              <a:rPr lang="en-US" sz="1000" dirty="0"/>
              <a:t>, Z., Hassan, S., Suarez, H., </a:t>
            </a:r>
            <a:r>
              <a:rPr lang="en-US" sz="1000" dirty="0" err="1"/>
              <a:t>Geisinger</a:t>
            </a:r>
            <a:r>
              <a:rPr lang="en-US" sz="1000" dirty="0"/>
              <a:t>, D., </a:t>
            </a:r>
            <a:r>
              <a:rPr lang="en-US" sz="1000" dirty="0" err="1"/>
              <a:t>Suriyaarachchi</a:t>
            </a:r>
            <a:r>
              <a:rPr lang="en-US" sz="1000" dirty="0"/>
              <a:t>, </a:t>
            </a:r>
          </a:p>
          <a:p>
            <a:r>
              <a:rPr lang="fr-FR" sz="1000" dirty="0"/>
              <a:t>P., Sharma, A., &amp; Duque, G. (2012). </a:t>
            </a:r>
            <a:r>
              <a:rPr lang="en-US" sz="1000" dirty="0"/>
              <a:t>Vitamin D status in relation to postural stability in the elderly. </a:t>
            </a:r>
            <a:r>
              <a:rPr lang="en-US" sz="1000" i="1" dirty="0"/>
              <a:t>Journal of Nutrition, Health &amp; Aging, 16</a:t>
            </a:r>
            <a:r>
              <a:rPr lang="en-US" sz="1000" dirty="0"/>
              <a:t>(3), 270–275. https://doi.org/10.1007/s12603-011-0345-5</a:t>
            </a:r>
          </a:p>
          <a:p>
            <a:r>
              <a:rPr lang="en-US" sz="1000" dirty="0" err="1"/>
              <a:t>Bogaerts</a:t>
            </a:r>
            <a:r>
              <a:rPr lang="en-US" sz="1000" dirty="0"/>
              <a:t> A, </a:t>
            </a:r>
            <a:r>
              <a:rPr lang="en-US" sz="1000" dirty="0" err="1"/>
              <a:t>Delecluse</a:t>
            </a:r>
            <a:r>
              <a:rPr lang="en-US" sz="1000" dirty="0"/>
              <a:t> C, </a:t>
            </a:r>
            <a:r>
              <a:rPr lang="en-US" sz="1000" dirty="0" err="1"/>
              <a:t>Boonen</a:t>
            </a:r>
            <a:r>
              <a:rPr lang="en-US" sz="1000" dirty="0"/>
              <a:t> S, </a:t>
            </a:r>
            <a:r>
              <a:rPr lang="en-US" sz="1000" dirty="0" err="1"/>
              <a:t>Claessens</a:t>
            </a:r>
            <a:r>
              <a:rPr lang="en-US" sz="1000" dirty="0"/>
              <a:t> AL, </a:t>
            </a:r>
            <a:r>
              <a:rPr lang="en-US" sz="1000" dirty="0" err="1"/>
              <a:t>Milisen</a:t>
            </a:r>
            <a:r>
              <a:rPr lang="en-US" sz="1000" dirty="0"/>
              <a:t> K, &amp; </a:t>
            </a:r>
            <a:r>
              <a:rPr lang="en-US" sz="1000" dirty="0" err="1"/>
              <a:t>Verschueren</a:t>
            </a:r>
            <a:r>
              <a:rPr lang="en-US" sz="1000" dirty="0"/>
              <a:t> SM. (2011). </a:t>
            </a:r>
            <a:r>
              <a:rPr lang="en-US" sz="1000" dirty="0" smtClean="0"/>
              <a:t>Changes </a:t>
            </a:r>
            <a:r>
              <a:rPr lang="en-US" sz="1000" dirty="0"/>
              <a:t>in balance, functional performance and fall risk following whole body vibration </a:t>
            </a:r>
            <a:r>
              <a:rPr lang="en-US" sz="1000" dirty="0" smtClean="0"/>
              <a:t>training </a:t>
            </a:r>
            <a:r>
              <a:rPr lang="en-US" sz="1000" dirty="0"/>
              <a:t>and vitamin D supplementation in institutionalized elderly women: A 6 month </a:t>
            </a:r>
            <a:r>
              <a:rPr lang="en-US" sz="1000" dirty="0" smtClean="0"/>
              <a:t>randomized </a:t>
            </a:r>
            <a:r>
              <a:rPr lang="en-US" sz="1000" dirty="0"/>
              <a:t>controlled trial. </a:t>
            </a:r>
            <a:r>
              <a:rPr lang="en-US" sz="1000" i="1" dirty="0"/>
              <a:t>Gait &amp; Posture, 33</a:t>
            </a:r>
            <a:r>
              <a:rPr lang="en-US" sz="1000" dirty="0"/>
              <a:t>(3), 466–472. https://</a:t>
            </a:r>
            <a:r>
              <a:rPr lang="en-US" sz="1000" dirty="0" smtClean="0"/>
              <a:t>doi.org/10.1016/j.gaitpost.2010.12.027</a:t>
            </a:r>
            <a:endParaRPr lang="en-US" sz="1000" dirty="0"/>
          </a:p>
          <a:p>
            <a:r>
              <a:rPr lang="en-US" sz="1000" dirty="0"/>
              <a:t>Chua, G. T., &amp; Wong, R. Y. (2011). Association between vitamin D dosing regimen and fall </a:t>
            </a:r>
            <a:r>
              <a:rPr lang="en-US" sz="1000" dirty="0" smtClean="0"/>
              <a:t>prevention </a:t>
            </a:r>
            <a:r>
              <a:rPr lang="en-US" sz="1000" dirty="0"/>
              <a:t>in long-term care seniors. </a:t>
            </a:r>
            <a:r>
              <a:rPr lang="en-US" sz="1000" i="1" dirty="0"/>
              <a:t>Canadian Geriatrics Journal, 14</a:t>
            </a:r>
            <a:r>
              <a:rPr lang="en-US" sz="1000" dirty="0"/>
              <a:t>(4), 93–99. https</a:t>
            </a:r>
            <a:r>
              <a:rPr lang="en-US" sz="1000" dirty="0" smtClean="0"/>
              <a:t>://doi.org/10.57700/cgj.v14i4.23</a:t>
            </a:r>
            <a:endParaRPr lang="en-US" sz="1000" dirty="0"/>
          </a:p>
          <a:p>
            <a:r>
              <a:rPr lang="fr-FR" sz="1000" dirty="0" err="1"/>
              <a:t>Dinomais</a:t>
            </a:r>
            <a:r>
              <a:rPr lang="fr-FR" sz="1000" dirty="0"/>
              <a:t>, M., </a:t>
            </a:r>
            <a:r>
              <a:rPr lang="fr-FR" sz="1000" dirty="0" err="1"/>
              <a:t>Annweiler</a:t>
            </a:r>
            <a:r>
              <a:rPr lang="fr-FR" sz="1000" dirty="0"/>
              <a:t>, C., Duval, G., Paré, P.-Y., Gautier, J., &amp; </a:t>
            </a:r>
            <a:r>
              <a:rPr lang="fr-FR" sz="1000" dirty="0" err="1"/>
              <a:t>Walrand</a:t>
            </a:r>
            <a:r>
              <a:rPr lang="fr-FR" sz="1000" dirty="0"/>
              <a:t>, S. (2017</a:t>
            </a:r>
            <a:r>
              <a:rPr lang="fr-FR" sz="1000" dirty="0" smtClean="0"/>
              <a:t>).</a:t>
            </a:r>
            <a:r>
              <a:rPr lang="en-US" sz="1000" dirty="0" smtClean="0"/>
              <a:t>Vitamin </a:t>
            </a:r>
            <a:r>
              <a:rPr lang="en-US" sz="1000" dirty="0"/>
              <a:t>D and the mechanisms, circumstances and consequences of falls in older </a:t>
            </a:r>
            <a:r>
              <a:rPr lang="en-US" sz="1000" dirty="0" smtClean="0"/>
              <a:t>adults</a:t>
            </a:r>
            <a:r>
              <a:rPr lang="en-US" sz="1000" dirty="0"/>
              <a:t>: A </a:t>
            </a:r>
            <a:r>
              <a:rPr lang="en-US" sz="1000" dirty="0" smtClean="0"/>
              <a:t>case-</a:t>
            </a:r>
            <a:r>
              <a:rPr lang="en-US" sz="1000" dirty="0" err="1" smtClean="0"/>
              <a:t>controlstudy</a:t>
            </a:r>
            <a:r>
              <a:rPr lang="en-US" sz="1000" dirty="0"/>
              <a:t>. </a:t>
            </a:r>
            <a:r>
              <a:rPr lang="en-US" sz="1000" i="1" dirty="0"/>
              <a:t>Journal of Nutrition, Health &amp; Aging, 21</a:t>
            </a:r>
            <a:r>
              <a:rPr lang="en-US" sz="1000" dirty="0"/>
              <a:t>(10), </a:t>
            </a:r>
            <a:r>
              <a:rPr lang="en-US" sz="1000" dirty="0" smtClean="0"/>
              <a:t>1307–1313</a:t>
            </a:r>
            <a:r>
              <a:rPr lang="en-US" sz="1000" dirty="0"/>
              <a:t>. https://doi.org/10.1007/s12603-016-0857-0</a:t>
            </a:r>
          </a:p>
          <a:p>
            <a:r>
              <a:rPr lang="en-US" sz="1000" dirty="0" err="1"/>
              <a:t>Kalyani</a:t>
            </a:r>
            <a:r>
              <a:rPr lang="en-US" sz="1000" dirty="0"/>
              <a:t>, R.R., Stein, B., &amp; </a:t>
            </a:r>
            <a:r>
              <a:rPr lang="en-US" sz="1000" dirty="0" err="1"/>
              <a:t>Valiyil</a:t>
            </a:r>
            <a:r>
              <a:rPr lang="en-US" sz="1000" dirty="0"/>
              <a:t>, R. (2011). Vitamin D reduces the risk of falls in older adults </a:t>
            </a:r>
            <a:r>
              <a:rPr lang="en-US" sz="1000" dirty="0" smtClean="0"/>
              <a:t>compared </a:t>
            </a:r>
            <a:r>
              <a:rPr lang="en-US" sz="1000" dirty="0"/>
              <a:t>with calcium or placebo. </a:t>
            </a:r>
            <a:r>
              <a:rPr lang="en-US" sz="1000" i="1" dirty="0"/>
              <a:t>Evidence Based Nursing, 14</a:t>
            </a:r>
            <a:r>
              <a:rPr lang="en-US" sz="1000" dirty="0"/>
              <a:t>(2), 38–39. https</a:t>
            </a:r>
            <a:r>
              <a:rPr lang="en-US" sz="1000" dirty="0" smtClean="0"/>
              <a:t>://doi.org/10.1136/ebn1120</a:t>
            </a:r>
          </a:p>
          <a:p>
            <a:r>
              <a:rPr lang="en-US" sz="1000" dirty="0" err="1"/>
              <a:t>Kweder</a:t>
            </a:r>
            <a:r>
              <a:rPr lang="en-US" sz="1000" dirty="0"/>
              <a:t>, H., &amp; </a:t>
            </a:r>
            <a:r>
              <a:rPr lang="en-US" sz="1000" dirty="0" err="1"/>
              <a:t>Eidi</a:t>
            </a:r>
            <a:r>
              <a:rPr lang="en-US" sz="1000" dirty="0"/>
              <a:t>, H. (2018). Vitamin D deficiency in elderly: Risk factors and drugs impact on vitamin D status. </a:t>
            </a:r>
            <a:r>
              <a:rPr lang="en-US" sz="1000" i="1" dirty="0"/>
              <a:t>Avicenna Journal of Medicine, 8</a:t>
            </a:r>
            <a:r>
              <a:rPr lang="en-US" sz="1000" dirty="0"/>
              <a:t>(4), 139–146. https://</a:t>
            </a:r>
            <a:r>
              <a:rPr lang="en-US" sz="1000" dirty="0" smtClean="0"/>
              <a:t>doi.org/10.4103/ajm.AJM_20_18</a:t>
            </a:r>
          </a:p>
          <a:p>
            <a:r>
              <a:rPr lang="en-US" sz="1000" dirty="0" err="1"/>
              <a:t>LeFevre</a:t>
            </a:r>
            <a:r>
              <a:rPr lang="en-US" sz="1000" dirty="0"/>
              <a:t>, M.L., &amp; </a:t>
            </a:r>
            <a:r>
              <a:rPr lang="en-US" sz="1000" dirty="0" err="1"/>
              <a:t>LeFevre</a:t>
            </a:r>
            <a:r>
              <a:rPr lang="en-US" sz="1000" dirty="0"/>
              <a:t>, N.M. (2018). Vitamin D screening and supplementation in </a:t>
            </a:r>
            <a:r>
              <a:rPr lang="en-US" sz="1000" dirty="0" smtClean="0"/>
              <a:t>community-dwelling adults</a:t>
            </a:r>
            <a:r>
              <a:rPr lang="en-US" sz="1000" dirty="0"/>
              <a:t>: </a:t>
            </a:r>
            <a:r>
              <a:rPr lang="en-US" sz="1000" dirty="0" smtClean="0"/>
              <a:t>Common </a:t>
            </a:r>
            <a:r>
              <a:rPr lang="en-US" sz="1000" dirty="0"/>
              <a:t>questions and answers. </a:t>
            </a:r>
            <a:r>
              <a:rPr lang="en-US" sz="1000" i="1" dirty="0"/>
              <a:t>American Family Physician, 97</a:t>
            </a:r>
            <a:r>
              <a:rPr lang="en-US" sz="1000" dirty="0"/>
              <a:t>(4), 254-260</a:t>
            </a:r>
          </a:p>
          <a:p>
            <a:r>
              <a:rPr lang="fr-FR" sz="1000" dirty="0" err="1"/>
              <a:t>Marcelli</a:t>
            </a:r>
            <a:r>
              <a:rPr lang="fr-FR" sz="1000" dirty="0"/>
              <a:t>, C., </a:t>
            </a:r>
            <a:r>
              <a:rPr lang="fr-FR" sz="1000" dirty="0" err="1"/>
              <a:t>Chavoix</a:t>
            </a:r>
            <a:r>
              <a:rPr lang="fr-FR" sz="1000" dirty="0"/>
              <a:t>, C., &amp; </a:t>
            </a:r>
            <a:r>
              <a:rPr lang="fr-FR" sz="1000" dirty="0" err="1"/>
              <a:t>Dargent</a:t>
            </a:r>
            <a:r>
              <a:rPr lang="fr-FR" sz="1000" dirty="0"/>
              <a:t>-Molina, P. (2015). </a:t>
            </a:r>
            <a:r>
              <a:rPr lang="en-US" sz="1000" dirty="0"/>
              <a:t>Beneficial effects of vitamin D on </a:t>
            </a:r>
            <a:r>
              <a:rPr lang="en-US" sz="1000" dirty="0" smtClean="0"/>
              <a:t>falls and </a:t>
            </a:r>
            <a:r>
              <a:rPr lang="en-US" sz="1000" dirty="0"/>
              <a:t>fractures: is cognition rather than bone or muscle behind these benefits? </a:t>
            </a:r>
            <a:r>
              <a:rPr lang="en-US" sz="1000" i="1" dirty="0" smtClean="0"/>
              <a:t>Osteoporosis International</a:t>
            </a:r>
            <a:r>
              <a:rPr lang="en-US" sz="1000" i="1" dirty="0"/>
              <a:t>, 26</a:t>
            </a:r>
            <a:r>
              <a:rPr lang="en-US" sz="1000" dirty="0"/>
              <a:t>(1), 1–10. https://doi.org/10.1007/s00198-014-2829-8</a:t>
            </a:r>
          </a:p>
          <a:p>
            <a:r>
              <a:rPr lang="en-US" sz="1000" dirty="0"/>
              <a:t>Peterson, A., </a:t>
            </a:r>
            <a:r>
              <a:rPr lang="en-US" sz="1000" dirty="0" err="1"/>
              <a:t>Mattek</a:t>
            </a:r>
            <a:r>
              <a:rPr lang="en-US" sz="1000" dirty="0"/>
              <a:t>, N., Clemons, A., Bowman, G., </a:t>
            </a:r>
            <a:r>
              <a:rPr lang="en-US" sz="1000" dirty="0" err="1"/>
              <a:t>Buracchio</a:t>
            </a:r>
            <a:r>
              <a:rPr lang="en-US" sz="1000" dirty="0"/>
              <a:t>, T., Kaye, J., &amp; Quinn, J. (2012). </a:t>
            </a:r>
          </a:p>
          <a:p>
            <a:r>
              <a:rPr lang="en-US" sz="1000" dirty="0"/>
              <a:t>Serum vitamin d concentrations are associated with falling and cognitive function in older adults. </a:t>
            </a:r>
            <a:r>
              <a:rPr lang="en-US" sz="1000" i="1" dirty="0"/>
              <a:t>Journal of Nutrition, Health &amp; Aging, 16</a:t>
            </a:r>
            <a:r>
              <a:rPr lang="en-US" sz="1000" dirty="0"/>
              <a:t>(10), 898–901. https://doi.org/10.1007/s12603-012-0378-4</a:t>
            </a:r>
          </a:p>
          <a:p>
            <a:r>
              <a:rPr lang="fr-FR" sz="1000" dirty="0"/>
              <a:t>Tang, O., </a:t>
            </a:r>
            <a:r>
              <a:rPr lang="fr-FR" sz="1000" dirty="0" err="1"/>
              <a:t>Juraschek</a:t>
            </a:r>
            <a:r>
              <a:rPr lang="fr-FR" sz="1000" dirty="0"/>
              <a:t>, S. P., &amp; Appel, L. J. (2018). </a:t>
            </a:r>
            <a:r>
              <a:rPr lang="en-US" sz="1000" dirty="0"/>
              <a:t>Design features of randomized clinical trials of </a:t>
            </a:r>
          </a:p>
          <a:p>
            <a:r>
              <a:rPr lang="en-US" sz="1000" dirty="0"/>
              <a:t>vitamin D and falls: A systematic review. </a:t>
            </a:r>
            <a:r>
              <a:rPr lang="en-US" sz="1000" i="1" dirty="0"/>
              <a:t>Nutrients, 10</a:t>
            </a:r>
            <a:r>
              <a:rPr lang="en-US" sz="1000" dirty="0"/>
              <a:t>(8), 964. https://doi.org/10.3390/nu10080964</a:t>
            </a:r>
          </a:p>
          <a:p>
            <a:endParaRPr lang="en-US" dirty="0"/>
          </a:p>
        </p:txBody>
      </p:sp>
      <p:sp>
        <p:nvSpPr>
          <p:cNvPr id="16" name="Text Placeholder 15"/>
          <p:cNvSpPr>
            <a:spLocks noGrp="1"/>
          </p:cNvSpPr>
          <p:nvPr>
            <p:ph type="body" sz="quarter" idx="150"/>
          </p:nvPr>
        </p:nvSpPr>
        <p:spPr>
          <a:xfrm>
            <a:off x="6200552" y="4235518"/>
            <a:ext cx="31998970" cy="1280160"/>
          </a:xfrm>
        </p:spPr>
        <p:txBody>
          <a:bodyPr/>
          <a:lstStyle/>
          <a:p>
            <a:r>
              <a:rPr lang="en-US" dirty="0" smtClean="0"/>
              <a:t>Salem State University</a:t>
            </a:r>
            <a:endParaRPr lang="en-US" dirty="0"/>
          </a:p>
        </p:txBody>
      </p:sp>
      <p:sp>
        <p:nvSpPr>
          <p:cNvPr id="17" name="Text Placeholder 16"/>
          <p:cNvSpPr>
            <a:spLocks noGrp="1"/>
          </p:cNvSpPr>
          <p:nvPr>
            <p:ph type="body" sz="quarter" idx="151"/>
          </p:nvPr>
        </p:nvSpPr>
        <p:spPr>
          <a:xfrm>
            <a:off x="6200552" y="3280879"/>
            <a:ext cx="31998970" cy="1280160"/>
          </a:xfrm>
        </p:spPr>
        <p:txBody>
          <a:bodyPr>
            <a:normAutofit/>
          </a:bodyPr>
          <a:lstStyle/>
          <a:p>
            <a:r>
              <a:rPr lang="en-US" sz="6000" dirty="0" smtClean="0"/>
              <a:t>Mahala </a:t>
            </a:r>
            <a:r>
              <a:rPr lang="en-US" sz="6000" dirty="0" err="1" smtClean="0"/>
              <a:t>StPaul</a:t>
            </a:r>
            <a:r>
              <a:rPr lang="en-US" sz="6000" dirty="0" smtClean="0"/>
              <a:t>, RN, BSN, MSN [c]</a:t>
            </a:r>
            <a:endParaRPr lang="en-US" sz="6000" dirty="0"/>
          </a:p>
        </p:txBody>
      </p:sp>
      <p:sp>
        <p:nvSpPr>
          <p:cNvPr id="18" name="Text Placeholder 17"/>
          <p:cNvSpPr>
            <a:spLocks noGrp="1"/>
          </p:cNvSpPr>
          <p:nvPr>
            <p:ph type="body" sz="quarter" idx="153"/>
          </p:nvPr>
        </p:nvSpPr>
        <p:spPr>
          <a:xfrm>
            <a:off x="5005137" y="397252"/>
            <a:ext cx="31622784" cy="2883627"/>
          </a:xfrm>
        </p:spPr>
        <p:txBody>
          <a:bodyPr>
            <a:normAutofit fontScale="62500" lnSpcReduction="20000"/>
          </a:bodyPr>
          <a:lstStyle/>
          <a:p>
            <a:r>
              <a:rPr lang="en-US" sz="17500"/>
              <a:t>Role of Vitamin D in preventing falls in Nursing Home Patients</a:t>
            </a:r>
            <a:endParaRPr lang="en-US" sz="17500" dirty="0"/>
          </a:p>
          <a:p>
            <a:endParaRPr lang="en-US" dirty="0"/>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01641" y="1125264"/>
            <a:ext cx="5759413" cy="4117269"/>
          </a:xfrm>
          <a:prstGeom prst="rect">
            <a:avLst/>
          </a:prstGeom>
        </p:spPr>
      </p:pic>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241" y="6178760"/>
            <a:ext cx="9989702" cy="3993520"/>
          </a:xfrm>
          <a:prstGeom prst="rect">
            <a:avLst/>
          </a:prstGeom>
        </p:spPr>
      </p:pic>
      <p:sp>
        <p:nvSpPr>
          <p:cNvPr id="40" name="Text Placeholder 4"/>
          <p:cNvSpPr>
            <a:spLocks noGrp="1"/>
          </p:cNvSpPr>
          <p:nvPr>
            <p:ph type="body" sz="quarter" idx="21"/>
          </p:nvPr>
        </p:nvSpPr>
        <p:spPr>
          <a:xfrm>
            <a:off x="11614868" y="27069521"/>
            <a:ext cx="10048872" cy="4431809"/>
          </a:xfrm>
        </p:spPr>
        <p:txBody>
          <a:bodyPr/>
          <a:lstStyle/>
          <a:p>
            <a:r>
              <a:rPr lang="en-US" sz="3000" dirty="0" smtClean="0"/>
              <a:t>-In </a:t>
            </a:r>
            <a:r>
              <a:rPr lang="en-US" sz="3000" dirty="0"/>
              <a:t>order to answer the PICO </a:t>
            </a:r>
            <a:r>
              <a:rPr lang="en-US" sz="3000" dirty="0" smtClean="0"/>
              <a:t>question, the </a:t>
            </a:r>
            <a:r>
              <a:rPr lang="en-US" sz="3000" dirty="0"/>
              <a:t>nurse practitioner must do extensive research and perform a literature review. </a:t>
            </a:r>
            <a:endParaRPr lang="en-US" sz="3000" dirty="0" smtClean="0"/>
          </a:p>
          <a:p>
            <a:r>
              <a:rPr lang="en-US" sz="3000" dirty="0" smtClean="0"/>
              <a:t>-The </a:t>
            </a:r>
            <a:r>
              <a:rPr lang="en-US" sz="3000" dirty="0"/>
              <a:t>database searched was CINAHL Plus with Full Text.  </a:t>
            </a:r>
            <a:endParaRPr lang="en-US" sz="3000" dirty="0" smtClean="0"/>
          </a:p>
          <a:p>
            <a:r>
              <a:rPr lang="en-US" sz="3000" dirty="0"/>
              <a:t>-</a:t>
            </a:r>
            <a:r>
              <a:rPr lang="en-US" sz="3000" dirty="0" smtClean="0"/>
              <a:t>Keywords</a:t>
            </a:r>
            <a:r>
              <a:rPr lang="en-US" sz="3000" dirty="0"/>
              <a:t>: vitamin D and falls. A total number of 9 articles published between 2010 and 2020 were chosen. </a:t>
            </a:r>
            <a:endParaRPr lang="en-US" sz="3000" dirty="0" smtClean="0"/>
          </a:p>
          <a:p>
            <a:r>
              <a:rPr lang="en-US" sz="3000" dirty="0"/>
              <a:t>-</a:t>
            </a:r>
            <a:r>
              <a:rPr lang="en-US" sz="3000" dirty="0" smtClean="0"/>
              <a:t>The </a:t>
            </a:r>
            <a:r>
              <a:rPr lang="en-US" sz="3000" dirty="0"/>
              <a:t>articles included systematic reviews, randomized controlled trials, cohort studies, cross-sectional studies, case-control studies, meta-analysis, and an observational study.</a:t>
            </a:r>
          </a:p>
        </p:txBody>
      </p:sp>
      <p:sp>
        <p:nvSpPr>
          <p:cNvPr id="41" name="Text Placeholder 4"/>
          <p:cNvSpPr>
            <a:spLocks noGrp="1"/>
          </p:cNvSpPr>
          <p:nvPr>
            <p:ph type="body" sz="quarter" idx="21"/>
          </p:nvPr>
        </p:nvSpPr>
        <p:spPr>
          <a:xfrm>
            <a:off x="11614853" y="24117857"/>
            <a:ext cx="10048872" cy="2605323"/>
          </a:xfrm>
        </p:spPr>
        <p:txBody>
          <a:bodyPr/>
          <a:lstStyle/>
          <a:p>
            <a:r>
              <a:rPr lang="en-US" sz="3000" dirty="0"/>
              <a:t>In patients ages 65 and older living in nursing care facilities, does the implementation of vitamin D supplementation in addition to fall prevention strategies in comparison to fall prevention strategies alone decrease the risk for falls</a:t>
            </a:r>
            <a:r>
              <a:rPr lang="en-US" sz="3000" dirty="0" smtClean="0"/>
              <a:t>?</a:t>
            </a:r>
            <a:endParaRPr lang="en-US" sz="3000" dirty="0"/>
          </a:p>
        </p:txBody>
      </p:sp>
      <p:sp>
        <p:nvSpPr>
          <p:cNvPr id="43" name="Text Placeholder 5"/>
          <p:cNvSpPr>
            <a:spLocks noGrp="1"/>
          </p:cNvSpPr>
          <p:nvPr>
            <p:ph type="body" sz="quarter" idx="22"/>
          </p:nvPr>
        </p:nvSpPr>
        <p:spPr>
          <a:xfrm>
            <a:off x="11614853" y="23505989"/>
            <a:ext cx="10048877" cy="775560"/>
          </a:xfrm>
        </p:spPr>
        <p:txBody>
          <a:bodyPr/>
          <a:lstStyle/>
          <a:p>
            <a:r>
              <a:rPr lang="en-US" dirty="0" smtClean="0"/>
              <a:t>PICO</a:t>
            </a:r>
            <a:endParaRPr lang="en-US" dirty="0"/>
          </a:p>
        </p:txBody>
      </p:sp>
      <p:sp>
        <p:nvSpPr>
          <p:cNvPr id="44" name="Text Placeholder 5"/>
          <p:cNvSpPr>
            <a:spLocks noGrp="1"/>
          </p:cNvSpPr>
          <p:nvPr>
            <p:ph type="body" sz="quarter" idx="22"/>
          </p:nvPr>
        </p:nvSpPr>
        <p:spPr>
          <a:xfrm>
            <a:off x="11614868" y="26466298"/>
            <a:ext cx="10048877" cy="775560"/>
          </a:xfrm>
        </p:spPr>
        <p:txBody>
          <a:bodyPr/>
          <a:lstStyle/>
          <a:p>
            <a:r>
              <a:rPr lang="en-US" dirty="0" smtClean="0"/>
              <a:t>METHODS</a:t>
            </a:r>
            <a:endParaRPr lang="en-US" dirty="0"/>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19060" y="21764534"/>
            <a:ext cx="5280462" cy="2059882"/>
          </a:xfrm>
          <a:prstGeom prst="rect">
            <a:avLst/>
          </a:prstGeom>
        </p:spPr>
      </p:pic>
      <p:pic>
        <p:nvPicPr>
          <p:cNvPr id="24" name="Picture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99522" y="21815106"/>
            <a:ext cx="4756501" cy="2009310"/>
          </a:xfrm>
          <a:prstGeom prst="rect">
            <a:avLst/>
          </a:prstGeom>
        </p:spPr>
      </p:pic>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919060" y="23824416"/>
            <a:ext cx="10036963" cy="2728499"/>
          </a:xfrm>
          <a:prstGeom prst="rect">
            <a:avLst/>
          </a:prstGeom>
        </p:spPr>
      </p:pic>
      <p:pic>
        <p:nvPicPr>
          <p:cNvPr id="26" name="Picture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304812" y="6498588"/>
            <a:ext cx="10003988" cy="25002742"/>
          </a:xfrm>
          <a:prstGeom prst="rect">
            <a:avLst/>
          </a:prstGeom>
        </p:spPr>
      </p:pic>
      <p:pic>
        <p:nvPicPr>
          <p:cNvPr id="27" name="Pictur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304812" y="23824416"/>
            <a:ext cx="10003988" cy="7783249"/>
          </a:xfrm>
          <a:prstGeom prst="rect">
            <a:avLst/>
          </a:prstGeom>
        </p:spPr>
      </p:pic>
      <p:pic>
        <p:nvPicPr>
          <p:cNvPr id="28" name="Picture 2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59516" y="21156965"/>
            <a:ext cx="10048877" cy="3799556"/>
          </a:xfrm>
          <a:prstGeom prst="rect">
            <a:avLst/>
          </a:prstGeom>
        </p:spPr>
      </p:pic>
      <p:sp>
        <p:nvSpPr>
          <p:cNvPr id="52" name="Text Placeholder 14"/>
          <p:cNvSpPr>
            <a:spLocks noGrp="1"/>
          </p:cNvSpPr>
          <p:nvPr>
            <p:ph type="body" sz="quarter" idx="96"/>
          </p:nvPr>
        </p:nvSpPr>
        <p:spPr>
          <a:xfrm>
            <a:off x="931857" y="24742476"/>
            <a:ext cx="10037086" cy="1384821"/>
          </a:xfrm>
        </p:spPr>
        <p:txBody>
          <a:bodyPr/>
          <a:lstStyle/>
          <a:p>
            <a:r>
              <a:rPr lang="en-US" sz="2000" dirty="0"/>
              <a:t>Vitamin D status in the study patient sample. More than a quarter of the patients were classified as “very sever Vitamin D deficiency” group. The Vitamin D recommended level was found only in 15% of the </a:t>
            </a:r>
            <a:r>
              <a:rPr lang="en-US" sz="2000" dirty="0" smtClean="0"/>
              <a:t>patients </a:t>
            </a:r>
            <a:r>
              <a:rPr lang="en-US" sz="2000" dirty="0"/>
              <a:t>(</a:t>
            </a:r>
            <a:r>
              <a:rPr lang="en-US" sz="2000" dirty="0" err="1"/>
              <a:t>Kweder</a:t>
            </a:r>
            <a:r>
              <a:rPr lang="en-US" sz="2000" dirty="0"/>
              <a:t> &amp; </a:t>
            </a:r>
            <a:r>
              <a:rPr lang="en-US" sz="2000" dirty="0" err="1"/>
              <a:t>Eidi</a:t>
            </a:r>
            <a:r>
              <a:rPr lang="en-US" sz="2000" dirty="0"/>
              <a:t>, 2018</a:t>
            </a:r>
            <a:r>
              <a:rPr lang="en-US" sz="2000" dirty="0" smtClean="0"/>
              <a:t>)</a:t>
            </a:r>
            <a:endParaRPr lang="en-US" sz="2000" dirty="0"/>
          </a:p>
        </p:txBody>
      </p:sp>
      <p:pic>
        <p:nvPicPr>
          <p:cNvPr id="29" name="Picture 2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9241" y="26292790"/>
            <a:ext cx="10029152" cy="4775345"/>
          </a:xfrm>
          <a:prstGeom prst="rect">
            <a:avLst/>
          </a:prstGeom>
        </p:spPr>
      </p:pic>
      <p:sp>
        <p:nvSpPr>
          <p:cNvPr id="54" name="Text Placeholder 14"/>
          <p:cNvSpPr>
            <a:spLocks noGrp="1"/>
          </p:cNvSpPr>
          <p:nvPr>
            <p:ph type="body" sz="quarter" idx="96"/>
          </p:nvPr>
        </p:nvSpPr>
        <p:spPr>
          <a:xfrm>
            <a:off x="931857" y="30902642"/>
            <a:ext cx="10037086" cy="937991"/>
          </a:xfrm>
        </p:spPr>
        <p:txBody>
          <a:bodyPr/>
          <a:lstStyle/>
          <a:p>
            <a:r>
              <a:rPr lang="en-US" sz="2000" dirty="0"/>
              <a:t>The data shows the </a:t>
            </a:r>
            <a:r>
              <a:rPr lang="en-US" sz="2000" dirty="0" err="1"/>
              <a:t>the</a:t>
            </a:r>
            <a:r>
              <a:rPr lang="en-US" sz="2000" dirty="0"/>
              <a:t> rate of Vitamin D prescription. Few elderly people receive Vitamin D supplementation.</a:t>
            </a:r>
          </a:p>
        </p:txBody>
      </p:sp>
      <p:pic>
        <p:nvPicPr>
          <p:cNvPr id="21504" name="Picture 2150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614867" y="16392947"/>
            <a:ext cx="10048857" cy="683860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228903731"/>
              </p:ext>
            </p:extLst>
          </p:nvPr>
        </p:nvGraphicFramePr>
        <p:xfrm>
          <a:off x="22304812" y="5638408"/>
          <a:ext cx="9516308" cy="26273760"/>
        </p:xfrm>
        <a:graphic>
          <a:graphicData uri="http://schemas.openxmlformats.org/drawingml/2006/table">
            <a:tbl>
              <a:tblPr firstRow="1" bandRow="1">
                <a:tableStyleId>{7DF18680-E054-41AD-8BC1-D1AEF772440D}</a:tableStyleId>
              </a:tblPr>
              <a:tblGrid>
                <a:gridCol w="9516308"/>
              </a:tblGrid>
              <a:tr h="2185939">
                <a:tc>
                  <a:txBody>
                    <a:bodyPr/>
                    <a:lstStyle/>
                    <a:p>
                      <a:r>
                        <a:rPr lang="en-US" dirty="0" smtClean="0"/>
                        <a:t>Review</a:t>
                      </a:r>
                      <a:r>
                        <a:rPr lang="en-US" baseline="0" dirty="0" smtClean="0"/>
                        <a:t> of Literature</a:t>
                      </a:r>
                      <a:endParaRPr lang="en-US" dirty="0"/>
                    </a:p>
                  </a:txBody>
                  <a:tcPr/>
                </a:tc>
              </a:tr>
              <a:tr h="18985744">
                <a:tc>
                  <a:txBody>
                    <a:bodyPr/>
                    <a:lstStyle/>
                    <a:p>
                      <a:r>
                        <a:rPr lang="en-US" sz="4400" dirty="0" smtClean="0"/>
                        <a:t>The use of Vitamin D effectiveness in preventing falls is</a:t>
                      </a:r>
                      <a:r>
                        <a:rPr lang="en-US" sz="4400" baseline="0" dirty="0" smtClean="0"/>
                        <a:t> well documented in the literature</a:t>
                      </a:r>
                    </a:p>
                    <a:p>
                      <a:r>
                        <a:rPr lang="en-US" sz="4400" baseline="0" dirty="0" err="1" smtClean="0"/>
                        <a:t>Annweiler</a:t>
                      </a:r>
                      <a:r>
                        <a:rPr lang="en-US" sz="4400" baseline="0" dirty="0" smtClean="0"/>
                        <a:t> &amp; </a:t>
                      </a:r>
                      <a:r>
                        <a:rPr lang="en-US" sz="4400" baseline="0" dirty="0" err="1" smtClean="0"/>
                        <a:t>Beachet</a:t>
                      </a:r>
                      <a:r>
                        <a:rPr lang="en-US" sz="4400" baseline="0" dirty="0" smtClean="0"/>
                        <a:t>, (2015): Fallers have lower 25 OHD levels than non fallers in an </a:t>
                      </a:r>
                      <a:r>
                        <a:rPr lang="en-US" sz="4400" baseline="0" dirty="0" err="1" smtClean="0"/>
                        <a:t>an</a:t>
                      </a:r>
                      <a:r>
                        <a:rPr lang="en-US" sz="4400" baseline="0" dirty="0" smtClean="0"/>
                        <a:t> elderly population.</a:t>
                      </a:r>
                    </a:p>
                    <a:p>
                      <a:r>
                        <a:rPr lang="en-US" sz="4400" baseline="0" dirty="0" err="1" smtClean="0"/>
                        <a:t>Boersma</a:t>
                      </a:r>
                      <a:r>
                        <a:rPr lang="en-US" sz="4400" baseline="0" dirty="0" smtClean="0"/>
                        <a:t>, et.al, (2012), found that balance is impacted adversely by Vitamin D deficiency.</a:t>
                      </a:r>
                    </a:p>
                    <a:p>
                      <a:r>
                        <a:rPr lang="en-US" sz="4400" baseline="0" dirty="0" smtClean="0"/>
                        <a:t>Bogart, et al (2011) found that higher does of 700-800 IU of Vitamin D daily demonstrated superior results of musculoskeletal response to walking tests.</a:t>
                      </a:r>
                    </a:p>
                    <a:p>
                      <a:r>
                        <a:rPr lang="en-US" sz="4400" baseline="0" dirty="0" smtClean="0"/>
                        <a:t>Chua &amp; Wong (2011) conducted a systematic review and found there was a 28% decrease in falls in elderly taking </a:t>
                      </a:r>
                      <a:r>
                        <a:rPr lang="en-US" sz="4400" baseline="0" dirty="0" err="1" smtClean="0"/>
                        <a:t>Vit</a:t>
                      </a:r>
                      <a:r>
                        <a:rPr lang="en-US" sz="4400" baseline="0" dirty="0" smtClean="0"/>
                        <a:t> D supplementation.</a:t>
                      </a:r>
                    </a:p>
                    <a:p>
                      <a:r>
                        <a:rPr lang="en-US" sz="4400" baseline="0" dirty="0" err="1" smtClean="0"/>
                        <a:t>Kalyani</a:t>
                      </a:r>
                      <a:r>
                        <a:rPr lang="en-US" sz="4400" baseline="0" dirty="0" smtClean="0"/>
                        <a:t>, Stein and </a:t>
                      </a:r>
                      <a:r>
                        <a:rPr lang="en-US" sz="4400" baseline="0" dirty="0" err="1" smtClean="0"/>
                        <a:t>Valiyil</a:t>
                      </a:r>
                      <a:r>
                        <a:rPr lang="en-US" sz="4400" baseline="0" dirty="0" smtClean="0"/>
                        <a:t>, (2011) in a case controlled study of 10 elderly over 6 months revealed less falls in those receiving </a:t>
                      </a:r>
                      <a:r>
                        <a:rPr lang="en-US" sz="4400" baseline="0" dirty="0" err="1" smtClean="0"/>
                        <a:t>Vit</a:t>
                      </a:r>
                      <a:r>
                        <a:rPr lang="en-US" sz="4400" baseline="0" dirty="0" smtClean="0"/>
                        <a:t> D supplementation</a:t>
                      </a:r>
                    </a:p>
                    <a:p>
                      <a:r>
                        <a:rPr lang="en-US" sz="4400" baseline="0" dirty="0" err="1" smtClean="0"/>
                        <a:t>Marcelli</a:t>
                      </a:r>
                      <a:r>
                        <a:rPr lang="en-US" sz="4400" baseline="0" dirty="0" smtClean="0"/>
                        <a:t> et.sl, (2015), explored gainful impacts of </a:t>
                      </a:r>
                      <a:r>
                        <a:rPr lang="en-US" sz="4400" baseline="0" dirty="0" err="1" smtClean="0"/>
                        <a:t>Vit</a:t>
                      </a:r>
                      <a:r>
                        <a:rPr lang="en-US" sz="4400" baseline="0" dirty="0" smtClean="0"/>
                        <a:t> D on fall and noted a </a:t>
                      </a:r>
                      <a:r>
                        <a:rPr lang="en-US" sz="4400" baseline="0" dirty="0" err="1" smtClean="0"/>
                        <a:t>decreaed</a:t>
                      </a:r>
                      <a:r>
                        <a:rPr lang="en-US" sz="4400" baseline="0" dirty="0" smtClean="0"/>
                        <a:t> number of falls for those on supplementation</a:t>
                      </a:r>
                    </a:p>
                    <a:p>
                      <a:r>
                        <a:rPr lang="en-US" sz="4400" baseline="0" dirty="0" smtClean="0"/>
                        <a:t>Peterson, et.al., (2012), in a convenience sample gathered fall information on line in members homes. Those with lower Vitamin D levels had significantly higher falls.</a:t>
                      </a:r>
                    </a:p>
                    <a:p>
                      <a:r>
                        <a:rPr lang="en-US" sz="4400" baseline="0" dirty="0" smtClean="0"/>
                        <a:t>Tang et al, in a systematic review,  found that in 3 out of 4 trials reviewed, Vitamin D supplementation was related to a decrease number of falls.</a:t>
                      </a:r>
                      <a:endParaRPr lang="en-US" sz="4400" dirty="0"/>
                    </a:p>
                  </a:txBody>
                  <a:tcPr/>
                </a:tc>
              </a:tr>
            </a:tbl>
          </a:graphicData>
        </a:graphic>
      </p:graphicFrame>
    </p:spTree>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1890</TotalTime>
  <Words>1730</Words>
  <Application>Microsoft Office PowerPoint</Application>
  <PresentationFormat>Custom</PresentationFormat>
  <Paragraphs>68</Paragraphs>
  <Slides>1</Slides>
  <Notes>1</Notes>
  <HiddenSlides>0</HiddenSlides>
  <MMClips>0</MMClips>
  <ScaleCrop>false</ScaleCrop>
  <HeadingPairs>
    <vt:vector size="8" baseType="variant">
      <vt:variant>
        <vt:lpstr>Fonts Used</vt:lpstr>
      </vt:variant>
      <vt:variant>
        <vt:i4>5</vt:i4>
      </vt:variant>
      <vt:variant>
        <vt:lpstr>Theme</vt:lpstr>
      </vt:variant>
      <vt:variant>
        <vt:i4>9</vt:i4>
      </vt:variant>
      <vt:variant>
        <vt:lpstr>Embedded OLE Servers</vt:lpstr>
      </vt:variant>
      <vt:variant>
        <vt:i4>1</vt:i4>
      </vt:variant>
      <vt:variant>
        <vt:lpstr>Slide Titles</vt:lpstr>
      </vt:variant>
      <vt:variant>
        <vt:i4>1</vt:i4>
      </vt:variant>
    </vt:vector>
  </HeadingPairs>
  <TitlesOfParts>
    <vt:vector size="16" baseType="lpstr">
      <vt:lpstr>Arial</vt:lpstr>
      <vt:lpstr>Calibri</vt:lpstr>
      <vt:lpstr>Gill Sans MT</vt:lpstr>
      <vt:lpstr>Times New Roman</vt:lpstr>
      <vt:lpstr>Trebuchet MS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Margaret Ackerman</cp:lastModifiedBy>
  <cp:revision>115</cp:revision>
  <dcterms:created xsi:type="dcterms:W3CDTF">2012-02-03T19:11:35Z</dcterms:created>
  <dcterms:modified xsi:type="dcterms:W3CDTF">2020-05-01T22:35:15Z</dcterms:modified>
</cp:coreProperties>
</file>