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8" r:id="rId1"/>
  </p:sldMasterIdLst>
  <p:sldIdLst>
    <p:sldId id="256" r:id="rId2"/>
    <p:sldId id="258" r:id="rId3"/>
    <p:sldId id="259" r:id="rId4"/>
    <p:sldId id="271" r:id="rId5"/>
    <p:sldId id="264" r:id="rId6"/>
    <p:sldId id="266" r:id="rId7"/>
    <p:sldId id="272" r:id="rId8"/>
    <p:sldId id="267" r:id="rId9"/>
    <p:sldId id="268" r:id="rId10"/>
    <p:sldId id="269" r:id="rId11"/>
    <p:sldId id="270" r:id="rId12"/>
    <p:sldId id="274" r:id="rId13"/>
    <p:sldId id="273"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stine Hall" initials="JH" lastIdx="1" clrIdx="0">
    <p:extLst>
      <p:ext uri="{19B8F6BF-5375-455C-9EA6-DF929625EA0E}">
        <p15:presenceInfo xmlns:p15="http://schemas.microsoft.com/office/powerpoint/2012/main" userId="bf29ca23c7330e0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0" d="100"/>
          <a:sy n="80" d="100"/>
        </p:scale>
        <p:origin x="10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623795556423964"/>
          <c:y val="0.12661735735107801"/>
          <c:w val="0.82687366094047132"/>
          <c:h val="0.68232295512483709"/>
        </c:manualLayout>
      </c:layout>
      <c:pieChart>
        <c:varyColors val="1"/>
        <c:ser>
          <c:idx val="0"/>
          <c:order val="0"/>
          <c:tx>
            <c:strRef>
              <c:f>Sheet1!$B$1</c:f>
              <c:strCache>
                <c:ptCount val="1"/>
                <c:pt idx="0">
                  <c:v>Nursing Program</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770-49E4-A230-5ED7379C2B4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770-49E4-A230-5ED7379C2B4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770-49E4-A230-5ED7379C2B4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770-49E4-A230-5ED7379C2B4D}"/>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6770-49E4-A230-5ED7379C2B4D}"/>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6770-49E4-A230-5ED7379C2B4D}"/>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LPN</c:v>
                </c:pt>
                <c:pt idx="1">
                  <c:v>ADN</c:v>
                </c:pt>
                <c:pt idx="2">
                  <c:v>BSN</c:v>
                </c:pt>
                <c:pt idx="3">
                  <c:v>Accel. BSN</c:v>
                </c:pt>
                <c:pt idx="4">
                  <c:v>MSN</c:v>
                </c:pt>
                <c:pt idx="5">
                  <c:v>PhD</c:v>
                </c:pt>
              </c:strCache>
            </c:strRef>
          </c:cat>
          <c:val>
            <c:numRef>
              <c:f>Sheet1!$B$2:$B$7</c:f>
              <c:numCache>
                <c:formatCode>0.0%</c:formatCode>
                <c:ptCount val="6"/>
                <c:pt idx="0" formatCode="0%">
                  <c:v>0.01</c:v>
                </c:pt>
                <c:pt idx="1">
                  <c:v>6.9000000000000006E-2</c:v>
                </c:pt>
                <c:pt idx="2">
                  <c:v>0.67900000000000005</c:v>
                </c:pt>
                <c:pt idx="3">
                  <c:v>0.16700000000000001</c:v>
                </c:pt>
                <c:pt idx="4">
                  <c:v>6.9000000000000006E-2</c:v>
                </c:pt>
                <c:pt idx="5" formatCode="0%">
                  <c:v>0.01</c:v>
                </c:pt>
              </c:numCache>
            </c:numRef>
          </c:val>
          <c:extLst>
            <c:ext xmlns:c16="http://schemas.microsoft.com/office/drawing/2014/chart" uri="{C3380CC4-5D6E-409C-BE32-E72D297353CC}">
              <c16:uniqueId val="{0000000C-6770-49E4-A230-5ED7379C2B4D}"/>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17623784196427963"/>
          <c:y val="0.87822164577147033"/>
          <c:w val="0.75572799398374613"/>
          <c:h val="0.1174901368388066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5686586364297231"/>
          <c:y val="1.8618343870588847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3210397625535332E-2"/>
          <c:y val="0.11688195419040424"/>
          <c:w val="0.81708960021847377"/>
          <c:h val="0.69276568859000132"/>
        </c:manualLayout>
      </c:layout>
      <c:pieChart>
        <c:varyColors val="1"/>
        <c:ser>
          <c:idx val="0"/>
          <c:order val="0"/>
          <c:tx>
            <c:strRef>
              <c:f>Sheet1!$B$1</c:f>
              <c:strCache>
                <c:ptCount val="1"/>
                <c:pt idx="0">
                  <c:v>Highest Level of Education</c:v>
                </c:pt>
              </c:strCache>
            </c:strRef>
          </c:tx>
          <c:explosion val="1"/>
          <c:dPt>
            <c:idx val="0"/>
            <c:bubble3D val="0"/>
            <c:explosion val="0"/>
            <c:spPr>
              <a:solidFill>
                <a:schemeClr val="accent1"/>
              </a:solidFill>
              <a:ln w="19050">
                <a:solidFill>
                  <a:schemeClr val="lt1"/>
                </a:solidFill>
              </a:ln>
              <a:effectLst/>
            </c:spPr>
            <c:extLst>
              <c:ext xmlns:c16="http://schemas.microsoft.com/office/drawing/2014/chart" uri="{C3380CC4-5D6E-409C-BE32-E72D297353CC}">
                <c16:uniqueId val="{00000001-3DAC-487A-B967-825F6A76D332}"/>
              </c:ext>
            </c:extLst>
          </c:dPt>
          <c:dPt>
            <c:idx val="1"/>
            <c:bubble3D val="0"/>
            <c:explosion val="0"/>
            <c:spPr>
              <a:solidFill>
                <a:schemeClr val="accent2"/>
              </a:solidFill>
              <a:ln w="19050">
                <a:solidFill>
                  <a:schemeClr val="lt1"/>
                </a:solidFill>
              </a:ln>
              <a:effectLst/>
            </c:spPr>
            <c:extLst>
              <c:ext xmlns:c16="http://schemas.microsoft.com/office/drawing/2014/chart" uri="{C3380CC4-5D6E-409C-BE32-E72D297353CC}">
                <c16:uniqueId val="{00000003-3DAC-487A-B967-825F6A76D332}"/>
              </c:ext>
            </c:extLst>
          </c:dPt>
          <c:dPt>
            <c:idx val="2"/>
            <c:bubble3D val="0"/>
            <c:explosion val="0"/>
            <c:spPr>
              <a:solidFill>
                <a:schemeClr val="accent3"/>
              </a:solidFill>
              <a:ln w="19050">
                <a:solidFill>
                  <a:schemeClr val="lt1"/>
                </a:solidFill>
              </a:ln>
              <a:effectLst/>
            </c:spPr>
            <c:extLst>
              <c:ext xmlns:c16="http://schemas.microsoft.com/office/drawing/2014/chart" uri="{C3380CC4-5D6E-409C-BE32-E72D297353CC}">
                <c16:uniqueId val="{00000005-3DAC-487A-B967-825F6A76D332}"/>
              </c:ext>
            </c:extLst>
          </c:dPt>
          <c:dPt>
            <c:idx val="3"/>
            <c:bubble3D val="0"/>
            <c:explosion val="0"/>
            <c:spPr>
              <a:solidFill>
                <a:schemeClr val="accent4"/>
              </a:solidFill>
              <a:ln w="19050">
                <a:solidFill>
                  <a:schemeClr val="lt1"/>
                </a:solidFill>
              </a:ln>
              <a:effectLst/>
            </c:spPr>
            <c:extLst>
              <c:ext xmlns:c16="http://schemas.microsoft.com/office/drawing/2014/chart" uri="{C3380CC4-5D6E-409C-BE32-E72D297353CC}">
                <c16:uniqueId val="{00000007-3DAC-487A-B967-825F6A76D332}"/>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High School</c:v>
                </c:pt>
                <c:pt idx="1">
                  <c:v>Associates</c:v>
                </c:pt>
                <c:pt idx="2">
                  <c:v>Bachelors</c:v>
                </c:pt>
                <c:pt idx="3">
                  <c:v>Masters</c:v>
                </c:pt>
              </c:strCache>
            </c:strRef>
          </c:cat>
          <c:val>
            <c:numRef>
              <c:f>Sheet1!$B$2:$B$5</c:f>
              <c:numCache>
                <c:formatCode>0.0%</c:formatCode>
                <c:ptCount val="4"/>
                <c:pt idx="0" formatCode="0%">
                  <c:v>0.48</c:v>
                </c:pt>
                <c:pt idx="1">
                  <c:v>0.186</c:v>
                </c:pt>
                <c:pt idx="2">
                  <c:v>0.28399999999999997</c:v>
                </c:pt>
                <c:pt idx="3">
                  <c:v>4.9000000000000002E-2</c:v>
                </c:pt>
              </c:numCache>
            </c:numRef>
          </c:val>
          <c:extLst>
            <c:ext xmlns:c16="http://schemas.microsoft.com/office/drawing/2014/chart" uri="{C3380CC4-5D6E-409C-BE32-E72D297353CC}">
              <c16:uniqueId val="{00000008-3DAC-487A-B967-825F6A76D332}"/>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5.9409435390203949E-2"/>
          <c:y val="0.88088393895406747"/>
          <c:w val="0.80044203342007048"/>
          <c:h val="0.11316351548903911"/>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Yes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2"/>
                <c:pt idx="0">
                  <c:v>Have you failed any prerequisite courses for nursing?</c:v>
                </c:pt>
                <c:pt idx="1">
                  <c:v>Has anyone taught to you how to learn?</c:v>
                </c:pt>
              </c:strCache>
            </c:strRef>
          </c:cat>
          <c:val>
            <c:numRef>
              <c:f>Sheet1!$B$2:$B$5</c:f>
              <c:numCache>
                <c:formatCode>0.0%</c:formatCode>
                <c:ptCount val="2"/>
                <c:pt idx="0">
                  <c:v>9.8000000000000004E-2</c:v>
                </c:pt>
                <c:pt idx="1">
                  <c:v>0.43099999999999999</c:v>
                </c:pt>
              </c:numCache>
            </c:numRef>
          </c:val>
          <c:extLst>
            <c:ext xmlns:c16="http://schemas.microsoft.com/office/drawing/2014/chart" uri="{C3380CC4-5D6E-409C-BE32-E72D297353CC}">
              <c16:uniqueId val="{00000000-1B4D-4222-BDEA-4CB50B7C2B59}"/>
            </c:ext>
          </c:extLst>
        </c:ser>
        <c:ser>
          <c:idx val="1"/>
          <c:order val="1"/>
          <c:tx>
            <c:strRef>
              <c:f>Sheet1!$C$1</c:f>
              <c:strCache>
                <c:ptCount val="1"/>
                <c:pt idx="0">
                  <c:v>No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2"/>
                <c:pt idx="0">
                  <c:v>Have you failed any prerequisite courses for nursing?</c:v>
                </c:pt>
                <c:pt idx="1">
                  <c:v>Has anyone taught to you how to learn?</c:v>
                </c:pt>
              </c:strCache>
            </c:strRef>
          </c:cat>
          <c:val>
            <c:numRef>
              <c:f>Sheet1!$C$2:$C$5</c:f>
              <c:numCache>
                <c:formatCode>0.0%</c:formatCode>
                <c:ptCount val="2"/>
                <c:pt idx="0">
                  <c:v>0.89200000000000002</c:v>
                </c:pt>
                <c:pt idx="1">
                  <c:v>0.54900000000000004</c:v>
                </c:pt>
              </c:numCache>
            </c:numRef>
          </c:val>
          <c:extLst>
            <c:ext xmlns:c16="http://schemas.microsoft.com/office/drawing/2014/chart" uri="{C3380CC4-5D6E-409C-BE32-E72D297353CC}">
              <c16:uniqueId val="{00000001-1B4D-4222-BDEA-4CB50B7C2B59}"/>
            </c:ext>
          </c:extLst>
        </c:ser>
        <c:ser>
          <c:idx val="2"/>
          <c:order val="2"/>
          <c:tx>
            <c:strRef>
              <c:f>Sheet1!$D$1</c:f>
              <c:strCache>
                <c:ptCount val="1"/>
                <c:pt idx="0">
                  <c:v>Prefer not to Answer</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2"/>
                <c:pt idx="0">
                  <c:v>Have you failed any prerequisite courses for nursing?</c:v>
                </c:pt>
                <c:pt idx="1">
                  <c:v>Has anyone taught to you how to learn?</c:v>
                </c:pt>
              </c:strCache>
            </c:strRef>
          </c:cat>
          <c:val>
            <c:numRef>
              <c:f>Sheet1!$D$2:$D$5</c:f>
              <c:numCache>
                <c:formatCode>0%</c:formatCode>
                <c:ptCount val="2"/>
                <c:pt idx="0">
                  <c:v>0.01</c:v>
                </c:pt>
                <c:pt idx="1">
                  <c:v>0.02</c:v>
                </c:pt>
              </c:numCache>
            </c:numRef>
          </c:val>
          <c:extLst>
            <c:ext xmlns:c16="http://schemas.microsoft.com/office/drawing/2014/chart" uri="{C3380CC4-5D6E-409C-BE32-E72D297353CC}">
              <c16:uniqueId val="{00000002-1B4D-4222-BDEA-4CB50B7C2B59}"/>
            </c:ext>
          </c:extLst>
        </c:ser>
        <c:dLbls>
          <c:dLblPos val="outEnd"/>
          <c:showLegendKey val="0"/>
          <c:showVal val="1"/>
          <c:showCatName val="0"/>
          <c:showSerName val="0"/>
          <c:showPercent val="0"/>
          <c:showBubbleSize val="0"/>
        </c:dLbls>
        <c:gapWidth val="219"/>
        <c:overlap val="-27"/>
        <c:axId val="646873712"/>
        <c:axId val="646866496"/>
      </c:barChart>
      <c:catAx>
        <c:axId val="646873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46866496"/>
        <c:crossesAt val="0"/>
        <c:auto val="1"/>
        <c:lblAlgn val="ctr"/>
        <c:lblOffset val="100"/>
        <c:noMultiLvlLbl val="0"/>
      </c:catAx>
      <c:valAx>
        <c:axId val="646866496"/>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46873712"/>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Nursing Student's Summated Mindset</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2-A4FB-43E8-B6DB-CC6055BC16A7}"/>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A4FB-43E8-B6DB-CC6055BC16A7}"/>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4-A4FB-43E8-B6DB-CC6055BC16A7}"/>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3"/>
                <c:pt idx="0">
                  <c:v>Growth</c:v>
                </c:pt>
                <c:pt idx="1">
                  <c:v>Mixed</c:v>
                </c:pt>
                <c:pt idx="2">
                  <c:v>Fixed</c:v>
                </c:pt>
              </c:strCache>
            </c:strRef>
          </c:cat>
          <c:val>
            <c:numRef>
              <c:f>Sheet1!$B$2:$B$5</c:f>
              <c:numCache>
                <c:formatCode>0.0%</c:formatCode>
                <c:ptCount val="3"/>
                <c:pt idx="0">
                  <c:v>0.65700000000000003</c:v>
                </c:pt>
                <c:pt idx="1">
                  <c:v>0.16700000000000001</c:v>
                </c:pt>
                <c:pt idx="2">
                  <c:v>0.17599999999999999</c:v>
                </c:pt>
              </c:numCache>
            </c:numRef>
          </c:val>
          <c:extLst>
            <c:ext xmlns:c15="http://schemas.microsoft.com/office/drawing/2012/chart" uri="{02D57815-91ED-43cb-92C2-25804820EDAC}">
              <c15:categoryFilterExceptions/>
            </c:ext>
            <c:ext xmlns:c16="http://schemas.microsoft.com/office/drawing/2014/chart" uri="{C3380CC4-5D6E-409C-BE32-E72D297353CC}">
              <c16:uniqueId val="{00000000-A4FB-43E8-B6DB-CC6055BC16A7}"/>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ata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0C55EF-FB87-41D4-96F7-AEB37D8EE0BC}"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8BD0A1A2-CCB0-4F99-A055-B5F180AFD7C3}">
      <dgm:prSet/>
      <dgm:spPr/>
      <dgm:t>
        <a:bodyPr/>
        <a:lstStyle/>
        <a:p>
          <a:r>
            <a:rPr lang="en-US"/>
            <a:t>Many disciplines have adopted the growth mindset into their teaching models. </a:t>
          </a:r>
        </a:p>
      </dgm:t>
    </dgm:pt>
    <dgm:pt modelId="{E817BDFA-324F-456F-ACB8-2CBE8E6CC816}" type="parTrans" cxnId="{9E561F89-97A0-4009-8F56-50D7745CF4E8}">
      <dgm:prSet/>
      <dgm:spPr/>
      <dgm:t>
        <a:bodyPr/>
        <a:lstStyle/>
        <a:p>
          <a:endParaRPr lang="en-US"/>
        </a:p>
      </dgm:t>
    </dgm:pt>
    <dgm:pt modelId="{F6534472-8E39-4DB3-83F1-7B1D0F9BE2CA}" type="sibTrans" cxnId="{9E561F89-97A0-4009-8F56-50D7745CF4E8}">
      <dgm:prSet/>
      <dgm:spPr/>
      <dgm:t>
        <a:bodyPr/>
        <a:lstStyle/>
        <a:p>
          <a:endParaRPr lang="en-US"/>
        </a:p>
      </dgm:t>
    </dgm:pt>
    <dgm:pt modelId="{3C85D4DB-A2D5-4AAE-A7A7-FE374D4458AB}">
      <dgm:prSet/>
      <dgm:spPr/>
      <dgm:t>
        <a:bodyPr/>
        <a:lstStyle/>
        <a:p>
          <a:r>
            <a:rPr lang="en-US"/>
            <a:t>As shown in the literature review, educators and students that have adopted the growth mindset are more engaged, have a stronger sense of belonging, grittier and ultimately have greater academic success. </a:t>
          </a:r>
        </a:p>
      </dgm:t>
    </dgm:pt>
    <dgm:pt modelId="{1F5EEEE5-BC34-4EF3-B560-B99F56C0C935}" type="parTrans" cxnId="{C8A84C82-174F-4621-8923-D1141370CC29}">
      <dgm:prSet/>
      <dgm:spPr/>
      <dgm:t>
        <a:bodyPr/>
        <a:lstStyle/>
        <a:p>
          <a:endParaRPr lang="en-US"/>
        </a:p>
      </dgm:t>
    </dgm:pt>
    <dgm:pt modelId="{2375A41D-BAA3-4DD6-BBD2-69E5A9A37722}" type="sibTrans" cxnId="{C8A84C82-174F-4621-8923-D1141370CC29}">
      <dgm:prSet/>
      <dgm:spPr/>
      <dgm:t>
        <a:bodyPr/>
        <a:lstStyle/>
        <a:p>
          <a:endParaRPr lang="en-US"/>
        </a:p>
      </dgm:t>
    </dgm:pt>
    <dgm:pt modelId="{127DBC21-7694-4286-9D03-A79DC70B5B4C}">
      <dgm:prSet/>
      <dgm:spPr/>
      <dgm:t>
        <a:bodyPr/>
        <a:lstStyle/>
        <a:p>
          <a:r>
            <a:rPr lang="en-US"/>
            <a:t>Nursing education has not incorporated the growth mindset into its philosophy of teaching, this could be a detriment to future students who could have greater academic success in nursing. </a:t>
          </a:r>
        </a:p>
      </dgm:t>
    </dgm:pt>
    <dgm:pt modelId="{4EF1344A-4035-4869-91A5-D25982E12E0E}" type="parTrans" cxnId="{3B33C7CC-D412-4329-8915-C17C172DFC32}">
      <dgm:prSet/>
      <dgm:spPr/>
      <dgm:t>
        <a:bodyPr/>
        <a:lstStyle/>
        <a:p>
          <a:endParaRPr lang="en-US"/>
        </a:p>
      </dgm:t>
    </dgm:pt>
    <dgm:pt modelId="{F12D7DFE-D32C-4571-94F0-7AFB65569990}" type="sibTrans" cxnId="{3B33C7CC-D412-4329-8915-C17C172DFC32}">
      <dgm:prSet/>
      <dgm:spPr/>
      <dgm:t>
        <a:bodyPr/>
        <a:lstStyle/>
        <a:p>
          <a:endParaRPr lang="en-US"/>
        </a:p>
      </dgm:t>
    </dgm:pt>
    <dgm:pt modelId="{DF125E50-EEEF-4AC7-A9FB-ED6AA03B7CCA}" type="pres">
      <dgm:prSet presAssocID="{F50C55EF-FB87-41D4-96F7-AEB37D8EE0BC}" presName="root" presStyleCnt="0">
        <dgm:presLayoutVars>
          <dgm:dir/>
          <dgm:resizeHandles val="exact"/>
        </dgm:presLayoutVars>
      </dgm:prSet>
      <dgm:spPr/>
    </dgm:pt>
    <dgm:pt modelId="{D634BBF3-7125-43E1-8C4E-D177F84C3770}" type="pres">
      <dgm:prSet presAssocID="{8BD0A1A2-CCB0-4F99-A055-B5F180AFD7C3}" presName="compNode" presStyleCnt="0"/>
      <dgm:spPr/>
    </dgm:pt>
    <dgm:pt modelId="{0746975C-22D4-4F11-8B14-70A4C19194F8}" type="pres">
      <dgm:prSet presAssocID="{8BD0A1A2-CCB0-4F99-A055-B5F180AFD7C3}" presName="bgRect" presStyleLbl="bgShp" presStyleIdx="0" presStyleCnt="3"/>
      <dgm:spPr/>
    </dgm:pt>
    <dgm:pt modelId="{6C99BF2E-145A-4E06-910C-643D24E249FB}" type="pres">
      <dgm:prSet presAssocID="{8BD0A1A2-CCB0-4F99-A055-B5F180AFD7C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88C99600-3945-4EC8-ADE3-A35C0506720E}" type="pres">
      <dgm:prSet presAssocID="{8BD0A1A2-CCB0-4F99-A055-B5F180AFD7C3}" presName="spaceRect" presStyleCnt="0"/>
      <dgm:spPr/>
    </dgm:pt>
    <dgm:pt modelId="{918069E1-7EC1-46EA-AEC7-06EA56CECB52}" type="pres">
      <dgm:prSet presAssocID="{8BD0A1A2-CCB0-4F99-A055-B5F180AFD7C3}" presName="parTx" presStyleLbl="revTx" presStyleIdx="0" presStyleCnt="3">
        <dgm:presLayoutVars>
          <dgm:chMax val="0"/>
          <dgm:chPref val="0"/>
        </dgm:presLayoutVars>
      </dgm:prSet>
      <dgm:spPr/>
    </dgm:pt>
    <dgm:pt modelId="{A5F74332-68EF-4FB2-970F-24D079183F28}" type="pres">
      <dgm:prSet presAssocID="{F6534472-8E39-4DB3-83F1-7B1D0F9BE2CA}" presName="sibTrans" presStyleCnt="0"/>
      <dgm:spPr/>
    </dgm:pt>
    <dgm:pt modelId="{5E412EE5-44E6-4A99-880A-97D7CDED43F9}" type="pres">
      <dgm:prSet presAssocID="{3C85D4DB-A2D5-4AAE-A7A7-FE374D4458AB}" presName="compNode" presStyleCnt="0"/>
      <dgm:spPr/>
    </dgm:pt>
    <dgm:pt modelId="{694999DC-8C62-409C-84D8-21FE09C1B338}" type="pres">
      <dgm:prSet presAssocID="{3C85D4DB-A2D5-4AAE-A7A7-FE374D4458AB}" presName="bgRect" presStyleLbl="bgShp" presStyleIdx="1" presStyleCnt="3"/>
      <dgm:spPr/>
    </dgm:pt>
    <dgm:pt modelId="{43F222D2-9498-454B-A456-E9C44DCD7614}" type="pres">
      <dgm:prSet presAssocID="{3C85D4DB-A2D5-4AAE-A7A7-FE374D4458AB}"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oks"/>
        </a:ext>
      </dgm:extLst>
    </dgm:pt>
    <dgm:pt modelId="{6CD055F9-B31F-466C-9D78-9FB5AE67FE5B}" type="pres">
      <dgm:prSet presAssocID="{3C85D4DB-A2D5-4AAE-A7A7-FE374D4458AB}" presName="spaceRect" presStyleCnt="0"/>
      <dgm:spPr/>
    </dgm:pt>
    <dgm:pt modelId="{997726B8-0526-4EB9-BCD3-FEEE4A7903CB}" type="pres">
      <dgm:prSet presAssocID="{3C85D4DB-A2D5-4AAE-A7A7-FE374D4458AB}" presName="parTx" presStyleLbl="revTx" presStyleIdx="1" presStyleCnt="3">
        <dgm:presLayoutVars>
          <dgm:chMax val="0"/>
          <dgm:chPref val="0"/>
        </dgm:presLayoutVars>
      </dgm:prSet>
      <dgm:spPr/>
    </dgm:pt>
    <dgm:pt modelId="{ED4FB587-37C8-4F35-8B9D-EE40529DBE46}" type="pres">
      <dgm:prSet presAssocID="{2375A41D-BAA3-4DD6-BBD2-69E5A9A37722}" presName="sibTrans" presStyleCnt="0"/>
      <dgm:spPr/>
    </dgm:pt>
    <dgm:pt modelId="{E9932AB9-1D46-43D3-A1E4-62ECB38AD1B4}" type="pres">
      <dgm:prSet presAssocID="{127DBC21-7694-4286-9D03-A79DC70B5B4C}" presName="compNode" presStyleCnt="0"/>
      <dgm:spPr/>
    </dgm:pt>
    <dgm:pt modelId="{5065F734-BFB7-4517-9796-0B30984A404F}" type="pres">
      <dgm:prSet presAssocID="{127DBC21-7694-4286-9D03-A79DC70B5B4C}" presName="bgRect" presStyleLbl="bgShp" presStyleIdx="2" presStyleCnt="3"/>
      <dgm:spPr/>
    </dgm:pt>
    <dgm:pt modelId="{BC112624-C278-45E9-9947-11201FF94139}" type="pres">
      <dgm:prSet presAssocID="{127DBC21-7694-4286-9D03-A79DC70B5B4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6BE38283-60BD-4E4F-8C51-589E21625625}" type="pres">
      <dgm:prSet presAssocID="{127DBC21-7694-4286-9D03-A79DC70B5B4C}" presName="spaceRect" presStyleCnt="0"/>
      <dgm:spPr/>
    </dgm:pt>
    <dgm:pt modelId="{EE680DD5-5641-4211-971A-CDCFA95AA972}" type="pres">
      <dgm:prSet presAssocID="{127DBC21-7694-4286-9D03-A79DC70B5B4C}" presName="parTx" presStyleLbl="revTx" presStyleIdx="2" presStyleCnt="3">
        <dgm:presLayoutVars>
          <dgm:chMax val="0"/>
          <dgm:chPref val="0"/>
        </dgm:presLayoutVars>
      </dgm:prSet>
      <dgm:spPr/>
    </dgm:pt>
  </dgm:ptLst>
  <dgm:cxnLst>
    <dgm:cxn modelId="{A043994A-9FDA-4F73-99D4-B8B2D4BDDEA7}" type="presOf" srcId="{3C85D4DB-A2D5-4AAE-A7A7-FE374D4458AB}" destId="{997726B8-0526-4EB9-BCD3-FEEE4A7903CB}" srcOrd="0" destOrd="0" presId="urn:microsoft.com/office/officeart/2018/2/layout/IconVerticalSolidList"/>
    <dgm:cxn modelId="{299E956B-6ED8-433C-B8FE-D1754D8C1307}" type="presOf" srcId="{8BD0A1A2-CCB0-4F99-A055-B5F180AFD7C3}" destId="{918069E1-7EC1-46EA-AEC7-06EA56CECB52}" srcOrd="0" destOrd="0" presId="urn:microsoft.com/office/officeart/2018/2/layout/IconVerticalSolidList"/>
    <dgm:cxn modelId="{687DC353-50E6-4A9F-83A3-5769C0597483}" type="presOf" srcId="{F50C55EF-FB87-41D4-96F7-AEB37D8EE0BC}" destId="{DF125E50-EEEF-4AC7-A9FB-ED6AA03B7CCA}" srcOrd="0" destOrd="0" presId="urn:microsoft.com/office/officeart/2018/2/layout/IconVerticalSolidList"/>
    <dgm:cxn modelId="{C8A84C82-174F-4621-8923-D1141370CC29}" srcId="{F50C55EF-FB87-41D4-96F7-AEB37D8EE0BC}" destId="{3C85D4DB-A2D5-4AAE-A7A7-FE374D4458AB}" srcOrd="1" destOrd="0" parTransId="{1F5EEEE5-BC34-4EF3-B560-B99F56C0C935}" sibTransId="{2375A41D-BAA3-4DD6-BBD2-69E5A9A37722}"/>
    <dgm:cxn modelId="{9E561F89-97A0-4009-8F56-50D7745CF4E8}" srcId="{F50C55EF-FB87-41D4-96F7-AEB37D8EE0BC}" destId="{8BD0A1A2-CCB0-4F99-A055-B5F180AFD7C3}" srcOrd="0" destOrd="0" parTransId="{E817BDFA-324F-456F-ACB8-2CBE8E6CC816}" sibTransId="{F6534472-8E39-4DB3-83F1-7B1D0F9BE2CA}"/>
    <dgm:cxn modelId="{3B33C7CC-D412-4329-8915-C17C172DFC32}" srcId="{F50C55EF-FB87-41D4-96F7-AEB37D8EE0BC}" destId="{127DBC21-7694-4286-9D03-A79DC70B5B4C}" srcOrd="2" destOrd="0" parTransId="{4EF1344A-4035-4869-91A5-D25982E12E0E}" sibTransId="{F12D7DFE-D32C-4571-94F0-7AFB65569990}"/>
    <dgm:cxn modelId="{9EEB1BEB-AC3C-4AF0-A027-3E6E5590519F}" type="presOf" srcId="{127DBC21-7694-4286-9D03-A79DC70B5B4C}" destId="{EE680DD5-5641-4211-971A-CDCFA95AA972}" srcOrd="0" destOrd="0" presId="urn:microsoft.com/office/officeart/2018/2/layout/IconVerticalSolidList"/>
    <dgm:cxn modelId="{814DA717-9FC9-4E60-90B8-1F7742A77E6F}" type="presParOf" srcId="{DF125E50-EEEF-4AC7-A9FB-ED6AA03B7CCA}" destId="{D634BBF3-7125-43E1-8C4E-D177F84C3770}" srcOrd="0" destOrd="0" presId="urn:microsoft.com/office/officeart/2018/2/layout/IconVerticalSolidList"/>
    <dgm:cxn modelId="{FEAA1788-508A-430B-A742-64ED09445018}" type="presParOf" srcId="{D634BBF3-7125-43E1-8C4E-D177F84C3770}" destId="{0746975C-22D4-4F11-8B14-70A4C19194F8}" srcOrd="0" destOrd="0" presId="urn:microsoft.com/office/officeart/2018/2/layout/IconVerticalSolidList"/>
    <dgm:cxn modelId="{B65BD523-C911-4957-B766-78A055347A02}" type="presParOf" srcId="{D634BBF3-7125-43E1-8C4E-D177F84C3770}" destId="{6C99BF2E-145A-4E06-910C-643D24E249FB}" srcOrd="1" destOrd="0" presId="urn:microsoft.com/office/officeart/2018/2/layout/IconVerticalSolidList"/>
    <dgm:cxn modelId="{398CBFA8-5940-4370-9F0C-F6F27DF5B9C4}" type="presParOf" srcId="{D634BBF3-7125-43E1-8C4E-D177F84C3770}" destId="{88C99600-3945-4EC8-ADE3-A35C0506720E}" srcOrd="2" destOrd="0" presId="urn:microsoft.com/office/officeart/2018/2/layout/IconVerticalSolidList"/>
    <dgm:cxn modelId="{9D539501-56DF-4FDA-935B-B12A540C4BA8}" type="presParOf" srcId="{D634BBF3-7125-43E1-8C4E-D177F84C3770}" destId="{918069E1-7EC1-46EA-AEC7-06EA56CECB52}" srcOrd="3" destOrd="0" presId="urn:microsoft.com/office/officeart/2018/2/layout/IconVerticalSolidList"/>
    <dgm:cxn modelId="{1EC6F775-0406-40D1-A9E6-8FF249F727E0}" type="presParOf" srcId="{DF125E50-EEEF-4AC7-A9FB-ED6AA03B7CCA}" destId="{A5F74332-68EF-4FB2-970F-24D079183F28}" srcOrd="1" destOrd="0" presId="urn:microsoft.com/office/officeart/2018/2/layout/IconVerticalSolidList"/>
    <dgm:cxn modelId="{670ECD02-A2FE-4068-AEF9-AC50D70455D3}" type="presParOf" srcId="{DF125E50-EEEF-4AC7-A9FB-ED6AA03B7CCA}" destId="{5E412EE5-44E6-4A99-880A-97D7CDED43F9}" srcOrd="2" destOrd="0" presId="urn:microsoft.com/office/officeart/2018/2/layout/IconVerticalSolidList"/>
    <dgm:cxn modelId="{000D2EBE-653B-40D0-BDC1-0C44593F428C}" type="presParOf" srcId="{5E412EE5-44E6-4A99-880A-97D7CDED43F9}" destId="{694999DC-8C62-409C-84D8-21FE09C1B338}" srcOrd="0" destOrd="0" presId="urn:microsoft.com/office/officeart/2018/2/layout/IconVerticalSolidList"/>
    <dgm:cxn modelId="{34F04E69-6A4D-4A1A-BD38-45C0C90A9A1F}" type="presParOf" srcId="{5E412EE5-44E6-4A99-880A-97D7CDED43F9}" destId="{43F222D2-9498-454B-A456-E9C44DCD7614}" srcOrd="1" destOrd="0" presId="urn:microsoft.com/office/officeart/2018/2/layout/IconVerticalSolidList"/>
    <dgm:cxn modelId="{0511B7FD-7238-49E2-AA6E-CDCAE3B667D8}" type="presParOf" srcId="{5E412EE5-44E6-4A99-880A-97D7CDED43F9}" destId="{6CD055F9-B31F-466C-9D78-9FB5AE67FE5B}" srcOrd="2" destOrd="0" presId="urn:microsoft.com/office/officeart/2018/2/layout/IconVerticalSolidList"/>
    <dgm:cxn modelId="{90307476-5633-4255-83BC-BF009500A7F0}" type="presParOf" srcId="{5E412EE5-44E6-4A99-880A-97D7CDED43F9}" destId="{997726B8-0526-4EB9-BCD3-FEEE4A7903CB}" srcOrd="3" destOrd="0" presId="urn:microsoft.com/office/officeart/2018/2/layout/IconVerticalSolidList"/>
    <dgm:cxn modelId="{A8A9A3D9-ABA8-4C10-B5E3-D26FFD9A81BB}" type="presParOf" srcId="{DF125E50-EEEF-4AC7-A9FB-ED6AA03B7CCA}" destId="{ED4FB587-37C8-4F35-8B9D-EE40529DBE46}" srcOrd="3" destOrd="0" presId="urn:microsoft.com/office/officeart/2018/2/layout/IconVerticalSolidList"/>
    <dgm:cxn modelId="{D0C1F501-9B4D-4F0B-A0BE-616FEE8960A7}" type="presParOf" srcId="{DF125E50-EEEF-4AC7-A9FB-ED6AA03B7CCA}" destId="{E9932AB9-1D46-43D3-A1E4-62ECB38AD1B4}" srcOrd="4" destOrd="0" presId="urn:microsoft.com/office/officeart/2018/2/layout/IconVerticalSolidList"/>
    <dgm:cxn modelId="{65608913-1E1E-4708-8D1E-99CAB5BD304E}" type="presParOf" srcId="{E9932AB9-1D46-43D3-A1E4-62ECB38AD1B4}" destId="{5065F734-BFB7-4517-9796-0B30984A404F}" srcOrd="0" destOrd="0" presId="urn:microsoft.com/office/officeart/2018/2/layout/IconVerticalSolidList"/>
    <dgm:cxn modelId="{C51618BC-BE97-45A3-91E3-DF42E0BB1183}" type="presParOf" srcId="{E9932AB9-1D46-43D3-A1E4-62ECB38AD1B4}" destId="{BC112624-C278-45E9-9947-11201FF94139}" srcOrd="1" destOrd="0" presId="urn:microsoft.com/office/officeart/2018/2/layout/IconVerticalSolidList"/>
    <dgm:cxn modelId="{CDFE4E1F-79E9-41A1-A384-CA874901A1E4}" type="presParOf" srcId="{E9932AB9-1D46-43D3-A1E4-62ECB38AD1B4}" destId="{6BE38283-60BD-4E4F-8C51-589E21625625}" srcOrd="2" destOrd="0" presId="urn:microsoft.com/office/officeart/2018/2/layout/IconVerticalSolidList"/>
    <dgm:cxn modelId="{72360945-64BE-424C-9923-DFAF209B3D8E}" type="presParOf" srcId="{E9932AB9-1D46-43D3-A1E4-62ECB38AD1B4}" destId="{EE680DD5-5641-4211-971A-CDCFA95AA97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236D51-C71A-43DD-B84E-C0DDD9781343}"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8FEC716D-AA95-4664-8ACF-9B2C7A9E8743}">
      <dgm:prSet/>
      <dgm:spPr/>
      <dgm:t>
        <a:bodyPr/>
        <a:lstStyle/>
        <a:p>
          <a:r>
            <a:rPr lang="en-US"/>
            <a:t>Grit</a:t>
          </a:r>
        </a:p>
      </dgm:t>
    </dgm:pt>
    <dgm:pt modelId="{4F2F0CCF-1050-4291-8033-5E21E0602389}" type="parTrans" cxnId="{A0102BCC-B441-4A55-B48D-C10FBCAF5243}">
      <dgm:prSet/>
      <dgm:spPr/>
      <dgm:t>
        <a:bodyPr/>
        <a:lstStyle/>
        <a:p>
          <a:endParaRPr lang="en-US"/>
        </a:p>
      </dgm:t>
    </dgm:pt>
    <dgm:pt modelId="{48E315CD-A5BF-4B09-B44D-E1AD05AE4BBA}" type="sibTrans" cxnId="{A0102BCC-B441-4A55-B48D-C10FBCAF5243}">
      <dgm:prSet/>
      <dgm:spPr/>
      <dgm:t>
        <a:bodyPr/>
        <a:lstStyle/>
        <a:p>
          <a:endParaRPr lang="en-US"/>
        </a:p>
      </dgm:t>
    </dgm:pt>
    <dgm:pt modelId="{562DAFBA-BC7A-4000-99A0-DCC69BE19E41}">
      <dgm:prSet custT="1"/>
      <dgm:spPr/>
      <dgm:t>
        <a:bodyPr/>
        <a:lstStyle/>
        <a:p>
          <a:r>
            <a:rPr lang="en-US" sz="1400" dirty="0"/>
            <a:t>Grit was positively linked to self regulated learning and engagement, which could be a contributing factor to student success (Wolters &amp; Hussain, 2014), (</a:t>
          </a:r>
          <a:r>
            <a:rPr lang="en-US" sz="1400" dirty="0" err="1"/>
            <a:t>Kannangara</a:t>
          </a:r>
          <a:r>
            <a:rPr lang="en-US" sz="1400" dirty="0"/>
            <a:t>, Allen, Waugh, Nahar, Khan, Rogerson, &amp; Carson, 2018).</a:t>
          </a:r>
        </a:p>
      </dgm:t>
    </dgm:pt>
    <dgm:pt modelId="{A7FDABD5-4C9C-4B39-AD93-048C0A9396D0}" type="parTrans" cxnId="{5213F439-E78D-4857-B05A-DE0F54A15F81}">
      <dgm:prSet/>
      <dgm:spPr/>
      <dgm:t>
        <a:bodyPr/>
        <a:lstStyle/>
        <a:p>
          <a:endParaRPr lang="en-US"/>
        </a:p>
      </dgm:t>
    </dgm:pt>
    <dgm:pt modelId="{91C78D66-B28F-4640-8200-F34300C3CB47}" type="sibTrans" cxnId="{5213F439-E78D-4857-B05A-DE0F54A15F81}">
      <dgm:prSet/>
      <dgm:spPr/>
      <dgm:t>
        <a:bodyPr/>
        <a:lstStyle/>
        <a:p>
          <a:endParaRPr lang="en-US"/>
        </a:p>
      </dgm:t>
    </dgm:pt>
    <dgm:pt modelId="{3084D69C-6FC0-4422-996A-02CC4508D391}">
      <dgm:prSet/>
      <dgm:spPr/>
      <dgm:t>
        <a:bodyPr/>
        <a:lstStyle/>
        <a:p>
          <a:r>
            <a:rPr lang="en-US"/>
            <a:t>Engagement </a:t>
          </a:r>
        </a:p>
      </dgm:t>
    </dgm:pt>
    <dgm:pt modelId="{87B0247C-0F5A-493F-A4D4-24BBF0F41B1D}" type="parTrans" cxnId="{335CC32C-00B0-4D7B-9E89-44626513CD05}">
      <dgm:prSet/>
      <dgm:spPr/>
      <dgm:t>
        <a:bodyPr/>
        <a:lstStyle/>
        <a:p>
          <a:endParaRPr lang="en-US"/>
        </a:p>
      </dgm:t>
    </dgm:pt>
    <dgm:pt modelId="{F98F3B25-58B6-40D2-8D6E-CFA2EB8EB7E7}" type="sibTrans" cxnId="{335CC32C-00B0-4D7B-9E89-44626513CD05}">
      <dgm:prSet/>
      <dgm:spPr/>
      <dgm:t>
        <a:bodyPr/>
        <a:lstStyle/>
        <a:p>
          <a:endParaRPr lang="en-US"/>
        </a:p>
      </dgm:t>
    </dgm:pt>
    <dgm:pt modelId="{F1695EE5-200C-42A6-B34D-302A94262C0D}">
      <dgm:prSet custT="1"/>
      <dgm:spPr/>
      <dgm:t>
        <a:bodyPr/>
        <a:lstStyle/>
        <a:p>
          <a:r>
            <a:rPr lang="en-US" sz="1400" dirty="0"/>
            <a:t>Students who believed that intelligence was incremental and could be improved (i.e. the growth mindset) were correlated with active learning strategies, self-efficacy, collaboration among peers and knowledge-building behaviors (Stump, </a:t>
          </a:r>
          <a:r>
            <a:rPr lang="en-US" sz="1400" dirty="0" err="1"/>
            <a:t>Husman</a:t>
          </a:r>
          <a:r>
            <a:rPr lang="en-US" sz="1400" dirty="0"/>
            <a:t> &amp; Corby, 2014). </a:t>
          </a:r>
        </a:p>
      </dgm:t>
    </dgm:pt>
    <dgm:pt modelId="{66835068-FE99-4A9D-93DF-D1733C797FB2}" type="parTrans" cxnId="{48DEBE40-D616-4667-86D4-DB1AADE0F14E}">
      <dgm:prSet/>
      <dgm:spPr/>
      <dgm:t>
        <a:bodyPr/>
        <a:lstStyle/>
        <a:p>
          <a:endParaRPr lang="en-US"/>
        </a:p>
      </dgm:t>
    </dgm:pt>
    <dgm:pt modelId="{9CE5424D-F0F0-4E0E-808C-184E623DCBEA}" type="sibTrans" cxnId="{48DEBE40-D616-4667-86D4-DB1AADE0F14E}">
      <dgm:prSet/>
      <dgm:spPr/>
      <dgm:t>
        <a:bodyPr/>
        <a:lstStyle/>
        <a:p>
          <a:endParaRPr lang="en-US"/>
        </a:p>
      </dgm:t>
    </dgm:pt>
    <dgm:pt modelId="{74E5BAA0-4202-499E-B7AA-217293F079D2}">
      <dgm:prSet/>
      <dgm:spPr/>
      <dgm:t>
        <a:bodyPr/>
        <a:lstStyle/>
        <a:p>
          <a:r>
            <a:rPr lang="en-US"/>
            <a:t>Belonging</a:t>
          </a:r>
        </a:p>
      </dgm:t>
    </dgm:pt>
    <dgm:pt modelId="{8DC6D251-7D5A-4CFA-B4F1-8D4C3010B740}" type="parTrans" cxnId="{D67B4D24-37A4-41BC-B68D-CA033B92C2FA}">
      <dgm:prSet/>
      <dgm:spPr/>
      <dgm:t>
        <a:bodyPr/>
        <a:lstStyle/>
        <a:p>
          <a:endParaRPr lang="en-US"/>
        </a:p>
      </dgm:t>
    </dgm:pt>
    <dgm:pt modelId="{B20146D0-5255-472B-B36F-8CD1B374D959}" type="sibTrans" cxnId="{D67B4D24-37A4-41BC-B68D-CA033B92C2FA}">
      <dgm:prSet/>
      <dgm:spPr/>
      <dgm:t>
        <a:bodyPr/>
        <a:lstStyle/>
        <a:p>
          <a:endParaRPr lang="en-US"/>
        </a:p>
      </dgm:t>
    </dgm:pt>
    <dgm:pt modelId="{50F851A4-0D81-4ECE-8AC6-F930A4B7DB98}">
      <dgm:prSet custT="1"/>
      <dgm:spPr/>
      <dgm:t>
        <a:bodyPr/>
        <a:lstStyle/>
        <a:p>
          <a:r>
            <a:rPr lang="en-US" sz="1400" dirty="0"/>
            <a:t>Students who felt that they belonged in their environment and students felt safe and comfortable, had a higher engagement and persistence in their learning (</a:t>
          </a:r>
          <a:r>
            <a:rPr lang="en-US" sz="1400" dirty="0" err="1"/>
            <a:t>Hoyert</a:t>
          </a:r>
          <a:r>
            <a:rPr lang="en-US" sz="1400" dirty="0"/>
            <a:t>, Ballard, &amp; Odell, 2019).</a:t>
          </a:r>
        </a:p>
      </dgm:t>
    </dgm:pt>
    <dgm:pt modelId="{D573AA13-5347-4287-A96A-4BAD9B25D23A}" type="parTrans" cxnId="{6D01D864-5877-4E00-B2FD-5C9CCAF78403}">
      <dgm:prSet/>
      <dgm:spPr/>
      <dgm:t>
        <a:bodyPr/>
        <a:lstStyle/>
        <a:p>
          <a:endParaRPr lang="en-US"/>
        </a:p>
      </dgm:t>
    </dgm:pt>
    <dgm:pt modelId="{189819D9-276C-4FE4-B4F4-BEF09086F565}" type="sibTrans" cxnId="{6D01D864-5877-4E00-B2FD-5C9CCAF78403}">
      <dgm:prSet/>
      <dgm:spPr/>
      <dgm:t>
        <a:bodyPr/>
        <a:lstStyle/>
        <a:p>
          <a:endParaRPr lang="en-US"/>
        </a:p>
      </dgm:t>
    </dgm:pt>
    <dgm:pt modelId="{47F8FD16-AC94-417F-ADF8-C2D55B69C027}" type="pres">
      <dgm:prSet presAssocID="{3C236D51-C71A-43DD-B84E-C0DDD9781343}" presName="root" presStyleCnt="0">
        <dgm:presLayoutVars>
          <dgm:dir/>
          <dgm:resizeHandles val="exact"/>
        </dgm:presLayoutVars>
      </dgm:prSet>
      <dgm:spPr/>
    </dgm:pt>
    <dgm:pt modelId="{725A7D5E-7F57-42B0-B33E-E02F8E01B6AB}" type="pres">
      <dgm:prSet presAssocID="{8FEC716D-AA95-4664-8ACF-9B2C7A9E8743}" presName="compNode" presStyleCnt="0"/>
      <dgm:spPr/>
    </dgm:pt>
    <dgm:pt modelId="{0A8974C2-7975-4917-AD42-A31FE187F47B}" type="pres">
      <dgm:prSet presAssocID="{8FEC716D-AA95-4664-8ACF-9B2C7A9E8743}" presName="bgRect" presStyleLbl="bgShp" presStyleIdx="0" presStyleCnt="3"/>
      <dgm:spPr/>
    </dgm:pt>
    <dgm:pt modelId="{D45553E7-480C-49A9-A306-5F695BD11691}" type="pres">
      <dgm:prSet presAssocID="{8FEC716D-AA95-4664-8ACF-9B2C7A9E874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Hike"/>
        </a:ext>
      </dgm:extLst>
    </dgm:pt>
    <dgm:pt modelId="{6D94EAE6-AB0F-44CE-AC12-5D06289F7925}" type="pres">
      <dgm:prSet presAssocID="{8FEC716D-AA95-4664-8ACF-9B2C7A9E8743}" presName="spaceRect" presStyleCnt="0"/>
      <dgm:spPr/>
    </dgm:pt>
    <dgm:pt modelId="{75A0EAFA-FA9A-4F6C-A5A1-14F1A7A7BA20}" type="pres">
      <dgm:prSet presAssocID="{8FEC716D-AA95-4664-8ACF-9B2C7A9E8743}" presName="parTx" presStyleLbl="revTx" presStyleIdx="0" presStyleCnt="6">
        <dgm:presLayoutVars>
          <dgm:chMax val="0"/>
          <dgm:chPref val="0"/>
        </dgm:presLayoutVars>
      </dgm:prSet>
      <dgm:spPr/>
    </dgm:pt>
    <dgm:pt modelId="{6711693A-87E9-4256-9788-1898692743E1}" type="pres">
      <dgm:prSet presAssocID="{8FEC716D-AA95-4664-8ACF-9B2C7A9E8743}" presName="desTx" presStyleLbl="revTx" presStyleIdx="1" presStyleCnt="6" custScaleX="150127" custLinFactNeighborX="-34503" custLinFactNeighborY="682">
        <dgm:presLayoutVars/>
      </dgm:prSet>
      <dgm:spPr/>
    </dgm:pt>
    <dgm:pt modelId="{3C08DF06-337F-4BD1-9770-701F20096406}" type="pres">
      <dgm:prSet presAssocID="{48E315CD-A5BF-4B09-B44D-E1AD05AE4BBA}" presName="sibTrans" presStyleCnt="0"/>
      <dgm:spPr/>
    </dgm:pt>
    <dgm:pt modelId="{95EAECEF-1950-40A8-BB0F-321FE0733D3A}" type="pres">
      <dgm:prSet presAssocID="{3084D69C-6FC0-4422-996A-02CC4508D391}" presName="compNode" presStyleCnt="0"/>
      <dgm:spPr/>
    </dgm:pt>
    <dgm:pt modelId="{49272686-F08A-47CE-AFCD-EA6D92D1129A}" type="pres">
      <dgm:prSet presAssocID="{3084D69C-6FC0-4422-996A-02CC4508D391}" presName="bgRect" presStyleLbl="bgShp" presStyleIdx="1" presStyleCnt="3"/>
      <dgm:spPr/>
    </dgm:pt>
    <dgm:pt modelId="{026BC8AD-FE3D-4049-82D0-68DF9CDC8350}" type="pres">
      <dgm:prSet presAssocID="{3084D69C-6FC0-4422-996A-02CC4508D39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Lightbulb and gear"/>
        </a:ext>
      </dgm:extLst>
    </dgm:pt>
    <dgm:pt modelId="{AB2F4625-E899-4E7D-9F89-911C56944C96}" type="pres">
      <dgm:prSet presAssocID="{3084D69C-6FC0-4422-996A-02CC4508D391}" presName="spaceRect" presStyleCnt="0"/>
      <dgm:spPr/>
    </dgm:pt>
    <dgm:pt modelId="{E0849F0D-34AA-4D2A-B8EA-F37B21666735}" type="pres">
      <dgm:prSet presAssocID="{3084D69C-6FC0-4422-996A-02CC4508D391}" presName="parTx" presStyleLbl="revTx" presStyleIdx="2" presStyleCnt="6">
        <dgm:presLayoutVars>
          <dgm:chMax val="0"/>
          <dgm:chPref val="0"/>
        </dgm:presLayoutVars>
      </dgm:prSet>
      <dgm:spPr/>
    </dgm:pt>
    <dgm:pt modelId="{1DFFB17D-4B48-4831-996C-B06E8F039906}" type="pres">
      <dgm:prSet presAssocID="{3084D69C-6FC0-4422-996A-02CC4508D391}" presName="desTx" presStyleLbl="revTx" presStyleIdx="3" presStyleCnt="6" custScaleX="143322" custLinFactNeighborX="-33090" custLinFactNeighborY="1428">
        <dgm:presLayoutVars/>
      </dgm:prSet>
      <dgm:spPr/>
    </dgm:pt>
    <dgm:pt modelId="{C55D162C-4FA2-4F9A-8016-D16F013D789A}" type="pres">
      <dgm:prSet presAssocID="{F98F3B25-58B6-40D2-8D6E-CFA2EB8EB7E7}" presName="sibTrans" presStyleCnt="0"/>
      <dgm:spPr/>
    </dgm:pt>
    <dgm:pt modelId="{1FB733CB-543B-436C-B03F-813BBFC4F58E}" type="pres">
      <dgm:prSet presAssocID="{74E5BAA0-4202-499E-B7AA-217293F079D2}" presName="compNode" presStyleCnt="0"/>
      <dgm:spPr/>
    </dgm:pt>
    <dgm:pt modelId="{62BDC5D5-D0C1-4AB1-85C1-AB94DA4E100A}" type="pres">
      <dgm:prSet presAssocID="{74E5BAA0-4202-499E-B7AA-217293F079D2}" presName="bgRect" presStyleLbl="bgShp" presStyleIdx="2" presStyleCnt="3"/>
      <dgm:spPr/>
    </dgm:pt>
    <dgm:pt modelId="{6D860C8E-2D33-41A8-800B-F46AD0D7AAA5}" type="pres">
      <dgm:prSet presAssocID="{74E5BAA0-4202-499E-B7AA-217293F079D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Group success"/>
        </a:ext>
      </dgm:extLst>
    </dgm:pt>
    <dgm:pt modelId="{2714BB2C-98B7-4242-9486-E332B0C576AB}" type="pres">
      <dgm:prSet presAssocID="{74E5BAA0-4202-499E-B7AA-217293F079D2}" presName="spaceRect" presStyleCnt="0"/>
      <dgm:spPr/>
    </dgm:pt>
    <dgm:pt modelId="{CA3F424B-5CCC-4F5B-BF43-17B42D0B2EFC}" type="pres">
      <dgm:prSet presAssocID="{74E5BAA0-4202-499E-B7AA-217293F079D2}" presName="parTx" presStyleLbl="revTx" presStyleIdx="4" presStyleCnt="6">
        <dgm:presLayoutVars>
          <dgm:chMax val="0"/>
          <dgm:chPref val="0"/>
        </dgm:presLayoutVars>
      </dgm:prSet>
      <dgm:spPr/>
    </dgm:pt>
    <dgm:pt modelId="{30E20855-A573-4939-96A8-6A7812E6F0AB}" type="pres">
      <dgm:prSet presAssocID="{74E5BAA0-4202-499E-B7AA-217293F079D2}" presName="desTx" presStyleLbl="revTx" presStyleIdx="5" presStyleCnt="6" custScaleX="137273" custLinFactNeighborX="-33897" custLinFactNeighborY="-1459">
        <dgm:presLayoutVars/>
      </dgm:prSet>
      <dgm:spPr/>
    </dgm:pt>
  </dgm:ptLst>
  <dgm:cxnLst>
    <dgm:cxn modelId="{D67B4D24-37A4-41BC-B68D-CA033B92C2FA}" srcId="{3C236D51-C71A-43DD-B84E-C0DDD9781343}" destId="{74E5BAA0-4202-499E-B7AA-217293F079D2}" srcOrd="2" destOrd="0" parTransId="{8DC6D251-7D5A-4CFA-B4F1-8D4C3010B740}" sibTransId="{B20146D0-5255-472B-B36F-8CD1B374D959}"/>
    <dgm:cxn modelId="{335CC32C-00B0-4D7B-9E89-44626513CD05}" srcId="{3C236D51-C71A-43DD-B84E-C0DDD9781343}" destId="{3084D69C-6FC0-4422-996A-02CC4508D391}" srcOrd="1" destOrd="0" parTransId="{87B0247C-0F5A-493F-A4D4-24BBF0F41B1D}" sibTransId="{F98F3B25-58B6-40D2-8D6E-CFA2EB8EB7E7}"/>
    <dgm:cxn modelId="{99AA3530-B92E-4D09-A3AB-D1ACBA9C80CD}" type="presOf" srcId="{74E5BAA0-4202-499E-B7AA-217293F079D2}" destId="{CA3F424B-5CCC-4F5B-BF43-17B42D0B2EFC}" srcOrd="0" destOrd="0" presId="urn:microsoft.com/office/officeart/2018/2/layout/IconVerticalSolidList"/>
    <dgm:cxn modelId="{5213F439-E78D-4857-B05A-DE0F54A15F81}" srcId="{8FEC716D-AA95-4664-8ACF-9B2C7A9E8743}" destId="{562DAFBA-BC7A-4000-99A0-DCC69BE19E41}" srcOrd="0" destOrd="0" parTransId="{A7FDABD5-4C9C-4B39-AD93-048C0A9396D0}" sibTransId="{91C78D66-B28F-4640-8200-F34300C3CB47}"/>
    <dgm:cxn modelId="{48DEBE40-D616-4667-86D4-DB1AADE0F14E}" srcId="{3084D69C-6FC0-4422-996A-02CC4508D391}" destId="{F1695EE5-200C-42A6-B34D-302A94262C0D}" srcOrd="0" destOrd="0" parTransId="{66835068-FE99-4A9D-93DF-D1733C797FB2}" sibTransId="{9CE5424D-F0F0-4E0E-808C-184E623DCBEA}"/>
    <dgm:cxn modelId="{8B98095D-7A1B-40F4-BA75-20EE986F6279}" type="presOf" srcId="{562DAFBA-BC7A-4000-99A0-DCC69BE19E41}" destId="{6711693A-87E9-4256-9788-1898692743E1}" srcOrd="0" destOrd="0" presId="urn:microsoft.com/office/officeart/2018/2/layout/IconVerticalSolidList"/>
    <dgm:cxn modelId="{1C748D60-85F6-4C33-83BE-06C43758CCD2}" type="presOf" srcId="{8FEC716D-AA95-4664-8ACF-9B2C7A9E8743}" destId="{75A0EAFA-FA9A-4F6C-A5A1-14F1A7A7BA20}" srcOrd="0" destOrd="0" presId="urn:microsoft.com/office/officeart/2018/2/layout/IconVerticalSolidList"/>
    <dgm:cxn modelId="{6D01D864-5877-4E00-B2FD-5C9CCAF78403}" srcId="{74E5BAA0-4202-499E-B7AA-217293F079D2}" destId="{50F851A4-0D81-4ECE-8AC6-F930A4B7DB98}" srcOrd="0" destOrd="0" parTransId="{D573AA13-5347-4287-A96A-4BAD9B25D23A}" sibTransId="{189819D9-276C-4FE4-B4F4-BEF09086F565}"/>
    <dgm:cxn modelId="{E96FAE66-2121-4BE0-88F9-4A4FC281FB67}" type="presOf" srcId="{50F851A4-0D81-4ECE-8AC6-F930A4B7DB98}" destId="{30E20855-A573-4939-96A8-6A7812E6F0AB}" srcOrd="0" destOrd="0" presId="urn:microsoft.com/office/officeart/2018/2/layout/IconVerticalSolidList"/>
    <dgm:cxn modelId="{A8B1764B-B7B5-4110-8915-763397B9EEEB}" type="presOf" srcId="{F1695EE5-200C-42A6-B34D-302A94262C0D}" destId="{1DFFB17D-4B48-4831-996C-B06E8F039906}" srcOrd="0" destOrd="0" presId="urn:microsoft.com/office/officeart/2018/2/layout/IconVerticalSolidList"/>
    <dgm:cxn modelId="{5C165D8B-0447-4CBE-99E8-AB95BCCEF31E}" type="presOf" srcId="{3084D69C-6FC0-4422-996A-02CC4508D391}" destId="{E0849F0D-34AA-4D2A-B8EA-F37B21666735}" srcOrd="0" destOrd="0" presId="urn:microsoft.com/office/officeart/2018/2/layout/IconVerticalSolidList"/>
    <dgm:cxn modelId="{72A75291-F74B-45AA-9157-F687C5DD5B52}" type="presOf" srcId="{3C236D51-C71A-43DD-B84E-C0DDD9781343}" destId="{47F8FD16-AC94-417F-ADF8-C2D55B69C027}" srcOrd="0" destOrd="0" presId="urn:microsoft.com/office/officeart/2018/2/layout/IconVerticalSolidList"/>
    <dgm:cxn modelId="{A0102BCC-B441-4A55-B48D-C10FBCAF5243}" srcId="{3C236D51-C71A-43DD-B84E-C0DDD9781343}" destId="{8FEC716D-AA95-4664-8ACF-9B2C7A9E8743}" srcOrd="0" destOrd="0" parTransId="{4F2F0CCF-1050-4291-8033-5E21E0602389}" sibTransId="{48E315CD-A5BF-4B09-B44D-E1AD05AE4BBA}"/>
    <dgm:cxn modelId="{27C3A69A-F9D2-4503-A22B-3BA6956CF9FD}" type="presParOf" srcId="{47F8FD16-AC94-417F-ADF8-C2D55B69C027}" destId="{725A7D5E-7F57-42B0-B33E-E02F8E01B6AB}" srcOrd="0" destOrd="0" presId="urn:microsoft.com/office/officeart/2018/2/layout/IconVerticalSolidList"/>
    <dgm:cxn modelId="{E3D18F03-1EFB-40D8-9411-350DAE542D0E}" type="presParOf" srcId="{725A7D5E-7F57-42B0-B33E-E02F8E01B6AB}" destId="{0A8974C2-7975-4917-AD42-A31FE187F47B}" srcOrd="0" destOrd="0" presId="urn:microsoft.com/office/officeart/2018/2/layout/IconVerticalSolidList"/>
    <dgm:cxn modelId="{17D08A80-61FB-4BED-9D00-0CA0696D0BD2}" type="presParOf" srcId="{725A7D5E-7F57-42B0-B33E-E02F8E01B6AB}" destId="{D45553E7-480C-49A9-A306-5F695BD11691}" srcOrd="1" destOrd="0" presId="urn:microsoft.com/office/officeart/2018/2/layout/IconVerticalSolidList"/>
    <dgm:cxn modelId="{531E7E54-3E91-4967-A90F-2CD4FB3C2CFA}" type="presParOf" srcId="{725A7D5E-7F57-42B0-B33E-E02F8E01B6AB}" destId="{6D94EAE6-AB0F-44CE-AC12-5D06289F7925}" srcOrd="2" destOrd="0" presId="urn:microsoft.com/office/officeart/2018/2/layout/IconVerticalSolidList"/>
    <dgm:cxn modelId="{70262883-93F4-4F5F-85EF-3A65E2A024F7}" type="presParOf" srcId="{725A7D5E-7F57-42B0-B33E-E02F8E01B6AB}" destId="{75A0EAFA-FA9A-4F6C-A5A1-14F1A7A7BA20}" srcOrd="3" destOrd="0" presId="urn:microsoft.com/office/officeart/2018/2/layout/IconVerticalSolidList"/>
    <dgm:cxn modelId="{5BAC4230-4A42-4BAF-83AC-BA340FFB1B61}" type="presParOf" srcId="{725A7D5E-7F57-42B0-B33E-E02F8E01B6AB}" destId="{6711693A-87E9-4256-9788-1898692743E1}" srcOrd="4" destOrd="0" presId="urn:microsoft.com/office/officeart/2018/2/layout/IconVerticalSolidList"/>
    <dgm:cxn modelId="{A09EEE41-E6EF-4220-99ED-DB60F5BC8F2C}" type="presParOf" srcId="{47F8FD16-AC94-417F-ADF8-C2D55B69C027}" destId="{3C08DF06-337F-4BD1-9770-701F20096406}" srcOrd="1" destOrd="0" presId="urn:microsoft.com/office/officeart/2018/2/layout/IconVerticalSolidList"/>
    <dgm:cxn modelId="{D2DECCC9-3A17-4C7B-A566-156BACCE11D5}" type="presParOf" srcId="{47F8FD16-AC94-417F-ADF8-C2D55B69C027}" destId="{95EAECEF-1950-40A8-BB0F-321FE0733D3A}" srcOrd="2" destOrd="0" presId="urn:microsoft.com/office/officeart/2018/2/layout/IconVerticalSolidList"/>
    <dgm:cxn modelId="{ED59F960-A635-4BB8-A082-1B081D3CA91A}" type="presParOf" srcId="{95EAECEF-1950-40A8-BB0F-321FE0733D3A}" destId="{49272686-F08A-47CE-AFCD-EA6D92D1129A}" srcOrd="0" destOrd="0" presId="urn:microsoft.com/office/officeart/2018/2/layout/IconVerticalSolidList"/>
    <dgm:cxn modelId="{43641BBA-D2B8-4443-BD54-EF322D7AC38C}" type="presParOf" srcId="{95EAECEF-1950-40A8-BB0F-321FE0733D3A}" destId="{026BC8AD-FE3D-4049-82D0-68DF9CDC8350}" srcOrd="1" destOrd="0" presId="urn:microsoft.com/office/officeart/2018/2/layout/IconVerticalSolidList"/>
    <dgm:cxn modelId="{B53C7B3E-E2F1-49AD-A9B9-7E1DDEB565A8}" type="presParOf" srcId="{95EAECEF-1950-40A8-BB0F-321FE0733D3A}" destId="{AB2F4625-E899-4E7D-9F89-911C56944C96}" srcOrd="2" destOrd="0" presId="urn:microsoft.com/office/officeart/2018/2/layout/IconVerticalSolidList"/>
    <dgm:cxn modelId="{8CF8F21A-4F6E-468D-9503-B5379DA25581}" type="presParOf" srcId="{95EAECEF-1950-40A8-BB0F-321FE0733D3A}" destId="{E0849F0D-34AA-4D2A-B8EA-F37B21666735}" srcOrd="3" destOrd="0" presId="urn:microsoft.com/office/officeart/2018/2/layout/IconVerticalSolidList"/>
    <dgm:cxn modelId="{BAF5473E-16E4-4867-945F-00E63596C866}" type="presParOf" srcId="{95EAECEF-1950-40A8-BB0F-321FE0733D3A}" destId="{1DFFB17D-4B48-4831-996C-B06E8F039906}" srcOrd="4" destOrd="0" presId="urn:microsoft.com/office/officeart/2018/2/layout/IconVerticalSolidList"/>
    <dgm:cxn modelId="{E007BA36-D89C-4B13-88A8-DA46A7E5F7C9}" type="presParOf" srcId="{47F8FD16-AC94-417F-ADF8-C2D55B69C027}" destId="{C55D162C-4FA2-4F9A-8016-D16F013D789A}" srcOrd="3" destOrd="0" presId="urn:microsoft.com/office/officeart/2018/2/layout/IconVerticalSolidList"/>
    <dgm:cxn modelId="{D74990A9-EF19-492B-9DEA-E0E73F4D95F1}" type="presParOf" srcId="{47F8FD16-AC94-417F-ADF8-C2D55B69C027}" destId="{1FB733CB-543B-436C-B03F-813BBFC4F58E}" srcOrd="4" destOrd="0" presId="urn:microsoft.com/office/officeart/2018/2/layout/IconVerticalSolidList"/>
    <dgm:cxn modelId="{CC41AB9D-5881-465B-80A7-FA1870798A81}" type="presParOf" srcId="{1FB733CB-543B-436C-B03F-813BBFC4F58E}" destId="{62BDC5D5-D0C1-4AB1-85C1-AB94DA4E100A}" srcOrd="0" destOrd="0" presId="urn:microsoft.com/office/officeart/2018/2/layout/IconVerticalSolidList"/>
    <dgm:cxn modelId="{BCC0CA9A-0A0A-49EF-9E17-F79114FFF402}" type="presParOf" srcId="{1FB733CB-543B-436C-B03F-813BBFC4F58E}" destId="{6D860C8E-2D33-41A8-800B-F46AD0D7AAA5}" srcOrd="1" destOrd="0" presId="urn:microsoft.com/office/officeart/2018/2/layout/IconVerticalSolidList"/>
    <dgm:cxn modelId="{B8EB5206-6222-4AF5-83B8-A05367BB5654}" type="presParOf" srcId="{1FB733CB-543B-436C-B03F-813BBFC4F58E}" destId="{2714BB2C-98B7-4242-9486-E332B0C576AB}" srcOrd="2" destOrd="0" presId="urn:microsoft.com/office/officeart/2018/2/layout/IconVerticalSolidList"/>
    <dgm:cxn modelId="{56EAA844-6AD7-4091-8088-1E890AB53145}" type="presParOf" srcId="{1FB733CB-543B-436C-B03F-813BBFC4F58E}" destId="{CA3F424B-5CCC-4F5B-BF43-17B42D0B2EFC}" srcOrd="3" destOrd="0" presId="urn:microsoft.com/office/officeart/2018/2/layout/IconVerticalSolidList"/>
    <dgm:cxn modelId="{D9758945-0766-4AEF-88A4-7E6858BCF062}" type="presParOf" srcId="{1FB733CB-543B-436C-B03F-813BBFC4F58E}" destId="{30E20855-A573-4939-96A8-6A7812E6F0AB}"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F9406F-F2AB-46AF-ABBD-9A993CFC1A57}" type="doc">
      <dgm:prSet loTypeId="urn:microsoft.com/office/officeart/2018/5/layout/CenteredIconLabelDescription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DB21C67-3708-418F-BFE9-8C5C45F6D69C}">
      <dgm:prSet/>
      <dgm:spPr/>
      <dgm:t>
        <a:bodyPr/>
        <a:lstStyle/>
        <a:p>
          <a:pPr>
            <a:lnSpc>
              <a:spcPct val="100000"/>
            </a:lnSpc>
            <a:defRPr b="1"/>
          </a:pPr>
          <a:r>
            <a:rPr lang="en-US" dirty="0"/>
            <a:t>Mindsets and Grit </a:t>
          </a:r>
        </a:p>
      </dgm:t>
    </dgm:pt>
    <dgm:pt modelId="{5147943D-4CD7-473C-B4BF-B003AE7DD973}" type="parTrans" cxnId="{614FDFED-BC0D-4108-957A-22E8DF2B0C0C}">
      <dgm:prSet/>
      <dgm:spPr/>
      <dgm:t>
        <a:bodyPr/>
        <a:lstStyle/>
        <a:p>
          <a:endParaRPr lang="en-US"/>
        </a:p>
      </dgm:t>
    </dgm:pt>
    <dgm:pt modelId="{A9E98EC3-568D-4C6F-9600-6EA2B8A3AB0F}" type="sibTrans" cxnId="{614FDFED-BC0D-4108-957A-22E8DF2B0C0C}">
      <dgm:prSet/>
      <dgm:spPr/>
      <dgm:t>
        <a:bodyPr/>
        <a:lstStyle/>
        <a:p>
          <a:endParaRPr lang="en-US"/>
        </a:p>
      </dgm:t>
    </dgm:pt>
    <dgm:pt modelId="{C39C2E1F-E214-44D5-9595-52954D27E336}">
      <dgm:prSet/>
      <dgm:spPr/>
      <dgm:t>
        <a:bodyPr/>
        <a:lstStyle/>
        <a:p>
          <a:pPr>
            <a:lnSpc>
              <a:spcPct val="100000"/>
            </a:lnSpc>
            <a:defRPr b="1"/>
          </a:pPr>
          <a:r>
            <a:rPr lang="en-US" dirty="0"/>
            <a:t>Mindsets, Belonging and GPA </a:t>
          </a:r>
        </a:p>
      </dgm:t>
    </dgm:pt>
    <dgm:pt modelId="{1168E048-2FC2-4EC5-B2B0-A28B0C11FCE9}" type="parTrans" cxnId="{CF6B93A2-9AF2-412C-8C79-859F1E046CE4}">
      <dgm:prSet/>
      <dgm:spPr/>
      <dgm:t>
        <a:bodyPr/>
        <a:lstStyle/>
        <a:p>
          <a:endParaRPr lang="en-US"/>
        </a:p>
      </dgm:t>
    </dgm:pt>
    <dgm:pt modelId="{18B84016-C7BA-46A9-BB3E-EC24B217F853}" type="sibTrans" cxnId="{CF6B93A2-9AF2-412C-8C79-859F1E046CE4}">
      <dgm:prSet/>
      <dgm:spPr/>
      <dgm:t>
        <a:bodyPr/>
        <a:lstStyle/>
        <a:p>
          <a:endParaRPr lang="en-US"/>
        </a:p>
      </dgm:t>
    </dgm:pt>
    <dgm:pt modelId="{3BCFBF37-4426-41CD-B24D-A7B1526B5548}">
      <dgm:prSet custT="1"/>
      <dgm:spPr/>
      <dgm:t>
        <a:bodyPr/>
        <a:lstStyle/>
        <a:p>
          <a:pPr>
            <a:lnSpc>
              <a:spcPct val="100000"/>
            </a:lnSpc>
          </a:pPr>
          <a:r>
            <a:rPr lang="en-US" sz="1600" dirty="0"/>
            <a:t>Our findings reveal the more student’s orient with a growth mindset there is a positive association with also having a strong sense of belonging within their nursing program. Our study has also shown that there is indeed at least a weakly positive correlation between belonging and self-reported GPA. </a:t>
          </a:r>
        </a:p>
      </dgm:t>
    </dgm:pt>
    <dgm:pt modelId="{52A3F60F-4FBF-4B62-9A32-6946634B6B22}" type="parTrans" cxnId="{18881098-859B-424D-A286-572A2931C445}">
      <dgm:prSet/>
      <dgm:spPr/>
      <dgm:t>
        <a:bodyPr/>
        <a:lstStyle/>
        <a:p>
          <a:endParaRPr lang="en-US"/>
        </a:p>
      </dgm:t>
    </dgm:pt>
    <dgm:pt modelId="{B694C2C2-3531-4D41-9179-51BD051F9081}" type="sibTrans" cxnId="{18881098-859B-424D-A286-572A2931C445}">
      <dgm:prSet/>
      <dgm:spPr/>
      <dgm:t>
        <a:bodyPr/>
        <a:lstStyle/>
        <a:p>
          <a:endParaRPr lang="en-US"/>
        </a:p>
      </dgm:t>
    </dgm:pt>
    <dgm:pt modelId="{17D55AAA-0F2D-49AB-BAEE-A3E4D6095C42}">
      <dgm:prSet/>
      <dgm:spPr/>
      <dgm:t>
        <a:bodyPr/>
        <a:lstStyle/>
        <a:p>
          <a:pPr>
            <a:lnSpc>
              <a:spcPct val="100000"/>
            </a:lnSpc>
            <a:defRPr b="1"/>
          </a:pPr>
          <a:r>
            <a:rPr lang="en-US" dirty="0"/>
            <a:t>Mindsets, Engagement and GPA </a:t>
          </a:r>
        </a:p>
      </dgm:t>
    </dgm:pt>
    <dgm:pt modelId="{8DD6C571-9F61-4A28-A480-983FF8E2FF3C}" type="parTrans" cxnId="{4000B0BC-187A-48BB-8474-D46884D86B81}">
      <dgm:prSet/>
      <dgm:spPr/>
      <dgm:t>
        <a:bodyPr/>
        <a:lstStyle/>
        <a:p>
          <a:endParaRPr lang="en-US"/>
        </a:p>
      </dgm:t>
    </dgm:pt>
    <dgm:pt modelId="{4C4CC4A8-8344-49CA-9D93-238695E4A1C9}" type="sibTrans" cxnId="{4000B0BC-187A-48BB-8474-D46884D86B81}">
      <dgm:prSet/>
      <dgm:spPr/>
      <dgm:t>
        <a:bodyPr/>
        <a:lstStyle/>
        <a:p>
          <a:endParaRPr lang="en-US"/>
        </a:p>
      </dgm:t>
    </dgm:pt>
    <dgm:pt modelId="{61600DAF-B2F7-4046-911D-434EC1CCA599}">
      <dgm:prSet custT="1"/>
      <dgm:spPr/>
      <dgm:t>
        <a:bodyPr/>
        <a:lstStyle/>
        <a:p>
          <a:pPr>
            <a:lnSpc>
              <a:spcPct val="100000"/>
            </a:lnSpc>
          </a:pPr>
          <a:r>
            <a:rPr lang="en-US" sz="1600" dirty="0"/>
            <a:t>Our data did not reflect any statistically significant correlation between growth mindsets and engagement. However, another result from our survey shows a positively significant relationship between engagement and student’s self-reported GPA. </a:t>
          </a:r>
        </a:p>
      </dgm:t>
    </dgm:pt>
    <dgm:pt modelId="{09204476-D826-43B1-9A29-F1A39FE839E4}" type="parTrans" cxnId="{12CD0164-F2CF-4BD1-AA23-A926BA88AAA8}">
      <dgm:prSet/>
      <dgm:spPr/>
      <dgm:t>
        <a:bodyPr/>
        <a:lstStyle/>
        <a:p>
          <a:endParaRPr lang="en-US"/>
        </a:p>
      </dgm:t>
    </dgm:pt>
    <dgm:pt modelId="{DC393953-B793-4F38-BD9E-AAE3261AAA7F}" type="sibTrans" cxnId="{12CD0164-F2CF-4BD1-AA23-A926BA88AAA8}">
      <dgm:prSet/>
      <dgm:spPr/>
      <dgm:t>
        <a:bodyPr/>
        <a:lstStyle/>
        <a:p>
          <a:endParaRPr lang="en-US"/>
        </a:p>
      </dgm:t>
    </dgm:pt>
    <dgm:pt modelId="{07A4EA1F-A8D9-46AC-98FD-1A5BE8F5E6A4}">
      <dgm:prSet custT="1"/>
      <dgm:spPr/>
      <dgm:t>
        <a:bodyPr/>
        <a:lstStyle/>
        <a:p>
          <a:pPr>
            <a:lnSpc>
              <a:spcPct val="100000"/>
            </a:lnSpc>
          </a:pPr>
          <a:r>
            <a:rPr lang="en-US" sz="1600" dirty="0"/>
            <a:t>Results have shown that there is a statistically significant positive correlation between mindsets and grit. Our data shows that has the sum of mindsets increases (i.e. the students who have growth mindsets) so does the student’s grittiness. </a:t>
          </a:r>
        </a:p>
      </dgm:t>
    </dgm:pt>
    <dgm:pt modelId="{C26A783D-56F2-468E-A3DF-C9AE89F1D504}" type="sibTrans" cxnId="{E1D6A5B0-8637-4E10-8B6E-CBA6D0B195D4}">
      <dgm:prSet/>
      <dgm:spPr/>
      <dgm:t>
        <a:bodyPr/>
        <a:lstStyle/>
        <a:p>
          <a:endParaRPr lang="en-US"/>
        </a:p>
      </dgm:t>
    </dgm:pt>
    <dgm:pt modelId="{5549793D-2A16-4B32-BCA2-41558F3FED4E}" type="parTrans" cxnId="{E1D6A5B0-8637-4E10-8B6E-CBA6D0B195D4}">
      <dgm:prSet/>
      <dgm:spPr/>
      <dgm:t>
        <a:bodyPr/>
        <a:lstStyle/>
        <a:p>
          <a:endParaRPr lang="en-US"/>
        </a:p>
      </dgm:t>
    </dgm:pt>
    <dgm:pt modelId="{C47EEA7D-ECE7-4B01-9529-E02B3824A23F}">
      <dgm:prSet/>
      <dgm:spPr/>
      <dgm:t>
        <a:bodyPr/>
        <a:lstStyle/>
        <a:p>
          <a:pPr>
            <a:lnSpc>
              <a:spcPct val="100000"/>
            </a:lnSpc>
          </a:pPr>
          <a:endParaRPr lang="en-US" sz="1300" dirty="0"/>
        </a:p>
      </dgm:t>
    </dgm:pt>
    <dgm:pt modelId="{C646433A-4C0B-4AF0-B590-F76401ED75BA}" type="parTrans" cxnId="{5AA14CCE-6286-4568-9712-C35BF70DB71E}">
      <dgm:prSet/>
      <dgm:spPr/>
      <dgm:t>
        <a:bodyPr/>
        <a:lstStyle/>
        <a:p>
          <a:endParaRPr lang="en-US"/>
        </a:p>
      </dgm:t>
    </dgm:pt>
    <dgm:pt modelId="{AB187286-BFD9-494A-A952-564089B48361}" type="sibTrans" cxnId="{5AA14CCE-6286-4568-9712-C35BF70DB71E}">
      <dgm:prSet/>
      <dgm:spPr/>
      <dgm:t>
        <a:bodyPr/>
        <a:lstStyle/>
        <a:p>
          <a:endParaRPr lang="en-US"/>
        </a:p>
      </dgm:t>
    </dgm:pt>
    <dgm:pt modelId="{C525FBFE-306D-4BDD-AA3E-F022AD293262}" type="pres">
      <dgm:prSet presAssocID="{41F9406F-F2AB-46AF-ABBD-9A993CFC1A57}" presName="root" presStyleCnt="0">
        <dgm:presLayoutVars>
          <dgm:dir/>
          <dgm:resizeHandles val="exact"/>
        </dgm:presLayoutVars>
      </dgm:prSet>
      <dgm:spPr/>
    </dgm:pt>
    <dgm:pt modelId="{1167FC26-90EE-42A3-9102-EE2EF0F68853}" type="pres">
      <dgm:prSet presAssocID="{3DB21C67-3708-418F-BFE9-8C5C45F6D69C}" presName="compNode" presStyleCnt="0"/>
      <dgm:spPr/>
    </dgm:pt>
    <dgm:pt modelId="{C725CFA7-74F5-4B10-8DFC-CA77084B0347}" type="pres">
      <dgm:prSet presAssocID="{3DB21C67-3708-418F-BFE9-8C5C45F6D69C}" presName="iconRect" presStyleLbl="node1" presStyleIdx="0" presStyleCnt="3" custLinFactNeighborX="-710" custLinFactNeighborY="-84131"/>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Hike"/>
        </a:ext>
      </dgm:extLst>
    </dgm:pt>
    <dgm:pt modelId="{D81842E9-3DAE-4689-B45C-E2750842FCBE}" type="pres">
      <dgm:prSet presAssocID="{3DB21C67-3708-418F-BFE9-8C5C45F6D69C}" presName="iconSpace" presStyleCnt="0"/>
      <dgm:spPr/>
    </dgm:pt>
    <dgm:pt modelId="{045B4705-E8F7-4E48-818C-07B88D38C08C}" type="pres">
      <dgm:prSet presAssocID="{3DB21C67-3708-418F-BFE9-8C5C45F6D69C}" presName="parTx" presStyleLbl="revTx" presStyleIdx="0" presStyleCnt="6" custLinFactY="-91402" custLinFactNeighborX="1490" custLinFactNeighborY="-100000">
        <dgm:presLayoutVars>
          <dgm:chMax val="0"/>
          <dgm:chPref val="0"/>
        </dgm:presLayoutVars>
      </dgm:prSet>
      <dgm:spPr/>
    </dgm:pt>
    <dgm:pt modelId="{F4FCE4ED-B3EA-47B2-B6CD-E2E96346DFF1}" type="pres">
      <dgm:prSet presAssocID="{3DB21C67-3708-418F-BFE9-8C5C45F6D69C}" presName="txSpace" presStyleCnt="0"/>
      <dgm:spPr/>
    </dgm:pt>
    <dgm:pt modelId="{8930713B-8626-4941-8029-0D0A211A9344}" type="pres">
      <dgm:prSet presAssocID="{3DB21C67-3708-418F-BFE9-8C5C45F6D69C}" presName="desTx" presStyleLbl="revTx" presStyleIdx="1" presStyleCnt="6" custScaleY="295258" custLinFactNeighborX="1931" custLinFactNeighborY="-7924">
        <dgm:presLayoutVars/>
      </dgm:prSet>
      <dgm:spPr/>
    </dgm:pt>
    <dgm:pt modelId="{A1628A00-324D-4E01-A57C-A3922AA4F8FE}" type="pres">
      <dgm:prSet presAssocID="{A9E98EC3-568D-4C6F-9600-6EA2B8A3AB0F}" presName="sibTrans" presStyleCnt="0"/>
      <dgm:spPr/>
    </dgm:pt>
    <dgm:pt modelId="{3D96E43A-F08D-4A60-A925-83BE865A33BE}" type="pres">
      <dgm:prSet presAssocID="{C39C2E1F-E214-44D5-9595-52954D27E336}" presName="compNode" presStyleCnt="0"/>
      <dgm:spPr/>
    </dgm:pt>
    <dgm:pt modelId="{E9C3AC85-2647-4210-850F-229D191F4830}" type="pres">
      <dgm:prSet presAssocID="{C39C2E1F-E214-44D5-9595-52954D27E336}" presName="iconRect" presStyleLbl="node1" presStyleIdx="1" presStyleCnt="3" custLinFactNeighborX="-5530" custLinFactNeighborY="-7707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Group success"/>
        </a:ext>
      </dgm:extLst>
    </dgm:pt>
    <dgm:pt modelId="{1667A0E9-709D-4B95-83C8-07B8669A2FA7}" type="pres">
      <dgm:prSet presAssocID="{C39C2E1F-E214-44D5-9595-52954D27E336}" presName="iconSpace" presStyleCnt="0"/>
      <dgm:spPr/>
    </dgm:pt>
    <dgm:pt modelId="{45276F87-2D95-4B43-ADD0-C963A063E6B9}" type="pres">
      <dgm:prSet presAssocID="{C39C2E1F-E214-44D5-9595-52954D27E336}" presName="parTx" presStyleLbl="revTx" presStyleIdx="2" presStyleCnt="6" custLinFactY="-66329" custLinFactNeighborX="1242" custLinFactNeighborY="-100000">
        <dgm:presLayoutVars>
          <dgm:chMax val="0"/>
          <dgm:chPref val="0"/>
        </dgm:presLayoutVars>
      </dgm:prSet>
      <dgm:spPr/>
    </dgm:pt>
    <dgm:pt modelId="{2B133D67-1BC6-46B6-AC38-C58CBC1C1FD4}" type="pres">
      <dgm:prSet presAssocID="{C39C2E1F-E214-44D5-9595-52954D27E336}" presName="txSpace" presStyleCnt="0"/>
      <dgm:spPr/>
    </dgm:pt>
    <dgm:pt modelId="{B787036F-5359-443F-BF70-277EA5B777F5}" type="pres">
      <dgm:prSet presAssocID="{C39C2E1F-E214-44D5-9595-52954D27E336}" presName="desTx" presStyleLbl="revTx" presStyleIdx="3" presStyleCnt="6" custScaleY="364720" custLinFactNeighborX="2389" custLinFactNeighborY="32325">
        <dgm:presLayoutVars/>
      </dgm:prSet>
      <dgm:spPr/>
    </dgm:pt>
    <dgm:pt modelId="{2DF25213-40E5-4F13-A288-BE58506D6A9E}" type="pres">
      <dgm:prSet presAssocID="{18B84016-C7BA-46A9-BB3E-EC24B217F853}" presName="sibTrans" presStyleCnt="0"/>
      <dgm:spPr/>
    </dgm:pt>
    <dgm:pt modelId="{13FD7F3A-D3BC-4A8F-979C-D63B5A6A0B40}" type="pres">
      <dgm:prSet presAssocID="{17D55AAA-0F2D-49AB-BAEE-A3E4D6095C42}" presName="compNode" presStyleCnt="0"/>
      <dgm:spPr/>
    </dgm:pt>
    <dgm:pt modelId="{C3B016B3-723F-4F47-A315-A1B05BC6ACF9}" type="pres">
      <dgm:prSet presAssocID="{17D55AAA-0F2D-49AB-BAEE-A3E4D6095C42}" presName="iconRect" presStyleLbl="node1" presStyleIdx="2" presStyleCnt="3" custLinFactNeighborX="3547" custLinFactNeighborY="-9066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Lightbulb and gear"/>
        </a:ext>
      </dgm:extLst>
    </dgm:pt>
    <dgm:pt modelId="{32C2C655-15CD-439F-8479-938C9B610784}" type="pres">
      <dgm:prSet presAssocID="{17D55AAA-0F2D-49AB-BAEE-A3E4D6095C42}" presName="iconSpace" presStyleCnt="0"/>
      <dgm:spPr/>
    </dgm:pt>
    <dgm:pt modelId="{6796D3BB-4892-409C-87D4-6D97E981A4A8}" type="pres">
      <dgm:prSet presAssocID="{17D55AAA-0F2D-49AB-BAEE-A3E4D6095C42}" presName="parTx" presStyleLbl="revTx" presStyleIdx="4" presStyleCnt="6" custScaleX="122967" custLinFactY="-98039" custLinFactNeighborX="-2205" custLinFactNeighborY="-100000">
        <dgm:presLayoutVars>
          <dgm:chMax val="0"/>
          <dgm:chPref val="0"/>
        </dgm:presLayoutVars>
      </dgm:prSet>
      <dgm:spPr/>
    </dgm:pt>
    <dgm:pt modelId="{11E0325B-5CF7-43D9-AA75-424AF466B013}" type="pres">
      <dgm:prSet presAssocID="{17D55AAA-0F2D-49AB-BAEE-A3E4D6095C42}" presName="txSpace" presStyleCnt="0"/>
      <dgm:spPr/>
    </dgm:pt>
    <dgm:pt modelId="{F7273E47-D58F-45D2-95AD-A4FADA6F18C0}" type="pres">
      <dgm:prSet presAssocID="{17D55AAA-0F2D-49AB-BAEE-A3E4D6095C42}" presName="desTx" presStyleLbl="revTx" presStyleIdx="5" presStyleCnt="6" custScaleY="292698" custLinFactNeighborX="-963" custLinFactNeighborY="-7284">
        <dgm:presLayoutVars/>
      </dgm:prSet>
      <dgm:spPr/>
    </dgm:pt>
  </dgm:ptLst>
  <dgm:cxnLst>
    <dgm:cxn modelId="{4FD4170C-F090-4D45-903D-C1DEF16A0EE0}" type="presOf" srcId="{61600DAF-B2F7-4046-911D-434EC1CCA599}" destId="{F7273E47-D58F-45D2-95AD-A4FADA6F18C0}" srcOrd="0" destOrd="0" presId="urn:microsoft.com/office/officeart/2018/5/layout/CenteredIconLabelDescriptionList"/>
    <dgm:cxn modelId="{61A57D1A-4750-4E86-8428-D63C6EBB41F3}" type="presOf" srcId="{C47EEA7D-ECE7-4B01-9529-E02B3824A23F}" destId="{F7273E47-D58F-45D2-95AD-A4FADA6F18C0}" srcOrd="0" destOrd="1" presId="urn:microsoft.com/office/officeart/2018/5/layout/CenteredIconLabelDescriptionList"/>
    <dgm:cxn modelId="{12CD0164-F2CF-4BD1-AA23-A926BA88AAA8}" srcId="{17D55AAA-0F2D-49AB-BAEE-A3E4D6095C42}" destId="{61600DAF-B2F7-4046-911D-434EC1CCA599}" srcOrd="0" destOrd="0" parTransId="{09204476-D826-43B1-9A29-F1A39FE839E4}" sibTransId="{DC393953-B793-4F38-BD9E-AAE3261AAA7F}"/>
    <dgm:cxn modelId="{41128445-DD3B-433D-85BE-52CDC1F7D0AB}" type="presOf" srcId="{41F9406F-F2AB-46AF-ABBD-9A993CFC1A57}" destId="{C525FBFE-306D-4BDD-AA3E-F022AD293262}" srcOrd="0" destOrd="0" presId="urn:microsoft.com/office/officeart/2018/5/layout/CenteredIconLabelDescriptionList"/>
    <dgm:cxn modelId="{5245CF57-B395-4585-A56A-D165A23A21C4}" type="presOf" srcId="{C39C2E1F-E214-44D5-9595-52954D27E336}" destId="{45276F87-2D95-4B43-ADD0-C963A063E6B9}" srcOrd="0" destOrd="0" presId="urn:microsoft.com/office/officeart/2018/5/layout/CenteredIconLabelDescriptionList"/>
    <dgm:cxn modelId="{4B6BC588-1864-4124-87FE-8A5FE9542A4F}" type="presOf" srcId="{17D55AAA-0F2D-49AB-BAEE-A3E4D6095C42}" destId="{6796D3BB-4892-409C-87D4-6D97E981A4A8}" srcOrd="0" destOrd="0" presId="urn:microsoft.com/office/officeart/2018/5/layout/CenteredIconLabelDescriptionList"/>
    <dgm:cxn modelId="{4D39388F-C293-40C3-9854-B736DC7194BD}" type="presOf" srcId="{3BCFBF37-4426-41CD-B24D-A7B1526B5548}" destId="{B787036F-5359-443F-BF70-277EA5B777F5}" srcOrd="0" destOrd="0" presId="urn:microsoft.com/office/officeart/2018/5/layout/CenteredIconLabelDescriptionList"/>
    <dgm:cxn modelId="{9FC90598-5D50-4C9C-A6B5-95EE7CEA7C90}" type="presOf" srcId="{07A4EA1F-A8D9-46AC-98FD-1A5BE8F5E6A4}" destId="{8930713B-8626-4941-8029-0D0A211A9344}" srcOrd="0" destOrd="0" presId="urn:microsoft.com/office/officeart/2018/5/layout/CenteredIconLabelDescriptionList"/>
    <dgm:cxn modelId="{18881098-859B-424D-A286-572A2931C445}" srcId="{C39C2E1F-E214-44D5-9595-52954D27E336}" destId="{3BCFBF37-4426-41CD-B24D-A7B1526B5548}" srcOrd="0" destOrd="0" parTransId="{52A3F60F-4FBF-4B62-9A32-6946634B6B22}" sibTransId="{B694C2C2-3531-4D41-9179-51BD051F9081}"/>
    <dgm:cxn modelId="{6AFF1F9F-3D70-4221-B60E-023A6283C4A1}" type="presOf" srcId="{3DB21C67-3708-418F-BFE9-8C5C45F6D69C}" destId="{045B4705-E8F7-4E48-818C-07B88D38C08C}" srcOrd="0" destOrd="0" presId="urn:microsoft.com/office/officeart/2018/5/layout/CenteredIconLabelDescriptionList"/>
    <dgm:cxn modelId="{CF6B93A2-9AF2-412C-8C79-859F1E046CE4}" srcId="{41F9406F-F2AB-46AF-ABBD-9A993CFC1A57}" destId="{C39C2E1F-E214-44D5-9595-52954D27E336}" srcOrd="1" destOrd="0" parTransId="{1168E048-2FC2-4EC5-B2B0-A28B0C11FCE9}" sibTransId="{18B84016-C7BA-46A9-BB3E-EC24B217F853}"/>
    <dgm:cxn modelId="{E1D6A5B0-8637-4E10-8B6E-CBA6D0B195D4}" srcId="{3DB21C67-3708-418F-BFE9-8C5C45F6D69C}" destId="{07A4EA1F-A8D9-46AC-98FD-1A5BE8F5E6A4}" srcOrd="0" destOrd="0" parTransId="{5549793D-2A16-4B32-BCA2-41558F3FED4E}" sibTransId="{C26A783D-56F2-468E-A3DF-C9AE89F1D504}"/>
    <dgm:cxn modelId="{4000B0BC-187A-48BB-8474-D46884D86B81}" srcId="{41F9406F-F2AB-46AF-ABBD-9A993CFC1A57}" destId="{17D55AAA-0F2D-49AB-BAEE-A3E4D6095C42}" srcOrd="2" destOrd="0" parTransId="{8DD6C571-9F61-4A28-A480-983FF8E2FF3C}" sibTransId="{4C4CC4A8-8344-49CA-9D93-238695E4A1C9}"/>
    <dgm:cxn modelId="{5AA14CCE-6286-4568-9712-C35BF70DB71E}" srcId="{17D55AAA-0F2D-49AB-BAEE-A3E4D6095C42}" destId="{C47EEA7D-ECE7-4B01-9529-E02B3824A23F}" srcOrd="1" destOrd="0" parTransId="{C646433A-4C0B-4AF0-B590-F76401ED75BA}" sibTransId="{AB187286-BFD9-494A-A952-564089B48361}"/>
    <dgm:cxn modelId="{614FDFED-BC0D-4108-957A-22E8DF2B0C0C}" srcId="{41F9406F-F2AB-46AF-ABBD-9A993CFC1A57}" destId="{3DB21C67-3708-418F-BFE9-8C5C45F6D69C}" srcOrd="0" destOrd="0" parTransId="{5147943D-4CD7-473C-B4BF-B003AE7DD973}" sibTransId="{A9E98EC3-568D-4C6F-9600-6EA2B8A3AB0F}"/>
    <dgm:cxn modelId="{38DE4F8F-968C-464F-B580-5A98A6435D04}" type="presParOf" srcId="{C525FBFE-306D-4BDD-AA3E-F022AD293262}" destId="{1167FC26-90EE-42A3-9102-EE2EF0F68853}" srcOrd="0" destOrd="0" presId="urn:microsoft.com/office/officeart/2018/5/layout/CenteredIconLabelDescriptionList"/>
    <dgm:cxn modelId="{8923947C-74AF-49E8-8AB4-567664FC7286}" type="presParOf" srcId="{1167FC26-90EE-42A3-9102-EE2EF0F68853}" destId="{C725CFA7-74F5-4B10-8DFC-CA77084B0347}" srcOrd="0" destOrd="0" presId="urn:microsoft.com/office/officeart/2018/5/layout/CenteredIconLabelDescriptionList"/>
    <dgm:cxn modelId="{D758CC2D-70D4-4678-9065-32906A3674A7}" type="presParOf" srcId="{1167FC26-90EE-42A3-9102-EE2EF0F68853}" destId="{D81842E9-3DAE-4689-B45C-E2750842FCBE}" srcOrd="1" destOrd="0" presId="urn:microsoft.com/office/officeart/2018/5/layout/CenteredIconLabelDescriptionList"/>
    <dgm:cxn modelId="{882590B3-E97B-4FF3-AEB0-7A5C94FB7DD4}" type="presParOf" srcId="{1167FC26-90EE-42A3-9102-EE2EF0F68853}" destId="{045B4705-E8F7-4E48-818C-07B88D38C08C}" srcOrd="2" destOrd="0" presId="urn:microsoft.com/office/officeart/2018/5/layout/CenteredIconLabelDescriptionList"/>
    <dgm:cxn modelId="{E81F6845-7246-4699-8A36-6DF56264E43F}" type="presParOf" srcId="{1167FC26-90EE-42A3-9102-EE2EF0F68853}" destId="{F4FCE4ED-B3EA-47B2-B6CD-E2E96346DFF1}" srcOrd="3" destOrd="0" presId="urn:microsoft.com/office/officeart/2018/5/layout/CenteredIconLabelDescriptionList"/>
    <dgm:cxn modelId="{3C908744-498E-4AA7-BB20-64B248B77A99}" type="presParOf" srcId="{1167FC26-90EE-42A3-9102-EE2EF0F68853}" destId="{8930713B-8626-4941-8029-0D0A211A9344}" srcOrd="4" destOrd="0" presId="urn:microsoft.com/office/officeart/2018/5/layout/CenteredIconLabelDescriptionList"/>
    <dgm:cxn modelId="{33299038-B4BE-4B24-B080-9257F53F25F9}" type="presParOf" srcId="{C525FBFE-306D-4BDD-AA3E-F022AD293262}" destId="{A1628A00-324D-4E01-A57C-A3922AA4F8FE}" srcOrd="1" destOrd="0" presId="urn:microsoft.com/office/officeart/2018/5/layout/CenteredIconLabelDescriptionList"/>
    <dgm:cxn modelId="{91063FA1-8C38-4399-8799-08A6A2C7DF32}" type="presParOf" srcId="{C525FBFE-306D-4BDD-AA3E-F022AD293262}" destId="{3D96E43A-F08D-4A60-A925-83BE865A33BE}" srcOrd="2" destOrd="0" presId="urn:microsoft.com/office/officeart/2018/5/layout/CenteredIconLabelDescriptionList"/>
    <dgm:cxn modelId="{5E352AC1-5719-4E90-964D-3E28095DDA70}" type="presParOf" srcId="{3D96E43A-F08D-4A60-A925-83BE865A33BE}" destId="{E9C3AC85-2647-4210-850F-229D191F4830}" srcOrd="0" destOrd="0" presId="urn:microsoft.com/office/officeart/2018/5/layout/CenteredIconLabelDescriptionList"/>
    <dgm:cxn modelId="{9630088E-33E4-4568-89B3-82849087BDC9}" type="presParOf" srcId="{3D96E43A-F08D-4A60-A925-83BE865A33BE}" destId="{1667A0E9-709D-4B95-83C8-07B8669A2FA7}" srcOrd="1" destOrd="0" presId="urn:microsoft.com/office/officeart/2018/5/layout/CenteredIconLabelDescriptionList"/>
    <dgm:cxn modelId="{D8C57659-F9C2-49F0-AECB-F00D30677A46}" type="presParOf" srcId="{3D96E43A-F08D-4A60-A925-83BE865A33BE}" destId="{45276F87-2D95-4B43-ADD0-C963A063E6B9}" srcOrd="2" destOrd="0" presId="urn:microsoft.com/office/officeart/2018/5/layout/CenteredIconLabelDescriptionList"/>
    <dgm:cxn modelId="{E040716D-9F8B-4EFD-B8D9-A1869797BFC9}" type="presParOf" srcId="{3D96E43A-F08D-4A60-A925-83BE865A33BE}" destId="{2B133D67-1BC6-46B6-AC38-C58CBC1C1FD4}" srcOrd="3" destOrd="0" presId="urn:microsoft.com/office/officeart/2018/5/layout/CenteredIconLabelDescriptionList"/>
    <dgm:cxn modelId="{6638747C-E86A-4B7E-AFB7-929D3F6B56CE}" type="presParOf" srcId="{3D96E43A-F08D-4A60-A925-83BE865A33BE}" destId="{B787036F-5359-443F-BF70-277EA5B777F5}" srcOrd="4" destOrd="0" presId="urn:microsoft.com/office/officeart/2018/5/layout/CenteredIconLabelDescriptionList"/>
    <dgm:cxn modelId="{477211D8-6028-48D8-91D9-8E80A46E6DD6}" type="presParOf" srcId="{C525FBFE-306D-4BDD-AA3E-F022AD293262}" destId="{2DF25213-40E5-4F13-A288-BE58506D6A9E}" srcOrd="3" destOrd="0" presId="urn:microsoft.com/office/officeart/2018/5/layout/CenteredIconLabelDescriptionList"/>
    <dgm:cxn modelId="{A6A55F31-3BF7-4615-8680-A1DE04127ADD}" type="presParOf" srcId="{C525FBFE-306D-4BDD-AA3E-F022AD293262}" destId="{13FD7F3A-D3BC-4A8F-979C-D63B5A6A0B40}" srcOrd="4" destOrd="0" presId="urn:microsoft.com/office/officeart/2018/5/layout/CenteredIconLabelDescriptionList"/>
    <dgm:cxn modelId="{412BA523-7555-4FAD-859E-FC89D873FBA4}" type="presParOf" srcId="{13FD7F3A-D3BC-4A8F-979C-D63B5A6A0B40}" destId="{C3B016B3-723F-4F47-A315-A1B05BC6ACF9}" srcOrd="0" destOrd="0" presId="urn:microsoft.com/office/officeart/2018/5/layout/CenteredIconLabelDescriptionList"/>
    <dgm:cxn modelId="{D29BA11A-CC30-4296-B57F-9A0976ACB57D}" type="presParOf" srcId="{13FD7F3A-D3BC-4A8F-979C-D63B5A6A0B40}" destId="{32C2C655-15CD-439F-8479-938C9B610784}" srcOrd="1" destOrd="0" presId="urn:microsoft.com/office/officeart/2018/5/layout/CenteredIconLabelDescriptionList"/>
    <dgm:cxn modelId="{55463240-2250-4FCF-B407-D59DCF5F5CAF}" type="presParOf" srcId="{13FD7F3A-D3BC-4A8F-979C-D63B5A6A0B40}" destId="{6796D3BB-4892-409C-87D4-6D97E981A4A8}" srcOrd="2" destOrd="0" presId="urn:microsoft.com/office/officeart/2018/5/layout/CenteredIconLabelDescriptionList"/>
    <dgm:cxn modelId="{D0FF41E4-1087-4329-B8C5-FEEAED9768C3}" type="presParOf" srcId="{13FD7F3A-D3BC-4A8F-979C-D63B5A6A0B40}" destId="{11E0325B-5CF7-43D9-AA75-424AF466B013}" srcOrd="3" destOrd="0" presId="urn:microsoft.com/office/officeart/2018/5/layout/CenteredIconLabelDescriptionList"/>
    <dgm:cxn modelId="{2139E788-E2A1-4A4F-8419-6A0F7DB601CE}" type="presParOf" srcId="{13FD7F3A-D3BC-4A8F-979C-D63B5A6A0B40}" destId="{F7273E47-D58F-45D2-95AD-A4FADA6F18C0}"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46975C-22D4-4F11-8B14-70A4C19194F8}">
      <dsp:nvSpPr>
        <dsp:cNvPr id="0" name=""/>
        <dsp:cNvSpPr/>
      </dsp:nvSpPr>
      <dsp:spPr>
        <a:xfrm>
          <a:off x="0" y="607"/>
          <a:ext cx="6628804" cy="142239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99BF2E-145A-4E06-910C-643D24E249FB}">
      <dsp:nvSpPr>
        <dsp:cNvPr id="0" name=""/>
        <dsp:cNvSpPr/>
      </dsp:nvSpPr>
      <dsp:spPr>
        <a:xfrm>
          <a:off x="430272" y="320645"/>
          <a:ext cx="782314" cy="7823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918069E1-7EC1-46EA-AEC7-06EA56CECB52}">
      <dsp:nvSpPr>
        <dsp:cNvPr id="0" name=""/>
        <dsp:cNvSpPr/>
      </dsp:nvSpPr>
      <dsp:spPr>
        <a:xfrm>
          <a:off x="1642860" y="607"/>
          <a:ext cx="4985943" cy="1422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0536" tIns="150536" rIns="150536" bIns="150536" numCol="1" spcCol="1270" anchor="ctr" anchorCtr="0">
          <a:noAutofit/>
        </a:bodyPr>
        <a:lstStyle/>
        <a:p>
          <a:pPr marL="0" lvl="0" indent="0" algn="l" defTabSz="711200">
            <a:lnSpc>
              <a:spcPct val="90000"/>
            </a:lnSpc>
            <a:spcBef>
              <a:spcPct val="0"/>
            </a:spcBef>
            <a:spcAft>
              <a:spcPct val="35000"/>
            </a:spcAft>
            <a:buNone/>
          </a:pPr>
          <a:r>
            <a:rPr lang="en-US" sz="1600" kern="1200"/>
            <a:t>Many disciplines have adopted the growth mindset into their teaching models. </a:t>
          </a:r>
        </a:p>
      </dsp:txBody>
      <dsp:txXfrm>
        <a:off x="1642860" y="607"/>
        <a:ext cx="4985943" cy="1422390"/>
      </dsp:txXfrm>
    </dsp:sp>
    <dsp:sp modelId="{694999DC-8C62-409C-84D8-21FE09C1B338}">
      <dsp:nvSpPr>
        <dsp:cNvPr id="0" name=""/>
        <dsp:cNvSpPr/>
      </dsp:nvSpPr>
      <dsp:spPr>
        <a:xfrm>
          <a:off x="0" y="1778595"/>
          <a:ext cx="6628804" cy="1422390"/>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F222D2-9498-454B-A456-E9C44DCD7614}">
      <dsp:nvSpPr>
        <dsp:cNvPr id="0" name=""/>
        <dsp:cNvSpPr/>
      </dsp:nvSpPr>
      <dsp:spPr>
        <a:xfrm>
          <a:off x="430272" y="2098633"/>
          <a:ext cx="782314" cy="7823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997726B8-0526-4EB9-BCD3-FEEE4A7903CB}">
      <dsp:nvSpPr>
        <dsp:cNvPr id="0" name=""/>
        <dsp:cNvSpPr/>
      </dsp:nvSpPr>
      <dsp:spPr>
        <a:xfrm>
          <a:off x="1642860" y="1778595"/>
          <a:ext cx="4985943" cy="1422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0536" tIns="150536" rIns="150536" bIns="150536" numCol="1" spcCol="1270" anchor="ctr" anchorCtr="0">
          <a:noAutofit/>
        </a:bodyPr>
        <a:lstStyle/>
        <a:p>
          <a:pPr marL="0" lvl="0" indent="0" algn="l" defTabSz="711200">
            <a:lnSpc>
              <a:spcPct val="90000"/>
            </a:lnSpc>
            <a:spcBef>
              <a:spcPct val="0"/>
            </a:spcBef>
            <a:spcAft>
              <a:spcPct val="35000"/>
            </a:spcAft>
            <a:buNone/>
          </a:pPr>
          <a:r>
            <a:rPr lang="en-US" sz="1600" kern="1200"/>
            <a:t>As shown in the literature review, educators and students that have adopted the growth mindset are more engaged, have a stronger sense of belonging, grittier and ultimately have greater academic success. </a:t>
          </a:r>
        </a:p>
      </dsp:txBody>
      <dsp:txXfrm>
        <a:off x="1642860" y="1778595"/>
        <a:ext cx="4985943" cy="1422390"/>
      </dsp:txXfrm>
    </dsp:sp>
    <dsp:sp modelId="{5065F734-BFB7-4517-9796-0B30984A404F}">
      <dsp:nvSpPr>
        <dsp:cNvPr id="0" name=""/>
        <dsp:cNvSpPr/>
      </dsp:nvSpPr>
      <dsp:spPr>
        <a:xfrm>
          <a:off x="0" y="3556583"/>
          <a:ext cx="6628804" cy="1422390"/>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112624-C278-45E9-9947-11201FF94139}">
      <dsp:nvSpPr>
        <dsp:cNvPr id="0" name=""/>
        <dsp:cNvSpPr/>
      </dsp:nvSpPr>
      <dsp:spPr>
        <a:xfrm>
          <a:off x="430272" y="3876620"/>
          <a:ext cx="782314" cy="7823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E680DD5-5641-4211-971A-CDCFA95AA972}">
      <dsp:nvSpPr>
        <dsp:cNvPr id="0" name=""/>
        <dsp:cNvSpPr/>
      </dsp:nvSpPr>
      <dsp:spPr>
        <a:xfrm>
          <a:off x="1642860" y="3556583"/>
          <a:ext cx="4985943" cy="1422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0536" tIns="150536" rIns="150536" bIns="150536" numCol="1" spcCol="1270" anchor="ctr" anchorCtr="0">
          <a:noAutofit/>
        </a:bodyPr>
        <a:lstStyle/>
        <a:p>
          <a:pPr marL="0" lvl="0" indent="0" algn="l" defTabSz="711200">
            <a:lnSpc>
              <a:spcPct val="90000"/>
            </a:lnSpc>
            <a:spcBef>
              <a:spcPct val="0"/>
            </a:spcBef>
            <a:spcAft>
              <a:spcPct val="35000"/>
            </a:spcAft>
            <a:buNone/>
          </a:pPr>
          <a:r>
            <a:rPr lang="en-US" sz="1600" kern="1200"/>
            <a:t>Nursing education has not incorporated the growth mindset into its philosophy of teaching, this could be a detriment to future students who could have greater academic success in nursing. </a:t>
          </a:r>
        </a:p>
      </dsp:txBody>
      <dsp:txXfrm>
        <a:off x="1642860" y="3556583"/>
        <a:ext cx="4985943" cy="14223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8974C2-7975-4917-AD42-A31FE187F47B}">
      <dsp:nvSpPr>
        <dsp:cNvPr id="0" name=""/>
        <dsp:cNvSpPr/>
      </dsp:nvSpPr>
      <dsp:spPr>
        <a:xfrm>
          <a:off x="-492530" y="6488"/>
          <a:ext cx="9618133" cy="116585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5553E7-480C-49A9-A306-5F695BD11691}">
      <dsp:nvSpPr>
        <dsp:cNvPr id="0" name=""/>
        <dsp:cNvSpPr/>
      </dsp:nvSpPr>
      <dsp:spPr>
        <a:xfrm>
          <a:off x="-139858" y="268806"/>
          <a:ext cx="641222" cy="64122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75A0EAFA-FA9A-4F6C-A5A1-14F1A7A7BA20}">
      <dsp:nvSpPr>
        <dsp:cNvPr id="0" name=""/>
        <dsp:cNvSpPr/>
      </dsp:nvSpPr>
      <dsp:spPr>
        <a:xfrm>
          <a:off x="854035" y="6488"/>
          <a:ext cx="4328159" cy="1165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387" tIns="123387" rIns="123387" bIns="123387" numCol="1" spcCol="1270" anchor="ctr" anchorCtr="0">
          <a:noAutofit/>
        </a:bodyPr>
        <a:lstStyle/>
        <a:p>
          <a:pPr marL="0" lvl="0" indent="0" algn="l" defTabSz="1111250">
            <a:lnSpc>
              <a:spcPct val="90000"/>
            </a:lnSpc>
            <a:spcBef>
              <a:spcPct val="0"/>
            </a:spcBef>
            <a:spcAft>
              <a:spcPct val="35000"/>
            </a:spcAft>
            <a:buNone/>
          </a:pPr>
          <a:r>
            <a:rPr lang="en-US" sz="2500" kern="1200"/>
            <a:t>Grit</a:t>
          </a:r>
        </a:p>
      </dsp:txBody>
      <dsp:txXfrm>
        <a:off x="854035" y="6488"/>
        <a:ext cx="4328159" cy="1165858"/>
      </dsp:txXfrm>
    </dsp:sp>
    <dsp:sp modelId="{6711693A-87E9-4256-9788-1898692743E1}">
      <dsp:nvSpPr>
        <dsp:cNvPr id="0" name=""/>
        <dsp:cNvSpPr/>
      </dsp:nvSpPr>
      <dsp:spPr>
        <a:xfrm>
          <a:off x="2834815" y="14439"/>
          <a:ext cx="5916163" cy="1165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387" tIns="123387" rIns="123387" bIns="123387" numCol="1" spcCol="1270" anchor="ctr" anchorCtr="0">
          <a:noAutofit/>
        </a:bodyPr>
        <a:lstStyle/>
        <a:p>
          <a:pPr marL="0" lvl="0" indent="0" algn="l" defTabSz="622300">
            <a:lnSpc>
              <a:spcPct val="90000"/>
            </a:lnSpc>
            <a:spcBef>
              <a:spcPct val="0"/>
            </a:spcBef>
            <a:spcAft>
              <a:spcPct val="35000"/>
            </a:spcAft>
            <a:buNone/>
          </a:pPr>
          <a:r>
            <a:rPr lang="en-US" sz="1400" kern="1200" dirty="0"/>
            <a:t>Grit was positively linked to self regulated learning and engagement, which could be a contributing factor to student success (Wolters &amp; Hussain, 2014), (</a:t>
          </a:r>
          <a:r>
            <a:rPr lang="en-US" sz="1400" kern="1200" dirty="0" err="1"/>
            <a:t>Kannangara</a:t>
          </a:r>
          <a:r>
            <a:rPr lang="en-US" sz="1400" kern="1200" dirty="0"/>
            <a:t>, Allen, Waugh, Nahar, Khan, Rogerson, &amp; Carson, 2018).</a:t>
          </a:r>
        </a:p>
      </dsp:txBody>
      <dsp:txXfrm>
        <a:off x="2834815" y="14439"/>
        <a:ext cx="5916163" cy="1165858"/>
      </dsp:txXfrm>
    </dsp:sp>
    <dsp:sp modelId="{49272686-F08A-47CE-AFCD-EA6D92D1129A}">
      <dsp:nvSpPr>
        <dsp:cNvPr id="0" name=""/>
        <dsp:cNvSpPr/>
      </dsp:nvSpPr>
      <dsp:spPr>
        <a:xfrm>
          <a:off x="-492530" y="1463811"/>
          <a:ext cx="9618133" cy="116585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6BC8AD-FE3D-4049-82D0-68DF9CDC8350}">
      <dsp:nvSpPr>
        <dsp:cNvPr id="0" name=""/>
        <dsp:cNvSpPr/>
      </dsp:nvSpPr>
      <dsp:spPr>
        <a:xfrm>
          <a:off x="-139858" y="1726129"/>
          <a:ext cx="641222" cy="64122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0849F0D-34AA-4D2A-B8EA-F37B21666735}">
      <dsp:nvSpPr>
        <dsp:cNvPr id="0" name=""/>
        <dsp:cNvSpPr/>
      </dsp:nvSpPr>
      <dsp:spPr>
        <a:xfrm>
          <a:off x="854035" y="1463811"/>
          <a:ext cx="4328159" cy="1165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387" tIns="123387" rIns="123387" bIns="123387" numCol="1" spcCol="1270" anchor="ctr" anchorCtr="0">
          <a:noAutofit/>
        </a:bodyPr>
        <a:lstStyle/>
        <a:p>
          <a:pPr marL="0" lvl="0" indent="0" algn="l" defTabSz="1111250">
            <a:lnSpc>
              <a:spcPct val="90000"/>
            </a:lnSpc>
            <a:spcBef>
              <a:spcPct val="0"/>
            </a:spcBef>
            <a:spcAft>
              <a:spcPct val="35000"/>
            </a:spcAft>
            <a:buNone/>
          </a:pPr>
          <a:r>
            <a:rPr lang="en-US" sz="2500" kern="1200"/>
            <a:t>Engagement </a:t>
          </a:r>
        </a:p>
      </dsp:txBody>
      <dsp:txXfrm>
        <a:off x="854035" y="1463811"/>
        <a:ext cx="4328159" cy="1165858"/>
      </dsp:txXfrm>
    </dsp:sp>
    <dsp:sp modelId="{1DFFB17D-4B48-4831-996C-B06E8F039906}">
      <dsp:nvSpPr>
        <dsp:cNvPr id="0" name=""/>
        <dsp:cNvSpPr/>
      </dsp:nvSpPr>
      <dsp:spPr>
        <a:xfrm>
          <a:off x="3024583" y="1480460"/>
          <a:ext cx="5647994" cy="1165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387" tIns="123387" rIns="123387" bIns="123387" numCol="1" spcCol="1270" anchor="ctr" anchorCtr="0">
          <a:noAutofit/>
        </a:bodyPr>
        <a:lstStyle/>
        <a:p>
          <a:pPr marL="0" lvl="0" indent="0" algn="l" defTabSz="622300">
            <a:lnSpc>
              <a:spcPct val="90000"/>
            </a:lnSpc>
            <a:spcBef>
              <a:spcPct val="0"/>
            </a:spcBef>
            <a:spcAft>
              <a:spcPct val="35000"/>
            </a:spcAft>
            <a:buNone/>
          </a:pPr>
          <a:r>
            <a:rPr lang="en-US" sz="1400" kern="1200" dirty="0"/>
            <a:t>Students who believed that intelligence was incremental and could be improved (i.e. the growth mindset) were correlated with active learning strategies, self-efficacy, collaboration among peers and knowledge-building behaviors (Stump, </a:t>
          </a:r>
          <a:r>
            <a:rPr lang="en-US" sz="1400" kern="1200" dirty="0" err="1"/>
            <a:t>Husman</a:t>
          </a:r>
          <a:r>
            <a:rPr lang="en-US" sz="1400" kern="1200" dirty="0"/>
            <a:t> &amp; Corby, 2014). </a:t>
          </a:r>
        </a:p>
      </dsp:txBody>
      <dsp:txXfrm>
        <a:off x="3024583" y="1480460"/>
        <a:ext cx="5647994" cy="1165858"/>
      </dsp:txXfrm>
    </dsp:sp>
    <dsp:sp modelId="{62BDC5D5-D0C1-4AB1-85C1-AB94DA4E100A}">
      <dsp:nvSpPr>
        <dsp:cNvPr id="0" name=""/>
        <dsp:cNvSpPr/>
      </dsp:nvSpPr>
      <dsp:spPr>
        <a:xfrm>
          <a:off x="-492530" y="2921134"/>
          <a:ext cx="9618133" cy="116585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860C8E-2D33-41A8-800B-F46AD0D7AAA5}">
      <dsp:nvSpPr>
        <dsp:cNvPr id="0" name=""/>
        <dsp:cNvSpPr/>
      </dsp:nvSpPr>
      <dsp:spPr>
        <a:xfrm>
          <a:off x="-139858" y="3183453"/>
          <a:ext cx="641222" cy="64122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A3F424B-5CCC-4F5B-BF43-17B42D0B2EFC}">
      <dsp:nvSpPr>
        <dsp:cNvPr id="0" name=""/>
        <dsp:cNvSpPr/>
      </dsp:nvSpPr>
      <dsp:spPr>
        <a:xfrm>
          <a:off x="854035" y="2921134"/>
          <a:ext cx="4328159" cy="1165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387" tIns="123387" rIns="123387" bIns="123387" numCol="1" spcCol="1270" anchor="ctr" anchorCtr="0">
          <a:noAutofit/>
        </a:bodyPr>
        <a:lstStyle/>
        <a:p>
          <a:pPr marL="0" lvl="0" indent="0" algn="l" defTabSz="1111250">
            <a:lnSpc>
              <a:spcPct val="90000"/>
            </a:lnSpc>
            <a:spcBef>
              <a:spcPct val="0"/>
            </a:spcBef>
            <a:spcAft>
              <a:spcPct val="35000"/>
            </a:spcAft>
            <a:buNone/>
          </a:pPr>
          <a:r>
            <a:rPr lang="en-US" sz="2500" kern="1200"/>
            <a:t>Belonging</a:t>
          </a:r>
        </a:p>
      </dsp:txBody>
      <dsp:txXfrm>
        <a:off x="854035" y="2921134"/>
        <a:ext cx="4328159" cy="1165858"/>
      </dsp:txXfrm>
    </dsp:sp>
    <dsp:sp modelId="{30E20855-A573-4939-96A8-6A7812E6F0AB}">
      <dsp:nvSpPr>
        <dsp:cNvPr id="0" name=""/>
        <dsp:cNvSpPr/>
      </dsp:nvSpPr>
      <dsp:spPr>
        <a:xfrm>
          <a:off x="3111969" y="2904124"/>
          <a:ext cx="5409616" cy="1165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387" tIns="123387" rIns="123387" bIns="123387" numCol="1" spcCol="1270" anchor="ctr" anchorCtr="0">
          <a:noAutofit/>
        </a:bodyPr>
        <a:lstStyle/>
        <a:p>
          <a:pPr marL="0" lvl="0" indent="0" algn="l" defTabSz="622300">
            <a:lnSpc>
              <a:spcPct val="90000"/>
            </a:lnSpc>
            <a:spcBef>
              <a:spcPct val="0"/>
            </a:spcBef>
            <a:spcAft>
              <a:spcPct val="35000"/>
            </a:spcAft>
            <a:buNone/>
          </a:pPr>
          <a:r>
            <a:rPr lang="en-US" sz="1400" kern="1200" dirty="0"/>
            <a:t>Students who felt that they belonged in their environment and students felt safe and comfortable, had a higher engagement and persistence in their learning (</a:t>
          </a:r>
          <a:r>
            <a:rPr lang="en-US" sz="1400" kern="1200" dirty="0" err="1"/>
            <a:t>Hoyert</a:t>
          </a:r>
          <a:r>
            <a:rPr lang="en-US" sz="1400" kern="1200" dirty="0"/>
            <a:t>, Ballard, &amp; Odell, 2019).</a:t>
          </a:r>
        </a:p>
      </dsp:txBody>
      <dsp:txXfrm>
        <a:off x="3111969" y="2904124"/>
        <a:ext cx="5409616" cy="11658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25CFA7-74F5-4B10-8DFC-CA77084B0347}">
      <dsp:nvSpPr>
        <dsp:cNvPr id="0" name=""/>
        <dsp:cNvSpPr/>
      </dsp:nvSpPr>
      <dsp:spPr>
        <a:xfrm>
          <a:off x="1039073" y="240243"/>
          <a:ext cx="1119616" cy="111961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045B4705-E8F7-4E48-818C-07B88D38C08C}">
      <dsp:nvSpPr>
        <dsp:cNvPr id="0" name=""/>
        <dsp:cNvSpPr/>
      </dsp:nvSpPr>
      <dsp:spPr>
        <a:xfrm>
          <a:off x="55042" y="1495679"/>
          <a:ext cx="3198904" cy="479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en-US" sz="1700" kern="1200" dirty="0"/>
            <a:t>Mindsets and Grit </a:t>
          </a:r>
        </a:p>
      </dsp:txBody>
      <dsp:txXfrm>
        <a:off x="55042" y="1495679"/>
        <a:ext cx="3198904" cy="479835"/>
      </dsp:txXfrm>
    </dsp:sp>
    <dsp:sp modelId="{8930713B-8626-4941-8029-0D0A211A9344}">
      <dsp:nvSpPr>
        <dsp:cNvPr id="0" name=""/>
        <dsp:cNvSpPr/>
      </dsp:nvSpPr>
      <dsp:spPr>
        <a:xfrm>
          <a:off x="69150" y="2051665"/>
          <a:ext cx="3198904" cy="2502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t>Results have shown that there is a statistically significant positive correlation between mindsets and grit. Our data shows that has the sum of mindsets increases (i.e. the students who have growth mindsets) so does the student’s grittiness. </a:t>
          </a:r>
        </a:p>
      </dsp:txBody>
      <dsp:txXfrm>
        <a:off x="69150" y="2051665"/>
        <a:ext cx="3198904" cy="2502119"/>
      </dsp:txXfrm>
    </dsp:sp>
    <dsp:sp modelId="{E9C3AC85-2647-4210-850F-229D191F4830}">
      <dsp:nvSpPr>
        <dsp:cNvPr id="0" name=""/>
        <dsp:cNvSpPr/>
      </dsp:nvSpPr>
      <dsp:spPr>
        <a:xfrm>
          <a:off x="4743820" y="172093"/>
          <a:ext cx="1119616" cy="111961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45276F87-2D95-4B43-ADD0-C963A063E6B9}">
      <dsp:nvSpPr>
        <dsp:cNvPr id="0" name=""/>
        <dsp:cNvSpPr/>
      </dsp:nvSpPr>
      <dsp:spPr>
        <a:xfrm>
          <a:off x="3805822" y="1468827"/>
          <a:ext cx="3198904" cy="479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en-US" sz="1700" kern="1200" dirty="0"/>
            <a:t>Mindsets, Belonging and GPA </a:t>
          </a:r>
        </a:p>
      </dsp:txBody>
      <dsp:txXfrm>
        <a:off x="3805822" y="1468827"/>
        <a:ext cx="3198904" cy="479835"/>
      </dsp:txXfrm>
    </dsp:sp>
    <dsp:sp modelId="{B787036F-5359-443F-BF70-277EA5B777F5}">
      <dsp:nvSpPr>
        <dsp:cNvPr id="0" name=""/>
        <dsp:cNvSpPr/>
      </dsp:nvSpPr>
      <dsp:spPr>
        <a:xfrm>
          <a:off x="3842513" y="1951265"/>
          <a:ext cx="3198904" cy="30907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t>Our findings reveal the more student’s orient with a growth mindset there is a positive association with also having a strong sense of belonging within their nursing program. Our study has also shown that there is indeed at least a weakly positive correlation between belonging and self-reported GPA. </a:t>
          </a:r>
        </a:p>
      </dsp:txBody>
      <dsp:txXfrm>
        <a:off x="3842513" y="1951265"/>
        <a:ext cx="3198904" cy="3090765"/>
      </dsp:txXfrm>
    </dsp:sp>
    <dsp:sp modelId="{C3B016B3-723F-4F47-A315-A1B05BC6ACF9}">
      <dsp:nvSpPr>
        <dsp:cNvPr id="0" name=""/>
        <dsp:cNvSpPr/>
      </dsp:nvSpPr>
      <dsp:spPr>
        <a:xfrm>
          <a:off x="8971507" y="172522"/>
          <a:ext cx="1119616" cy="111961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6796D3BB-4892-409C-87D4-6D97E981A4A8}">
      <dsp:nvSpPr>
        <dsp:cNvPr id="0" name=""/>
        <dsp:cNvSpPr/>
      </dsp:nvSpPr>
      <dsp:spPr>
        <a:xfrm>
          <a:off x="7454268" y="1469256"/>
          <a:ext cx="3933596" cy="479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en-US" sz="1700" kern="1200" dirty="0"/>
            <a:t>Mindsets, Engagement and GPA </a:t>
          </a:r>
        </a:p>
      </dsp:txBody>
      <dsp:txXfrm>
        <a:off x="7454268" y="1469256"/>
        <a:ext cx="3933596" cy="479835"/>
      </dsp:txXfrm>
    </dsp:sp>
    <dsp:sp modelId="{F7273E47-D58F-45D2-95AD-A4FADA6F18C0}">
      <dsp:nvSpPr>
        <dsp:cNvPr id="0" name=""/>
        <dsp:cNvSpPr/>
      </dsp:nvSpPr>
      <dsp:spPr>
        <a:xfrm>
          <a:off x="7861344" y="2073359"/>
          <a:ext cx="3198904" cy="24804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t>Our data did not reflect any statistically significant correlation between growth mindsets and engagement. However, another result from our survey shows a positively significant relationship between engagement and student’s self-reported GPA. </a:t>
          </a:r>
        </a:p>
        <a:p>
          <a:pPr marL="0" lvl="0" indent="0" algn="ctr" defTabSz="577850">
            <a:lnSpc>
              <a:spcPct val="100000"/>
            </a:lnSpc>
            <a:spcBef>
              <a:spcPct val="0"/>
            </a:spcBef>
            <a:spcAft>
              <a:spcPct val="35000"/>
            </a:spcAft>
            <a:buNone/>
          </a:pPr>
          <a:endParaRPr lang="en-US" sz="1300" kern="1200" dirty="0"/>
        </a:p>
      </dsp:txBody>
      <dsp:txXfrm>
        <a:off x="7861344" y="2073359"/>
        <a:ext cx="3198904" cy="248042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5585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86881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255550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74618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670090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213043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4/26/2020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7509174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22530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65588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09469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4/26/2020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851400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3104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789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37050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4/26/2020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237530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8361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4/26/2020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9499748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20.sv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1F2B4773-3207-44CC-B7AC-892B704982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6" name="Straight Connector 15">
              <a:extLst>
                <a:ext uri="{FF2B5EF4-FFF2-40B4-BE49-F238E27FC236}">
                  <a16:creationId xmlns:a16="http://schemas.microsoft.com/office/drawing/2014/main" id="{2B8267CA-A7A5-4E11-9D92-4EAC3DD3E80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E83D61B5-C6B4-4A4B-85AD-FEE7A54912C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8" name="Rectangle 23">
              <a:extLst>
                <a:ext uri="{FF2B5EF4-FFF2-40B4-BE49-F238E27FC236}">
                  <a16:creationId xmlns:a16="http://schemas.microsoft.com/office/drawing/2014/main" id="{A0B67FE4-688F-4497-8BFD-157613A697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5">
              <a:extLst>
                <a:ext uri="{FF2B5EF4-FFF2-40B4-BE49-F238E27FC236}">
                  <a16:creationId xmlns:a16="http://schemas.microsoft.com/office/drawing/2014/main" id="{3BF5BE1A-9BAC-4581-A82B-FD8FE31595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971E5644-6772-414A-8199-E30BFB02A5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7">
              <a:extLst>
                <a:ext uri="{FF2B5EF4-FFF2-40B4-BE49-F238E27FC236}">
                  <a16:creationId xmlns:a16="http://schemas.microsoft.com/office/drawing/2014/main" id="{E8246D50-BB0C-408E-93FD-7B8D63A7F7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8">
              <a:extLst>
                <a:ext uri="{FF2B5EF4-FFF2-40B4-BE49-F238E27FC236}">
                  <a16:creationId xmlns:a16="http://schemas.microsoft.com/office/drawing/2014/main" id="{AFBC5D22-68C1-44FB-8181-CB84ECAA83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9">
              <a:extLst>
                <a:ext uri="{FF2B5EF4-FFF2-40B4-BE49-F238E27FC236}">
                  <a16:creationId xmlns:a16="http://schemas.microsoft.com/office/drawing/2014/main" id="{FB6D0FCE-FBDB-4655-A1A7-640B1E86B5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id="{BC8157DF-FD90-4AD6-B803-3AC0ACD8E6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Isosceles Triangle 24">
              <a:extLst>
                <a:ext uri="{FF2B5EF4-FFF2-40B4-BE49-F238E27FC236}">
                  <a16:creationId xmlns:a16="http://schemas.microsoft.com/office/drawing/2014/main" id="{3548B067-9D63-4D21-92EF-CBC9E6338C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useBgFill="1">
        <p:nvSpPr>
          <p:cNvPr id="27" name="Rectangle 26">
            <a:extLst>
              <a:ext uri="{FF2B5EF4-FFF2-40B4-BE49-F238E27FC236}">
                <a16:creationId xmlns:a16="http://schemas.microsoft.com/office/drawing/2014/main" id="{A65AC7D1-EAA9-48F5-B509-60A7F50BF7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29" name="Rectangle 28">
            <a:extLst>
              <a:ext uri="{FF2B5EF4-FFF2-40B4-BE49-F238E27FC236}">
                <a16:creationId xmlns:a16="http://schemas.microsoft.com/office/drawing/2014/main" id="{D6320AF9-619A-4175-865B-5663E1AEF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063B6EC6-D752-4EE7-908B-F8F19E8C7F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EFECD4E8-AD3E-4228-82A2-9461958EA9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35" name="Rectangle 23">
            <a:extLst>
              <a:ext uri="{FF2B5EF4-FFF2-40B4-BE49-F238E27FC236}">
                <a16:creationId xmlns:a16="http://schemas.microsoft.com/office/drawing/2014/main" id="{7E018740-5C2B-4A41-AC1A-7E68D1EC1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7" name="Rectangle 25">
            <a:extLst>
              <a:ext uri="{FF2B5EF4-FFF2-40B4-BE49-F238E27FC236}">
                <a16:creationId xmlns:a16="http://schemas.microsoft.com/office/drawing/2014/main" id="{166F75A4-C475-4941-8EE2-B80A06A2C1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38">
            <a:extLst>
              <a:ext uri="{FF2B5EF4-FFF2-40B4-BE49-F238E27FC236}">
                <a16:creationId xmlns:a16="http://schemas.microsoft.com/office/drawing/2014/main" id="{A032553A-72E8-4B0D-8405-FF9771C9AF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41" name="Rectangle 27">
            <a:extLst>
              <a:ext uri="{FF2B5EF4-FFF2-40B4-BE49-F238E27FC236}">
                <a16:creationId xmlns:a16="http://schemas.microsoft.com/office/drawing/2014/main" id="{765800AC-C3B9-498E-87BC-29FAE4C76B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3" name="Isosceles Triangle 42">
            <a:extLst>
              <a:ext uri="{FF2B5EF4-FFF2-40B4-BE49-F238E27FC236}">
                <a16:creationId xmlns:a16="http://schemas.microsoft.com/office/drawing/2014/main" id="{1F9D6ACB-2FF4-49F9-978A-E0D5327FC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5" name="Freeform: Shape 44">
            <a:extLst>
              <a:ext uri="{FF2B5EF4-FFF2-40B4-BE49-F238E27FC236}">
                <a16:creationId xmlns:a16="http://schemas.microsoft.com/office/drawing/2014/main" id="{A5EC319D-0FEA-4B95-A3EA-01E35672C9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C63CE33A-0D51-4F87-A80E-057FFE98F434}"/>
              </a:ext>
            </a:extLst>
          </p:cNvPr>
          <p:cNvSpPr>
            <a:spLocks noGrp="1"/>
          </p:cNvSpPr>
          <p:nvPr>
            <p:ph type="ctrTitle"/>
          </p:nvPr>
        </p:nvSpPr>
        <p:spPr>
          <a:xfrm>
            <a:off x="7181723" y="609600"/>
            <a:ext cx="4512989" cy="2227730"/>
          </a:xfrm>
        </p:spPr>
        <p:txBody>
          <a:bodyPr vert="horz" lIns="91440" tIns="45720" rIns="91440" bIns="45720" rtlCol="0" anchor="ctr">
            <a:normAutofit/>
          </a:bodyPr>
          <a:lstStyle/>
          <a:p>
            <a:pPr algn="l"/>
            <a:r>
              <a:rPr lang="en-US" sz="3600">
                <a:solidFill>
                  <a:srgbClr val="FFFFFF"/>
                </a:solidFill>
              </a:rPr>
              <a:t>The Growth Mindset in Nursing Education</a:t>
            </a:r>
          </a:p>
        </p:txBody>
      </p:sp>
      <p:pic>
        <p:nvPicPr>
          <p:cNvPr id="7" name="Graphic 6" descr="Brain in head">
            <a:extLst>
              <a:ext uri="{FF2B5EF4-FFF2-40B4-BE49-F238E27FC236}">
                <a16:creationId xmlns:a16="http://schemas.microsoft.com/office/drawing/2014/main" id="{60D34BD9-A9C0-49E7-8686-8D25A8DBB0F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7251" y="1545062"/>
            <a:ext cx="3856774" cy="3856774"/>
          </a:xfrm>
          <a:prstGeom prst="rect">
            <a:avLst/>
          </a:prstGeom>
        </p:spPr>
      </p:pic>
      <p:sp>
        <p:nvSpPr>
          <p:cNvPr id="3" name="Subtitle 2">
            <a:extLst>
              <a:ext uri="{FF2B5EF4-FFF2-40B4-BE49-F238E27FC236}">
                <a16:creationId xmlns:a16="http://schemas.microsoft.com/office/drawing/2014/main" id="{2F700705-712F-4840-A510-115BCC55C00C}"/>
              </a:ext>
            </a:extLst>
          </p:cNvPr>
          <p:cNvSpPr>
            <a:spLocks noGrp="1"/>
          </p:cNvSpPr>
          <p:nvPr>
            <p:ph type="subTitle" idx="1"/>
          </p:nvPr>
        </p:nvSpPr>
        <p:spPr>
          <a:xfrm>
            <a:off x="7181724" y="2837329"/>
            <a:ext cx="4880405" cy="3317938"/>
          </a:xfrm>
        </p:spPr>
        <p:txBody>
          <a:bodyPr vert="horz" lIns="91440" tIns="45720" rIns="91440" bIns="45720" rtlCol="0" anchor="t">
            <a:normAutofit/>
          </a:bodyPr>
          <a:lstStyle/>
          <a:p>
            <a:pPr algn="l"/>
            <a:r>
              <a:rPr lang="en-US" dirty="0">
                <a:solidFill>
                  <a:srgbClr val="FFFFFF"/>
                </a:solidFill>
              </a:rPr>
              <a:t>Capstone Project By: </a:t>
            </a:r>
          </a:p>
          <a:p>
            <a:pPr algn="l">
              <a:buFont typeface="Wingdings 3" charset="2"/>
              <a:buChar char=""/>
            </a:pPr>
            <a:r>
              <a:rPr lang="en-US" dirty="0">
                <a:solidFill>
                  <a:srgbClr val="FFFFFF"/>
                </a:solidFill>
              </a:rPr>
              <a:t>Justine Hall BSN, RN </a:t>
            </a:r>
          </a:p>
          <a:p>
            <a:pPr algn="l">
              <a:buFont typeface="Wingdings 3" charset="2"/>
              <a:buChar char=""/>
            </a:pPr>
            <a:r>
              <a:rPr lang="en-US" dirty="0">
                <a:solidFill>
                  <a:srgbClr val="FFFFFF"/>
                </a:solidFill>
              </a:rPr>
              <a:t>Cheryl Williams PhD, RN, CNE, NP-C </a:t>
            </a:r>
          </a:p>
          <a:p>
            <a:pPr algn="l">
              <a:buFont typeface="Wingdings 3" charset="2"/>
              <a:buChar char=""/>
            </a:pPr>
            <a:r>
              <a:rPr lang="en-US" dirty="0">
                <a:solidFill>
                  <a:srgbClr val="FFFFFF"/>
                </a:solidFill>
              </a:rPr>
              <a:t>Lisa Cross </a:t>
            </a:r>
            <a:r>
              <a:rPr lang="en-US" dirty="0" err="1">
                <a:solidFill>
                  <a:srgbClr val="FFFFFF"/>
                </a:solidFill>
              </a:rPr>
              <a:t>PhDc</a:t>
            </a:r>
            <a:r>
              <a:rPr lang="en-US" dirty="0">
                <a:solidFill>
                  <a:srgbClr val="FFFFFF"/>
                </a:solidFill>
              </a:rPr>
              <a:t>, MSN, RN, CNE, CRRN, CHPN </a:t>
            </a:r>
          </a:p>
        </p:txBody>
      </p:sp>
    </p:spTree>
    <p:extLst>
      <p:ext uri="{BB962C8B-B14F-4D97-AF65-F5344CB8AC3E}">
        <p14:creationId xmlns:p14="http://schemas.microsoft.com/office/powerpoint/2010/main" val="310707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3" name="Rectangle 52">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D8F3EB-7FAA-4543-8E48-66B1FC880ED1}"/>
              </a:ext>
            </a:extLst>
          </p:cNvPr>
          <p:cNvSpPr>
            <a:spLocks noGrp="1"/>
          </p:cNvSpPr>
          <p:nvPr>
            <p:ph type="title"/>
          </p:nvPr>
        </p:nvSpPr>
        <p:spPr>
          <a:xfrm>
            <a:off x="1286933" y="172280"/>
            <a:ext cx="10197494" cy="710316"/>
          </a:xfrm>
        </p:spPr>
        <p:txBody>
          <a:bodyPr>
            <a:normAutofit/>
          </a:bodyPr>
          <a:lstStyle/>
          <a:p>
            <a:r>
              <a:rPr lang="en-US" dirty="0"/>
              <a:t>Discussion </a:t>
            </a:r>
          </a:p>
        </p:txBody>
      </p:sp>
      <p:sp>
        <p:nvSpPr>
          <p:cNvPr id="55" name="Isosceles Triangle 54">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7" name="Isosceles Triangle 56">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48" name="Content Placeholder 2">
            <a:extLst>
              <a:ext uri="{FF2B5EF4-FFF2-40B4-BE49-F238E27FC236}">
                <a16:creationId xmlns:a16="http://schemas.microsoft.com/office/drawing/2014/main" id="{FE861B44-A9A7-4334-8E73-DA5AF0D4984F}"/>
              </a:ext>
            </a:extLst>
          </p:cNvPr>
          <p:cNvGraphicFramePr>
            <a:graphicFrameLocks noGrp="1"/>
          </p:cNvGraphicFramePr>
          <p:nvPr>
            <p:ph idx="1"/>
            <p:extLst>
              <p:ext uri="{D42A27DB-BD31-4B8C-83A1-F6EECF244321}">
                <p14:modId xmlns:p14="http://schemas.microsoft.com/office/powerpoint/2010/main" val="1010396231"/>
              </p:ext>
            </p:extLst>
          </p:nvPr>
        </p:nvGraphicFramePr>
        <p:xfrm>
          <a:off x="429371" y="882596"/>
          <a:ext cx="11465780" cy="58031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70022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97152-AB12-4D32-B1C5-F4A7183960DF}"/>
              </a:ext>
            </a:extLst>
          </p:cNvPr>
          <p:cNvSpPr>
            <a:spLocks noGrp="1"/>
          </p:cNvSpPr>
          <p:nvPr>
            <p:ph type="title"/>
          </p:nvPr>
        </p:nvSpPr>
        <p:spPr/>
        <p:txBody>
          <a:bodyPr/>
          <a:lstStyle/>
          <a:p>
            <a:r>
              <a:rPr lang="en-US" dirty="0"/>
              <a:t>Limitations and Implications</a:t>
            </a:r>
          </a:p>
        </p:txBody>
      </p:sp>
      <p:sp>
        <p:nvSpPr>
          <p:cNvPr id="3" name="Content Placeholder 2">
            <a:extLst>
              <a:ext uri="{FF2B5EF4-FFF2-40B4-BE49-F238E27FC236}">
                <a16:creationId xmlns:a16="http://schemas.microsoft.com/office/drawing/2014/main" id="{5CF6F789-3C46-420C-8041-EAE85721CCBD}"/>
              </a:ext>
            </a:extLst>
          </p:cNvPr>
          <p:cNvSpPr>
            <a:spLocks noGrp="1"/>
          </p:cNvSpPr>
          <p:nvPr>
            <p:ph idx="1"/>
          </p:nvPr>
        </p:nvSpPr>
        <p:spPr>
          <a:xfrm>
            <a:off x="677334" y="2168540"/>
            <a:ext cx="8596668" cy="3880773"/>
          </a:xfrm>
        </p:spPr>
        <p:txBody>
          <a:bodyPr/>
          <a:lstStyle/>
          <a:p>
            <a:r>
              <a:rPr lang="en-US" dirty="0"/>
              <a:t>Limitations </a:t>
            </a:r>
          </a:p>
          <a:p>
            <a:pPr lvl="1"/>
            <a:r>
              <a:rPr lang="en-US" dirty="0"/>
              <a:t>Small sample size, electronic delivery, timing within school year, global pandemic, student mindset, social bias. </a:t>
            </a:r>
          </a:p>
          <a:p>
            <a:r>
              <a:rPr lang="en-US" dirty="0"/>
              <a:t>Implications </a:t>
            </a:r>
          </a:p>
          <a:p>
            <a:pPr lvl="1"/>
            <a:r>
              <a:rPr lang="en-US" dirty="0"/>
              <a:t>Re-administer the survey to a much larger sample size of nursing students!</a:t>
            </a:r>
          </a:p>
          <a:p>
            <a:pPr lvl="1"/>
            <a:r>
              <a:rPr lang="en-US" dirty="0"/>
              <a:t>Correlation between belonging and tendency to be growth mindset learner</a:t>
            </a:r>
          </a:p>
          <a:p>
            <a:pPr lvl="2"/>
            <a:r>
              <a:rPr lang="en-US" dirty="0"/>
              <a:t>Correlation between belonging and GPA </a:t>
            </a:r>
          </a:p>
          <a:p>
            <a:pPr lvl="1"/>
            <a:r>
              <a:rPr lang="en-US" dirty="0"/>
              <a:t>Grit is associated with the growth mindset presents compelling evidence that the growth mindset model should be integrated into nursing education. </a:t>
            </a:r>
          </a:p>
        </p:txBody>
      </p:sp>
    </p:spTree>
    <p:extLst>
      <p:ext uri="{BB962C8B-B14F-4D97-AF65-F5344CB8AC3E}">
        <p14:creationId xmlns:p14="http://schemas.microsoft.com/office/powerpoint/2010/main" val="2207930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0405A-8A3C-424A-BF9D-0AE18F0347C5}"/>
              </a:ext>
            </a:extLst>
          </p:cNvPr>
          <p:cNvSpPr>
            <a:spLocks noGrp="1"/>
          </p:cNvSpPr>
          <p:nvPr>
            <p:ph type="title"/>
          </p:nvPr>
        </p:nvSpPr>
        <p:spPr>
          <a:xfrm>
            <a:off x="5536734" y="609600"/>
            <a:ext cx="3737268" cy="1320800"/>
          </a:xfrm>
        </p:spPr>
        <p:txBody>
          <a:bodyPr>
            <a:normAutofit/>
          </a:bodyPr>
          <a:lstStyle/>
          <a:p>
            <a:r>
              <a:rPr lang="en-US" dirty="0"/>
              <a:t>Final Thoughts</a:t>
            </a:r>
          </a:p>
        </p:txBody>
      </p:sp>
      <p:sp>
        <p:nvSpPr>
          <p:cNvPr id="3" name="Content Placeholder 2">
            <a:extLst>
              <a:ext uri="{FF2B5EF4-FFF2-40B4-BE49-F238E27FC236}">
                <a16:creationId xmlns:a16="http://schemas.microsoft.com/office/drawing/2014/main" id="{40AB45EE-2ACF-45EB-8A43-C26894448562}"/>
              </a:ext>
            </a:extLst>
          </p:cNvPr>
          <p:cNvSpPr>
            <a:spLocks noGrp="1"/>
          </p:cNvSpPr>
          <p:nvPr>
            <p:ph idx="1"/>
          </p:nvPr>
        </p:nvSpPr>
        <p:spPr>
          <a:xfrm>
            <a:off x="5209563" y="2160589"/>
            <a:ext cx="4064439" cy="3880773"/>
          </a:xfrm>
        </p:spPr>
        <p:txBody>
          <a:bodyPr>
            <a:normAutofit/>
          </a:bodyPr>
          <a:lstStyle/>
          <a:p>
            <a:pPr marL="0" indent="0">
              <a:buNone/>
            </a:pPr>
            <a:r>
              <a:rPr lang="en-US" dirty="0"/>
              <a:t>The results of this study provide compelling evidence that the growth mindset model should be integrated into nursing education as well as future research. </a:t>
            </a:r>
          </a:p>
        </p:txBody>
      </p:sp>
      <p:pic>
        <p:nvPicPr>
          <p:cNvPr id="5" name="Picture 4" descr="A picture containing shirt&#10;&#10;Description automatically generated">
            <a:extLst>
              <a:ext uri="{FF2B5EF4-FFF2-40B4-BE49-F238E27FC236}">
                <a16:creationId xmlns:a16="http://schemas.microsoft.com/office/drawing/2014/main" id="{50DAB7B1-FCE3-465F-806F-7107962A8137}"/>
              </a:ext>
            </a:extLst>
          </p:cNvPr>
          <p:cNvPicPr>
            <a:picLocks noChangeAspect="1"/>
          </p:cNvPicPr>
          <p:nvPr/>
        </p:nvPicPr>
        <p:blipFill rotWithShape="1">
          <a:blip r:embed="rId2"/>
          <a:srcRect l="35124" r="12365" b="-2"/>
          <a:stretch/>
        </p:blipFill>
        <p:spPr>
          <a:xfrm>
            <a:off x="20" y="-1"/>
            <a:ext cx="539494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14" name="Isosceles Triangle 13">
            <a:extLst>
              <a:ext uri="{FF2B5EF4-FFF2-40B4-BE49-F238E27FC236}">
                <a16:creationId xmlns:a16="http://schemas.microsoft.com/office/drawing/2014/main" id="{3BCB5F6A-9EB0-40B0-9D13-3023E9A20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147903850"/>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ADD1F-A5FB-4F15-9CC9-E20309F71F55}"/>
              </a:ext>
            </a:extLst>
          </p:cNvPr>
          <p:cNvSpPr>
            <a:spLocks noGrp="1"/>
          </p:cNvSpPr>
          <p:nvPr>
            <p:ph type="title"/>
          </p:nvPr>
        </p:nvSpPr>
        <p:spPr>
          <a:xfrm>
            <a:off x="677334" y="188181"/>
            <a:ext cx="8596668" cy="710317"/>
          </a:xfrm>
        </p:spPr>
        <p:txBody>
          <a:bodyPr/>
          <a:lstStyle/>
          <a:p>
            <a:pPr algn="ctr"/>
            <a:r>
              <a:rPr lang="en-US" dirty="0"/>
              <a:t>References</a:t>
            </a:r>
          </a:p>
        </p:txBody>
      </p:sp>
      <p:sp>
        <p:nvSpPr>
          <p:cNvPr id="3" name="Content Placeholder 2">
            <a:extLst>
              <a:ext uri="{FF2B5EF4-FFF2-40B4-BE49-F238E27FC236}">
                <a16:creationId xmlns:a16="http://schemas.microsoft.com/office/drawing/2014/main" id="{7020C0C8-45A3-4379-8190-D63545E72DB9}"/>
              </a:ext>
            </a:extLst>
          </p:cNvPr>
          <p:cNvSpPr>
            <a:spLocks noGrp="1"/>
          </p:cNvSpPr>
          <p:nvPr>
            <p:ph idx="1"/>
          </p:nvPr>
        </p:nvSpPr>
        <p:spPr>
          <a:xfrm>
            <a:off x="677334" y="898499"/>
            <a:ext cx="8596668" cy="5693132"/>
          </a:xfrm>
        </p:spPr>
        <p:txBody>
          <a:bodyPr>
            <a:normAutofit fontScale="85000" lnSpcReduction="10000"/>
          </a:bodyPr>
          <a:lstStyle/>
          <a:p>
            <a:r>
              <a:rPr lang="en-US" dirty="0"/>
              <a:t>Dweck, C. S. (2016). </a:t>
            </a:r>
            <a:r>
              <a:rPr lang="en-US" i="1" dirty="0"/>
              <a:t>Mindset: the new psychology of success</a:t>
            </a:r>
            <a:r>
              <a:rPr lang="en-US" dirty="0"/>
              <a:t>. New York: Random House.</a:t>
            </a:r>
          </a:p>
          <a:p>
            <a:r>
              <a:rPr lang="en-US" dirty="0"/>
              <a:t>Duckworth, A. L., Peterson, C., Matthews, M. D., &amp; Kelly, D. R. (2007). </a:t>
            </a:r>
            <a:r>
              <a:rPr lang="en-US" i="1" dirty="0"/>
              <a:t>Grit Scale</a:t>
            </a:r>
            <a:r>
              <a:rPr lang="en-US" dirty="0"/>
              <a:t>. Retrieved	from </a:t>
            </a:r>
            <a:r>
              <a:rPr lang="en-US" dirty="0" err="1"/>
              <a:t>PsycTESTS</a:t>
            </a:r>
            <a:r>
              <a:rPr lang="en-US" dirty="0"/>
              <a:t>. </a:t>
            </a:r>
            <a:r>
              <a:rPr lang="en-US" dirty="0" err="1"/>
              <a:t>doi:https</a:t>
            </a:r>
            <a:r>
              <a:rPr lang="en-US" dirty="0"/>
              <a:t>://dx.doi.org/10.1037/t07051-000</a:t>
            </a:r>
          </a:p>
          <a:p>
            <a:r>
              <a:rPr lang="en-US" dirty="0"/>
              <a:t>Hodge, B., Wright, B., &amp; Bennett, P. (2017). The Role of Grit in Determining Engagement and	Academic Outcomes for University Students. </a:t>
            </a:r>
            <a:r>
              <a:rPr lang="en-US" i="1" dirty="0"/>
              <a:t>Research in Higher Education</a:t>
            </a:r>
            <a:r>
              <a:rPr lang="en-US" dirty="0"/>
              <a:t>, </a:t>
            </a:r>
            <a:r>
              <a:rPr lang="en-US" i="1" dirty="0"/>
              <a:t>59</a:t>
            </a:r>
            <a:r>
              <a:rPr lang="en-US" dirty="0"/>
              <a:t>(4), 448	-460. </a:t>
            </a:r>
            <a:r>
              <a:rPr lang="en-US" dirty="0" err="1"/>
              <a:t>doi</a:t>
            </a:r>
            <a:r>
              <a:rPr lang="en-US" dirty="0"/>
              <a:t>: 10.1007/s11162-017-9474-y</a:t>
            </a:r>
          </a:p>
          <a:p>
            <a:r>
              <a:rPr lang="en-US" dirty="0" err="1"/>
              <a:t>Hoyert</a:t>
            </a:r>
            <a:r>
              <a:rPr lang="en-US" dirty="0"/>
              <a:t>, M., Ballard, K., &amp; Odell, C. (2019). Increasing Student Success through a Cocktail of	Cognitive Interventions. </a:t>
            </a:r>
            <a:r>
              <a:rPr lang="en-US" i="1" dirty="0"/>
              <a:t>Journal of the Scholarship of Teaching and Learning</a:t>
            </a:r>
            <a:r>
              <a:rPr lang="en-US" dirty="0"/>
              <a:t>, </a:t>
            </a:r>
            <a:r>
              <a:rPr lang="en-US" i="1" dirty="0"/>
              <a:t>19</a:t>
            </a:r>
            <a:r>
              <a:rPr lang="en-US" dirty="0"/>
              <a:t>(1),	128–134. </a:t>
            </a:r>
            <a:r>
              <a:rPr lang="en-US" dirty="0" err="1"/>
              <a:t>doi</a:t>
            </a:r>
            <a:r>
              <a:rPr lang="en-US" dirty="0"/>
              <a:t>: 10.14434/josotl.v19i1.26778</a:t>
            </a:r>
          </a:p>
          <a:p>
            <a:r>
              <a:rPr lang="en-US" dirty="0" err="1"/>
              <a:t>Kannangara</a:t>
            </a:r>
            <a:r>
              <a:rPr lang="en-US" dirty="0"/>
              <a:t>, C. S., Allen, R. E., Waugh, G., Nahar, N., Khan, S. Z. N., Rogerson, S., &amp; Carson,	J. (2018). All That Glitters Is Not Grit: Three Studies of Grit in University	Students. </a:t>
            </a:r>
            <a:r>
              <a:rPr lang="en-US" i="1" dirty="0"/>
              <a:t>Frontiers in Psychology</a:t>
            </a:r>
            <a:r>
              <a:rPr lang="en-US" dirty="0"/>
              <a:t>, </a:t>
            </a:r>
            <a:r>
              <a:rPr lang="en-US" i="1" dirty="0"/>
              <a:t>9</a:t>
            </a:r>
            <a:r>
              <a:rPr lang="en-US" dirty="0"/>
              <a:t>. </a:t>
            </a:r>
            <a:r>
              <a:rPr lang="en-US" dirty="0" err="1"/>
              <a:t>doi</a:t>
            </a:r>
            <a:r>
              <a:rPr lang="en-US" dirty="0"/>
              <a:t>: 10.3389/fpsyg.2018.01539</a:t>
            </a:r>
          </a:p>
          <a:p>
            <a:r>
              <a:rPr lang="en-US" dirty="0"/>
              <a:t>Lewis, L. S., Williams, C. A., &amp; Dawson, S. D. (2020). Growth Mindset Training and Effective	Learning Strategies in Community College Registered Nursing Students. </a:t>
            </a:r>
            <a:r>
              <a:rPr lang="en-US" i="1" dirty="0"/>
              <a:t>Teaching and	Learning in Nursing</a:t>
            </a:r>
            <a:r>
              <a:rPr lang="en-US" dirty="0"/>
              <a:t>, </a:t>
            </a:r>
            <a:r>
              <a:rPr lang="en-US" i="1" dirty="0"/>
              <a:t>15</a:t>
            </a:r>
            <a:r>
              <a:rPr lang="en-US" dirty="0"/>
              <a:t>(2), 123–127. </a:t>
            </a:r>
            <a:r>
              <a:rPr lang="en-US" dirty="0" err="1"/>
              <a:t>doi</a:t>
            </a:r>
            <a:r>
              <a:rPr lang="en-US" dirty="0"/>
              <a:t>: 10.1016/j.teln.2020.01.006</a:t>
            </a:r>
          </a:p>
          <a:p>
            <a:r>
              <a:rPr lang="en-US" dirty="0"/>
              <a:t>Stump, G. S., </a:t>
            </a:r>
            <a:r>
              <a:rPr lang="en-US" dirty="0" err="1"/>
              <a:t>Husman</a:t>
            </a:r>
            <a:r>
              <a:rPr lang="en-US" dirty="0"/>
              <a:t>, J., &amp; Corby, M. (2014). Engineering Students Intelligence Beliefs and	Learning. </a:t>
            </a:r>
            <a:r>
              <a:rPr lang="en-US" i="1" dirty="0"/>
              <a:t>Journal of Engineering Education</a:t>
            </a:r>
            <a:r>
              <a:rPr lang="en-US" dirty="0"/>
              <a:t>, </a:t>
            </a:r>
            <a:r>
              <a:rPr lang="en-US" i="1" dirty="0"/>
              <a:t>103</a:t>
            </a:r>
            <a:r>
              <a:rPr lang="en-US" dirty="0"/>
              <a:t>(3), 369–387. </a:t>
            </a:r>
            <a:r>
              <a:rPr lang="en-US" dirty="0" err="1"/>
              <a:t>doi</a:t>
            </a:r>
            <a:r>
              <a:rPr lang="en-US" dirty="0"/>
              <a:t>: 10.1002/jee.20051</a:t>
            </a:r>
          </a:p>
          <a:p>
            <a:r>
              <a:rPr lang="en-US" dirty="0"/>
              <a:t>Wolters, C. A., &amp; Hussain, M. (2014). Investigating grit and its relations with college students’	self-regulated learning and academic achievement. </a:t>
            </a:r>
            <a:r>
              <a:rPr lang="en-US" i="1" dirty="0"/>
              <a:t>Metacognition and Learning</a:t>
            </a:r>
            <a:r>
              <a:rPr lang="en-US" dirty="0"/>
              <a:t>, </a:t>
            </a:r>
            <a:r>
              <a:rPr lang="en-US" i="1" dirty="0"/>
              <a:t>10</a:t>
            </a:r>
            <a:r>
              <a:rPr lang="en-US" dirty="0"/>
              <a:t>(3),	293–311. </a:t>
            </a:r>
            <a:r>
              <a:rPr lang="en-US" dirty="0" err="1"/>
              <a:t>doi</a:t>
            </a:r>
            <a:r>
              <a:rPr lang="en-US" dirty="0"/>
              <a:t>: 10.1007/s11409-014-9128-9</a:t>
            </a:r>
          </a:p>
          <a:p>
            <a:r>
              <a:rPr lang="en-US" dirty="0"/>
              <a:t>Yorke, M. (2016). </a:t>
            </a:r>
            <a:r>
              <a:rPr lang="en-US" i="1" dirty="0"/>
              <a:t>Student Belongingness, Engagement and Self-confidence Survey</a:t>
            </a:r>
            <a:r>
              <a:rPr lang="en-US" dirty="0"/>
              <a:t>. Retrieved	from </a:t>
            </a:r>
            <a:r>
              <a:rPr lang="en-US" dirty="0" err="1"/>
              <a:t>PsycTESTS</a:t>
            </a:r>
            <a:r>
              <a:rPr lang="en-US" dirty="0"/>
              <a:t>. </a:t>
            </a:r>
            <a:r>
              <a:rPr lang="en-US" dirty="0" err="1"/>
              <a:t>doi:https</a:t>
            </a:r>
            <a:r>
              <a:rPr lang="en-US" dirty="0"/>
              <a:t>://dx.doi.org/10.1037/t48020-000</a:t>
            </a:r>
          </a:p>
          <a:p>
            <a:pPr marL="0" indent="0">
              <a:buNone/>
            </a:pPr>
            <a:endParaRPr lang="en-US" dirty="0"/>
          </a:p>
        </p:txBody>
      </p:sp>
    </p:spTree>
    <p:extLst>
      <p:ext uri="{BB962C8B-B14F-4D97-AF65-F5344CB8AC3E}">
        <p14:creationId xmlns:p14="http://schemas.microsoft.com/office/powerpoint/2010/main" val="427832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182D3-7466-43FE-B82F-79DF325557C3}"/>
              </a:ext>
            </a:extLst>
          </p:cNvPr>
          <p:cNvSpPr>
            <a:spLocks noGrp="1"/>
          </p:cNvSpPr>
          <p:nvPr>
            <p:ph type="title"/>
          </p:nvPr>
        </p:nvSpPr>
        <p:spPr>
          <a:xfrm>
            <a:off x="677334" y="609600"/>
            <a:ext cx="8596668" cy="710317"/>
          </a:xfrm>
        </p:spPr>
        <p:txBody>
          <a:bodyPr/>
          <a:lstStyle/>
          <a:p>
            <a:pPr algn="ctr"/>
            <a:r>
              <a:rPr lang="en-US" dirty="0"/>
              <a:t>What is a Mindset? Growth VS Fixed</a:t>
            </a:r>
          </a:p>
        </p:txBody>
      </p:sp>
      <p:sp>
        <p:nvSpPr>
          <p:cNvPr id="3" name="Text Placeholder 2">
            <a:extLst>
              <a:ext uri="{FF2B5EF4-FFF2-40B4-BE49-F238E27FC236}">
                <a16:creationId xmlns:a16="http://schemas.microsoft.com/office/drawing/2014/main" id="{D560676D-773F-45AF-8A4D-B335609F7C71}"/>
              </a:ext>
            </a:extLst>
          </p:cNvPr>
          <p:cNvSpPr>
            <a:spLocks noGrp="1"/>
          </p:cNvSpPr>
          <p:nvPr>
            <p:ph type="body" idx="1"/>
          </p:nvPr>
        </p:nvSpPr>
        <p:spPr>
          <a:xfrm>
            <a:off x="675745" y="3002049"/>
            <a:ext cx="4185623" cy="576262"/>
          </a:xfrm>
        </p:spPr>
        <p:txBody>
          <a:bodyPr/>
          <a:lstStyle/>
          <a:p>
            <a:pPr algn="ctr"/>
            <a:r>
              <a:rPr lang="en-US" dirty="0">
                <a:solidFill>
                  <a:schemeClr val="accent1"/>
                </a:solidFill>
              </a:rPr>
              <a:t>Growth Mindset </a:t>
            </a:r>
            <a:r>
              <a:rPr lang="en-US" dirty="0"/>
              <a:t>			</a:t>
            </a:r>
          </a:p>
        </p:txBody>
      </p:sp>
      <p:sp>
        <p:nvSpPr>
          <p:cNvPr id="4" name="Content Placeholder 3">
            <a:extLst>
              <a:ext uri="{FF2B5EF4-FFF2-40B4-BE49-F238E27FC236}">
                <a16:creationId xmlns:a16="http://schemas.microsoft.com/office/drawing/2014/main" id="{8F6DBFE2-EEAF-4BB7-9E5E-7ADBE48F08BB}"/>
              </a:ext>
            </a:extLst>
          </p:cNvPr>
          <p:cNvSpPr>
            <a:spLocks noGrp="1"/>
          </p:cNvSpPr>
          <p:nvPr>
            <p:ph sz="half" idx="2"/>
          </p:nvPr>
        </p:nvSpPr>
        <p:spPr>
          <a:xfrm>
            <a:off x="675745" y="3578311"/>
            <a:ext cx="3164735" cy="2463051"/>
          </a:xfrm>
        </p:spPr>
        <p:txBody>
          <a:bodyPr/>
          <a:lstStyle/>
          <a:p>
            <a:r>
              <a:rPr lang="en-US" dirty="0"/>
              <a:t>believe that intelligence is malleable</a:t>
            </a:r>
          </a:p>
          <a:p>
            <a:r>
              <a:rPr lang="en-US" dirty="0"/>
              <a:t>remain in engaged in learning</a:t>
            </a:r>
          </a:p>
          <a:p>
            <a:r>
              <a:rPr lang="en-US" dirty="0"/>
              <a:t>persist through challenges </a:t>
            </a:r>
          </a:p>
          <a:p>
            <a:r>
              <a:rPr lang="en-US" dirty="0"/>
              <a:t>remediate</a:t>
            </a:r>
          </a:p>
        </p:txBody>
      </p:sp>
      <p:sp>
        <p:nvSpPr>
          <p:cNvPr id="5" name="Text Placeholder 4">
            <a:extLst>
              <a:ext uri="{FF2B5EF4-FFF2-40B4-BE49-F238E27FC236}">
                <a16:creationId xmlns:a16="http://schemas.microsoft.com/office/drawing/2014/main" id="{C2EC92D7-DF8A-4FFD-94C7-1945883B5194}"/>
              </a:ext>
            </a:extLst>
          </p:cNvPr>
          <p:cNvSpPr>
            <a:spLocks noGrp="1"/>
          </p:cNvSpPr>
          <p:nvPr>
            <p:ph type="body" sz="quarter" idx="3"/>
          </p:nvPr>
        </p:nvSpPr>
        <p:spPr>
          <a:xfrm>
            <a:off x="6225869" y="3085330"/>
            <a:ext cx="3048131" cy="492981"/>
          </a:xfrm>
        </p:spPr>
        <p:txBody>
          <a:bodyPr/>
          <a:lstStyle/>
          <a:p>
            <a:r>
              <a:rPr lang="en-US" dirty="0">
                <a:solidFill>
                  <a:schemeClr val="accent1"/>
                </a:solidFill>
              </a:rPr>
              <a:t>Fixed Mindset</a:t>
            </a:r>
            <a:r>
              <a:rPr lang="en-US" dirty="0"/>
              <a:t> </a:t>
            </a:r>
          </a:p>
        </p:txBody>
      </p:sp>
      <p:sp>
        <p:nvSpPr>
          <p:cNvPr id="6" name="Content Placeholder 5">
            <a:extLst>
              <a:ext uri="{FF2B5EF4-FFF2-40B4-BE49-F238E27FC236}">
                <a16:creationId xmlns:a16="http://schemas.microsoft.com/office/drawing/2014/main" id="{5E6AD649-FFB0-430E-8024-FC3D672C494E}"/>
              </a:ext>
            </a:extLst>
          </p:cNvPr>
          <p:cNvSpPr>
            <a:spLocks noGrp="1"/>
          </p:cNvSpPr>
          <p:nvPr>
            <p:ph sz="quarter" idx="4"/>
          </p:nvPr>
        </p:nvSpPr>
        <p:spPr>
          <a:xfrm>
            <a:off x="6225871" y="3578311"/>
            <a:ext cx="3048130" cy="2463051"/>
          </a:xfrm>
        </p:spPr>
        <p:txBody>
          <a:bodyPr/>
          <a:lstStyle/>
          <a:p>
            <a:r>
              <a:rPr lang="en-US" dirty="0"/>
              <a:t>believe that intelligence is fixed</a:t>
            </a:r>
          </a:p>
          <a:p>
            <a:r>
              <a:rPr lang="en-US" dirty="0"/>
              <a:t>avoid challenges</a:t>
            </a:r>
          </a:p>
          <a:p>
            <a:r>
              <a:rPr lang="en-US" dirty="0"/>
              <a:t>fear of failure</a:t>
            </a:r>
          </a:p>
          <a:p>
            <a:r>
              <a:rPr lang="en-US" dirty="0"/>
              <a:t>don’t remediate</a:t>
            </a:r>
          </a:p>
        </p:txBody>
      </p:sp>
      <p:sp>
        <p:nvSpPr>
          <p:cNvPr id="11" name="TextBox 10">
            <a:extLst>
              <a:ext uri="{FF2B5EF4-FFF2-40B4-BE49-F238E27FC236}">
                <a16:creationId xmlns:a16="http://schemas.microsoft.com/office/drawing/2014/main" id="{A5C0CB70-84FF-434F-AA31-47798C000ADC}"/>
              </a:ext>
            </a:extLst>
          </p:cNvPr>
          <p:cNvSpPr txBox="1"/>
          <p:nvPr/>
        </p:nvSpPr>
        <p:spPr>
          <a:xfrm>
            <a:off x="882595" y="1439186"/>
            <a:ext cx="8158038" cy="1200329"/>
          </a:xfrm>
          <a:prstGeom prst="rect">
            <a:avLst/>
          </a:prstGeom>
          <a:noFill/>
        </p:spPr>
        <p:txBody>
          <a:bodyPr wrap="square" rtlCol="0">
            <a:spAutoFit/>
          </a:bodyPr>
          <a:lstStyle/>
          <a:p>
            <a:r>
              <a:rPr lang="en-US" dirty="0"/>
              <a:t>Carol Dweck (2016) has been at the forefront of mindsets and how they can be predictors  of student’s success in learning. </a:t>
            </a:r>
          </a:p>
          <a:p>
            <a:r>
              <a:rPr lang="en-US" dirty="0"/>
              <a:t>The mindset model suggests that attributes of growth mindset students have greater academic success. </a:t>
            </a:r>
          </a:p>
        </p:txBody>
      </p:sp>
      <p:sp>
        <p:nvSpPr>
          <p:cNvPr id="13" name="TextBox 12">
            <a:extLst>
              <a:ext uri="{FF2B5EF4-FFF2-40B4-BE49-F238E27FC236}">
                <a16:creationId xmlns:a16="http://schemas.microsoft.com/office/drawing/2014/main" id="{794F2479-7C27-4415-ADD3-F5098297E4F7}"/>
              </a:ext>
            </a:extLst>
          </p:cNvPr>
          <p:cNvSpPr txBox="1"/>
          <p:nvPr/>
        </p:nvSpPr>
        <p:spPr>
          <a:xfrm>
            <a:off x="3795893" y="3501708"/>
            <a:ext cx="2130949" cy="369332"/>
          </a:xfrm>
          <a:prstGeom prst="rect">
            <a:avLst/>
          </a:prstGeom>
          <a:noFill/>
        </p:spPr>
        <p:txBody>
          <a:bodyPr wrap="square" rtlCol="0">
            <a:spAutoFit/>
          </a:bodyPr>
          <a:lstStyle/>
          <a:p>
            <a:pPr algn="ctr"/>
            <a:r>
              <a:rPr lang="en-US" dirty="0">
                <a:solidFill>
                  <a:schemeClr val="accent1"/>
                </a:solidFill>
              </a:rPr>
              <a:t>Mixed Mindset</a:t>
            </a:r>
          </a:p>
        </p:txBody>
      </p:sp>
      <p:sp>
        <p:nvSpPr>
          <p:cNvPr id="14" name="TextBox 13">
            <a:extLst>
              <a:ext uri="{FF2B5EF4-FFF2-40B4-BE49-F238E27FC236}">
                <a16:creationId xmlns:a16="http://schemas.microsoft.com/office/drawing/2014/main" id="{6FB77027-2AA5-47C3-B95C-ED47C06CEF7C}"/>
              </a:ext>
            </a:extLst>
          </p:cNvPr>
          <p:cNvSpPr txBox="1"/>
          <p:nvPr/>
        </p:nvSpPr>
        <p:spPr>
          <a:xfrm>
            <a:off x="3896139" y="4033820"/>
            <a:ext cx="2130949" cy="646331"/>
          </a:xfrm>
          <a:prstGeom prst="rect">
            <a:avLst/>
          </a:prstGeom>
          <a:noFill/>
        </p:spPr>
        <p:txBody>
          <a:bodyPr wrap="square" rtlCol="0">
            <a:spAutoFit/>
          </a:bodyPr>
          <a:lstStyle/>
          <a:p>
            <a:r>
              <a:rPr lang="en-US" dirty="0"/>
              <a:t>Attributes of both</a:t>
            </a:r>
          </a:p>
          <a:p>
            <a:r>
              <a:rPr lang="en-US" dirty="0"/>
              <a:t> </a:t>
            </a:r>
          </a:p>
        </p:txBody>
      </p:sp>
    </p:spTree>
    <p:extLst>
      <p:ext uri="{BB962C8B-B14F-4D97-AF65-F5344CB8AC3E}">
        <p14:creationId xmlns:p14="http://schemas.microsoft.com/office/powerpoint/2010/main" val="2178585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55AE6B0-AC9E-4167-806F-E9DB135FC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2FEF9A-B36C-4F88-8400-017104E30732}"/>
              </a:ext>
            </a:extLst>
          </p:cNvPr>
          <p:cNvSpPr>
            <a:spLocks noGrp="1"/>
          </p:cNvSpPr>
          <p:nvPr>
            <p:ph type="title"/>
          </p:nvPr>
        </p:nvSpPr>
        <p:spPr>
          <a:xfrm>
            <a:off x="652481" y="1382486"/>
            <a:ext cx="3547581" cy="4093028"/>
          </a:xfrm>
        </p:spPr>
        <p:txBody>
          <a:bodyPr anchor="ctr">
            <a:normAutofit/>
          </a:bodyPr>
          <a:lstStyle/>
          <a:p>
            <a:r>
              <a:rPr lang="en-US" sz="4400"/>
              <a:t>Gap in Nursing Education </a:t>
            </a:r>
          </a:p>
        </p:txBody>
      </p:sp>
      <p:grpSp>
        <p:nvGrpSpPr>
          <p:cNvPr id="12" name="Group 11">
            <a:extLst>
              <a:ext uri="{FF2B5EF4-FFF2-40B4-BE49-F238E27FC236}">
                <a16:creationId xmlns:a16="http://schemas.microsoft.com/office/drawing/2014/main" id="{3523416A-383B-4FDC-B4C9-D8EDDFE9C0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29267" y="-8467"/>
            <a:ext cx="4766733" cy="6866467"/>
            <a:chOff x="7425267" y="-8467"/>
            <a:chExt cx="4766733" cy="6866467"/>
          </a:xfrm>
        </p:grpSpPr>
        <p:cxnSp>
          <p:nvCxnSpPr>
            <p:cNvPr id="13" name="Straight Connector 12">
              <a:extLst>
                <a:ext uri="{FF2B5EF4-FFF2-40B4-BE49-F238E27FC236}">
                  <a16:creationId xmlns:a16="http://schemas.microsoft.com/office/drawing/2014/main" id="{CB0D29D5-3F7C-4197-821B-6D60A66CC04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347FB49A-3541-428A-AADE-682A3C50563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5" name="Rectangle 23">
              <a:extLst>
                <a:ext uri="{FF2B5EF4-FFF2-40B4-BE49-F238E27FC236}">
                  <a16:creationId xmlns:a16="http://schemas.microsoft.com/office/drawing/2014/main" id="{D96F53DC-08F1-42C6-B558-B83D54B276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a:extLst>
                <a:ext uri="{FF2B5EF4-FFF2-40B4-BE49-F238E27FC236}">
                  <a16:creationId xmlns:a16="http://schemas.microsoft.com/office/drawing/2014/main" id="{AFE48CAF-A51C-463F-A570-ED99439A5C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01F0C48B-50FF-4351-8207-16D0960483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7">
              <a:extLst>
                <a:ext uri="{FF2B5EF4-FFF2-40B4-BE49-F238E27FC236}">
                  <a16:creationId xmlns:a16="http://schemas.microsoft.com/office/drawing/2014/main" id="{300384B6-5ED6-4F91-A548-B706D83751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8">
              <a:extLst>
                <a:ext uri="{FF2B5EF4-FFF2-40B4-BE49-F238E27FC236}">
                  <a16:creationId xmlns:a16="http://schemas.microsoft.com/office/drawing/2014/main" id="{337AFFAE-C182-463C-9459-8AB3C69D9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9">
              <a:extLst>
                <a:ext uri="{FF2B5EF4-FFF2-40B4-BE49-F238E27FC236}">
                  <a16:creationId xmlns:a16="http://schemas.microsoft.com/office/drawing/2014/main" id="{510ACF17-C3F0-42BF-BDEB-D079277121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E804EFD0-B84E-476F-9FC6-6C4A42EA00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3" name="Rectangle 22">
            <a:extLst>
              <a:ext uri="{FF2B5EF4-FFF2-40B4-BE49-F238E27FC236}">
                <a16:creationId xmlns:a16="http://schemas.microsoft.com/office/drawing/2014/main" id="{87BD1F4E-A66D-4C06-86DA-8D56CA7A3B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22FD932B-4BC6-4281-B831-9587F6344052}"/>
              </a:ext>
            </a:extLst>
          </p:cNvPr>
          <p:cNvGraphicFramePr>
            <a:graphicFrameLocks noGrp="1"/>
          </p:cNvGraphicFramePr>
          <p:nvPr>
            <p:ph idx="1"/>
            <p:extLst>
              <p:ext uri="{D42A27DB-BD31-4B8C-83A1-F6EECF244321}">
                <p14:modId xmlns:p14="http://schemas.microsoft.com/office/powerpoint/2010/main" val="2352102212"/>
              </p:ext>
            </p:extLst>
          </p:nvPr>
        </p:nvGraphicFramePr>
        <p:xfrm>
          <a:off x="4916553" y="944563"/>
          <a:ext cx="6628804" cy="4979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0185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388E94-BC6C-49A6-87A8-A5216B6AE97C}"/>
              </a:ext>
            </a:extLst>
          </p:cNvPr>
          <p:cNvSpPr>
            <a:spLocks noGrp="1"/>
          </p:cNvSpPr>
          <p:nvPr>
            <p:ph type="title"/>
          </p:nvPr>
        </p:nvSpPr>
        <p:spPr>
          <a:xfrm>
            <a:off x="1286933" y="609600"/>
            <a:ext cx="10197494" cy="1099457"/>
          </a:xfrm>
        </p:spPr>
        <p:txBody>
          <a:bodyPr>
            <a:normAutofit/>
          </a:bodyPr>
          <a:lstStyle/>
          <a:p>
            <a:r>
              <a:rPr lang="en-US" dirty="0"/>
              <a:t>Review of the Literature </a:t>
            </a:r>
          </a:p>
        </p:txBody>
      </p:sp>
      <p:sp>
        <p:nvSpPr>
          <p:cNvPr id="12" name="Isosceles Triangle 11">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8FFAAEE5-3792-407E-AAAA-75AF51AC6EBF}"/>
              </a:ext>
            </a:extLst>
          </p:cNvPr>
          <p:cNvGraphicFramePr>
            <a:graphicFrameLocks noGrp="1"/>
          </p:cNvGraphicFramePr>
          <p:nvPr>
            <p:ph idx="1"/>
            <p:extLst>
              <p:ext uri="{D42A27DB-BD31-4B8C-83A1-F6EECF244321}">
                <p14:modId xmlns:p14="http://schemas.microsoft.com/office/powerpoint/2010/main" val="3114675148"/>
              </p:ext>
            </p:extLst>
          </p:nvPr>
        </p:nvGraphicFramePr>
        <p:xfrm>
          <a:off x="1286933" y="1948543"/>
          <a:ext cx="9618133" cy="4093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A90A2D39-7516-435F-8BBD-73864674EC22}"/>
              </a:ext>
            </a:extLst>
          </p:cNvPr>
          <p:cNvSpPr txBox="1"/>
          <p:nvPr/>
        </p:nvSpPr>
        <p:spPr>
          <a:xfrm>
            <a:off x="1435358" y="1173205"/>
            <a:ext cx="8873656" cy="646331"/>
          </a:xfrm>
          <a:prstGeom prst="rect">
            <a:avLst/>
          </a:prstGeom>
          <a:noFill/>
        </p:spPr>
        <p:txBody>
          <a:bodyPr wrap="square" rtlCol="0">
            <a:spAutoFit/>
          </a:bodyPr>
          <a:lstStyle/>
          <a:p>
            <a:r>
              <a:rPr lang="en-US" dirty="0">
                <a:solidFill>
                  <a:schemeClr val="accent6"/>
                </a:solidFill>
              </a:rPr>
              <a:t>A literature review was conducted on how mindsets, engagement, belonging, grit influence student success in undergraduate students of any discipline.  </a:t>
            </a:r>
          </a:p>
        </p:txBody>
      </p:sp>
    </p:spTree>
    <p:extLst>
      <p:ext uri="{BB962C8B-B14F-4D97-AF65-F5344CB8AC3E}">
        <p14:creationId xmlns:p14="http://schemas.microsoft.com/office/powerpoint/2010/main" val="4266769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BD11ECC6-8551-4768-8DFD-CD41AF420A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001"/>
            <a:ext cx="12192000" cy="2285999"/>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1" name="Group 40">
            <a:extLst>
              <a:ext uri="{FF2B5EF4-FFF2-40B4-BE49-F238E27FC236}">
                <a16:creationId xmlns:a16="http://schemas.microsoft.com/office/drawing/2014/main" id="{93657592-CA60-4F45-B1A0-88AA7724208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425267" y="-8467"/>
            <a:ext cx="4766733" cy="6866467"/>
            <a:chOff x="7425267" y="-8467"/>
            <a:chExt cx="4766733" cy="6866467"/>
          </a:xfrm>
        </p:grpSpPr>
        <p:cxnSp>
          <p:nvCxnSpPr>
            <p:cNvPr id="42" name="Straight Connector 41">
              <a:extLst>
                <a:ext uri="{FF2B5EF4-FFF2-40B4-BE49-F238E27FC236}">
                  <a16:creationId xmlns:a16="http://schemas.microsoft.com/office/drawing/2014/main" id="{6F47E2B4-7DA9-4312-A1F0-C48388B236A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96547" y="4572001"/>
              <a:ext cx="393665" cy="2285999"/>
            </a:xfrm>
            <a:prstGeom prst="line">
              <a:avLst/>
            </a:prstGeom>
            <a:ln w="9525">
              <a:solidFill>
                <a:srgbClr val="BFBFBF">
                  <a:alpha val="70000"/>
                </a:srgbClr>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35B274F7-039F-4BFC-AA98-B51B1D6CB6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7425267" y="4572001"/>
              <a:ext cx="3383073" cy="2285999"/>
            </a:xfrm>
            <a:prstGeom prst="line">
              <a:avLst/>
            </a:prstGeom>
            <a:ln w="9525">
              <a:solidFill>
                <a:srgbClr val="BFBFBF">
                  <a:alpha val="69804"/>
                </a:srgbClr>
              </a:solidFill>
            </a:ln>
          </p:spPr>
          <p:style>
            <a:lnRef idx="2">
              <a:schemeClr val="accent1"/>
            </a:lnRef>
            <a:fillRef idx="0">
              <a:schemeClr val="accent1"/>
            </a:fillRef>
            <a:effectRef idx="1">
              <a:schemeClr val="accent1"/>
            </a:effectRef>
            <a:fontRef idx="minor">
              <a:schemeClr val="tx1"/>
            </a:fontRef>
          </p:style>
        </p:cxnSp>
        <p:sp>
          <p:nvSpPr>
            <p:cNvPr id="44" name="Rectangle 23">
              <a:extLst>
                <a:ext uri="{FF2B5EF4-FFF2-40B4-BE49-F238E27FC236}">
                  <a16:creationId xmlns:a16="http://schemas.microsoft.com/office/drawing/2014/main" id="{11A31103-C703-46C9-9D26-497A1ACD5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5" name="Rectangle 25">
              <a:extLst>
                <a:ext uri="{FF2B5EF4-FFF2-40B4-BE49-F238E27FC236}">
                  <a16:creationId xmlns:a16="http://schemas.microsoft.com/office/drawing/2014/main" id="{382F955F-FC22-44B8-BDCF-B77580323B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6" name="Isosceles Triangle 45">
              <a:extLst>
                <a:ext uri="{FF2B5EF4-FFF2-40B4-BE49-F238E27FC236}">
                  <a16:creationId xmlns:a16="http://schemas.microsoft.com/office/drawing/2014/main" id="{1F567692-F087-479A-8931-BD2869C3E4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47" name="Rectangle 27">
              <a:extLst>
                <a:ext uri="{FF2B5EF4-FFF2-40B4-BE49-F238E27FC236}">
                  <a16:creationId xmlns:a16="http://schemas.microsoft.com/office/drawing/2014/main" id="{49B3E4CD-0738-4B9D-A14F-1E8694DDF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8" name="Rectangle 28">
              <a:extLst>
                <a:ext uri="{FF2B5EF4-FFF2-40B4-BE49-F238E27FC236}">
                  <a16:creationId xmlns:a16="http://schemas.microsoft.com/office/drawing/2014/main" id="{4753B851-AD90-4CCD-85D0-65AA6567DF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9" name="Rectangle 29">
              <a:extLst>
                <a:ext uri="{FF2B5EF4-FFF2-40B4-BE49-F238E27FC236}">
                  <a16:creationId xmlns:a16="http://schemas.microsoft.com/office/drawing/2014/main" id="{EBF14868-A190-4E21-9522-8977C474C9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0" name="Isosceles Triangle 49">
              <a:extLst>
                <a:ext uri="{FF2B5EF4-FFF2-40B4-BE49-F238E27FC236}">
                  <a16:creationId xmlns:a16="http://schemas.microsoft.com/office/drawing/2014/main" id="{BCBB4922-76EE-442B-A649-09873DCE79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52" name="Rectangle 51">
            <a:extLst>
              <a:ext uri="{FF2B5EF4-FFF2-40B4-BE49-F238E27FC236}">
                <a16:creationId xmlns:a16="http://schemas.microsoft.com/office/drawing/2014/main" id="{8E2EB503-A017-4457-A105-53638C97DE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Brain in head">
            <a:extLst>
              <a:ext uri="{FF2B5EF4-FFF2-40B4-BE49-F238E27FC236}">
                <a16:creationId xmlns:a16="http://schemas.microsoft.com/office/drawing/2014/main" id="{D0DE334A-2735-4BE7-AA45-39761980DB7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45066" y="761905"/>
            <a:ext cx="3217333" cy="3217333"/>
          </a:xfrm>
          <a:prstGeom prst="rect">
            <a:avLst/>
          </a:prstGeom>
        </p:spPr>
      </p:pic>
      <p:pic>
        <p:nvPicPr>
          <p:cNvPr id="8" name="Graphic 7" descr="Graduation cap">
            <a:extLst>
              <a:ext uri="{FF2B5EF4-FFF2-40B4-BE49-F238E27FC236}">
                <a16:creationId xmlns:a16="http://schemas.microsoft.com/office/drawing/2014/main" id="{E4F5A1B4-255D-41A0-A1C4-5463AF62BBC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42694" y="479506"/>
            <a:ext cx="3217333" cy="3217333"/>
          </a:xfrm>
          <a:prstGeom prst="rect">
            <a:avLst/>
          </a:prstGeom>
        </p:spPr>
      </p:pic>
      <p:pic>
        <p:nvPicPr>
          <p:cNvPr id="7" name="Graphic 6" descr="Stethoscope">
            <a:extLst>
              <a:ext uri="{FF2B5EF4-FFF2-40B4-BE49-F238E27FC236}">
                <a16:creationId xmlns:a16="http://schemas.microsoft.com/office/drawing/2014/main" id="{1ACCE010-2798-4441-B442-553F5350AF62}"/>
              </a:ext>
            </a:extLst>
          </p:cNvPr>
          <p:cNvPicPr>
            <a:picLocks noChangeAspect="1"/>
          </p:cNvPicPr>
          <p:nvPr/>
        </p:nvPicPr>
        <p:blipFill>
          <a:blip r:embed="rId6">
            <a:extLst>
              <a:ext uri="{96DAC541-7B7A-43D3-8B79-37D633B846F1}">
                <asvg:svgBlip xmlns:asvg="http://schemas.microsoft.com/office/drawing/2016/SVG/main" r:embed="rId7"/>
              </a:ext>
            </a:extLst>
          </a:blip>
          <a:stretch/>
        </p:blipFill>
        <p:spPr>
          <a:xfrm>
            <a:off x="4689883" y="761904"/>
            <a:ext cx="3217333" cy="3217333"/>
          </a:xfrm>
          <a:prstGeom prst="rect">
            <a:avLst/>
          </a:prstGeom>
        </p:spPr>
      </p:pic>
      <p:sp>
        <p:nvSpPr>
          <p:cNvPr id="3" name="Content Placeholder 2">
            <a:extLst>
              <a:ext uri="{FF2B5EF4-FFF2-40B4-BE49-F238E27FC236}">
                <a16:creationId xmlns:a16="http://schemas.microsoft.com/office/drawing/2014/main" id="{C132FD85-DFBA-4D3E-BF18-646788753593}"/>
              </a:ext>
            </a:extLst>
          </p:cNvPr>
          <p:cNvSpPr>
            <a:spLocks noGrp="1"/>
          </p:cNvSpPr>
          <p:nvPr>
            <p:ph idx="1"/>
          </p:nvPr>
        </p:nvSpPr>
        <p:spPr>
          <a:xfrm>
            <a:off x="5268685" y="4814595"/>
            <a:ext cx="4531807" cy="1563899"/>
          </a:xfrm>
        </p:spPr>
        <p:txBody>
          <a:bodyPr anchor="ctr">
            <a:normAutofit/>
          </a:bodyPr>
          <a:lstStyle/>
          <a:p>
            <a:r>
              <a:rPr lang="en-US">
                <a:solidFill>
                  <a:srgbClr val="FFFFFF"/>
                </a:solidFill>
              </a:rPr>
              <a:t>Facilitate a conversation with nursing faculty about how teaching a growth mindset to nursing students will improve their education experience, learning, and their passion for nursing. </a:t>
            </a:r>
          </a:p>
          <a:p>
            <a:pPr marL="0" indent="0">
              <a:buNone/>
            </a:pPr>
            <a:endParaRPr lang="en-US">
              <a:solidFill>
                <a:srgbClr val="FFFFFF"/>
              </a:solidFill>
            </a:endParaRPr>
          </a:p>
        </p:txBody>
      </p:sp>
      <p:sp>
        <p:nvSpPr>
          <p:cNvPr id="2" name="Title 1">
            <a:extLst>
              <a:ext uri="{FF2B5EF4-FFF2-40B4-BE49-F238E27FC236}">
                <a16:creationId xmlns:a16="http://schemas.microsoft.com/office/drawing/2014/main" id="{5BA933AA-E700-47E5-B8F1-D8F3FA1B5DE5}"/>
              </a:ext>
            </a:extLst>
          </p:cNvPr>
          <p:cNvSpPr>
            <a:spLocks noGrp="1"/>
          </p:cNvSpPr>
          <p:nvPr>
            <p:ph type="title"/>
          </p:nvPr>
        </p:nvSpPr>
        <p:spPr>
          <a:xfrm>
            <a:off x="677334" y="4811501"/>
            <a:ext cx="4441743" cy="1563899"/>
          </a:xfrm>
        </p:spPr>
        <p:txBody>
          <a:bodyPr anchor="ctr">
            <a:normAutofit/>
          </a:bodyPr>
          <a:lstStyle/>
          <a:p>
            <a:r>
              <a:rPr lang="en-US"/>
              <a:t>Research Goal</a:t>
            </a:r>
          </a:p>
        </p:txBody>
      </p:sp>
    </p:spTree>
    <p:extLst>
      <p:ext uri="{BB962C8B-B14F-4D97-AF65-F5344CB8AC3E}">
        <p14:creationId xmlns:p14="http://schemas.microsoft.com/office/powerpoint/2010/main" val="1035110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6317F-515E-4540-A6F5-B61EA01E14E3}"/>
              </a:ext>
            </a:extLst>
          </p:cNvPr>
          <p:cNvSpPr>
            <a:spLocks noGrp="1"/>
          </p:cNvSpPr>
          <p:nvPr>
            <p:ph type="title"/>
          </p:nvPr>
        </p:nvSpPr>
        <p:spPr/>
        <p:txBody>
          <a:bodyPr/>
          <a:lstStyle/>
          <a:p>
            <a:r>
              <a:rPr lang="en-US" dirty="0"/>
              <a:t>Method</a:t>
            </a:r>
          </a:p>
        </p:txBody>
      </p:sp>
      <p:sp>
        <p:nvSpPr>
          <p:cNvPr id="3" name="Content Placeholder 2">
            <a:extLst>
              <a:ext uri="{FF2B5EF4-FFF2-40B4-BE49-F238E27FC236}">
                <a16:creationId xmlns:a16="http://schemas.microsoft.com/office/drawing/2014/main" id="{3D06BB68-ACC0-47DF-8B5D-7A3FB8A8ADC5}"/>
              </a:ext>
            </a:extLst>
          </p:cNvPr>
          <p:cNvSpPr>
            <a:spLocks noGrp="1"/>
          </p:cNvSpPr>
          <p:nvPr>
            <p:ph idx="1"/>
          </p:nvPr>
        </p:nvSpPr>
        <p:spPr>
          <a:xfrm>
            <a:off x="677334" y="1359673"/>
            <a:ext cx="8596668" cy="5295569"/>
          </a:xfrm>
        </p:spPr>
        <p:txBody>
          <a:bodyPr>
            <a:normAutofit/>
          </a:bodyPr>
          <a:lstStyle/>
          <a:p>
            <a:r>
              <a:rPr lang="en-US" dirty="0"/>
              <a:t>A web-based survey of 34 questions entitled </a:t>
            </a:r>
            <a:r>
              <a:rPr lang="en-US" i="1" dirty="0"/>
              <a:t>Nursing Students’ Study Strategies </a:t>
            </a:r>
            <a:r>
              <a:rPr lang="en-US" dirty="0"/>
              <a:t>was distributed through email to 500 nursing school administrators across the United States. This study was granted IRB approval. </a:t>
            </a:r>
          </a:p>
          <a:p>
            <a:pPr lvl="1"/>
            <a:r>
              <a:rPr lang="en-US" dirty="0"/>
              <a:t>23 question items regarding grit, belonging, and engagement were weighed on a Likert type five-point scale ranging from ‘very much like me’ (scored 5) to ‘not like me at all’ (scored 1). For some items, the scoring was reversed. 10 questions taken from the Duckworth (2007) Grit Scale, 13 questions are taken from the </a:t>
            </a:r>
            <a:r>
              <a:rPr lang="en-US" i="1" dirty="0"/>
              <a:t>Student Belongingness, Engagement and Self Confidence Survey</a:t>
            </a:r>
            <a:r>
              <a:rPr lang="en-US" dirty="0"/>
              <a:t> (Yorke, 2016) with 6 items relating to belonging and 7 items relating to engagement.</a:t>
            </a:r>
          </a:p>
          <a:p>
            <a:pPr lvl="1"/>
            <a:r>
              <a:rPr lang="en-US" dirty="0"/>
              <a:t>Dweck’s (2006) 3 mindset questions the determine a student’s fixed, mixed or growth mindset. These questions asked the user to answer each on scale from 0 to 100 (0 being ‘I agree’ and 100 being ‘I do not agree’). An additional adapted mindset question was added that specifically relates to nursing students. The scores of these questions are then summated to determine the mindset of the student. 0-160 is a fixed mindset, 161-240 is a mixed mindset and 241-400 is a growth mindset.</a:t>
            </a:r>
          </a:p>
          <a:p>
            <a:pPr lvl="1"/>
            <a:r>
              <a:rPr lang="en-US" dirty="0"/>
              <a:t>7 questions that gather demographic data (i.e. gender, age, etc.). Participants remained anonymous.</a:t>
            </a:r>
          </a:p>
          <a:p>
            <a:endParaRPr lang="en-US" dirty="0"/>
          </a:p>
        </p:txBody>
      </p:sp>
    </p:spTree>
    <p:extLst>
      <p:ext uri="{BB962C8B-B14F-4D97-AF65-F5344CB8AC3E}">
        <p14:creationId xmlns:p14="http://schemas.microsoft.com/office/powerpoint/2010/main" val="951873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407A4-8C1F-4D25-A20D-07C230E6095F}"/>
              </a:ext>
            </a:extLst>
          </p:cNvPr>
          <p:cNvSpPr>
            <a:spLocks noGrp="1"/>
          </p:cNvSpPr>
          <p:nvPr>
            <p:ph type="title"/>
          </p:nvPr>
        </p:nvSpPr>
        <p:spPr/>
        <p:txBody>
          <a:bodyPr/>
          <a:lstStyle/>
          <a:p>
            <a:r>
              <a:rPr lang="en-US" dirty="0"/>
              <a:t>Content Validity </a:t>
            </a:r>
          </a:p>
        </p:txBody>
      </p:sp>
      <p:sp>
        <p:nvSpPr>
          <p:cNvPr id="3" name="Content Placeholder 2">
            <a:extLst>
              <a:ext uri="{FF2B5EF4-FFF2-40B4-BE49-F238E27FC236}">
                <a16:creationId xmlns:a16="http://schemas.microsoft.com/office/drawing/2014/main" id="{5322E2BB-9260-4E8C-8338-5A5F180712DE}"/>
              </a:ext>
            </a:extLst>
          </p:cNvPr>
          <p:cNvSpPr>
            <a:spLocks noGrp="1"/>
          </p:cNvSpPr>
          <p:nvPr>
            <p:ph idx="1"/>
          </p:nvPr>
        </p:nvSpPr>
        <p:spPr>
          <a:xfrm>
            <a:off x="677334" y="1773141"/>
            <a:ext cx="8596668" cy="4268221"/>
          </a:xfrm>
        </p:spPr>
        <p:txBody>
          <a:bodyPr>
            <a:normAutofit/>
          </a:bodyPr>
          <a:lstStyle/>
          <a:p>
            <a:r>
              <a:rPr lang="en-US" dirty="0"/>
              <a:t>The content validity was carried out through a convenience sample of 4 nursing experts. </a:t>
            </a:r>
          </a:p>
          <a:p>
            <a:r>
              <a:rPr lang="en-US" dirty="0"/>
              <a:t>The mean proportion of expert responses was .92. There was agreement that nine of the 13 items were relevant. The mean item-level CVI was .92, indicating strong agreement that the items were comprehensive, balanced, and relevant to the population. The scale-level content validity index, universal agreement (S-CVI/UA) was .69. Two items that were not in consistent agreement among experts were on the belongingness domain and two items were from the engagement domain. Each of these four items had an item CVI (I-CVI) of .75. </a:t>
            </a:r>
          </a:p>
          <a:p>
            <a:r>
              <a:rPr lang="en-US" dirty="0"/>
              <a:t>Dweck’s 3 mindset questions have a reliability of 0.93-0.98. </a:t>
            </a:r>
          </a:p>
          <a:p>
            <a:r>
              <a:rPr lang="en-US" dirty="0"/>
              <a:t>The additional adapted mindset question that specifically related to nursing students was determined to have a reliability of 0.85.</a:t>
            </a:r>
          </a:p>
          <a:p>
            <a:endParaRPr lang="en-US" dirty="0"/>
          </a:p>
        </p:txBody>
      </p:sp>
    </p:spTree>
    <p:extLst>
      <p:ext uri="{BB962C8B-B14F-4D97-AF65-F5344CB8AC3E}">
        <p14:creationId xmlns:p14="http://schemas.microsoft.com/office/powerpoint/2010/main" val="3170090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1" name="Title 1">
            <a:extLst>
              <a:ext uri="{FF2B5EF4-FFF2-40B4-BE49-F238E27FC236}">
                <a16:creationId xmlns:a16="http://schemas.microsoft.com/office/drawing/2014/main" id="{60DF6B49-1AD4-4F05-B59D-E0B640129AF4}"/>
              </a:ext>
            </a:extLst>
          </p:cNvPr>
          <p:cNvSpPr>
            <a:spLocks noGrp="1"/>
          </p:cNvSpPr>
          <p:nvPr>
            <p:ph type="title"/>
          </p:nvPr>
        </p:nvSpPr>
        <p:spPr>
          <a:xfrm>
            <a:off x="255915" y="214677"/>
            <a:ext cx="1723960" cy="837537"/>
          </a:xfrm>
        </p:spPr>
        <p:txBody>
          <a:bodyPr>
            <a:normAutofit/>
          </a:bodyPr>
          <a:lstStyle/>
          <a:p>
            <a:r>
              <a:rPr lang="en-US" dirty="0"/>
              <a:t>Sample</a:t>
            </a:r>
          </a:p>
        </p:txBody>
      </p:sp>
      <p:sp>
        <p:nvSpPr>
          <p:cNvPr id="13" name="Content Placeholder 3">
            <a:extLst>
              <a:ext uri="{FF2B5EF4-FFF2-40B4-BE49-F238E27FC236}">
                <a16:creationId xmlns:a16="http://schemas.microsoft.com/office/drawing/2014/main" id="{909F3334-B836-445C-9C24-B7CE645BE4B1}"/>
              </a:ext>
            </a:extLst>
          </p:cNvPr>
          <p:cNvSpPr txBox="1">
            <a:spLocks/>
          </p:cNvSpPr>
          <p:nvPr/>
        </p:nvSpPr>
        <p:spPr>
          <a:xfrm>
            <a:off x="1979875" y="335050"/>
            <a:ext cx="7288817" cy="701253"/>
          </a:xfrm>
          <a:prstGeom prst="rect">
            <a:avLst/>
          </a:prstGeom>
        </p:spPr>
        <p:txBody>
          <a:bodyPr>
            <a:normAutofit fontScale="70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a:t>108 nursing students responded to the survey and 102 completed the survey in its entirety.</a:t>
            </a:r>
          </a:p>
          <a:p>
            <a:r>
              <a:rPr lang="en-US" dirty="0"/>
              <a:t>92 of 102 identified as female, 9 as male, and 1 responded ‘I prefer not to answer’. </a:t>
            </a:r>
          </a:p>
          <a:p>
            <a:endParaRPr lang="en-US" dirty="0"/>
          </a:p>
        </p:txBody>
      </p:sp>
      <p:graphicFrame>
        <p:nvGraphicFramePr>
          <p:cNvPr id="15" name="Content Placeholder 6">
            <a:extLst>
              <a:ext uri="{FF2B5EF4-FFF2-40B4-BE49-F238E27FC236}">
                <a16:creationId xmlns:a16="http://schemas.microsoft.com/office/drawing/2014/main" id="{7C2E2BE1-E067-4124-B480-3FA1D54B6104}"/>
              </a:ext>
            </a:extLst>
          </p:cNvPr>
          <p:cNvGraphicFramePr>
            <a:graphicFrameLocks noGrp="1"/>
          </p:cNvGraphicFramePr>
          <p:nvPr>
            <p:ph sz="half" idx="1"/>
            <p:extLst>
              <p:ext uri="{D42A27DB-BD31-4B8C-83A1-F6EECF244321}">
                <p14:modId xmlns:p14="http://schemas.microsoft.com/office/powerpoint/2010/main" val="3375965110"/>
              </p:ext>
            </p:extLst>
          </p:nvPr>
        </p:nvGraphicFramePr>
        <p:xfrm>
          <a:off x="8072433" y="1295458"/>
          <a:ext cx="3521128" cy="485885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Chart 15">
            <a:extLst>
              <a:ext uri="{FF2B5EF4-FFF2-40B4-BE49-F238E27FC236}">
                <a16:creationId xmlns:a16="http://schemas.microsoft.com/office/drawing/2014/main" id="{7CE85CD8-2453-4A8E-9361-FD94ECE74B6C}"/>
              </a:ext>
            </a:extLst>
          </p:cNvPr>
          <p:cNvGraphicFramePr/>
          <p:nvPr>
            <p:extLst>
              <p:ext uri="{D42A27DB-BD31-4B8C-83A1-F6EECF244321}">
                <p14:modId xmlns:p14="http://schemas.microsoft.com/office/powerpoint/2010/main" val="3604605269"/>
              </p:ext>
            </p:extLst>
          </p:nvPr>
        </p:nvGraphicFramePr>
        <p:xfrm>
          <a:off x="4943199" y="1371352"/>
          <a:ext cx="3617826" cy="485885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Chart 16">
            <a:extLst>
              <a:ext uri="{FF2B5EF4-FFF2-40B4-BE49-F238E27FC236}">
                <a16:creationId xmlns:a16="http://schemas.microsoft.com/office/drawing/2014/main" id="{76042B54-ACF9-40E2-92EC-31511FD9B235}"/>
              </a:ext>
            </a:extLst>
          </p:cNvPr>
          <p:cNvGraphicFramePr/>
          <p:nvPr>
            <p:extLst>
              <p:ext uri="{D42A27DB-BD31-4B8C-83A1-F6EECF244321}">
                <p14:modId xmlns:p14="http://schemas.microsoft.com/office/powerpoint/2010/main" val="3746945318"/>
              </p:ext>
            </p:extLst>
          </p:nvPr>
        </p:nvGraphicFramePr>
        <p:xfrm>
          <a:off x="190835" y="1387264"/>
          <a:ext cx="4465830" cy="513822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22321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9BF99-51B3-4113-9A4C-94D9DD7FD256}"/>
              </a:ext>
            </a:extLst>
          </p:cNvPr>
          <p:cNvSpPr>
            <a:spLocks noGrp="1"/>
          </p:cNvSpPr>
          <p:nvPr>
            <p:ph type="title"/>
          </p:nvPr>
        </p:nvSpPr>
        <p:spPr/>
        <p:txBody>
          <a:bodyPr>
            <a:normAutofit/>
          </a:bodyPr>
          <a:lstStyle/>
          <a:p>
            <a:r>
              <a:rPr lang="en-US" dirty="0"/>
              <a:t>Results</a:t>
            </a:r>
            <a:br>
              <a:rPr lang="en-US" dirty="0"/>
            </a:br>
            <a:r>
              <a:rPr lang="en-US" sz="1600" dirty="0">
                <a:solidFill>
                  <a:schemeClr val="accent6"/>
                </a:solidFill>
              </a:rPr>
              <a:t>	All results are taken from the 102 entirely completed surveys</a:t>
            </a:r>
            <a:endParaRPr lang="en-US" dirty="0"/>
          </a:p>
        </p:txBody>
      </p:sp>
      <p:graphicFrame>
        <p:nvGraphicFramePr>
          <p:cNvPr id="8" name="Content Placeholder 7">
            <a:extLst>
              <a:ext uri="{FF2B5EF4-FFF2-40B4-BE49-F238E27FC236}">
                <a16:creationId xmlns:a16="http://schemas.microsoft.com/office/drawing/2014/main" id="{1C75C773-FD4C-42A6-B455-71699682BE29}"/>
              </a:ext>
            </a:extLst>
          </p:cNvPr>
          <p:cNvGraphicFramePr>
            <a:graphicFrameLocks noGrp="1"/>
          </p:cNvGraphicFramePr>
          <p:nvPr>
            <p:ph sz="half" idx="1"/>
            <p:extLst>
              <p:ext uri="{D42A27DB-BD31-4B8C-83A1-F6EECF244321}">
                <p14:modId xmlns:p14="http://schemas.microsoft.com/office/powerpoint/2010/main" val="849470752"/>
              </p:ext>
            </p:extLst>
          </p:nvPr>
        </p:nvGraphicFramePr>
        <p:xfrm>
          <a:off x="453223" y="1550505"/>
          <a:ext cx="4737843" cy="4945711"/>
        </p:xfrm>
        <a:graphic>
          <a:graphicData uri="http://schemas.openxmlformats.org/drawingml/2006/chart">
            <c:chart xmlns:c="http://schemas.openxmlformats.org/drawingml/2006/chart" xmlns:r="http://schemas.openxmlformats.org/officeDocument/2006/relationships" r:id="rId2"/>
          </a:graphicData>
        </a:graphic>
      </p:graphicFrame>
      <p:sp>
        <p:nvSpPr>
          <p:cNvPr id="5" name="Content Placeholder 4">
            <a:extLst>
              <a:ext uri="{FF2B5EF4-FFF2-40B4-BE49-F238E27FC236}">
                <a16:creationId xmlns:a16="http://schemas.microsoft.com/office/drawing/2014/main" id="{C1FDBBB7-53E6-451F-862A-ABC3AAEBBE7F}"/>
              </a:ext>
            </a:extLst>
          </p:cNvPr>
          <p:cNvSpPr>
            <a:spLocks noGrp="1"/>
          </p:cNvSpPr>
          <p:nvPr>
            <p:ph sz="half" idx="2"/>
          </p:nvPr>
        </p:nvSpPr>
        <p:spPr>
          <a:xfrm>
            <a:off x="5089970" y="2160589"/>
            <a:ext cx="4737842" cy="3880773"/>
          </a:xfrm>
        </p:spPr>
        <p:txBody>
          <a:bodyPr/>
          <a:lstStyle/>
          <a:p>
            <a:r>
              <a:rPr lang="en-US" dirty="0"/>
              <a:t>Summated Mindset and Grit </a:t>
            </a:r>
          </a:p>
          <a:p>
            <a:pPr lvl="1"/>
            <a:r>
              <a:rPr lang="en-US" dirty="0"/>
              <a:t>(N =102, rho = 0.231, p. value = 0.019)</a:t>
            </a:r>
          </a:p>
          <a:p>
            <a:r>
              <a:rPr lang="en-US" dirty="0"/>
              <a:t>Summated Mindset and Belonging</a:t>
            </a:r>
          </a:p>
          <a:p>
            <a:pPr lvl="1"/>
            <a:r>
              <a:rPr lang="en-US" dirty="0"/>
              <a:t>(N = 102, rho = 0.307, p. value = 0.002)</a:t>
            </a:r>
          </a:p>
          <a:p>
            <a:r>
              <a:rPr lang="en-US" dirty="0"/>
              <a:t>Summated Mindset and Engagement</a:t>
            </a:r>
          </a:p>
          <a:p>
            <a:pPr lvl="1"/>
            <a:r>
              <a:rPr lang="en-US" dirty="0"/>
              <a:t>(N = 102, rho = 0.053, p. value 0.599)</a:t>
            </a:r>
          </a:p>
          <a:p>
            <a:r>
              <a:rPr lang="en-US" dirty="0"/>
              <a:t>Self Reported GPA and Belonging</a:t>
            </a:r>
          </a:p>
          <a:p>
            <a:pPr lvl="1"/>
            <a:r>
              <a:rPr lang="en-US" dirty="0"/>
              <a:t>(N = 102, rho = 0.209, p. value = 0.041)</a:t>
            </a:r>
          </a:p>
          <a:p>
            <a:r>
              <a:rPr lang="en-US" dirty="0"/>
              <a:t>Self Reported GPA and Engagement</a:t>
            </a:r>
          </a:p>
          <a:p>
            <a:pPr lvl="1"/>
            <a:r>
              <a:rPr lang="en-US" dirty="0"/>
              <a:t>(N = 102, rho = 0.275, p. value = 0.007)</a:t>
            </a:r>
          </a:p>
        </p:txBody>
      </p:sp>
    </p:spTree>
    <p:extLst>
      <p:ext uri="{BB962C8B-B14F-4D97-AF65-F5344CB8AC3E}">
        <p14:creationId xmlns:p14="http://schemas.microsoft.com/office/powerpoint/2010/main" val="73915730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40</TotalTime>
  <Words>1603</Words>
  <Application>Microsoft Office PowerPoint</Application>
  <PresentationFormat>Widescreen</PresentationFormat>
  <Paragraphs>89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Trebuchet MS</vt:lpstr>
      <vt:lpstr>Wingdings 3</vt:lpstr>
      <vt:lpstr>Facet</vt:lpstr>
      <vt:lpstr>The Growth Mindset in Nursing Education</vt:lpstr>
      <vt:lpstr>What is a Mindset? Growth VS Fixed</vt:lpstr>
      <vt:lpstr>Gap in Nursing Education </vt:lpstr>
      <vt:lpstr>Review of the Literature </vt:lpstr>
      <vt:lpstr>Research Goal</vt:lpstr>
      <vt:lpstr>Method</vt:lpstr>
      <vt:lpstr>Content Validity </vt:lpstr>
      <vt:lpstr>Sample</vt:lpstr>
      <vt:lpstr>Results  All results are taken from the 102 entirely completed surveys</vt:lpstr>
      <vt:lpstr>Discussion </vt:lpstr>
      <vt:lpstr>Limitations and Implications</vt:lpstr>
      <vt:lpstr>Final Thoughts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Growth Mindset in Nursing Education</dc:title>
  <dc:creator>Justine Hall</dc:creator>
  <cp:lastModifiedBy>Justine Hall</cp:lastModifiedBy>
  <cp:revision>2</cp:revision>
  <dcterms:created xsi:type="dcterms:W3CDTF">2020-04-29T19:40:06Z</dcterms:created>
  <dcterms:modified xsi:type="dcterms:W3CDTF">2020-04-29T20:20:31Z</dcterms:modified>
</cp:coreProperties>
</file>