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68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599"/>
  </p:normalViewPr>
  <p:slideViewPr>
    <p:cSldViewPr snapToGrid="0" snapToObjects="1">
      <p:cViewPr varScale="1">
        <p:scale>
          <a:sx n="64" d="100"/>
          <a:sy n="64" d="100"/>
        </p:scale>
        <p:origin x="66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accent2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E1B8FB2-40C5-0A4D-8872-5E97694AB78A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9F286A5-FBD7-D349-BE10-B9806D7A4EF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47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csbn.org/2019_RN_TestPlan-English.pdf" TargetMode="External"/><Relationship Id="rId3" Type="http://schemas.openxmlformats.org/officeDocument/2006/relationships/hyperlink" Target="https://doi.org/10.1177/1043659618818722" TargetMode="External"/><Relationship Id="rId7" Type="http://schemas.openxmlformats.org/officeDocument/2006/relationships/hyperlink" Target="https://doi.org/10.3928/01484834-20180420-12" TargetMode="External"/><Relationship Id="rId2" Type="http://schemas.openxmlformats.org/officeDocument/2006/relationships/hyperlink" Target="https://doi.org/10.1016/j.teln.2019.04.00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rc.org/resources/violence-against-the-transgender-" TargetMode="External"/><Relationship Id="rId5" Type="http://schemas.openxmlformats.org/officeDocument/2006/relationships/hyperlink" Target="https://www.healthypeople.gov/2020/topics-objectives/topic/lesbian-gay-bisexual-and-" TargetMode="External"/><Relationship Id="rId10" Type="http://schemas.openxmlformats.org/officeDocument/2006/relationships/hyperlink" Target="http://search.ebscohost.com/login.aspx?direct=true&amp;AuthType=cookie,ip,cpid&amp;custid=ss" TargetMode="External"/><Relationship Id="rId4" Type="http://schemas.openxmlformats.org/officeDocument/2006/relationships/hyperlink" Target="https://doi.org/10.1097/01.NEP.0000000000000136" TargetMode="External"/><Relationship Id="rId9" Type="http://schemas.openxmlformats.org/officeDocument/2006/relationships/hyperlink" Target="https://doi.org/10.1177/1043659619849479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Transgender Health Care for Nursing Faculty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Salem state university </a:t>
            </a:r>
          </a:p>
          <a:p>
            <a:pPr algn="ctr"/>
            <a:r>
              <a:rPr lang="en-US" dirty="0"/>
              <a:t>Chelsee </a:t>
            </a:r>
            <a:r>
              <a:rPr lang="en-US" dirty="0" err="1"/>
              <a:t>sweeney</a:t>
            </a:r>
            <a:r>
              <a:rPr lang="en-US" dirty="0"/>
              <a:t>, </a:t>
            </a:r>
            <a:r>
              <a:rPr lang="en-US" dirty="0" err="1"/>
              <a:t>rn</a:t>
            </a:r>
            <a:r>
              <a:rPr lang="en-US" dirty="0"/>
              <a:t>, </a:t>
            </a:r>
            <a:r>
              <a:rPr lang="en-US" dirty="0" err="1"/>
              <a:t>bsn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669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Unexpected Themes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v"/>
            </a:pPr>
            <a:r>
              <a:rPr lang="en-US" sz="3000" dirty="0"/>
              <a:t>Even though this was faculty focused, students overwhelming wanted to learn more to be culturally competent.</a:t>
            </a:r>
          </a:p>
          <a:p>
            <a:pPr>
              <a:buFont typeface="Wingdings" charset="2"/>
              <a:buChar char="v"/>
            </a:pPr>
            <a:r>
              <a:rPr lang="en-US" sz="3000" dirty="0"/>
              <a:t>Some articles did display positive role modeling ideas.</a:t>
            </a:r>
          </a:p>
          <a:p>
            <a:pPr>
              <a:buFont typeface="Wingdings" charset="2"/>
              <a:buChar char="v"/>
            </a:pPr>
            <a:r>
              <a:rPr lang="en-US" sz="3000" dirty="0"/>
              <a:t>One article did show exclusives to transgender health care.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515" y="4093029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385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457"/>
            <a:ext cx="10058400" cy="1450757"/>
          </a:xfrm>
        </p:spPr>
        <p:txBody>
          <a:bodyPr/>
          <a:lstStyle/>
          <a:p>
            <a:pPr algn="ctr"/>
            <a:r>
              <a:rPr lang="en-US" dirty="0"/>
              <a:t>Review of Literature Continued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730" y="1828800"/>
            <a:ext cx="39204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Meeting the needs of the transgender nursing student.</a:t>
            </a:r>
            <a:r>
              <a:rPr lang="en-US" dirty="0"/>
              <a:t> 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(Levesque, 2015).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Looked at how faculty addresses and teaches when they actually have transgender students and how they make their classroom inclusive.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Role modeling used.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Using changed names, using preferred pronouns that professor can initiate by saying their own first to welcome the class.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24338" y="4047917"/>
            <a:ext cx="37585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Addressing the gender continuum: A concept analysis.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(Castleberry, 2019).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Transgender exclusive.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Discusses gender continuum.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Understanding this concept is the first step to understanding transgender patients.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82902" y="1683514"/>
            <a:ext cx="42090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Learning about culturally humble care of sexual and gender minority patients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(Bell et al., 2019).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Cultural humility as rationale to include transgender health care in a curriculum.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The students after a work shop identified the major themes of needing cultural humility training, valuing the respect of all patients, and the need for more LGBT education throughout their program.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47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Discussion/Analysis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charset="2"/>
              <a:buChar char="Ø"/>
            </a:pPr>
            <a:r>
              <a:rPr lang="en-US" sz="3000" dirty="0"/>
              <a:t>There are specific health care needs of the transgender population.</a:t>
            </a:r>
          </a:p>
          <a:p>
            <a:pPr>
              <a:buFont typeface="Wingdings" charset="2"/>
              <a:buChar char="Ø"/>
            </a:pPr>
            <a:r>
              <a:rPr lang="en-US" sz="3000" dirty="0"/>
              <a:t>Nurses are in adequately prepared to take care of these patients.</a:t>
            </a:r>
          </a:p>
          <a:p>
            <a:pPr>
              <a:buFont typeface="Wingdings" charset="2"/>
              <a:buChar char="Ø"/>
            </a:pPr>
            <a:r>
              <a:rPr lang="en-US" sz="3000" dirty="0"/>
              <a:t>Nursing faculty is in adequately prepared to teach about them.</a:t>
            </a:r>
          </a:p>
          <a:p>
            <a:pPr>
              <a:buFont typeface="Wingdings" charset="2"/>
              <a:buChar char="Ø"/>
            </a:pPr>
            <a:r>
              <a:rPr lang="en-US" sz="3000" dirty="0"/>
              <a:t>Without a push of the NCLEX testing on these specific health care needs, there will doubtfully be push for change in curriculum.</a:t>
            </a:r>
          </a:p>
          <a:p>
            <a:pPr>
              <a:buFont typeface="Wingdings" charset="2"/>
              <a:buChar char="Ø"/>
            </a:pPr>
            <a:r>
              <a:rPr lang="en-US" sz="3000" dirty="0"/>
              <a:t>Discrimination still exists.</a:t>
            </a:r>
          </a:p>
          <a:p>
            <a:pPr>
              <a:buFont typeface="Wingdings" charset="2"/>
              <a:buChar char="Ø"/>
            </a:pPr>
            <a:r>
              <a:rPr lang="en-US" sz="3000" dirty="0"/>
              <a:t>Lack of understanding on exclusiveness is still very prevalent.</a:t>
            </a:r>
          </a:p>
          <a:p>
            <a:pPr>
              <a:buFont typeface="Wingdings" charset="2"/>
              <a:buChar char="Ø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800122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Recommendations for Future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v"/>
            </a:pPr>
            <a:r>
              <a:rPr lang="en-US" dirty="0"/>
              <a:t>Qualitative study via survey among nursing faculty.</a:t>
            </a:r>
          </a:p>
          <a:p>
            <a:pPr>
              <a:buFont typeface="Wingdings" charset="2"/>
              <a:buChar char="v"/>
            </a:pPr>
            <a:r>
              <a:rPr lang="en-US" dirty="0"/>
              <a:t>The questionnaire will be used from the article “Nursing Faculty Awareness of Transgender Health and Experience: Effect of an Education Intervention” (Sieve, 2016). </a:t>
            </a:r>
          </a:p>
          <a:p>
            <a:pPr>
              <a:buFont typeface="Wingdings" charset="2"/>
              <a:buChar char="v"/>
            </a:pPr>
            <a:r>
              <a:rPr lang="en-US" dirty="0"/>
              <a:t>The prediction will be that faculty does not extensively teach transgender health care in their curriculum for numerous reasons, one being that they are not familiar with it themselves. </a:t>
            </a:r>
          </a:p>
          <a:p>
            <a:pPr>
              <a:buFont typeface="Wingdings" charset="2"/>
              <a:buChar char="v"/>
            </a:pPr>
            <a:r>
              <a:rPr lang="en-US" dirty="0"/>
              <a:t>Next a workshop for faculty on transgender health care issues will be done. </a:t>
            </a:r>
          </a:p>
          <a:p>
            <a:pPr>
              <a:buFont typeface="Wingdings" charset="2"/>
              <a:buChar char="v"/>
            </a:pPr>
            <a:r>
              <a:rPr lang="en-US" dirty="0"/>
              <a:t>The faculty will once again survey (just in case anyone who comes did not previously take the survey) before the workshop and then again after the workshop. </a:t>
            </a:r>
          </a:p>
        </p:txBody>
      </p:sp>
    </p:spTree>
    <p:extLst>
      <p:ext uri="{BB962C8B-B14F-4D97-AF65-F5344CB8AC3E}">
        <p14:creationId xmlns:p14="http://schemas.microsoft.com/office/powerpoint/2010/main" val="169685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-399197"/>
            <a:ext cx="10058400" cy="1450757"/>
          </a:xfrm>
        </p:spPr>
        <p:txBody>
          <a:bodyPr/>
          <a:lstStyle/>
          <a:p>
            <a:pPr algn="ctr"/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902970"/>
            <a:ext cx="10984230" cy="4131734"/>
          </a:xfrm>
        </p:spPr>
        <p:txBody>
          <a:bodyPr>
            <a:normAutofit fontScale="25000" lnSpcReduction="20000"/>
          </a:bodyPr>
          <a:lstStyle/>
          <a:p>
            <a:r>
              <a:rPr lang="en-US" sz="4000" dirty="0"/>
              <a:t>American Psychiatric Publishing. (2013). </a:t>
            </a:r>
            <a:r>
              <a:rPr lang="en-US" sz="4000" i="1" dirty="0"/>
              <a:t>Diagnostic and statistical manual of mental disorders</a:t>
            </a:r>
            <a:r>
              <a:rPr lang="en-US" sz="4000" dirty="0"/>
              <a:t>. Arlington, VA.</a:t>
            </a:r>
          </a:p>
          <a:p>
            <a:r>
              <a:rPr lang="en-US" sz="4000" dirty="0"/>
              <a:t>Bell, L. M., Brennan-Cook, J., Sisson, J., </a:t>
            </a:r>
            <a:r>
              <a:rPr lang="en-US" sz="4000" dirty="0" err="1"/>
              <a:t>Steigerwald</a:t>
            </a:r>
            <a:r>
              <a:rPr lang="en-US" sz="4000" dirty="0"/>
              <a:t>, M., Cook, C., Cicero, E. C., &amp; Cary, M. P. (2019). Learning about culturally humble care of sexual and gender minority patients. </a:t>
            </a:r>
            <a:r>
              <a:rPr lang="en-US" sz="4000" i="1" dirty="0"/>
              <a:t>Teaching &amp; Learning in Nursing,</a:t>
            </a:r>
            <a:r>
              <a:rPr lang="en-US" sz="4000" dirty="0"/>
              <a:t> 14(3), 216–218. </a:t>
            </a:r>
            <a:r>
              <a:rPr lang="en-US" sz="4000" u="sng" dirty="0">
                <a:hlinkClick r:id="rId2"/>
              </a:rPr>
              <a:t>https://doi.org/10.1016/j.teln.2019.04.006</a:t>
            </a:r>
            <a:endParaRPr lang="en-US" sz="4000" dirty="0"/>
          </a:p>
          <a:p>
            <a:r>
              <a:rPr lang="en-US" sz="4000" dirty="0" err="1"/>
              <a:t>Bosse</a:t>
            </a:r>
            <a:r>
              <a:rPr lang="en-US" sz="4000" dirty="0"/>
              <a:t>, J. D., </a:t>
            </a:r>
            <a:r>
              <a:rPr lang="en-US" sz="4000" dirty="0" err="1"/>
              <a:t>Nesteby</a:t>
            </a:r>
            <a:r>
              <a:rPr lang="en-US" sz="4000" dirty="0"/>
              <a:t>, J. A., &amp; Randall, C. E. (2015). Integrating sexual minority health issues into a health assessment class. </a:t>
            </a:r>
            <a:r>
              <a:rPr lang="en-US" sz="4000" i="1" dirty="0"/>
              <a:t>Journal of Professional Nursing: Official Journal of The American Association Of Colleges of Nursing</a:t>
            </a:r>
            <a:r>
              <a:rPr lang="en-US" sz="4000" dirty="0"/>
              <a:t>, </a:t>
            </a:r>
            <a:r>
              <a:rPr lang="en-US" sz="4000" i="1" dirty="0"/>
              <a:t>31</a:t>
            </a:r>
            <a:r>
              <a:rPr lang="en-US" sz="4000" dirty="0"/>
              <a:t>(6), 498–507. https://</a:t>
            </a:r>
            <a:r>
              <a:rPr lang="en-US" sz="4000" dirty="0" err="1"/>
              <a:t>doi.org</a:t>
            </a:r>
            <a:r>
              <a:rPr lang="en-US" sz="4000" dirty="0"/>
              <a:t>/10.1016/j.profnurs.2015.04.007</a:t>
            </a:r>
          </a:p>
          <a:p>
            <a:r>
              <a:rPr lang="en-US" sz="4000" dirty="0"/>
              <a:t>Castleberry, J. (2019). Addressing the gender continuum: A concept analysis. </a:t>
            </a:r>
            <a:r>
              <a:rPr lang="en-US" sz="4000" i="1" dirty="0"/>
              <a:t>Journal of Transcultural Nursing</a:t>
            </a:r>
            <a:r>
              <a:rPr lang="en-US" sz="4000" dirty="0"/>
              <a:t>, 30(4), 403–409. </a:t>
            </a:r>
            <a:r>
              <a:rPr lang="en-US" sz="4000" u="sng" dirty="0">
                <a:hlinkClick r:id="rId3"/>
              </a:rPr>
              <a:t>https://doi.org/10.1177/1043659618818722</a:t>
            </a:r>
            <a:r>
              <a:rPr lang="en-US" sz="4000" dirty="0"/>
              <a:t>	</a:t>
            </a:r>
          </a:p>
          <a:p>
            <a:r>
              <a:rPr lang="en-US" sz="4000" dirty="0" err="1"/>
              <a:t>Echezona</a:t>
            </a:r>
            <a:r>
              <a:rPr lang="en-US" sz="4000" dirty="0"/>
              <a:t>-Johnson, C. (2017). Evaluation of lesbian, gay, bisexual, </a:t>
            </a:r>
            <a:r>
              <a:rPr lang="en-US" sz="4000" dirty="0" err="1"/>
              <a:t>andtTransgender</a:t>
            </a:r>
            <a:r>
              <a:rPr lang="en-US" sz="4000" dirty="0"/>
              <a:t> knowledge in basic obstetrical nursing education. </a:t>
            </a:r>
            <a:r>
              <a:rPr lang="en-US" sz="4000" i="1" dirty="0"/>
              <a:t>Nursing Education Perspectives (Wolters Kluwer Health)</a:t>
            </a:r>
            <a:r>
              <a:rPr lang="en-US" sz="4000" dirty="0"/>
              <a:t>, 38(3), 138–142. </a:t>
            </a:r>
            <a:r>
              <a:rPr lang="en-US" sz="4000" u="sng" dirty="0">
                <a:hlinkClick r:id="rId4"/>
              </a:rPr>
              <a:t>https://doi.org/10.1097/01.NEP.0000000000000136</a:t>
            </a:r>
            <a:endParaRPr lang="en-US" sz="4000" dirty="0"/>
          </a:p>
          <a:p>
            <a:r>
              <a:rPr lang="en-US" sz="4000" dirty="0" err="1"/>
              <a:t>García</a:t>
            </a:r>
            <a:r>
              <a:rPr lang="en-US" sz="4000" dirty="0"/>
              <a:t>-Acosta, J. M., Castro-Peraza, M. E., Arias Rodriguez, </a:t>
            </a:r>
            <a:r>
              <a:rPr lang="en-US" sz="4000" dirty="0" err="1"/>
              <a:t>Á</a:t>
            </a:r>
            <a:r>
              <a:rPr lang="en-US" sz="4000" dirty="0"/>
              <a:t>., Perez-</a:t>
            </a:r>
            <a:r>
              <a:rPr lang="en-US" sz="4000" dirty="0" err="1"/>
              <a:t>Cánovas</a:t>
            </a:r>
            <a:r>
              <a:rPr lang="en-US" sz="4000" dirty="0"/>
              <a:t>, M. L., Sosa-Alvarez, M. I., </a:t>
            </a:r>
            <a:r>
              <a:rPr lang="en-US" sz="4000" dirty="0" err="1"/>
              <a:t>Llabrés-Solé</a:t>
            </a:r>
            <a:r>
              <a:rPr lang="en-US" sz="4000" dirty="0"/>
              <a:t>, R., … Lorenzo-Rocha, N. D. (2019). Impact of a formative program on transgender healthcare for nursing students and health professionals.</a:t>
            </a:r>
          </a:p>
          <a:p>
            <a:r>
              <a:rPr lang="en-US" sz="4000" i="1" dirty="0"/>
              <a:t>International Journal of Environmental Research and Public Health</a:t>
            </a:r>
            <a:r>
              <a:rPr lang="en-US" sz="4000" dirty="0"/>
              <a:t>, 16(17).  https://</a:t>
            </a:r>
            <a:r>
              <a:rPr lang="en-US" sz="4000" dirty="0" err="1"/>
              <a:t>doi.org</a:t>
            </a:r>
            <a:r>
              <a:rPr lang="en-US" sz="4000" dirty="0"/>
              <a:t>/10.3390/ijerph16173205</a:t>
            </a:r>
          </a:p>
          <a:p>
            <a:r>
              <a:rPr lang="en-US" sz="4000" dirty="0"/>
              <a:t>Healthy People. (2019). Lesbian, gay, bisexual, and transgender health. Retrieved from </a:t>
            </a:r>
            <a:r>
              <a:rPr lang="en-US" sz="4000" u="sng" dirty="0">
                <a:hlinkClick r:id="rId5"/>
              </a:rPr>
              <a:t>https://www.healthypeople.gov/2020/topics-objectives/topic/lesbian-gay-bisexual-and-</a:t>
            </a:r>
            <a:r>
              <a:rPr lang="en-US" sz="4000" dirty="0"/>
              <a:t>transgender-health.</a:t>
            </a:r>
          </a:p>
          <a:p>
            <a:r>
              <a:rPr lang="en-US" sz="4000" dirty="0"/>
              <a:t>Human Rights Campaign. (2019). Violence against the transgender community in 2019. Retrieved from </a:t>
            </a:r>
            <a:r>
              <a:rPr lang="en-US" sz="4000" u="sng" dirty="0">
                <a:hlinkClick r:id="rId6"/>
              </a:rPr>
              <a:t>https://www.hrc.org/resources/violence-against-the-transgender-</a:t>
            </a:r>
            <a:r>
              <a:rPr lang="en-US" sz="4000" dirty="0"/>
              <a:t>community-in-2019.</a:t>
            </a:r>
          </a:p>
          <a:p>
            <a:r>
              <a:rPr lang="en-US" sz="4000" dirty="0"/>
              <a:t>Levesque, P. (2015). Meeting the needs of the transgender nursing student. </a:t>
            </a:r>
            <a:r>
              <a:rPr lang="en-US" sz="4000" i="1" dirty="0"/>
              <a:t>Nurse Educator</a:t>
            </a:r>
            <a:r>
              <a:rPr lang="en-US" sz="4000" dirty="0"/>
              <a:t>, </a:t>
            </a:r>
            <a:r>
              <a:rPr lang="en-US" sz="4000" i="1" dirty="0"/>
              <a:t>40</a:t>
            </a:r>
            <a:r>
              <a:rPr lang="en-US" sz="4000" dirty="0"/>
              <a:t>(5), 244–248. https://</a:t>
            </a:r>
            <a:r>
              <a:rPr lang="en-US" sz="4000" dirty="0" err="1"/>
              <a:t>doi.org</a:t>
            </a:r>
            <a:r>
              <a:rPr lang="en-US" sz="4000" dirty="0"/>
              <a:t>/10.1097/NNE.0000000000000163</a:t>
            </a:r>
          </a:p>
          <a:p>
            <a:r>
              <a:rPr lang="en-US" sz="4000" dirty="0"/>
              <a:t>Lim, F., Johnson, M., &amp; </a:t>
            </a:r>
            <a:r>
              <a:rPr lang="en-US" sz="4000" dirty="0" err="1"/>
              <a:t>Eliason</a:t>
            </a:r>
            <a:r>
              <a:rPr lang="en-US" sz="4000" dirty="0"/>
              <a:t>, M. (2015). A national survey of faculty knowledge, experience, and readiness for teaching lesbian, gay, bisexual, and transgender health in baccalaureate nursing programs. </a:t>
            </a:r>
            <a:r>
              <a:rPr lang="en-US" sz="4000" i="1" dirty="0"/>
              <a:t>Nursing Education Perspectives (National League for Nursing)</a:t>
            </a:r>
            <a:r>
              <a:rPr lang="en-US" sz="4000" dirty="0"/>
              <a:t>, </a:t>
            </a:r>
            <a:r>
              <a:rPr lang="en-US" sz="4000" i="1" dirty="0"/>
              <a:t>36</a:t>
            </a:r>
            <a:r>
              <a:rPr lang="en-US" sz="4000" dirty="0"/>
              <a:t>(3), 144–152. https://</a:t>
            </a:r>
            <a:r>
              <a:rPr lang="en-US" sz="4000" dirty="0" err="1"/>
              <a:t>doi.org</a:t>
            </a:r>
            <a:r>
              <a:rPr lang="en-US" sz="4000" dirty="0"/>
              <a:t>/10.5480/14-1355</a:t>
            </a:r>
          </a:p>
          <a:p>
            <a:r>
              <a:rPr lang="en-US" sz="4000" dirty="0"/>
              <a:t>McDowell, A., &amp; Bower, K. M. (2016). Transgender health care for nurses: An innovative approach to diversifying nursing curricula to address health inequities. </a:t>
            </a:r>
            <a:r>
              <a:rPr lang="en-US" sz="4000" i="1" dirty="0"/>
              <a:t>The Journal of Nursing Education</a:t>
            </a:r>
            <a:r>
              <a:rPr lang="en-US" sz="4000" dirty="0"/>
              <a:t>, </a:t>
            </a:r>
            <a:r>
              <a:rPr lang="en-US" sz="4000" i="1" dirty="0"/>
              <a:t>55</a:t>
            </a:r>
            <a:r>
              <a:rPr lang="en-US" sz="4000" dirty="0"/>
              <a:t>(8), 476–479. https://</a:t>
            </a:r>
            <a:r>
              <a:rPr lang="en-US" sz="4000" dirty="0" err="1"/>
              <a:t>doi.org</a:t>
            </a:r>
            <a:r>
              <a:rPr lang="en-US" sz="4000" dirty="0"/>
              <a:t>/10.3928/01484834-20160715-11</a:t>
            </a:r>
          </a:p>
          <a:p>
            <a:r>
              <a:rPr lang="en-US" sz="4000" dirty="0" err="1"/>
              <a:t>McNiel</a:t>
            </a:r>
            <a:r>
              <a:rPr lang="en-US" sz="4000" dirty="0"/>
              <a:t>, P. L., &amp; </a:t>
            </a:r>
            <a:r>
              <a:rPr lang="en-US" sz="4000" dirty="0" err="1"/>
              <a:t>Elertson</a:t>
            </a:r>
            <a:r>
              <a:rPr lang="en-US" sz="4000" dirty="0"/>
              <a:t>, K. M. (2018). Advocacy and awareness: Integrating LGBTQ health education into the </a:t>
            </a:r>
            <a:r>
              <a:rPr lang="en-US" sz="4000" dirty="0" err="1"/>
              <a:t>prelicensure</a:t>
            </a:r>
            <a:r>
              <a:rPr lang="en-US" sz="4000" dirty="0"/>
              <a:t> curriculum. </a:t>
            </a:r>
            <a:r>
              <a:rPr lang="en-US" sz="4000" i="1" dirty="0"/>
              <a:t>The Journal of Nursing Education</a:t>
            </a:r>
            <a:r>
              <a:rPr lang="en-US" sz="4000" dirty="0"/>
              <a:t>, 57(5), 312–314. </a:t>
            </a:r>
            <a:r>
              <a:rPr lang="en-US" sz="4000" u="sng" dirty="0">
                <a:hlinkClick r:id="rId7"/>
              </a:rPr>
              <a:t>https://doi.org/10.3928/01484834-20180420-12</a:t>
            </a:r>
            <a:r>
              <a:rPr lang="en-US" sz="4000" dirty="0"/>
              <a:t>	</a:t>
            </a:r>
          </a:p>
          <a:p>
            <a:r>
              <a:rPr lang="en-US" sz="4000" dirty="0"/>
              <a:t>NCSBN. (2018). NCLEX-RN® Examination. Retrieved from </a:t>
            </a:r>
            <a:r>
              <a:rPr lang="en-US" sz="4000" u="sng" dirty="0">
                <a:hlinkClick r:id="rId8"/>
              </a:rPr>
              <a:t>https://www.ncsbn.org/2019_RN_TestPlan-English.pdf</a:t>
            </a:r>
            <a:r>
              <a:rPr lang="en-US" sz="4000" dirty="0"/>
              <a:t>.</a:t>
            </a:r>
          </a:p>
          <a:p>
            <a:r>
              <a:rPr lang="en-US" sz="4000" dirty="0" err="1"/>
              <a:t>Ozkara</a:t>
            </a:r>
            <a:r>
              <a:rPr lang="en-US" sz="4000" dirty="0"/>
              <a:t> San, E., </a:t>
            </a:r>
            <a:r>
              <a:rPr lang="en-US" sz="4000" dirty="0" err="1"/>
              <a:t>Maneval</a:t>
            </a:r>
            <a:r>
              <a:rPr lang="en-US" sz="4000" dirty="0"/>
              <a:t>, R., Gross, R. E., &amp; Myers, P. (2019). Transgender standardized patient simulation: Management of an oncological emergency. </a:t>
            </a:r>
            <a:r>
              <a:rPr lang="en-US" sz="4000" i="1" dirty="0"/>
              <a:t>Journal of Transcultural Nursing: Official Journal of The Transcultural Nursing Society</a:t>
            </a:r>
            <a:r>
              <a:rPr lang="en-US" sz="4000" dirty="0"/>
              <a:t>, 30(6), 627–635. </a:t>
            </a:r>
            <a:r>
              <a:rPr lang="en-US" sz="4000" u="sng" dirty="0">
                <a:hlinkClick r:id="rId9"/>
              </a:rPr>
              <a:t>https://doi.org/10.1177/1043659619849479</a:t>
            </a:r>
            <a:r>
              <a:rPr lang="en-US" sz="4000" dirty="0"/>
              <a:t> </a:t>
            </a:r>
          </a:p>
          <a:p>
            <a:r>
              <a:rPr lang="en-US" sz="4000" dirty="0"/>
              <a:t>Sieve, L. A. (2016). Nursing Faculty Awareness of Transgender Health and Experience: Effect of an Education Intervention. Retrieved from </a:t>
            </a:r>
            <a:r>
              <a:rPr lang="en-US" sz="4000" u="sng" dirty="0">
                <a:hlinkClick r:id="rId10"/>
              </a:rPr>
              <a:t>http://search.ebscohost.com/login.aspx?direct=true&amp;AuthType=cookie,ip,cpid&amp;custid=</a:t>
            </a:r>
            <a:r>
              <a:rPr lang="en-US" sz="4000" u="sng" dirty="0" err="1">
                <a:hlinkClick r:id="rId10"/>
              </a:rPr>
              <a:t>ss</a:t>
            </a:r>
            <a:r>
              <a:rPr lang="en-US" sz="4000" dirty="0" err="1"/>
              <a:t>c&amp;db</a:t>
            </a:r>
            <a:r>
              <a:rPr lang="en-US" sz="4000" dirty="0"/>
              <a:t>=</a:t>
            </a:r>
            <a:r>
              <a:rPr lang="en-US" sz="4000" dirty="0" err="1"/>
              <a:t>edsbas&amp;AN</a:t>
            </a:r>
            <a:r>
              <a:rPr lang="en-US" sz="4000" dirty="0"/>
              <a:t>=edsbas.D1D618F&amp;site=</a:t>
            </a:r>
            <a:r>
              <a:rPr lang="en-US" sz="4000" dirty="0" err="1"/>
              <a:t>eds-live&amp;scope</a:t>
            </a:r>
            <a:r>
              <a:rPr lang="en-US" sz="4000" dirty="0"/>
              <a:t>=site</a:t>
            </a:r>
          </a:p>
          <a:p>
            <a:r>
              <a:rPr lang="en-US" sz="4000" dirty="0"/>
              <a:t> 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824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charset="0"/>
              <a:buChar char="o"/>
            </a:pPr>
            <a:r>
              <a:rPr lang="en-US" sz="2800" dirty="0"/>
              <a:t>Identify the lack of literature on transgender health care in nursing education.</a:t>
            </a:r>
          </a:p>
          <a:p>
            <a:pPr>
              <a:buFont typeface="Courier New" charset="0"/>
              <a:buChar char="o"/>
            </a:pPr>
            <a:r>
              <a:rPr lang="en-US" sz="2800" dirty="0"/>
              <a:t>Understand potential barriers against an inclusive curriculum.</a:t>
            </a:r>
          </a:p>
          <a:p>
            <a:pPr>
              <a:buFont typeface="Courier New" charset="0"/>
              <a:buChar char="o"/>
            </a:pPr>
            <a:r>
              <a:rPr lang="en-US" sz="2800" dirty="0"/>
              <a:t>Apply potential resolutions for inclusion.</a:t>
            </a:r>
          </a:p>
        </p:txBody>
      </p:sp>
    </p:spTree>
    <p:extLst>
      <p:ext uri="{BB962C8B-B14F-4D97-AF65-F5344CB8AC3E}">
        <p14:creationId xmlns:p14="http://schemas.microsoft.com/office/powerpoint/2010/main" val="836511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766" y="1800628"/>
            <a:ext cx="8133805" cy="3849058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en-US" sz="2800" dirty="0"/>
              <a:t>LGBTQAI+, some better know it as LGBTQ or LGBT.</a:t>
            </a:r>
          </a:p>
          <a:p>
            <a:pPr>
              <a:buFont typeface="Arial" charset="0"/>
              <a:buChar char="•"/>
            </a:pPr>
            <a:r>
              <a:rPr lang="en-US" sz="2800" dirty="0"/>
              <a:t>Many people and health care providers don’t understand the key differences between these groups of people included in this acronym.</a:t>
            </a:r>
          </a:p>
          <a:p>
            <a:pPr>
              <a:buFont typeface="Arial" charset="0"/>
              <a:buChar char="•"/>
            </a:pPr>
            <a:r>
              <a:rPr lang="en-US" sz="2800" dirty="0"/>
              <a:t>The T stands for transgender, which is defined as someone who does not identify their gender with their assigned natal sex. </a:t>
            </a:r>
          </a:p>
          <a:p>
            <a:pPr>
              <a:buFont typeface="Arial" charset="0"/>
              <a:buChar char="•"/>
            </a:pPr>
            <a:r>
              <a:rPr lang="en-US" sz="2800" dirty="0"/>
              <a:t>There are unique and specific health care needs to this population.</a:t>
            </a:r>
          </a:p>
          <a:p>
            <a:pPr>
              <a:buFont typeface="Arial" charset="0"/>
              <a:buChar char="•"/>
            </a:pP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000" y="0"/>
            <a:ext cx="3683000" cy="24508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9000" y="4125816"/>
            <a:ext cx="36830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72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Description of the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6871063" cy="4533295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v"/>
            </a:pPr>
            <a:r>
              <a:rPr lang="en-US" sz="2800" dirty="0"/>
              <a:t>Transgender people are one of the most targeted populations for hate crimes.</a:t>
            </a:r>
          </a:p>
          <a:p>
            <a:pPr>
              <a:buFont typeface="Wingdings" charset="2"/>
              <a:buChar char="v"/>
            </a:pPr>
            <a:r>
              <a:rPr lang="en-US" sz="2800" dirty="0"/>
              <a:t>Although Healthy People 2020 has identified the goal to, “Improve the health, safety, and well-being of lesbian, gay, bisexual, and transgender (LGBT) individuals,” this has not been reflected in the NCLEX test plan (Healthy People, 2019; NCSBN, 2018). </a:t>
            </a:r>
          </a:p>
          <a:p>
            <a:pPr>
              <a:buFont typeface="Wingdings" charset="2"/>
              <a:buChar char="v"/>
            </a:pPr>
            <a:r>
              <a:rPr lang="en-US" sz="2800" dirty="0"/>
              <a:t>There is an education gap in nursing education for the transgender population. </a:t>
            </a:r>
            <a:endParaRPr lang="en-US" sz="2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543" y="1975757"/>
            <a:ext cx="32004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5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Literature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charset="2"/>
              <a:buChar char="Ø"/>
            </a:pPr>
            <a:r>
              <a:rPr lang="en-US" sz="2400" dirty="0"/>
              <a:t>CINAHL and PubMed</a:t>
            </a:r>
          </a:p>
          <a:p>
            <a:pPr>
              <a:buFont typeface="Wingdings" charset="2"/>
              <a:buChar char="Ø"/>
            </a:pPr>
            <a:r>
              <a:rPr lang="en-US" sz="2400" dirty="0"/>
              <a:t>The key words, “transgender health care” and “nursing faculty” were used for the years 2015-2019 for only peer reviewed articles.</a:t>
            </a:r>
          </a:p>
          <a:p>
            <a:pPr>
              <a:buFont typeface="Wingdings" charset="2"/>
              <a:buChar char="Ø"/>
            </a:pPr>
            <a:r>
              <a:rPr lang="en-US" sz="2400" dirty="0"/>
              <a:t>Only 2 article hits.</a:t>
            </a:r>
          </a:p>
          <a:p>
            <a:pPr>
              <a:buFont typeface="Wingdings" charset="2"/>
              <a:buChar char="Ø"/>
            </a:pPr>
            <a:r>
              <a:rPr lang="en-US" sz="2400" dirty="0"/>
              <a:t>Changed search word to “transgender” and “nursing education.”</a:t>
            </a:r>
          </a:p>
          <a:p>
            <a:pPr>
              <a:buFont typeface="Wingdings" charset="2"/>
              <a:buChar char="Ø"/>
            </a:pPr>
            <a:r>
              <a:rPr lang="en-US" sz="2400" dirty="0"/>
              <a:t>10 articles hits.</a:t>
            </a:r>
          </a:p>
          <a:p>
            <a:pPr>
              <a:buFont typeface="Wingdings" charset="2"/>
              <a:buChar char="Ø"/>
            </a:pPr>
            <a:r>
              <a:rPr lang="en-US" sz="2400" dirty="0"/>
              <a:t>Articles that included minors, nurse practitioner</a:t>
            </a:r>
            <a:r>
              <a:rPr lang="en-US" sz="2400" b="1" dirty="0"/>
              <a:t> </a:t>
            </a:r>
            <a:r>
              <a:rPr lang="en-US" sz="2400" dirty="0"/>
              <a:t>school, or lacked any inclusion of nursing school were eliminated. </a:t>
            </a:r>
          </a:p>
          <a:p>
            <a:pPr>
              <a:buFont typeface="Wingdings" charset="2"/>
              <a:buChar char="Ø"/>
            </a:pPr>
            <a:r>
              <a:rPr lang="en-US" sz="2400" dirty="0"/>
              <a:t>Still lacked specificity.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72" y="374429"/>
            <a:ext cx="3138714" cy="12751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166" y="178889"/>
            <a:ext cx="3718834" cy="155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656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Problems with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</a:pPr>
            <a:r>
              <a:rPr lang="en-US" sz="2800" dirty="0"/>
              <a:t>Limited with rigorous studies.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</a:pPr>
            <a:endParaRPr lang="en-US" sz="2800" dirty="0"/>
          </a:p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</a:pPr>
            <a:r>
              <a:rPr lang="en-US" sz="2800" dirty="0"/>
              <a:t>Transgender exclusivity.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</a:pPr>
            <a:endParaRPr lang="en-US" sz="2800" dirty="0"/>
          </a:p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</a:pPr>
            <a:r>
              <a:rPr lang="en-US" sz="2800" dirty="0"/>
              <a:t>Limited faculty focused.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5086" y="3984303"/>
            <a:ext cx="36830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7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v"/>
            </a:pPr>
            <a:r>
              <a:rPr lang="en-US" sz="3000" dirty="0"/>
              <a:t>Lack of faculty preparedness.</a:t>
            </a:r>
          </a:p>
          <a:p>
            <a:pPr>
              <a:buFont typeface="Wingdings" charset="2"/>
              <a:buChar char="v"/>
            </a:pPr>
            <a:r>
              <a:rPr lang="en-US" sz="3000" dirty="0"/>
              <a:t>Transgender population misrepresented.</a:t>
            </a:r>
          </a:p>
          <a:p>
            <a:pPr>
              <a:buFont typeface="Wingdings" charset="2"/>
              <a:buChar char="v"/>
            </a:pPr>
            <a:r>
              <a:rPr lang="en-US" sz="3000" dirty="0"/>
              <a:t>Lack of exclusiveness on transgender health care needs.</a:t>
            </a:r>
          </a:p>
          <a:p>
            <a:pPr>
              <a:buFont typeface="Wingdings" charset="2"/>
              <a:buChar char="v"/>
            </a:pPr>
            <a:r>
              <a:rPr lang="en-US" sz="3000" dirty="0"/>
              <a:t>Transgender discrimination still very relevant.</a:t>
            </a:r>
          </a:p>
          <a:p>
            <a:pPr>
              <a:buFont typeface="Wingdings" charset="2"/>
              <a:buChar char="v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565355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Review of Literature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900" y="1885950"/>
            <a:ext cx="55321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Evaluation of lesbian, gay, bisexual, and transgender knowledge in basic obstetrical nursing education. 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(</a:t>
            </a:r>
            <a:r>
              <a:rPr lang="en-US" dirty="0" err="1"/>
              <a:t>Echezona</a:t>
            </a:r>
            <a:r>
              <a:rPr lang="en-US" dirty="0"/>
              <a:t>-Johnson, 2017).</a:t>
            </a:r>
            <a:endParaRPr lang="en-US" b="1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LGBT population as represented in a nursing obstetrical health course.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Explains why nursing faculty does not include LGBT in their courses based on lack of experience, discomfort, lack of teaching methods, and lack of resources.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Faculty preparedness.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Lack of exclusiveness.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Discrimination noted.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17030" y="3871109"/>
            <a:ext cx="54749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Impact of a formative program on transgender healthcare for nursing students and health professionals.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(</a:t>
            </a:r>
            <a:r>
              <a:rPr lang="en-US" dirty="0" err="1"/>
              <a:t>García</a:t>
            </a:r>
            <a:r>
              <a:rPr lang="en-US" dirty="0"/>
              <a:t>-Acosta et al., 2019).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Misrepresentation.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Defining mental illness related to gender identity.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Gender dysphoria is related to the stress and anxiety related to being a gender minority. </a:t>
            </a:r>
          </a:p>
        </p:txBody>
      </p:sp>
    </p:spTree>
    <p:extLst>
      <p:ext uri="{BB962C8B-B14F-4D97-AF65-F5344CB8AC3E}">
        <p14:creationId xmlns:p14="http://schemas.microsoft.com/office/powerpoint/2010/main" val="584491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Review of Literature Continued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49490" y="1737360"/>
            <a:ext cx="46634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Transgender standardized patient simulation: Management of an oncological emergency.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(</a:t>
            </a:r>
            <a:r>
              <a:rPr lang="en-US" dirty="0" err="1"/>
              <a:t>Ozkara</a:t>
            </a:r>
            <a:r>
              <a:rPr lang="en-US" dirty="0"/>
              <a:t> San et al., 2019).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Misrepresentation.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The patient in this simulation was a cisgender person acting as a transgender patient.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The article stated that they screened carefully for this participant by their, “ability to portray the role convincingly” (San et al., p. 631, 2019).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7160" y="2903220"/>
            <a:ext cx="54749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 national survey of faculty knowledge, experience, and readiness for teaching lesbian, gay, bisexual, and transgender health in baccalaureate nursing programs. 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(Lim et al., 2015).</a:t>
            </a:r>
          </a:p>
          <a:p>
            <a:pPr marL="285750" lvl="0" indent="-285750">
              <a:buFont typeface="Arial" charset="0"/>
              <a:buChar char="•"/>
            </a:pPr>
            <a:r>
              <a:rPr lang="en-US" dirty="0"/>
              <a:t>Transgender discrimination.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Faculty preparedness.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Examined nursing faculty on knowledge and readiness to teach about LGBT health care.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Nursing faculty is not teaching transgender health issues nearly enough or have the right resources.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One dean decline participation on the basis of religious values.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26598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3571</TotalTime>
  <Words>880</Words>
  <Application>Microsoft Office PowerPoint</Application>
  <PresentationFormat>Widescreen</PresentationFormat>
  <Paragraphs>112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Wingdings</vt:lpstr>
      <vt:lpstr>Retrospect</vt:lpstr>
      <vt:lpstr>Transgender Health Care for Nursing Faculty</vt:lpstr>
      <vt:lpstr>Objectives</vt:lpstr>
      <vt:lpstr>Introduction</vt:lpstr>
      <vt:lpstr>Description of the Problem</vt:lpstr>
      <vt:lpstr>Literature Review</vt:lpstr>
      <vt:lpstr>Problems with Literature</vt:lpstr>
      <vt:lpstr>Themes</vt:lpstr>
      <vt:lpstr>Review of Literature</vt:lpstr>
      <vt:lpstr>Review of Literature Continued</vt:lpstr>
      <vt:lpstr>Unexpected Themes</vt:lpstr>
      <vt:lpstr>Review of Literature Continued</vt:lpstr>
      <vt:lpstr>Discussion/Analysis</vt:lpstr>
      <vt:lpstr>Recommendations for Future Research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Transgender Health Care in the BSN Curriculum </dc:title>
  <dc:creator>Chelsee Sweeney</dc:creator>
  <cp:lastModifiedBy>Cheryl Williams</cp:lastModifiedBy>
  <cp:revision>11</cp:revision>
  <dcterms:created xsi:type="dcterms:W3CDTF">2020-04-25T11:57:29Z</dcterms:created>
  <dcterms:modified xsi:type="dcterms:W3CDTF">2020-04-28T17:13:07Z</dcterms:modified>
</cp:coreProperties>
</file>