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slideLayouts/slideLayout7.xml" ContentType="application/vnd.openxmlformats-officedocument.presentationml.slideLayout+xml"/>
  <Override PartName="/ppt/theme/theme5.xml" ContentType="application/vnd.openxmlformats-officedocument.theme+xml"/>
  <Override PartName="/ppt/slideLayouts/slideLayout8.xml" ContentType="application/vnd.openxmlformats-officedocument.presentationml.slideLayout+xml"/>
  <Override PartName="/ppt/theme/theme6.xml" ContentType="application/vnd.openxmlformats-officedocument.theme+xml"/>
  <Override PartName="/ppt/slideLayouts/slideLayout9.xml" ContentType="application/vnd.openxmlformats-officedocument.presentationml.slideLayout+xml"/>
  <Override PartName="/ppt/theme/theme7.xml" ContentType="application/vnd.openxmlformats-officedocument.theme+xml"/>
  <Override PartName="/ppt/slideLayouts/slideLayout10.xml" ContentType="application/vnd.openxmlformats-officedocument.presentationml.slideLayout+xml"/>
  <Override PartName="/ppt/theme/theme8.xml" ContentType="application/vnd.openxmlformats-officedocument.theme+xml"/>
  <Override PartName="/ppt/slideLayouts/slideLayout11.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7" r:id="rId2"/>
    <p:sldMasterId id="2147483653" r:id="rId3"/>
    <p:sldMasterId id="2147483822" r:id="rId4"/>
    <p:sldMasterId id="2147483824" r:id="rId5"/>
    <p:sldMasterId id="2147483826" r:id="rId6"/>
    <p:sldMasterId id="2147483828" r:id="rId7"/>
    <p:sldMasterId id="2147483830" r:id="rId8"/>
    <p:sldMasterId id="2147483832" r:id="rId9"/>
  </p:sldMasterIdLst>
  <p:notesMasterIdLst>
    <p:notesMasterId r:id="rId11"/>
  </p:notesMasterIdLst>
  <p:handoutMasterIdLst>
    <p:handoutMasterId r:id="rId12"/>
  </p:handoutMasterIdLst>
  <p:sldIdLst>
    <p:sldId id="257" r:id="rId10"/>
  </p:sldIdLst>
  <p:sldSz cx="43891200" cy="32918400"/>
  <p:notesSz cx="6858000" cy="9144000"/>
  <p:defaultText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18">
          <p15:clr>
            <a:srgbClr val="A4A3A4"/>
          </p15:clr>
        </p15:guide>
        <p15:guide id="2" orient="horz" pos="288">
          <p15:clr>
            <a:srgbClr val="A4A3A4"/>
          </p15:clr>
        </p15:guide>
        <p15:guide id="3" orient="horz" pos="20160">
          <p15:clr>
            <a:srgbClr val="A4A3A4"/>
          </p15:clr>
        </p15:guide>
        <p15:guide id="4" orient="horz">
          <p15:clr>
            <a:srgbClr val="A4A3A4"/>
          </p15:clr>
        </p15:guide>
        <p15:guide id="5" pos="581">
          <p15:clr>
            <a:srgbClr val="A4A3A4"/>
          </p15:clr>
        </p15:guide>
        <p15:guide id="6" pos="27069">
          <p15:clr>
            <a:srgbClr val="A4A3A4"/>
          </p15:clr>
        </p15:guide>
        <p15:guide id="7" orient="horz" pos="3317">
          <p15:clr>
            <a:srgbClr val="A4A3A4"/>
          </p15:clr>
        </p15:guide>
        <p15:guide id="8" pos="2706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245F"/>
    <a:srgbClr val="F3F5FA"/>
    <a:srgbClr val="CDD2DE"/>
    <a:srgbClr val="E3E9E5"/>
    <a:srgbClr val="EAEAE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662" autoAdjust="0"/>
    <p:restoredTop sz="91463" autoAdjust="0"/>
  </p:normalViewPr>
  <p:slideViewPr>
    <p:cSldViewPr snapToGrid="0" snapToObjects="1" showGuides="1">
      <p:cViewPr>
        <p:scale>
          <a:sx n="40" d="100"/>
          <a:sy n="40" d="100"/>
        </p:scale>
        <p:origin x="-512" y="160"/>
      </p:cViewPr>
      <p:guideLst>
        <p:guide orient="horz" pos="3318"/>
        <p:guide orient="horz" pos="288"/>
        <p:guide orient="horz" pos="20160"/>
        <p:guide orient="horz"/>
        <p:guide pos="581"/>
        <p:guide pos="27069"/>
        <p:guide orient="horz" pos="3317"/>
        <p:guide pos="2706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79" d="100"/>
          <a:sy n="79" d="100"/>
        </p:scale>
        <p:origin x="-3768"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commentAuthors" Target="commentAuthors.xml"/><Relationship Id="rId3" Type="http://schemas.openxmlformats.org/officeDocument/2006/relationships/slideMaster" Target="slideMasters/slideMaster3.xml"/><Relationship Id="rId7" Type="http://schemas.openxmlformats.org/officeDocument/2006/relationships/slideMaster" Target="slideMasters/slideMaster7.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viewProps" Target="viewProps.xml"/><Relationship Id="rId10" Type="http://schemas.openxmlformats.org/officeDocument/2006/relationships/slide" Target="slides/slid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4"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58C5BC-9A70-462C-B28D-9600239EAC64}" type="datetimeFigureOut">
              <a:rPr lang="en-US" smtClean="0"/>
              <a:pPr/>
              <a:t>4/29/21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131B7-05CA-4AEE-9267-6D0ED4DC84F3}" type="slidenum">
              <a:rPr lang="en-US" smtClean="0"/>
              <a:pPr/>
              <a:t>‹#›</a:t>
            </a:fld>
            <a:endParaRPr lang="en-US"/>
          </a:p>
        </p:txBody>
      </p:sp>
    </p:spTree>
    <p:extLst>
      <p:ext uri="{BB962C8B-B14F-4D97-AF65-F5344CB8AC3E}">
        <p14:creationId xmlns:p14="http://schemas.microsoft.com/office/powerpoint/2010/main" val="3974068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4/29/21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2414637987"/>
      </p:ext>
    </p:extLst>
  </p:cSld>
  <p:clrMap bg1="lt1" tx1="dk1" bg2="lt2" tx2="dk2" accent1="accent1" accent2="accent2" accent3="accent3" accent4="accent4" accent5="accent5" accent6="accent6" hlink="hlink" folHlink="folHlink"/>
  <p:notesStyle>
    <a:lvl1pPr marL="0" algn="l" defTabSz="4387498" rtl="0" eaLnBrk="1" latinLnBrk="0" hangingPunct="1">
      <a:defRPr sz="5800" kern="1200">
        <a:solidFill>
          <a:schemeClr val="tx1"/>
        </a:solidFill>
        <a:latin typeface="+mn-lt"/>
        <a:ea typeface="+mn-ea"/>
        <a:cs typeface="+mn-cs"/>
      </a:defRPr>
    </a:lvl1pPr>
    <a:lvl2pPr marL="2193749" algn="l" defTabSz="4387498" rtl="0" eaLnBrk="1" latinLnBrk="0" hangingPunct="1">
      <a:defRPr sz="5800" kern="1200">
        <a:solidFill>
          <a:schemeClr val="tx1"/>
        </a:solidFill>
        <a:latin typeface="+mn-lt"/>
        <a:ea typeface="+mn-ea"/>
        <a:cs typeface="+mn-cs"/>
      </a:defRPr>
    </a:lvl2pPr>
    <a:lvl3pPr marL="4387498" algn="l" defTabSz="4387498" rtl="0" eaLnBrk="1" latinLnBrk="0" hangingPunct="1">
      <a:defRPr sz="5800" kern="1200">
        <a:solidFill>
          <a:schemeClr val="tx1"/>
        </a:solidFill>
        <a:latin typeface="+mn-lt"/>
        <a:ea typeface="+mn-ea"/>
        <a:cs typeface="+mn-cs"/>
      </a:defRPr>
    </a:lvl3pPr>
    <a:lvl4pPr marL="6581246" algn="l" defTabSz="4387498" rtl="0" eaLnBrk="1" latinLnBrk="0" hangingPunct="1">
      <a:defRPr sz="5800" kern="1200">
        <a:solidFill>
          <a:schemeClr val="tx1"/>
        </a:solidFill>
        <a:latin typeface="+mn-lt"/>
        <a:ea typeface="+mn-ea"/>
        <a:cs typeface="+mn-cs"/>
      </a:defRPr>
    </a:lvl4pPr>
    <a:lvl5pPr marL="8774990" algn="l" defTabSz="4387498" rtl="0" eaLnBrk="1" latinLnBrk="0" hangingPunct="1">
      <a:defRPr sz="5800" kern="1200">
        <a:solidFill>
          <a:schemeClr val="tx1"/>
        </a:solidFill>
        <a:latin typeface="+mn-lt"/>
        <a:ea typeface="+mn-ea"/>
        <a:cs typeface="+mn-cs"/>
      </a:defRPr>
    </a:lvl5pPr>
    <a:lvl6pPr marL="10968739" algn="l" defTabSz="4387498" rtl="0" eaLnBrk="1" latinLnBrk="0" hangingPunct="1">
      <a:defRPr sz="5800" kern="1200">
        <a:solidFill>
          <a:schemeClr val="tx1"/>
        </a:solidFill>
        <a:latin typeface="+mn-lt"/>
        <a:ea typeface="+mn-ea"/>
        <a:cs typeface="+mn-cs"/>
      </a:defRPr>
    </a:lvl6pPr>
    <a:lvl7pPr marL="13162488" algn="l" defTabSz="4387498" rtl="0" eaLnBrk="1" latinLnBrk="0" hangingPunct="1">
      <a:defRPr sz="5800" kern="1200">
        <a:solidFill>
          <a:schemeClr val="tx1"/>
        </a:solidFill>
        <a:latin typeface="+mn-lt"/>
        <a:ea typeface="+mn-ea"/>
        <a:cs typeface="+mn-cs"/>
      </a:defRPr>
    </a:lvl7pPr>
    <a:lvl8pPr marL="15356237" algn="l" defTabSz="4387498" rtl="0" eaLnBrk="1" latinLnBrk="0" hangingPunct="1">
      <a:defRPr sz="5800" kern="1200">
        <a:solidFill>
          <a:schemeClr val="tx1"/>
        </a:solidFill>
        <a:latin typeface="+mn-lt"/>
        <a:ea typeface="+mn-ea"/>
        <a:cs typeface="+mn-cs"/>
      </a:defRPr>
    </a:lvl8pPr>
    <a:lvl9pPr marL="17549986" algn="l" defTabSz="4387498" rtl="0" eaLnBrk="1" latinLnBrk="0" hangingPunct="1">
      <a:defRPr sz="5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6A1A87D-CAF7-4BDC-A0D3-C0DBEDE81619}" type="slidenum">
              <a:rPr lang="en-US" smtClean="0"/>
              <a:pPr/>
              <a:t>1</a:t>
            </a:fld>
            <a:endParaRPr lang="en-US" dirty="0"/>
          </a:p>
        </p:txBody>
      </p:sp>
    </p:spTree>
    <p:extLst>
      <p:ext uri="{BB962C8B-B14F-4D97-AF65-F5344CB8AC3E}">
        <p14:creationId xmlns:p14="http://schemas.microsoft.com/office/powerpoint/2010/main" val="2079113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39" y="5242534"/>
            <a:ext cx="10048877" cy="1366488"/>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39" y="5538012"/>
            <a:ext cx="10048877" cy="775531"/>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ndard 3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6" y="6295353"/>
            <a:ext cx="13591277"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46" y="5421242"/>
            <a:ext cx="13573128"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922341" y="18240475"/>
            <a:ext cx="13592866"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0" name="Text Placeholder 5"/>
          <p:cNvSpPr>
            <a:spLocks noGrp="1"/>
          </p:cNvSpPr>
          <p:nvPr>
            <p:ph type="body" sz="quarter" idx="20" hasCustomPrompt="1"/>
          </p:nvPr>
        </p:nvSpPr>
        <p:spPr>
          <a:xfrm>
            <a:off x="942082" y="17398481"/>
            <a:ext cx="13573123"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15154279" y="21595080"/>
            <a:ext cx="13571534"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5154279" y="20728913"/>
            <a:ext cx="13571534"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MATERIALS &amp; METHODS</a:t>
            </a:r>
          </a:p>
        </p:txBody>
      </p:sp>
      <p:sp>
        <p:nvSpPr>
          <p:cNvPr id="23" name="Text Placeholder 3"/>
          <p:cNvSpPr>
            <a:spLocks noGrp="1"/>
          </p:cNvSpPr>
          <p:nvPr>
            <p:ph type="body" sz="quarter" idx="23" hasCustomPrompt="1"/>
          </p:nvPr>
        </p:nvSpPr>
        <p:spPr>
          <a:xfrm>
            <a:off x="15162223" y="6295353"/>
            <a:ext cx="13571534"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15154284" y="5421242"/>
            <a:ext cx="13579474"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29395750" y="5421242"/>
            <a:ext cx="13576027"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29395750" y="6295353"/>
            <a:ext cx="13576027"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29395750" y="17366374"/>
            <a:ext cx="13576027" cy="775560"/>
          </a:xfrm>
          <a:prstGeom prst="rect">
            <a:avLst/>
          </a:prstGeom>
          <a:noFill/>
        </p:spPr>
        <p:txBody>
          <a:bodyPr wrap="square" lIns="91406" tIns="91406" rIns="91406" bIns="91406" anchor="ctr" anchorCtr="0">
            <a:spAutoFit/>
          </a:bodyPr>
          <a:lstStyle>
            <a:lvl1pPr marL="0" indent="0" algn="ctr">
              <a:buNone/>
              <a:tabLst/>
              <a:defRPr sz="3800" b="1" u="sng" baseline="0">
                <a:solidFill>
                  <a:schemeClr val="accent5">
                    <a:lumMod val="50000"/>
                  </a:schemeClr>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29390712" y="18157349"/>
            <a:ext cx="13581062"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29395750" y="25834903"/>
            <a:ext cx="13576027"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29395743" y="26625888"/>
            <a:ext cx="13581062"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4"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65"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66"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39" y="5242534"/>
            <a:ext cx="10048877" cy="1366488"/>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Wide center column">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212222"/>
            <a:ext cx="10056811"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6" name="Text Placeholder 5"/>
          <p:cNvSpPr>
            <a:spLocks noGrp="1"/>
          </p:cNvSpPr>
          <p:nvPr>
            <p:ph type="body" sz="quarter" idx="11" hasCustomPrompt="1"/>
          </p:nvPr>
        </p:nvSpPr>
        <p:spPr>
          <a:xfrm>
            <a:off x="922339" y="5338111"/>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902597" y="15043762"/>
            <a:ext cx="1005840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11587169" y="6204288"/>
            <a:ext cx="20720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2" name="Text Placeholder 5"/>
          <p:cNvSpPr>
            <a:spLocks noGrp="1"/>
          </p:cNvSpPr>
          <p:nvPr>
            <p:ph type="body" sz="quarter" idx="22" hasCustomPrompt="1"/>
          </p:nvPr>
        </p:nvSpPr>
        <p:spPr>
          <a:xfrm>
            <a:off x="11587173" y="5338111"/>
            <a:ext cx="20720050"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(header)  MATERIALS &amp; METHODS</a:t>
            </a:r>
          </a:p>
        </p:txBody>
      </p:sp>
      <p:sp>
        <p:nvSpPr>
          <p:cNvPr id="23" name="Text Placeholder 3"/>
          <p:cNvSpPr>
            <a:spLocks noGrp="1"/>
          </p:cNvSpPr>
          <p:nvPr>
            <p:ph type="body" sz="quarter" idx="23" hasCustomPrompt="1"/>
          </p:nvPr>
        </p:nvSpPr>
        <p:spPr>
          <a:xfrm>
            <a:off x="11587173" y="21896539"/>
            <a:ext cx="20720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4" name="Text Placeholder 5"/>
          <p:cNvSpPr>
            <a:spLocks noGrp="1"/>
          </p:cNvSpPr>
          <p:nvPr>
            <p:ph type="body" sz="quarter" idx="24" hasCustomPrompt="1"/>
          </p:nvPr>
        </p:nvSpPr>
        <p:spPr>
          <a:xfrm>
            <a:off x="11587169" y="21063991"/>
            <a:ext cx="20720050"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32905543" y="5338111"/>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32905543" y="6212222"/>
            <a:ext cx="10047019"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7" name="Text Placeholder 5"/>
          <p:cNvSpPr>
            <a:spLocks noGrp="1"/>
          </p:cNvSpPr>
          <p:nvPr>
            <p:ph type="body" sz="quarter" idx="27" hasCustomPrompt="1"/>
          </p:nvPr>
        </p:nvSpPr>
        <p:spPr>
          <a:xfrm>
            <a:off x="32905543"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32905538" y="15011400"/>
            <a:ext cx="10052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9" name="Text Placeholder 5"/>
          <p:cNvSpPr>
            <a:spLocks noGrp="1"/>
          </p:cNvSpPr>
          <p:nvPr>
            <p:ph type="body" sz="quarter" idx="29" hasCustomPrompt="1"/>
          </p:nvPr>
        </p:nvSpPr>
        <p:spPr>
          <a:xfrm>
            <a:off x="32905543" y="25363658"/>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32905538" y="26436773"/>
            <a:ext cx="10052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64"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65"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66"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39" y="5242534"/>
            <a:ext cx="10048877" cy="1366488"/>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oleObject" Target="../embeddings/oleObject3.bin"/><Relationship Id="rId18" Type="http://schemas.openxmlformats.org/officeDocument/2006/relationships/hyperlink" Target="http://www.facebook.com/pages/PosterPresentationscom/217914411419?v=app_4949752878&amp;ref=ts" TargetMode="External"/><Relationship Id="rId3" Type="http://schemas.openxmlformats.org/officeDocument/2006/relationships/theme" Target="../theme/theme1.xml"/><Relationship Id="rId7" Type="http://schemas.openxmlformats.org/officeDocument/2006/relationships/image" Target="../media/image7.png"/><Relationship Id="rId12" Type="http://schemas.openxmlformats.org/officeDocument/2006/relationships/image" Target="../media/image2.wmf"/><Relationship Id="rId17" Type="http://schemas.openxmlformats.org/officeDocument/2006/relationships/image" Target="../media/image4.wmf"/><Relationship Id="rId2" Type="http://schemas.openxmlformats.org/officeDocument/2006/relationships/slideLayout" Target="../slideLayouts/slideLayout2.xml"/><Relationship Id="rId16" Type="http://schemas.openxmlformats.org/officeDocument/2006/relationships/oleObject" Target="../embeddings/oleObject4.bin"/><Relationship Id="rId20" Type="http://schemas.openxmlformats.org/officeDocument/2006/relationships/image" Target="../media/image11.emf"/><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oleObject" Target="../embeddings/oleObject2.bin"/><Relationship Id="rId5" Type="http://schemas.openxmlformats.org/officeDocument/2006/relationships/image" Target="../media/image5.png"/><Relationship Id="rId15" Type="http://schemas.openxmlformats.org/officeDocument/2006/relationships/image" Target="../media/image9.png"/><Relationship Id="rId10" Type="http://schemas.openxmlformats.org/officeDocument/2006/relationships/image" Target="../media/image1.wmf"/><Relationship Id="rId19" Type="http://schemas.openxmlformats.org/officeDocument/2006/relationships/image" Target="../media/image10.jpeg"/><Relationship Id="rId4" Type="http://schemas.openxmlformats.org/officeDocument/2006/relationships/vmlDrawing" Target="../drawings/vmlDrawing1.vml"/><Relationship Id="rId9" Type="http://schemas.openxmlformats.org/officeDocument/2006/relationships/oleObject" Target="../embeddings/oleObject1.bin"/><Relationship Id="rId14" Type="http://schemas.openxmlformats.org/officeDocument/2006/relationships/image" Target="../media/image3.wmf"/></Relationships>
</file>

<file path=ppt/slideMasters/_rels/slideMaster2.xml.rels><?xml version="1.0" encoding="UTF-8" standalone="yes"?>
<Relationships xmlns="http://schemas.openxmlformats.org/package/2006/relationships"><Relationship Id="rId8" Type="http://schemas.openxmlformats.org/officeDocument/2006/relationships/oleObject" Target="../embeddings/oleObject6.bin"/><Relationship Id="rId13" Type="http://schemas.openxmlformats.org/officeDocument/2006/relationships/image" Target="../media/image6.png"/><Relationship Id="rId18" Type="http://schemas.openxmlformats.org/officeDocument/2006/relationships/oleObject" Target="../embeddings/oleObject8.bin"/><Relationship Id="rId3" Type="http://schemas.openxmlformats.org/officeDocument/2006/relationships/theme" Target="../theme/theme2.xml"/><Relationship Id="rId7" Type="http://schemas.openxmlformats.org/officeDocument/2006/relationships/image" Target="../media/image9.png"/><Relationship Id="rId12" Type="http://schemas.openxmlformats.org/officeDocument/2006/relationships/image" Target="../media/image5.png"/><Relationship Id="rId17" Type="http://schemas.openxmlformats.org/officeDocument/2006/relationships/image" Target="../media/image1.wmf"/><Relationship Id="rId2" Type="http://schemas.openxmlformats.org/officeDocument/2006/relationships/slideLayout" Target="../slideLayouts/slideLayout4.xml"/><Relationship Id="rId16" Type="http://schemas.openxmlformats.org/officeDocument/2006/relationships/oleObject" Target="../embeddings/oleObject7.bin"/><Relationship Id="rId20" Type="http://schemas.openxmlformats.org/officeDocument/2006/relationships/image" Target="../media/image11.emf"/><Relationship Id="rId1" Type="http://schemas.openxmlformats.org/officeDocument/2006/relationships/slideLayout" Target="../slideLayouts/slideLayout3.xml"/><Relationship Id="rId6" Type="http://schemas.openxmlformats.org/officeDocument/2006/relationships/image" Target="../media/image3.wmf"/><Relationship Id="rId11" Type="http://schemas.openxmlformats.org/officeDocument/2006/relationships/image" Target="../media/image10.jpeg"/><Relationship Id="rId5" Type="http://schemas.openxmlformats.org/officeDocument/2006/relationships/oleObject" Target="../embeddings/oleObject5.bin"/><Relationship Id="rId15" Type="http://schemas.openxmlformats.org/officeDocument/2006/relationships/image" Target="../media/image8.png"/><Relationship Id="rId10" Type="http://schemas.openxmlformats.org/officeDocument/2006/relationships/hyperlink" Target="http://www.facebook.com/pages/PosterPresentationscom/217914411419?v=app_4949752878&amp;ref=ts" TargetMode="External"/><Relationship Id="rId19" Type="http://schemas.openxmlformats.org/officeDocument/2006/relationships/image" Target="../media/image2.wmf"/><Relationship Id="rId4" Type="http://schemas.openxmlformats.org/officeDocument/2006/relationships/vmlDrawing" Target="../drawings/vmlDrawing2.vml"/><Relationship Id="rId9" Type="http://schemas.openxmlformats.org/officeDocument/2006/relationships/image" Target="../media/image4.wmf"/><Relationship Id="rId14" Type="http://schemas.openxmlformats.org/officeDocument/2006/relationships/image" Target="../media/image7.png"/></Relationships>
</file>

<file path=ppt/slideMasters/_rels/slideMaster3.xml.rels><?xml version="1.0" encoding="UTF-8" standalone="yes"?>
<Relationships xmlns="http://schemas.openxmlformats.org/package/2006/relationships"><Relationship Id="rId8" Type="http://schemas.openxmlformats.org/officeDocument/2006/relationships/oleObject" Target="../embeddings/oleObject10.bin"/><Relationship Id="rId13" Type="http://schemas.openxmlformats.org/officeDocument/2006/relationships/image" Target="../media/image6.png"/><Relationship Id="rId18" Type="http://schemas.openxmlformats.org/officeDocument/2006/relationships/oleObject" Target="../embeddings/oleObject12.bin"/><Relationship Id="rId3" Type="http://schemas.openxmlformats.org/officeDocument/2006/relationships/theme" Target="../theme/theme3.xml"/><Relationship Id="rId7" Type="http://schemas.openxmlformats.org/officeDocument/2006/relationships/image" Target="../media/image9.png"/><Relationship Id="rId12" Type="http://schemas.openxmlformats.org/officeDocument/2006/relationships/image" Target="../media/image5.png"/><Relationship Id="rId17" Type="http://schemas.openxmlformats.org/officeDocument/2006/relationships/image" Target="../media/image1.wmf"/><Relationship Id="rId2" Type="http://schemas.openxmlformats.org/officeDocument/2006/relationships/slideLayout" Target="../slideLayouts/slideLayout6.xml"/><Relationship Id="rId16" Type="http://schemas.openxmlformats.org/officeDocument/2006/relationships/oleObject" Target="../embeddings/oleObject11.bin"/><Relationship Id="rId20" Type="http://schemas.openxmlformats.org/officeDocument/2006/relationships/image" Target="../media/image11.emf"/><Relationship Id="rId1" Type="http://schemas.openxmlformats.org/officeDocument/2006/relationships/slideLayout" Target="../slideLayouts/slideLayout5.xml"/><Relationship Id="rId6" Type="http://schemas.openxmlformats.org/officeDocument/2006/relationships/image" Target="../media/image3.wmf"/><Relationship Id="rId11" Type="http://schemas.openxmlformats.org/officeDocument/2006/relationships/image" Target="../media/image10.jpeg"/><Relationship Id="rId5" Type="http://schemas.openxmlformats.org/officeDocument/2006/relationships/oleObject" Target="../embeddings/oleObject9.bin"/><Relationship Id="rId15" Type="http://schemas.openxmlformats.org/officeDocument/2006/relationships/image" Target="../media/image8.png"/><Relationship Id="rId10" Type="http://schemas.openxmlformats.org/officeDocument/2006/relationships/hyperlink" Target="http://www.facebook.com/pages/PosterPresentationscom/217914411419?v=app_4949752878&amp;ref=ts" TargetMode="External"/><Relationship Id="rId19" Type="http://schemas.openxmlformats.org/officeDocument/2006/relationships/image" Target="../media/image2.wmf"/><Relationship Id="rId4" Type="http://schemas.openxmlformats.org/officeDocument/2006/relationships/vmlDrawing" Target="../drawings/vmlDrawing3.vml"/><Relationship Id="rId9" Type="http://schemas.openxmlformats.org/officeDocument/2006/relationships/image" Target="../media/image4.wmf"/><Relationship Id="rId14" Type="http://schemas.openxmlformats.org/officeDocument/2006/relationships/image" Target="../media/image7.png"/></Relationships>
</file>

<file path=ppt/slideMasters/_rels/slideMaster4.xml.rels><?xml version="1.0" encoding="UTF-8" standalone="yes"?>
<Relationships xmlns="http://schemas.openxmlformats.org/package/2006/relationships"><Relationship Id="rId8" Type="http://schemas.openxmlformats.org/officeDocument/2006/relationships/hyperlink" Target="http://www.facebook.com/pages/PosterPresentationscom/217914411419?v=app_4949752878&amp;ref=ts" TargetMode="External"/><Relationship Id="rId13" Type="http://schemas.openxmlformats.org/officeDocument/2006/relationships/image" Target="../media/image8.png"/><Relationship Id="rId18" Type="http://schemas.openxmlformats.org/officeDocument/2006/relationships/image" Target="../media/image11.emf"/><Relationship Id="rId3" Type="http://schemas.openxmlformats.org/officeDocument/2006/relationships/oleObject" Target="../embeddings/oleObject13.bin"/><Relationship Id="rId21" Type="http://schemas.openxmlformats.org/officeDocument/2006/relationships/oleObject" Target="../embeddings/oleObject19.bin"/><Relationship Id="rId7" Type="http://schemas.openxmlformats.org/officeDocument/2006/relationships/image" Target="../media/image4.wmf"/><Relationship Id="rId12" Type="http://schemas.openxmlformats.org/officeDocument/2006/relationships/image" Target="../media/image7.png"/><Relationship Id="rId17" Type="http://schemas.openxmlformats.org/officeDocument/2006/relationships/image" Target="../media/image2.wmf"/><Relationship Id="rId2" Type="http://schemas.openxmlformats.org/officeDocument/2006/relationships/vmlDrawing" Target="../drawings/vmlDrawing4.vml"/><Relationship Id="rId16" Type="http://schemas.openxmlformats.org/officeDocument/2006/relationships/oleObject" Target="../embeddings/oleObject16.bin"/><Relationship Id="rId20" Type="http://schemas.openxmlformats.org/officeDocument/2006/relationships/oleObject" Target="../embeddings/oleObject18.bin"/><Relationship Id="rId1" Type="http://schemas.openxmlformats.org/officeDocument/2006/relationships/theme" Target="../theme/theme4.xml"/><Relationship Id="rId6" Type="http://schemas.openxmlformats.org/officeDocument/2006/relationships/oleObject" Target="../embeddings/oleObject14.bin"/><Relationship Id="rId11" Type="http://schemas.openxmlformats.org/officeDocument/2006/relationships/image" Target="../media/image6.png"/><Relationship Id="rId5" Type="http://schemas.openxmlformats.org/officeDocument/2006/relationships/image" Target="../media/image9.png"/><Relationship Id="rId15" Type="http://schemas.openxmlformats.org/officeDocument/2006/relationships/image" Target="../media/image1.wmf"/><Relationship Id="rId10" Type="http://schemas.openxmlformats.org/officeDocument/2006/relationships/image" Target="../media/image5.png"/><Relationship Id="rId19" Type="http://schemas.openxmlformats.org/officeDocument/2006/relationships/oleObject" Target="../embeddings/oleObject17.bin"/><Relationship Id="rId4" Type="http://schemas.openxmlformats.org/officeDocument/2006/relationships/image" Target="../media/image3.wmf"/><Relationship Id="rId9" Type="http://schemas.openxmlformats.org/officeDocument/2006/relationships/image" Target="../media/image10.jpeg"/><Relationship Id="rId14" Type="http://schemas.openxmlformats.org/officeDocument/2006/relationships/oleObject" Target="../embeddings/oleObject15.bin"/><Relationship Id="rId22" Type="http://schemas.openxmlformats.org/officeDocument/2006/relationships/oleObject" Target="../embeddings/oleObject20.bin"/></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5.vml"/><Relationship Id="rId21" Type="http://schemas.openxmlformats.org/officeDocument/2006/relationships/oleObject" Target="../embeddings/oleObject26.bin"/><Relationship Id="rId7" Type="http://schemas.openxmlformats.org/officeDocument/2006/relationships/oleObject" Target="../embeddings/oleObject22.bin"/><Relationship Id="rId12" Type="http://schemas.openxmlformats.org/officeDocument/2006/relationships/image" Target="../media/image6.png"/><Relationship Id="rId17" Type="http://schemas.openxmlformats.org/officeDocument/2006/relationships/oleObject" Target="../embeddings/oleObject24.bin"/><Relationship Id="rId2" Type="http://schemas.openxmlformats.org/officeDocument/2006/relationships/theme" Target="../theme/theme5.xml"/><Relationship Id="rId16" Type="http://schemas.openxmlformats.org/officeDocument/2006/relationships/image" Target="../media/image1.wmf"/><Relationship Id="rId20" Type="http://schemas.openxmlformats.org/officeDocument/2006/relationships/oleObject" Target="../embeddings/oleObject25.bin"/><Relationship Id="rId1" Type="http://schemas.openxmlformats.org/officeDocument/2006/relationships/slideLayout" Target="../slideLayouts/slideLayout7.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23.bin"/><Relationship Id="rId23" Type="http://schemas.openxmlformats.org/officeDocument/2006/relationships/oleObject" Target="../embeddings/oleObject28.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21.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27.bin"/></Relationships>
</file>

<file path=ppt/slideMasters/_rels/slideMaster6.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6.vml"/><Relationship Id="rId21" Type="http://schemas.openxmlformats.org/officeDocument/2006/relationships/oleObject" Target="../embeddings/oleObject34.bin"/><Relationship Id="rId7" Type="http://schemas.openxmlformats.org/officeDocument/2006/relationships/oleObject" Target="../embeddings/oleObject30.bin"/><Relationship Id="rId12" Type="http://schemas.openxmlformats.org/officeDocument/2006/relationships/image" Target="../media/image6.png"/><Relationship Id="rId17" Type="http://schemas.openxmlformats.org/officeDocument/2006/relationships/oleObject" Target="../embeddings/oleObject32.bin"/><Relationship Id="rId2" Type="http://schemas.openxmlformats.org/officeDocument/2006/relationships/theme" Target="../theme/theme6.xml"/><Relationship Id="rId16" Type="http://schemas.openxmlformats.org/officeDocument/2006/relationships/image" Target="../media/image1.wmf"/><Relationship Id="rId20" Type="http://schemas.openxmlformats.org/officeDocument/2006/relationships/oleObject" Target="../embeddings/oleObject33.bin"/><Relationship Id="rId1" Type="http://schemas.openxmlformats.org/officeDocument/2006/relationships/slideLayout" Target="../slideLayouts/slideLayout8.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31.bin"/><Relationship Id="rId23" Type="http://schemas.openxmlformats.org/officeDocument/2006/relationships/oleObject" Target="../embeddings/oleObject36.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29.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35.bin"/></Relationships>
</file>

<file path=ppt/slideMasters/_rels/slideMaster7.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7.vml"/><Relationship Id="rId21" Type="http://schemas.openxmlformats.org/officeDocument/2006/relationships/oleObject" Target="../embeddings/oleObject42.bin"/><Relationship Id="rId7" Type="http://schemas.openxmlformats.org/officeDocument/2006/relationships/oleObject" Target="../embeddings/oleObject38.bin"/><Relationship Id="rId12" Type="http://schemas.openxmlformats.org/officeDocument/2006/relationships/image" Target="../media/image6.png"/><Relationship Id="rId17" Type="http://schemas.openxmlformats.org/officeDocument/2006/relationships/oleObject" Target="../embeddings/oleObject40.bin"/><Relationship Id="rId2" Type="http://schemas.openxmlformats.org/officeDocument/2006/relationships/theme" Target="../theme/theme7.xml"/><Relationship Id="rId16" Type="http://schemas.openxmlformats.org/officeDocument/2006/relationships/image" Target="../media/image1.wmf"/><Relationship Id="rId20" Type="http://schemas.openxmlformats.org/officeDocument/2006/relationships/oleObject" Target="../embeddings/oleObject41.bin"/><Relationship Id="rId1" Type="http://schemas.openxmlformats.org/officeDocument/2006/relationships/slideLayout" Target="../slideLayouts/slideLayout9.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39.bin"/><Relationship Id="rId23" Type="http://schemas.openxmlformats.org/officeDocument/2006/relationships/oleObject" Target="../embeddings/oleObject44.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37.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43.bin"/></Relationships>
</file>

<file path=ppt/slideMasters/_rels/slideMaster8.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8.vml"/><Relationship Id="rId21" Type="http://schemas.openxmlformats.org/officeDocument/2006/relationships/oleObject" Target="../embeddings/oleObject50.bin"/><Relationship Id="rId7" Type="http://schemas.openxmlformats.org/officeDocument/2006/relationships/oleObject" Target="../embeddings/oleObject46.bin"/><Relationship Id="rId12" Type="http://schemas.openxmlformats.org/officeDocument/2006/relationships/image" Target="../media/image6.png"/><Relationship Id="rId17" Type="http://schemas.openxmlformats.org/officeDocument/2006/relationships/oleObject" Target="../embeddings/oleObject48.bin"/><Relationship Id="rId2" Type="http://schemas.openxmlformats.org/officeDocument/2006/relationships/theme" Target="../theme/theme8.xml"/><Relationship Id="rId16" Type="http://schemas.openxmlformats.org/officeDocument/2006/relationships/image" Target="../media/image1.wmf"/><Relationship Id="rId20" Type="http://schemas.openxmlformats.org/officeDocument/2006/relationships/oleObject" Target="../embeddings/oleObject49.bin"/><Relationship Id="rId1" Type="http://schemas.openxmlformats.org/officeDocument/2006/relationships/slideLayout" Target="../slideLayouts/slideLayout10.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47.bin"/><Relationship Id="rId23" Type="http://schemas.openxmlformats.org/officeDocument/2006/relationships/oleObject" Target="../embeddings/oleObject52.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45.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51.bin"/></Relationships>
</file>

<file path=ppt/slideMasters/_rels/slideMaster9.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9.vml"/><Relationship Id="rId21" Type="http://schemas.openxmlformats.org/officeDocument/2006/relationships/oleObject" Target="../embeddings/oleObject58.bin"/><Relationship Id="rId7" Type="http://schemas.openxmlformats.org/officeDocument/2006/relationships/oleObject" Target="../embeddings/oleObject54.bin"/><Relationship Id="rId12" Type="http://schemas.openxmlformats.org/officeDocument/2006/relationships/image" Target="../media/image6.png"/><Relationship Id="rId17" Type="http://schemas.openxmlformats.org/officeDocument/2006/relationships/oleObject" Target="../embeddings/oleObject56.bin"/><Relationship Id="rId2" Type="http://schemas.openxmlformats.org/officeDocument/2006/relationships/theme" Target="../theme/theme9.xml"/><Relationship Id="rId16" Type="http://schemas.openxmlformats.org/officeDocument/2006/relationships/image" Target="../media/image1.wmf"/><Relationship Id="rId20" Type="http://schemas.openxmlformats.org/officeDocument/2006/relationships/oleObject" Target="../embeddings/oleObject57.bin"/><Relationship Id="rId1" Type="http://schemas.openxmlformats.org/officeDocument/2006/relationships/slideLayout" Target="../slideLayouts/slideLayout11.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55.bin"/><Relationship Id="rId23" Type="http://schemas.openxmlformats.org/officeDocument/2006/relationships/oleObject" Target="../embeddings/oleObject60.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53.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59.bin"/></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567313" y="32315726"/>
            <a:ext cx="2514600" cy="328080"/>
          </a:xfrm>
          <a:prstGeom prst="rect">
            <a:avLst/>
          </a:prstGeom>
          <a:noFill/>
          <a:ln w="9525">
            <a:solidFill>
              <a:schemeClr val="accent5">
                <a:lumMod val="50000"/>
              </a:schemeClr>
            </a:solidFill>
            <a:miter lim="800000"/>
            <a:headEnd/>
            <a:tailEnd/>
          </a:ln>
          <a:effectLst/>
        </p:spPr>
        <p:txBody>
          <a:bodyPr lIns="91234" tIns="45605" rIns="91234" bIns="45605">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000" b="1" dirty="0">
                <a:solidFill>
                  <a:schemeClr val="bg1">
                    <a:lumMod val="75000"/>
                  </a:schemeClr>
                </a:solidFill>
                <a:latin typeface="Arial" charset="0"/>
              </a:rPr>
              <a:t>www.PosterPresentations.com</a:t>
            </a:r>
          </a:p>
        </p:txBody>
      </p:sp>
      <p:sp>
        <p:nvSpPr>
          <p:cNvPr id="2" name="Rounded Rectangle 1"/>
          <p:cNvSpPr/>
          <p:nvPr userDrawn="1"/>
        </p:nvSpPr>
        <p:spPr>
          <a:xfrm>
            <a:off x="922339"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3" name="Rounded Rectangle 22"/>
          <p:cNvSpPr/>
          <p:nvPr userDrawn="1"/>
        </p:nvSpPr>
        <p:spPr>
          <a:xfrm>
            <a:off x="11587694"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4" name="Rounded Rectangle 23"/>
          <p:cNvSpPr/>
          <p:nvPr userDrawn="1"/>
        </p:nvSpPr>
        <p:spPr>
          <a:xfrm>
            <a:off x="22253045"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6" name="Rounded Rectangle 25"/>
          <p:cNvSpPr/>
          <p:nvPr userDrawn="1"/>
        </p:nvSpPr>
        <p:spPr>
          <a:xfrm>
            <a:off x="32918400"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30" name="Group 29"/>
          <p:cNvGrpSpPr/>
          <p:nvPr userDrawn="1"/>
        </p:nvGrpSpPr>
        <p:grpSpPr>
          <a:xfrm>
            <a:off x="-11225187" y="0"/>
            <a:ext cx="11018866" cy="32918400"/>
            <a:chOff x="-11225189" y="-1"/>
            <a:chExt cx="11018865" cy="32918401"/>
          </a:xfrm>
        </p:grpSpPr>
        <p:sp>
          <p:nvSpPr>
            <p:cNvPr id="31" name="Rectangle 30"/>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32" name="Straight Connector 31"/>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36" name="Picture 35"/>
            <p:cNvPicPr>
              <a:picLocks noChangeAspect="1"/>
            </p:cNvPicPr>
            <p:nvPr userDrawn="1"/>
          </p:nvPicPr>
          <p:blipFill>
            <a:blip r:embed="rId5"/>
            <a:stretch>
              <a:fillRect/>
            </a:stretch>
          </p:blipFill>
          <p:spPr>
            <a:xfrm>
              <a:off x="-10740740" y="10261718"/>
              <a:ext cx="1597666" cy="1201935"/>
            </a:xfrm>
            <a:prstGeom prst="rect">
              <a:avLst/>
            </a:prstGeom>
          </p:spPr>
        </p:pic>
        <p:pic>
          <p:nvPicPr>
            <p:cNvPr id="37" name="Picture 36"/>
            <p:cNvPicPr>
              <a:picLocks noChangeAspect="1"/>
            </p:cNvPicPr>
            <p:nvPr userDrawn="1"/>
          </p:nvPicPr>
          <p:blipFill>
            <a:blip r:embed="rId6"/>
            <a:stretch>
              <a:fillRect/>
            </a:stretch>
          </p:blipFill>
          <p:spPr>
            <a:xfrm>
              <a:off x="-10732765" y="15696927"/>
              <a:ext cx="9986808" cy="1053596"/>
            </a:xfrm>
            <a:prstGeom prst="rect">
              <a:avLst/>
            </a:prstGeom>
          </p:spPr>
        </p:pic>
        <p:grpSp>
          <p:nvGrpSpPr>
            <p:cNvPr id="38" name="Group 37"/>
            <p:cNvGrpSpPr/>
            <p:nvPr userDrawn="1"/>
          </p:nvGrpSpPr>
          <p:grpSpPr>
            <a:xfrm>
              <a:off x="-9744993" y="23540952"/>
              <a:ext cx="7531182" cy="2089660"/>
              <a:chOff x="-4470427" y="11016658"/>
              <a:chExt cx="3470785" cy="960079"/>
            </a:xfrm>
          </p:grpSpPr>
          <p:grpSp>
            <p:nvGrpSpPr>
              <p:cNvPr id="46" name="Group 45"/>
              <p:cNvGrpSpPr/>
              <p:nvPr userDrawn="1"/>
            </p:nvGrpSpPr>
            <p:grpSpPr>
              <a:xfrm>
                <a:off x="-2783495" y="11060886"/>
                <a:ext cx="624431" cy="879396"/>
                <a:chOff x="-3958697" y="11117435"/>
                <a:chExt cx="779338" cy="1260169"/>
              </a:xfrm>
            </p:grpSpPr>
            <p:pic>
              <p:nvPicPr>
                <p:cNvPr id="52" name="Picture 51"/>
                <p:cNvPicPr>
                  <a:picLocks noChangeAspect="1"/>
                </p:cNvPicPr>
                <p:nvPr userDrawn="1"/>
              </p:nvPicPr>
              <p:blipFill>
                <a:blip r:embed="rId7"/>
                <a:stretch>
                  <a:fillRect/>
                </a:stretch>
              </p:blipFill>
              <p:spPr>
                <a:xfrm>
                  <a:off x="-3948160" y="11117435"/>
                  <a:ext cx="768801" cy="1090857"/>
                </a:xfrm>
                <a:prstGeom prst="rect">
                  <a:avLst/>
                </a:prstGeom>
              </p:spPr>
            </p:pic>
            <p:sp>
              <p:nvSpPr>
                <p:cNvPr id="53" name="TextBox 52"/>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47" name="Group 46"/>
              <p:cNvGrpSpPr/>
              <p:nvPr userDrawn="1"/>
            </p:nvGrpSpPr>
            <p:grpSpPr>
              <a:xfrm>
                <a:off x="-2033159" y="11060888"/>
                <a:ext cx="1033517" cy="893534"/>
                <a:chOff x="-2921738" y="11200127"/>
                <a:chExt cx="1420279" cy="1227911"/>
              </a:xfrm>
            </p:grpSpPr>
            <p:pic>
              <p:nvPicPr>
                <p:cNvPr id="50" name="Picture 49"/>
                <p:cNvPicPr>
                  <a:picLocks noChangeAspect="1"/>
                </p:cNvPicPr>
                <p:nvPr userDrawn="1"/>
              </p:nvPicPr>
              <p:blipFill>
                <a:blip r:embed="rId7"/>
                <a:stretch>
                  <a:fillRect/>
                </a:stretch>
              </p:blipFill>
              <p:spPr>
                <a:xfrm>
                  <a:off x="-2921738" y="11200127"/>
                  <a:ext cx="1420279" cy="1029694"/>
                </a:xfrm>
                <a:prstGeom prst="rect">
                  <a:avLst/>
                </a:prstGeom>
              </p:spPr>
            </p:pic>
            <p:sp>
              <p:nvSpPr>
                <p:cNvPr id="51" name="TextBox 50"/>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48" name="Picture 47"/>
              <p:cNvPicPr>
                <a:picLocks noChangeAspect="1"/>
              </p:cNvPicPr>
              <p:nvPr userDrawn="1"/>
            </p:nvPicPr>
            <p:blipFill>
              <a:blip r:embed="rId8"/>
              <a:stretch>
                <a:fillRect/>
              </a:stretch>
            </p:blipFill>
            <p:spPr>
              <a:xfrm>
                <a:off x="-4470427" y="11016658"/>
                <a:ext cx="1098742" cy="847761"/>
              </a:xfrm>
              <a:prstGeom prst="rect">
                <a:avLst/>
              </a:prstGeom>
            </p:spPr>
          </p:pic>
          <p:sp>
            <p:nvSpPr>
              <p:cNvPr id="49" name="TextBox 48"/>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39" name="Group 38"/>
            <p:cNvGrpSpPr/>
            <p:nvPr userDrawn="1"/>
          </p:nvGrpSpPr>
          <p:grpSpPr>
            <a:xfrm>
              <a:off x="-10383406" y="27751412"/>
              <a:ext cx="9292237" cy="2453251"/>
              <a:chOff x="-4747905" y="12734137"/>
              <a:chExt cx="4282376" cy="1127128"/>
            </a:xfrm>
          </p:grpSpPr>
          <p:graphicFrame>
            <p:nvGraphicFramePr>
              <p:cNvPr id="41" name="Object 40"/>
              <p:cNvGraphicFramePr>
                <a:graphicFrameLocks noChangeAspect="1"/>
              </p:cNvGraphicFramePr>
              <p:nvPr userDrawn="1">
                <p:extLst>
                  <p:ext uri="{D42A27DB-BD31-4B8C-83A1-F6EECF244321}">
                    <p14:modId xmlns:p14="http://schemas.microsoft.com/office/powerpoint/2010/main" val="2923600614"/>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201" name="Image" r:id="rId9" imgW="1828440" imgH="1117440" progId="Photoshop.Image.13">
                      <p:embed/>
                    </p:oleObj>
                  </mc:Choice>
                  <mc:Fallback>
                    <p:oleObj name="Image" r:id="rId9" imgW="1828440" imgH="1117440" progId="Photoshop.Image.13">
                      <p:embed/>
                      <p:pic>
                        <p:nvPicPr>
                          <p:cNvPr id="0" name=""/>
                          <p:cNvPicPr/>
                          <p:nvPr/>
                        </p:nvPicPr>
                        <p:blipFill>
                          <a:blip r:embed="rId10"/>
                          <a:stretch>
                            <a:fillRect/>
                          </a:stretch>
                        </p:blipFill>
                        <p:spPr>
                          <a:xfrm>
                            <a:off x="-4533347" y="12734142"/>
                            <a:ext cx="1828800" cy="1117600"/>
                          </a:xfrm>
                          <a:prstGeom prst="rect">
                            <a:avLst/>
                          </a:prstGeom>
                        </p:spPr>
                      </p:pic>
                    </p:oleObj>
                  </mc:Fallback>
                </mc:AlternateContent>
              </a:graphicData>
            </a:graphic>
          </p:graphicFrame>
          <p:graphicFrame>
            <p:nvGraphicFramePr>
              <p:cNvPr id="43" name="Object 42"/>
              <p:cNvGraphicFramePr>
                <a:graphicFrameLocks noChangeAspect="1"/>
              </p:cNvGraphicFramePr>
              <p:nvPr userDrawn="1">
                <p:extLst>
                  <p:ext uri="{D42A27DB-BD31-4B8C-83A1-F6EECF244321}">
                    <p14:modId xmlns:p14="http://schemas.microsoft.com/office/powerpoint/2010/main" val="3743875991"/>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202" name="Image" r:id="rId11" imgW="1828440" imgH="1117440" progId="Photoshop.Image.13">
                      <p:embed/>
                    </p:oleObj>
                  </mc:Choice>
                  <mc:Fallback>
                    <p:oleObj name="Image" r:id="rId11" imgW="1828440" imgH="1117440" progId="Photoshop.Image.13">
                      <p:embed/>
                      <p:pic>
                        <p:nvPicPr>
                          <p:cNvPr id="0" name=""/>
                          <p:cNvPicPr/>
                          <p:nvPr/>
                        </p:nvPicPr>
                        <p:blipFill>
                          <a:blip r:embed="rId12"/>
                          <a:stretch>
                            <a:fillRect/>
                          </a:stretch>
                        </p:blipFill>
                        <p:spPr>
                          <a:xfrm>
                            <a:off x="-2456641" y="12737835"/>
                            <a:ext cx="1828800" cy="1117600"/>
                          </a:xfrm>
                          <a:prstGeom prst="rect">
                            <a:avLst/>
                          </a:prstGeom>
                        </p:spPr>
                      </p:pic>
                    </p:oleObj>
                  </mc:Fallback>
                </mc:AlternateContent>
              </a:graphicData>
            </a:graphic>
          </p:graphicFrame>
          <p:sp>
            <p:nvSpPr>
              <p:cNvPr id="44" name="TextBox 43"/>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45" name="TextBox 44"/>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grpSp>
        <p:nvGrpSpPr>
          <p:cNvPr id="54" name="Group 53"/>
          <p:cNvGrpSpPr/>
          <p:nvPr userDrawn="1"/>
        </p:nvGrpSpPr>
        <p:grpSpPr>
          <a:xfrm>
            <a:off x="44157840" y="-55066"/>
            <a:ext cx="11062138" cy="32973466"/>
            <a:chOff x="44157839" y="-55065"/>
            <a:chExt cx="11062139" cy="32973465"/>
          </a:xfrm>
        </p:grpSpPr>
        <p:sp>
          <p:nvSpPr>
            <p:cNvPr id="55" name="Rectangle 5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56" name="Object 5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203" name="Image" r:id="rId13" imgW="4571280" imgH="1688760" progId="Photoshop.Image.13">
                    <p:embed/>
                  </p:oleObj>
                </mc:Choice>
                <mc:Fallback>
                  <p:oleObj name="Image" r:id="rId13" imgW="4571280" imgH="1688760" progId="Photoshop.Image.13">
                    <p:embed/>
                    <p:pic>
                      <p:nvPicPr>
                        <p:cNvPr id="0" name=""/>
                        <p:cNvPicPr/>
                        <p:nvPr/>
                      </p:nvPicPr>
                      <p:blipFill>
                        <a:blip r:embed="rId14"/>
                        <a:stretch>
                          <a:fillRect/>
                        </a:stretch>
                      </p:blipFill>
                      <p:spPr>
                        <a:xfrm>
                          <a:off x="46915679" y="3349444"/>
                          <a:ext cx="5586150" cy="2063772"/>
                        </a:xfrm>
                        <a:prstGeom prst="rect">
                          <a:avLst/>
                        </a:prstGeom>
                      </p:spPr>
                    </p:pic>
                  </p:oleObj>
                </mc:Fallback>
              </mc:AlternateContent>
            </a:graphicData>
          </a:graphic>
        </p:graphicFrame>
        <p:pic>
          <p:nvPicPr>
            <p:cNvPr id="57" name="Picture 56"/>
            <p:cNvPicPr>
              <a:picLocks noChangeAspect="1"/>
            </p:cNvPicPr>
            <p:nvPr userDrawn="1"/>
          </p:nvPicPr>
          <p:blipFill>
            <a:blip r:embed="rId15"/>
            <a:stretch>
              <a:fillRect/>
            </a:stretch>
          </p:blipFill>
          <p:spPr>
            <a:xfrm>
              <a:off x="44621819" y="7740040"/>
              <a:ext cx="2969584" cy="1370577"/>
            </a:xfrm>
            <a:prstGeom prst="rect">
              <a:avLst/>
            </a:prstGeom>
            <a:ln>
              <a:noFill/>
            </a:ln>
          </p:spPr>
        </p:pic>
        <p:graphicFrame>
          <p:nvGraphicFramePr>
            <p:cNvPr id="58" name="Object 5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204" name="Image" r:id="rId16" imgW="1574280" imgH="1053720" progId="Photoshop.Image.13">
                    <p:embed/>
                  </p:oleObj>
                </mc:Choice>
                <mc:Fallback>
                  <p:oleObj name="Image" r:id="rId16" imgW="1574280" imgH="1053720" progId="Photoshop.Image.13">
                    <p:embed/>
                    <p:pic>
                      <p:nvPicPr>
                        <p:cNvPr id="0" name=""/>
                        <p:cNvPicPr/>
                        <p:nvPr/>
                      </p:nvPicPr>
                      <p:blipFill>
                        <a:blip r:embed="rId17"/>
                        <a:stretch>
                          <a:fillRect/>
                        </a:stretch>
                      </p:blipFill>
                      <p:spPr>
                        <a:xfrm>
                          <a:off x="44629619" y="12347263"/>
                          <a:ext cx="1482266" cy="992162"/>
                        </a:xfrm>
                        <a:prstGeom prst="rect">
                          <a:avLst/>
                        </a:prstGeom>
                      </p:spPr>
                    </p:pic>
                  </p:oleObj>
                </mc:Fallback>
              </mc:AlternateContent>
            </a:graphicData>
          </a:graphic>
        </p:graphicFrame>
        <p:grpSp>
          <p:nvGrpSpPr>
            <p:cNvPr id="59" name="Group 58"/>
            <p:cNvGrpSpPr/>
            <p:nvPr userDrawn="1"/>
          </p:nvGrpSpPr>
          <p:grpSpPr>
            <a:xfrm>
              <a:off x="44487207" y="29414560"/>
              <a:ext cx="10354213" cy="1265612"/>
              <a:chOff x="44200453" y="28362386"/>
              <a:chExt cx="9771399" cy="1090622"/>
            </a:xfrm>
          </p:grpSpPr>
          <p:sp>
            <p:nvSpPr>
              <p:cNvPr id="61" name="Rounded Rectangle 6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2" name="Picture 7" descr="http://t2.gstatic.com/images?q=tbn:ANd9GcR4APHC6TT9w54M2zn_pvCiBxUNcspYPoVxirLRphBoJabfSvu7zw">
                <a:hlinkClick r:id="rId18"/>
              </p:cNvPr>
              <p:cNvPicPr>
                <a:picLocks noChangeAspect="1" noChangeArrowheads="1"/>
              </p:cNvPicPr>
              <p:nvPr userDrawn="1"/>
            </p:nvPicPr>
            <p:blipFill>
              <a:blip r:embed="rId19" cstate="print"/>
              <a:srcRect/>
              <a:stretch>
                <a:fillRect/>
              </a:stretch>
            </p:blipFill>
            <p:spPr bwMode="auto">
              <a:xfrm>
                <a:off x="44326393" y="28460718"/>
                <a:ext cx="914401" cy="914399"/>
              </a:xfrm>
              <a:prstGeom prst="rect">
                <a:avLst/>
              </a:prstGeom>
              <a:noFill/>
              <a:ln>
                <a:noFill/>
              </a:ln>
            </p:spPr>
          </p:pic>
          <p:sp>
            <p:nvSpPr>
              <p:cNvPr id="63" name="TextBox 62"/>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60" name="TextBox 59"/>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pic>
        <p:nvPicPr>
          <p:cNvPr id="3" name="Picture 2" descr="SSU_Vertical_White.eps"/>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819" r:id="rId2"/>
  </p:sldLayoutIdLst>
  <p:txStyles>
    <p:titleStyle>
      <a:lvl1pPr algn="ctr" defTabSz="4387498" rtl="0" eaLnBrk="1" latinLnBrk="0" hangingPunct="1">
        <a:spcBef>
          <a:spcPct val="0"/>
        </a:spcBef>
        <a:buNone/>
        <a:defRPr sz="8600" kern="1200">
          <a:solidFill>
            <a:schemeClr val="bg1"/>
          </a:solidFill>
          <a:latin typeface="Trebuchet MS" pitchFamily="34" charset="0"/>
          <a:ea typeface="+mj-ea"/>
          <a:cs typeface="+mj-cs"/>
        </a:defRPr>
      </a:lvl1pPr>
    </p:titleStyle>
    <p:bodyStyle>
      <a:lvl1pPr marL="1645310" indent="-1645310" algn="l" defTabSz="4387498"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86" y="32232600"/>
            <a:ext cx="2514600" cy="328080"/>
          </a:xfrm>
          <a:prstGeom prst="rect">
            <a:avLst/>
          </a:prstGeom>
          <a:noFill/>
          <a:ln w="9525">
            <a:noFill/>
            <a:miter lim="800000"/>
            <a:headEnd/>
            <a:tailEnd/>
          </a:ln>
          <a:effectLst/>
        </p:spPr>
        <p:txBody>
          <a:bodyPr lIns="91234" tIns="45605" rIns="91234" bIns="45605">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000" b="1" dirty="0">
                <a:solidFill>
                  <a:schemeClr val="bg1">
                    <a:lumMod val="75000"/>
                  </a:schemeClr>
                </a:solidFill>
                <a:latin typeface="Arial" charset="0"/>
              </a:rPr>
              <a:t>www.PosterPresentations.com</a:t>
            </a:r>
          </a:p>
        </p:txBody>
      </p:sp>
      <p:cxnSp>
        <p:nvCxnSpPr>
          <p:cNvPr id="38" name="Straight Connector 37"/>
          <p:cNvCxnSpPr/>
          <p:nvPr/>
        </p:nvCxnSpPr>
        <p:spPr>
          <a:xfrm flipV="1">
            <a:off x="-13946599" y="11526120"/>
            <a:ext cx="13577438" cy="81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2" name="Rounded Rectangle 21"/>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3" name="Rounded Rectangle 22"/>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4" name="Group 43"/>
          <p:cNvGrpSpPr/>
          <p:nvPr userDrawn="1"/>
        </p:nvGrpSpPr>
        <p:grpSpPr>
          <a:xfrm>
            <a:off x="44157840" y="-55066"/>
            <a:ext cx="11062138" cy="32973466"/>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2225" name="Image" r:id="rId5" imgW="4571280" imgH="1688760" progId="Photoshop.Image.13">
                    <p:embed/>
                  </p:oleObj>
                </mc:Choice>
                <mc:Fallback>
                  <p:oleObj name="Image" r:id="rId5" imgW="4571280" imgH="1688760" progId="Photoshop.Image.13">
                    <p:embed/>
                    <p:pic>
                      <p:nvPicPr>
                        <p:cNvPr id="0" name=""/>
                        <p:cNvPicPr/>
                        <p:nvPr/>
                      </p:nvPicPr>
                      <p:blipFill>
                        <a:blip r:embed="rId6"/>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7"/>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2226" name="Image" r:id="rId8" imgW="1574280" imgH="1053720" progId="Photoshop.Image.13">
                    <p:embed/>
                  </p:oleObj>
                </mc:Choice>
                <mc:Fallback>
                  <p:oleObj name="Image" r:id="rId8" imgW="1574280" imgH="1053720" progId="Photoshop.Image.13">
                    <p:embed/>
                    <p:pic>
                      <p:nvPicPr>
                        <p:cNvPr id="0" name=""/>
                        <p:cNvPicPr/>
                        <p:nvPr/>
                      </p:nvPicPr>
                      <p:blipFill>
                        <a:blip r:embed="rId9"/>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10"/>
              </p:cNvPr>
              <p:cNvPicPr>
                <a:picLocks noChangeAspect="1" noChangeArrowheads="1"/>
              </p:cNvPicPr>
              <p:nvPr userDrawn="1"/>
            </p:nvPicPr>
            <p:blipFill>
              <a:blip r:embed="rId11"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54" name="Group 53"/>
          <p:cNvGrpSpPr/>
          <p:nvPr userDrawn="1"/>
        </p:nvGrpSpPr>
        <p:grpSpPr>
          <a:xfrm>
            <a:off x="-11225187" y="0"/>
            <a:ext cx="11018866" cy="32918400"/>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2"/>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3"/>
            <a:stretch>
              <a:fillRect/>
            </a:stretch>
          </p:blipFill>
          <p:spPr>
            <a:xfrm>
              <a:off x="-10732765" y="15696927"/>
              <a:ext cx="9986808" cy="1053596"/>
            </a:xfrm>
            <a:prstGeom prst="rect">
              <a:avLst/>
            </a:prstGeom>
          </p:spPr>
        </p:pic>
        <p:grpSp>
          <p:nvGrpSpPr>
            <p:cNvPr id="59" name="Group 58"/>
            <p:cNvGrpSpPr/>
            <p:nvPr userDrawn="1"/>
          </p:nvGrpSpPr>
          <p:grpSpPr>
            <a:xfrm>
              <a:off x="-9744993" y="23540952"/>
              <a:ext cx="7531182" cy="2089660"/>
              <a:chOff x="-4470427" y="11016658"/>
              <a:chExt cx="3470785" cy="960079"/>
            </a:xfrm>
          </p:grpSpPr>
          <p:grpSp>
            <p:nvGrpSpPr>
              <p:cNvPr id="65" name="Group 64"/>
              <p:cNvGrpSpPr/>
              <p:nvPr userDrawn="1"/>
            </p:nvGrpSpPr>
            <p:grpSpPr>
              <a:xfrm>
                <a:off x="-2783495" y="11060886"/>
                <a:ext cx="624431" cy="879396"/>
                <a:chOff x="-3958697" y="11117435"/>
                <a:chExt cx="779338" cy="1260169"/>
              </a:xfrm>
            </p:grpSpPr>
            <p:pic>
              <p:nvPicPr>
                <p:cNvPr id="71" name="Picture 70"/>
                <p:cNvPicPr>
                  <a:picLocks noChangeAspect="1"/>
                </p:cNvPicPr>
                <p:nvPr userDrawn="1"/>
              </p:nvPicPr>
              <p:blipFill>
                <a:blip r:embed="rId14"/>
                <a:stretch>
                  <a:fillRect/>
                </a:stretch>
              </p:blipFill>
              <p:spPr>
                <a:xfrm>
                  <a:off x="-3948160" y="11117435"/>
                  <a:ext cx="768801" cy="1090857"/>
                </a:xfrm>
                <a:prstGeom prst="rect">
                  <a:avLst/>
                </a:prstGeom>
              </p:spPr>
            </p:pic>
            <p:sp>
              <p:nvSpPr>
                <p:cNvPr id="72" name="TextBox 71"/>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66" name="Group 65"/>
              <p:cNvGrpSpPr/>
              <p:nvPr userDrawn="1"/>
            </p:nvGrpSpPr>
            <p:grpSpPr>
              <a:xfrm>
                <a:off x="-2033159" y="11060888"/>
                <a:ext cx="1033517" cy="893534"/>
                <a:chOff x="-2921738" y="11200127"/>
                <a:chExt cx="1420279" cy="1227911"/>
              </a:xfrm>
            </p:grpSpPr>
            <p:pic>
              <p:nvPicPr>
                <p:cNvPr id="69" name="Picture 68"/>
                <p:cNvPicPr>
                  <a:picLocks noChangeAspect="1"/>
                </p:cNvPicPr>
                <p:nvPr userDrawn="1"/>
              </p:nvPicPr>
              <p:blipFill>
                <a:blip r:embed="rId14"/>
                <a:stretch>
                  <a:fillRect/>
                </a:stretch>
              </p:blipFill>
              <p:spPr>
                <a:xfrm>
                  <a:off x="-2921738" y="11200127"/>
                  <a:ext cx="1420279" cy="1029694"/>
                </a:xfrm>
                <a:prstGeom prst="rect">
                  <a:avLst/>
                </a:prstGeom>
              </p:spPr>
            </p:pic>
            <p:sp>
              <p:nvSpPr>
                <p:cNvPr id="70" name="TextBox 69"/>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67" name="Picture 66"/>
              <p:cNvPicPr>
                <a:picLocks noChangeAspect="1"/>
              </p:cNvPicPr>
              <p:nvPr userDrawn="1"/>
            </p:nvPicPr>
            <p:blipFill>
              <a:blip r:embed="rId15"/>
              <a:stretch>
                <a:fillRect/>
              </a:stretch>
            </p:blipFill>
            <p:spPr>
              <a:xfrm>
                <a:off x="-4470427" y="11016658"/>
                <a:ext cx="1098742" cy="847761"/>
              </a:xfrm>
              <a:prstGeom prst="rect">
                <a:avLst/>
              </a:prstGeom>
            </p:spPr>
          </p:pic>
          <p:sp>
            <p:nvSpPr>
              <p:cNvPr id="68" name="TextBox 67"/>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60" name="Group 59"/>
            <p:cNvGrpSpPr/>
            <p:nvPr userDrawn="1"/>
          </p:nvGrpSpPr>
          <p:grpSpPr>
            <a:xfrm>
              <a:off x="-10383406" y="27751412"/>
              <a:ext cx="9292237" cy="2453251"/>
              <a:chOff x="-4747905" y="12734137"/>
              <a:chExt cx="4282376"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2227" name="Image" r:id="rId16" imgW="1828440" imgH="1117440" progId="Photoshop.Image.13">
                      <p:embed/>
                    </p:oleObj>
                  </mc:Choice>
                  <mc:Fallback>
                    <p:oleObj name="Image" r:id="rId16" imgW="1828440" imgH="1117440" progId="Photoshop.Image.13">
                      <p:embed/>
                      <p:pic>
                        <p:nvPicPr>
                          <p:cNvPr id="0" name=""/>
                          <p:cNvPicPr/>
                          <p:nvPr/>
                        </p:nvPicPr>
                        <p:blipFill>
                          <a:blip r:embed="rId17"/>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2228" name="Image" r:id="rId18" imgW="1828440" imgH="1117440" progId="Photoshop.Image.13">
                      <p:embed/>
                    </p:oleObj>
                  </mc:Choice>
                  <mc:Fallback>
                    <p:oleObj name="Image" r:id="rId18" imgW="1828440" imgH="1117440" progId="Photoshop.Image.13">
                      <p:embed/>
                      <p:pic>
                        <p:nvPicPr>
                          <p:cNvPr id="0" name=""/>
                          <p:cNvPicPr/>
                          <p:nvPr/>
                        </p:nvPicPr>
                        <p:blipFill>
                          <a:blip r:embed="rId19"/>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64" name="TextBox 63"/>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39" name="Picture 38" descr="SSU_Vertical_White.eps"/>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658" r:id="rId1"/>
    <p:sldLayoutId id="2147483820" r:id="rId2"/>
  </p:sldLayoutIdLst>
  <p:txStyles>
    <p:titleStyle>
      <a:lvl1pPr algn="ctr" defTabSz="4387498" rtl="0" eaLnBrk="1" latinLnBrk="0" hangingPunct="1">
        <a:spcBef>
          <a:spcPct val="0"/>
        </a:spcBef>
        <a:buNone/>
        <a:defRPr sz="8600" kern="1200">
          <a:solidFill>
            <a:schemeClr val="bg1"/>
          </a:solidFill>
          <a:latin typeface="Trebuchet MS" pitchFamily="34" charset="0"/>
          <a:ea typeface="+mj-ea"/>
          <a:cs typeface="+mj-cs"/>
        </a:defRPr>
      </a:lvl1pPr>
    </p:titleStyle>
    <p:bodyStyle>
      <a:lvl1pPr marL="1645310" indent="-1645310" algn="l" defTabSz="4387498"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86" y="32232600"/>
            <a:ext cx="2514600" cy="328080"/>
          </a:xfrm>
          <a:prstGeom prst="rect">
            <a:avLst/>
          </a:prstGeom>
          <a:noFill/>
          <a:ln w="9525">
            <a:noFill/>
            <a:miter lim="800000"/>
            <a:headEnd/>
            <a:tailEnd/>
          </a:ln>
          <a:effectLst/>
        </p:spPr>
        <p:txBody>
          <a:bodyPr lIns="91234" tIns="45605" rIns="91234" bIns="45605">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000" b="1" dirty="0">
                <a:solidFill>
                  <a:schemeClr val="bg1">
                    <a:lumMod val="75000"/>
                  </a:schemeClr>
                </a:solidFill>
                <a:latin typeface="Arial" charset="0"/>
              </a:rPr>
              <a:t>www.PosterPresentations.com</a:t>
            </a:r>
          </a:p>
        </p:txBody>
      </p:sp>
      <p:sp>
        <p:nvSpPr>
          <p:cNvPr id="21" name="Rounded Rectangle 20"/>
          <p:cNvSpPr/>
          <p:nvPr userDrawn="1"/>
        </p:nvSpPr>
        <p:spPr>
          <a:xfrm>
            <a:off x="922339" y="5257807"/>
            <a:ext cx="10050461"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2" name="Rounded Rectangle 21"/>
          <p:cNvSpPr/>
          <p:nvPr userDrawn="1"/>
        </p:nvSpPr>
        <p:spPr>
          <a:xfrm>
            <a:off x="32918400" y="5257807"/>
            <a:ext cx="10050461"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3" name="Rounded Rectangle 22"/>
          <p:cNvSpPr/>
          <p:nvPr userDrawn="1"/>
        </p:nvSpPr>
        <p:spPr>
          <a:xfrm>
            <a:off x="11583204" y="5267330"/>
            <a:ext cx="20724811"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3" name="Group 42"/>
          <p:cNvGrpSpPr/>
          <p:nvPr userDrawn="1"/>
        </p:nvGrpSpPr>
        <p:grpSpPr>
          <a:xfrm>
            <a:off x="44157840" y="-55066"/>
            <a:ext cx="11062138" cy="32973466"/>
            <a:chOff x="44157839" y="-55065"/>
            <a:chExt cx="11062139" cy="32973465"/>
          </a:xfrm>
        </p:grpSpPr>
        <p:sp>
          <p:nvSpPr>
            <p:cNvPr id="44" name="Rectangle 43"/>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5" name="Object 44"/>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3249" name="Image" r:id="rId5" imgW="4571280" imgH="1688760" progId="Photoshop.Image.13">
                    <p:embed/>
                  </p:oleObj>
                </mc:Choice>
                <mc:Fallback>
                  <p:oleObj name="Image" r:id="rId5" imgW="4571280" imgH="1688760" progId="Photoshop.Image.13">
                    <p:embed/>
                    <p:pic>
                      <p:nvPicPr>
                        <p:cNvPr id="0" name=""/>
                        <p:cNvPicPr/>
                        <p:nvPr/>
                      </p:nvPicPr>
                      <p:blipFill>
                        <a:blip r:embed="rId6"/>
                        <a:stretch>
                          <a:fillRect/>
                        </a:stretch>
                      </p:blipFill>
                      <p:spPr>
                        <a:xfrm>
                          <a:off x="46915679" y="3349444"/>
                          <a:ext cx="5586150" cy="2063772"/>
                        </a:xfrm>
                        <a:prstGeom prst="rect">
                          <a:avLst/>
                        </a:prstGeom>
                      </p:spPr>
                    </p:pic>
                  </p:oleObj>
                </mc:Fallback>
              </mc:AlternateContent>
            </a:graphicData>
          </a:graphic>
        </p:graphicFrame>
        <p:pic>
          <p:nvPicPr>
            <p:cNvPr id="46" name="Picture 45"/>
            <p:cNvPicPr>
              <a:picLocks noChangeAspect="1"/>
            </p:cNvPicPr>
            <p:nvPr userDrawn="1"/>
          </p:nvPicPr>
          <p:blipFill>
            <a:blip r:embed="rId7"/>
            <a:stretch>
              <a:fillRect/>
            </a:stretch>
          </p:blipFill>
          <p:spPr>
            <a:xfrm>
              <a:off x="44621819" y="7740040"/>
              <a:ext cx="2969584" cy="1370577"/>
            </a:xfrm>
            <a:prstGeom prst="rect">
              <a:avLst/>
            </a:prstGeom>
            <a:ln>
              <a:noFill/>
            </a:ln>
          </p:spPr>
        </p:pic>
        <p:graphicFrame>
          <p:nvGraphicFramePr>
            <p:cNvPr id="47" name="Object 46"/>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3250" name="Image" r:id="rId8" imgW="1574280" imgH="1053720" progId="Photoshop.Image.13">
                    <p:embed/>
                  </p:oleObj>
                </mc:Choice>
                <mc:Fallback>
                  <p:oleObj name="Image" r:id="rId8" imgW="1574280" imgH="1053720" progId="Photoshop.Image.13">
                    <p:embed/>
                    <p:pic>
                      <p:nvPicPr>
                        <p:cNvPr id="0" name=""/>
                        <p:cNvPicPr/>
                        <p:nvPr/>
                      </p:nvPicPr>
                      <p:blipFill>
                        <a:blip r:embed="rId9"/>
                        <a:stretch>
                          <a:fillRect/>
                        </a:stretch>
                      </p:blipFill>
                      <p:spPr>
                        <a:xfrm>
                          <a:off x="44629619" y="12347263"/>
                          <a:ext cx="1482266" cy="992162"/>
                        </a:xfrm>
                        <a:prstGeom prst="rect">
                          <a:avLst/>
                        </a:prstGeom>
                      </p:spPr>
                    </p:pic>
                  </p:oleObj>
                </mc:Fallback>
              </mc:AlternateContent>
            </a:graphicData>
          </a:graphic>
        </p:graphicFrame>
        <p:grpSp>
          <p:nvGrpSpPr>
            <p:cNvPr id="48" name="Group 47"/>
            <p:cNvGrpSpPr/>
            <p:nvPr userDrawn="1"/>
          </p:nvGrpSpPr>
          <p:grpSpPr>
            <a:xfrm>
              <a:off x="44487207" y="29414560"/>
              <a:ext cx="10354213" cy="1265612"/>
              <a:chOff x="44200453" y="28362386"/>
              <a:chExt cx="9771399" cy="1090622"/>
            </a:xfrm>
          </p:grpSpPr>
          <p:sp>
            <p:nvSpPr>
              <p:cNvPr id="50" name="Rounded Rectangle 49"/>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 name="Picture 7" descr="http://t2.gstatic.com/images?q=tbn:ANd9GcR4APHC6TT9w54M2zn_pvCiBxUNcspYPoVxirLRphBoJabfSvu7zw">
                <a:hlinkClick r:id="rId10"/>
              </p:cNvPr>
              <p:cNvPicPr>
                <a:picLocks noChangeAspect="1" noChangeArrowheads="1"/>
              </p:cNvPicPr>
              <p:nvPr userDrawn="1"/>
            </p:nvPicPr>
            <p:blipFill>
              <a:blip r:embed="rId11" cstate="print"/>
              <a:srcRect/>
              <a:stretch>
                <a:fillRect/>
              </a:stretch>
            </p:blipFill>
            <p:spPr bwMode="auto">
              <a:xfrm>
                <a:off x="44326393" y="28460718"/>
                <a:ext cx="914401" cy="914399"/>
              </a:xfrm>
              <a:prstGeom prst="rect">
                <a:avLst/>
              </a:prstGeom>
              <a:noFill/>
              <a:ln>
                <a:noFill/>
              </a:ln>
            </p:spPr>
          </p:pic>
          <p:sp>
            <p:nvSpPr>
              <p:cNvPr id="52" name="TextBox 51"/>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49" name="TextBox 48"/>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53" name="Group 52"/>
          <p:cNvGrpSpPr/>
          <p:nvPr userDrawn="1"/>
        </p:nvGrpSpPr>
        <p:grpSpPr>
          <a:xfrm>
            <a:off x="-11225187" y="0"/>
            <a:ext cx="11018866" cy="32918400"/>
            <a:chOff x="-11225189" y="-1"/>
            <a:chExt cx="11018865" cy="32918401"/>
          </a:xfrm>
        </p:grpSpPr>
        <p:sp>
          <p:nvSpPr>
            <p:cNvPr id="54" name="Rectangle 53"/>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55" name="Straight Connector 54"/>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6" name="Picture 55"/>
            <p:cNvPicPr>
              <a:picLocks noChangeAspect="1"/>
            </p:cNvPicPr>
            <p:nvPr userDrawn="1"/>
          </p:nvPicPr>
          <p:blipFill>
            <a:blip r:embed="rId12"/>
            <a:stretch>
              <a:fillRect/>
            </a:stretch>
          </p:blipFill>
          <p:spPr>
            <a:xfrm>
              <a:off x="-10740740" y="10261718"/>
              <a:ext cx="1597666" cy="1201935"/>
            </a:xfrm>
            <a:prstGeom prst="rect">
              <a:avLst/>
            </a:prstGeom>
          </p:spPr>
        </p:pic>
        <p:pic>
          <p:nvPicPr>
            <p:cNvPr id="57" name="Picture 56"/>
            <p:cNvPicPr>
              <a:picLocks noChangeAspect="1"/>
            </p:cNvPicPr>
            <p:nvPr userDrawn="1"/>
          </p:nvPicPr>
          <p:blipFill>
            <a:blip r:embed="rId13"/>
            <a:stretch>
              <a:fillRect/>
            </a:stretch>
          </p:blipFill>
          <p:spPr>
            <a:xfrm>
              <a:off x="-10732765" y="15696927"/>
              <a:ext cx="9986808" cy="1053596"/>
            </a:xfrm>
            <a:prstGeom prst="rect">
              <a:avLst/>
            </a:prstGeom>
          </p:spPr>
        </p:pic>
        <p:grpSp>
          <p:nvGrpSpPr>
            <p:cNvPr id="58" name="Group 57"/>
            <p:cNvGrpSpPr/>
            <p:nvPr userDrawn="1"/>
          </p:nvGrpSpPr>
          <p:grpSpPr>
            <a:xfrm>
              <a:off x="-9744993" y="23540952"/>
              <a:ext cx="7531182" cy="2089660"/>
              <a:chOff x="-4470427" y="11016658"/>
              <a:chExt cx="3470785" cy="960079"/>
            </a:xfrm>
          </p:grpSpPr>
          <p:grpSp>
            <p:nvGrpSpPr>
              <p:cNvPr id="64" name="Group 63"/>
              <p:cNvGrpSpPr/>
              <p:nvPr userDrawn="1"/>
            </p:nvGrpSpPr>
            <p:grpSpPr>
              <a:xfrm>
                <a:off x="-2783495" y="11060886"/>
                <a:ext cx="624431" cy="879396"/>
                <a:chOff x="-3958697" y="11117435"/>
                <a:chExt cx="779338" cy="1260169"/>
              </a:xfrm>
            </p:grpSpPr>
            <p:pic>
              <p:nvPicPr>
                <p:cNvPr id="70" name="Picture 69"/>
                <p:cNvPicPr>
                  <a:picLocks noChangeAspect="1"/>
                </p:cNvPicPr>
                <p:nvPr userDrawn="1"/>
              </p:nvPicPr>
              <p:blipFill>
                <a:blip r:embed="rId14"/>
                <a:stretch>
                  <a:fillRect/>
                </a:stretch>
              </p:blipFill>
              <p:spPr>
                <a:xfrm>
                  <a:off x="-3948160" y="11117435"/>
                  <a:ext cx="768801" cy="1090857"/>
                </a:xfrm>
                <a:prstGeom prst="rect">
                  <a:avLst/>
                </a:prstGeom>
              </p:spPr>
            </p:pic>
            <p:sp>
              <p:nvSpPr>
                <p:cNvPr id="71" name="TextBox 70"/>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65" name="Group 64"/>
              <p:cNvGrpSpPr/>
              <p:nvPr userDrawn="1"/>
            </p:nvGrpSpPr>
            <p:grpSpPr>
              <a:xfrm>
                <a:off x="-2033159" y="11060888"/>
                <a:ext cx="1033517" cy="893534"/>
                <a:chOff x="-2921738" y="11200127"/>
                <a:chExt cx="1420279" cy="1227911"/>
              </a:xfrm>
            </p:grpSpPr>
            <p:pic>
              <p:nvPicPr>
                <p:cNvPr id="68" name="Picture 67"/>
                <p:cNvPicPr>
                  <a:picLocks noChangeAspect="1"/>
                </p:cNvPicPr>
                <p:nvPr userDrawn="1"/>
              </p:nvPicPr>
              <p:blipFill>
                <a:blip r:embed="rId14"/>
                <a:stretch>
                  <a:fillRect/>
                </a:stretch>
              </p:blipFill>
              <p:spPr>
                <a:xfrm>
                  <a:off x="-2921738" y="11200127"/>
                  <a:ext cx="1420279" cy="1029694"/>
                </a:xfrm>
                <a:prstGeom prst="rect">
                  <a:avLst/>
                </a:prstGeom>
              </p:spPr>
            </p:pic>
            <p:sp>
              <p:nvSpPr>
                <p:cNvPr id="69" name="TextBox 68"/>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66" name="Picture 65"/>
              <p:cNvPicPr>
                <a:picLocks noChangeAspect="1"/>
              </p:cNvPicPr>
              <p:nvPr userDrawn="1"/>
            </p:nvPicPr>
            <p:blipFill>
              <a:blip r:embed="rId15"/>
              <a:stretch>
                <a:fillRect/>
              </a:stretch>
            </p:blipFill>
            <p:spPr>
              <a:xfrm>
                <a:off x="-4470427" y="11016658"/>
                <a:ext cx="1098742" cy="847761"/>
              </a:xfrm>
              <a:prstGeom prst="rect">
                <a:avLst/>
              </a:prstGeom>
            </p:spPr>
          </p:pic>
          <p:sp>
            <p:nvSpPr>
              <p:cNvPr id="67" name="TextBox 66"/>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59" name="Group 58"/>
            <p:cNvGrpSpPr/>
            <p:nvPr userDrawn="1"/>
          </p:nvGrpSpPr>
          <p:grpSpPr>
            <a:xfrm>
              <a:off x="-10383406" y="27751412"/>
              <a:ext cx="9292237" cy="2453251"/>
              <a:chOff x="-4747905" y="12734137"/>
              <a:chExt cx="4282376" cy="1127128"/>
            </a:xfrm>
          </p:grpSpPr>
          <p:graphicFrame>
            <p:nvGraphicFramePr>
              <p:cNvPr id="60" name="Object 59"/>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3251" name="Image" r:id="rId16" imgW="1828440" imgH="1117440" progId="Photoshop.Image.13">
                      <p:embed/>
                    </p:oleObj>
                  </mc:Choice>
                  <mc:Fallback>
                    <p:oleObj name="Image" r:id="rId16" imgW="1828440" imgH="1117440" progId="Photoshop.Image.13">
                      <p:embed/>
                      <p:pic>
                        <p:nvPicPr>
                          <p:cNvPr id="0" name=""/>
                          <p:cNvPicPr/>
                          <p:nvPr/>
                        </p:nvPicPr>
                        <p:blipFill>
                          <a:blip r:embed="rId17"/>
                          <a:stretch>
                            <a:fillRect/>
                          </a:stretch>
                        </p:blipFill>
                        <p:spPr>
                          <a:xfrm>
                            <a:off x="-4533347" y="12734142"/>
                            <a:ext cx="1828800" cy="1117600"/>
                          </a:xfrm>
                          <a:prstGeom prst="rect">
                            <a:avLst/>
                          </a:prstGeom>
                        </p:spPr>
                      </p:pic>
                    </p:oleObj>
                  </mc:Fallback>
                </mc:AlternateContent>
              </a:graphicData>
            </a:graphic>
          </p:graphicFrame>
          <p:graphicFrame>
            <p:nvGraphicFramePr>
              <p:cNvPr id="61" name="Object 60"/>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3252" name="Image" r:id="rId18" imgW="1828440" imgH="1117440" progId="Photoshop.Image.13">
                      <p:embed/>
                    </p:oleObj>
                  </mc:Choice>
                  <mc:Fallback>
                    <p:oleObj name="Image" r:id="rId18" imgW="1828440" imgH="1117440" progId="Photoshop.Image.13">
                      <p:embed/>
                      <p:pic>
                        <p:nvPicPr>
                          <p:cNvPr id="0" name=""/>
                          <p:cNvPicPr/>
                          <p:nvPr/>
                        </p:nvPicPr>
                        <p:blipFill>
                          <a:blip r:embed="rId19"/>
                          <a:stretch>
                            <a:fillRect/>
                          </a:stretch>
                        </p:blipFill>
                        <p:spPr>
                          <a:xfrm>
                            <a:off x="-2456641" y="12737835"/>
                            <a:ext cx="1828800" cy="1117600"/>
                          </a:xfrm>
                          <a:prstGeom prst="rect">
                            <a:avLst/>
                          </a:prstGeom>
                        </p:spPr>
                      </p:pic>
                    </p:oleObj>
                  </mc:Fallback>
                </mc:AlternateContent>
              </a:graphicData>
            </a:graphic>
          </p:graphicFrame>
          <p:sp>
            <p:nvSpPr>
              <p:cNvPr id="62" name="TextBox 61"/>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63" name="TextBox 62"/>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37" name="Picture 36" descr="SSU_Vertical_White.eps"/>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654" r:id="rId1"/>
    <p:sldLayoutId id="2147483821" r:id="rId2"/>
  </p:sldLayoutIdLst>
  <p:txStyles>
    <p:titleStyle>
      <a:lvl1pPr algn="ctr" defTabSz="4387498" rtl="0" eaLnBrk="1" latinLnBrk="0" hangingPunct="1">
        <a:spcBef>
          <a:spcPct val="0"/>
        </a:spcBef>
        <a:buNone/>
        <a:defRPr sz="8600" kern="1200">
          <a:solidFill>
            <a:schemeClr val="bg1"/>
          </a:solidFill>
          <a:latin typeface="Trebuchet MS" pitchFamily="34" charset="0"/>
          <a:ea typeface="+mj-ea"/>
          <a:cs typeface="+mj-cs"/>
        </a:defRPr>
      </a:lvl1pPr>
    </p:titleStyle>
    <p:bodyStyle>
      <a:lvl1pPr marL="1645310" indent="-1645310" algn="l" defTabSz="4387498"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5642" name="Image" r:id="rId3" imgW="4571280" imgH="1688760" progId="Photoshop.Image.13">
                    <p:embed/>
                  </p:oleObj>
                </mc:Choice>
                <mc:Fallback>
                  <p:oleObj name="Image" r:id="rId3" imgW="4571280" imgH="1688760" progId="Photoshop.Image.13">
                    <p:embed/>
                    <p:pic>
                      <p:nvPicPr>
                        <p:cNvPr id="0" name=""/>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5643" name="Image" r:id="rId6" imgW="1574280" imgH="1053720" progId="Photoshop.Image.13">
                    <p:embed/>
                  </p:oleObj>
                </mc:Choice>
                <mc:Fallback>
                  <p:oleObj name="Image" r:id="rId6" imgW="1574280" imgH="1053720" progId="Photoshop.Image.13">
                    <p:embed/>
                    <p:pic>
                      <p:nvPicPr>
                        <p:cNvPr id="0" name=""/>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0"/>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2"/>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2"/>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3"/>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5644" name="Image" r:id="rId14" imgW="1828440" imgH="1117440" progId="Photoshop.Image.13">
                      <p:embed/>
                    </p:oleObj>
                  </mc:Choice>
                  <mc:Fallback>
                    <p:oleObj name="Image" r:id="rId14" imgW="1828440" imgH="1117440" progId="Photoshop.Image.13">
                      <p:embed/>
                      <p:pic>
                        <p:nvPicPr>
                          <p:cNvPr id="0" name=""/>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5645" name="Image" r:id="rId16" imgW="1828440" imgH="1117440" progId="Photoshop.Image.13">
                      <p:embed/>
                    </p:oleObj>
                  </mc:Choice>
                  <mc:Fallback>
                    <p:oleObj name="Image" r:id="rId16" imgW="1828440" imgH="1117440" progId="Photoshop.Image.13">
                      <p:embed/>
                      <p:pic>
                        <p:nvPicPr>
                          <p:cNvPr id="0" name=""/>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5646" name="Image" r:id="rId19" imgW="4571280" imgH="1688760" progId="Photoshop.Image.13">
                    <p:embed/>
                  </p:oleObj>
                </mc:Choice>
                <mc:Fallback>
                  <p:oleObj name="Image" r:id="rId19" imgW="4571280" imgH="1688760" progId="Photoshop.Image.13">
                    <p:embed/>
                    <p:pic>
                      <p:nvPicPr>
                        <p:cNvPr id="0" name=""/>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5647" name="Image" r:id="rId20" imgW="1574280" imgH="1053720" progId="Photoshop.Image.13">
                    <p:embed/>
                  </p:oleObj>
                </mc:Choice>
                <mc:Fallback>
                  <p:oleObj name="Image" r:id="rId20" imgW="1574280" imgH="1053720" progId="Photoshop.Image.13">
                    <p:embed/>
                    <p:pic>
                      <p:nvPicPr>
                        <p:cNvPr id="0" name=""/>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0"/>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2"/>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2"/>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3"/>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5648" name="Image" r:id="rId21" imgW="1828440" imgH="1117440" progId="Photoshop.Image.13">
                      <p:embed/>
                    </p:oleObj>
                  </mc:Choice>
                  <mc:Fallback>
                    <p:oleObj name="Image" r:id="rId21" imgW="1828440" imgH="1117440" progId="Photoshop.Image.13">
                      <p:embed/>
                      <p:pic>
                        <p:nvPicPr>
                          <p:cNvPr id="0" name=""/>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5649" name="Image" r:id="rId22" imgW="1828440" imgH="1117440" progId="Photoshop.Image.13">
                      <p:embed/>
                    </p:oleObj>
                  </mc:Choice>
                  <mc:Fallback>
                    <p:oleObj name="Image" r:id="rId22" imgW="1828440" imgH="1117440" progId="Photoshop.Image.13">
                      <p:embed/>
                      <p:pic>
                        <p:nvPicPr>
                          <p:cNvPr id="0" name=""/>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6666"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6667"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6668"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6669"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6670" name="Image" r:id="rId20" imgW="4571280" imgH="1688760" progId="Photoshop.Image.13">
                    <p:embed/>
                  </p:oleObj>
                </mc:Choice>
                <mc:Fallback>
                  <p:oleObj name="Image" r:id="rId20"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6671" name="Image" r:id="rId21" imgW="1574280" imgH="1053720" progId="Photoshop.Image.13">
                    <p:embed/>
                  </p:oleObj>
                </mc:Choice>
                <mc:Fallback>
                  <p:oleObj name="Image" r:id="rId21"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4"/>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6672" name="Image" r:id="rId22" imgW="1828440" imgH="1117440" progId="Photoshop.Image.13">
                      <p:embed/>
                    </p:oleObj>
                  </mc:Choice>
                  <mc:Fallback>
                    <p:oleObj name="Image" r:id="rId22"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6673" name="Image" r:id="rId23" imgW="1828440" imgH="1117440" progId="Photoshop.Image.13">
                      <p:embed/>
                    </p:oleObj>
                  </mc:Choice>
                  <mc:Fallback>
                    <p:oleObj name="Image" r:id="rId23"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25"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7690"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7691"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7692"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7693"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7694" name="Image" r:id="rId20" imgW="4571280" imgH="1688760" progId="Photoshop.Image.13">
                    <p:embed/>
                  </p:oleObj>
                </mc:Choice>
                <mc:Fallback>
                  <p:oleObj name="Image" r:id="rId20"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7695" name="Image" r:id="rId21" imgW="1574280" imgH="1053720" progId="Photoshop.Image.13">
                    <p:embed/>
                  </p:oleObj>
                </mc:Choice>
                <mc:Fallback>
                  <p:oleObj name="Image" r:id="rId21"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4"/>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7696" name="Image" r:id="rId22" imgW="1828440" imgH="1117440" progId="Photoshop.Image.13">
                      <p:embed/>
                    </p:oleObj>
                  </mc:Choice>
                  <mc:Fallback>
                    <p:oleObj name="Image" r:id="rId22"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7697" name="Image" r:id="rId23" imgW="1828440" imgH="1117440" progId="Photoshop.Image.13">
                      <p:embed/>
                    </p:oleObj>
                  </mc:Choice>
                  <mc:Fallback>
                    <p:oleObj name="Image" r:id="rId23"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27"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8714"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8715"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8716"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8717"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8718" name="Image" r:id="rId20" imgW="4571280" imgH="1688760" progId="Photoshop.Image.13">
                    <p:embed/>
                  </p:oleObj>
                </mc:Choice>
                <mc:Fallback>
                  <p:oleObj name="Image" r:id="rId20"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8719" name="Image" r:id="rId21" imgW="1574280" imgH="1053720" progId="Photoshop.Image.13">
                    <p:embed/>
                  </p:oleObj>
                </mc:Choice>
                <mc:Fallback>
                  <p:oleObj name="Image" r:id="rId21"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4"/>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8720" name="Image" r:id="rId22" imgW="1828440" imgH="1117440" progId="Photoshop.Image.13">
                      <p:embed/>
                    </p:oleObj>
                  </mc:Choice>
                  <mc:Fallback>
                    <p:oleObj name="Image" r:id="rId22"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8721" name="Image" r:id="rId23" imgW="1828440" imgH="1117440" progId="Photoshop.Image.13">
                      <p:embed/>
                    </p:oleObj>
                  </mc:Choice>
                  <mc:Fallback>
                    <p:oleObj name="Image" r:id="rId23"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29"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9738"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9739"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9740"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9741"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9742" name="Image" r:id="rId20" imgW="4571280" imgH="1688760" progId="Photoshop.Image.13">
                    <p:embed/>
                  </p:oleObj>
                </mc:Choice>
                <mc:Fallback>
                  <p:oleObj name="Image" r:id="rId20"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9743" name="Image" r:id="rId21" imgW="1574280" imgH="1053720" progId="Photoshop.Image.13">
                    <p:embed/>
                  </p:oleObj>
                </mc:Choice>
                <mc:Fallback>
                  <p:oleObj name="Image" r:id="rId21"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4"/>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9744" name="Image" r:id="rId22" imgW="1828440" imgH="1117440" progId="Photoshop.Image.13">
                      <p:embed/>
                    </p:oleObj>
                  </mc:Choice>
                  <mc:Fallback>
                    <p:oleObj name="Image" r:id="rId22"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9745" name="Image" r:id="rId23" imgW="1828440" imgH="1117440" progId="Photoshop.Image.13">
                      <p:embed/>
                    </p:oleObj>
                  </mc:Choice>
                  <mc:Fallback>
                    <p:oleObj name="Image" r:id="rId23"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31"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20762"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20763"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20764"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20765"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20766" name="Image" r:id="rId20" imgW="4571280" imgH="1688760" progId="Photoshop.Image.13">
                    <p:embed/>
                  </p:oleObj>
                </mc:Choice>
                <mc:Fallback>
                  <p:oleObj name="Image" r:id="rId20"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20767" name="Image" r:id="rId21" imgW="1574280" imgH="1053720" progId="Photoshop.Image.13">
                    <p:embed/>
                  </p:oleObj>
                </mc:Choice>
                <mc:Fallback>
                  <p:oleObj name="Image" r:id="rId21"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4"/>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20768" name="Image" r:id="rId22" imgW="1828440" imgH="1117440" progId="Photoshop.Image.13">
                      <p:embed/>
                    </p:oleObj>
                  </mc:Choice>
                  <mc:Fallback>
                    <p:oleObj name="Image" r:id="rId22"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20769" name="Image" r:id="rId23" imgW="1828440" imgH="1117440" progId="Photoshop.Image.13">
                      <p:embed/>
                    </p:oleObj>
                  </mc:Choice>
                  <mc:Fallback>
                    <p:oleObj name="Image" r:id="rId23"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33"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4.jpg"/><Relationship Id="rId4" Type="http://schemas.openxmlformats.org/officeDocument/2006/relationships/image" Target="../media/image1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1361061" y="6228055"/>
            <a:ext cx="9171432" cy="7183331"/>
          </a:xfrm>
        </p:spPr>
        <p:txBody>
          <a:bodyPr/>
          <a:lstStyle/>
          <a:p>
            <a:pPr marL="342900" indent="-342900">
              <a:buFont typeface="Arial" panose="020B0604020202020204" pitchFamily="34" charset="0"/>
              <a:buChar char="•"/>
            </a:pPr>
            <a:r>
              <a:rPr lang="en-US" sz="2900" dirty="0">
                <a:latin typeface="+mn-lt"/>
              </a:rPr>
              <a:t>Surgical site infections are some of the most common hospital-acquired infections and are associated with higher rates of morbidity and mortality for patients. </a:t>
            </a:r>
          </a:p>
          <a:p>
            <a:pPr marL="342900" indent="-342900">
              <a:buFont typeface="Arial" panose="020B0604020202020204" pitchFamily="34" charset="0"/>
              <a:buChar char="•"/>
            </a:pPr>
            <a:r>
              <a:rPr lang="en-US" sz="2900" dirty="0">
                <a:latin typeface="+mn-lt"/>
              </a:rPr>
              <a:t>Surgical site infections can increase length of hospital stay for patients and elevate healthcare costs. </a:t>
            </a:r>
          </a:p>
          <a:p>
            <a:pPr marL="342900" indent="-342900">
              <a:buFont typeface="Arial" panose="020B0604020202020204" pitchFamily="34" charset="0"/>
              <a:buChar char="•"/>
            </a:pPr>
            <a:r>
              <a:rPr lang="en-US" sz="2900" dirty="0">
                <a:latin typeface="+mn-lt"/>
              </a:rPr>
              <a:t>Surgical site infections account for the largest portion of healthcare associated infection costs nationally and inflict an estimated cost of $20,785 per case.</a:t>
            </a:r>
          </a:p>
          <a:p>
            <a:pPr marL="342900" indent="-342900">
              <a:buFont typeface="Arial" panose="020B0604020202020204" pitchFamily="34" charset="0"/>
              <a:buChar char="•"/>
            </a:pPr>
            <a:r>
              <a:rPr lang="en-US" sz="2900" dirty="0">
                <a:latin typeface="+mn-lt"/>
              </a:rPr>
              <a:t>Research exploring surgical site infections in the pediatric orthopedic population is limited. Many interventions and assumed risks within the pediatric population are extrapolated from data collected from adults. </a:t>
            </a:r>
          </a:p>
          <a:p>
            <a:pPr marL="342900" indent="-342900">
              <a:buFont typeface="Arial" panose="020B0604020202020204" pitchFamily="34" charset="0"/>
              <a:buChar char="•"/>
            </a:pPr>
            <a:endParaRPr lang="en-US" dirty="0">
              <a:latin typeface="Gill Sans"/>
              <a:cs typeface="Gill Sans"/>
            </a:endParaRPr>
          </a:p>
        </p:txBody>
      </p:sp>
      <p:sp>
        <p:nvSpPr>
          <p:cNvPr id="5" name="Text Placeholder 4"/>
          <p:cNvSpPr>
            <a:spLocks noGrp="1"/>
          </p:cNvSpPr>
          <p:nvPr>
            <p:ph type="body" sz="quarter" idx="11"/>
          </p:nvPr>
        </p:nvSpPr>
        <p:spPr>
          <a:xfrm>
            <a:off x="922339" y="5541091"/>
            <a:ext cx="10048877" cy="769373"/>
          </a:xfrm>
        </p:spPr>
        <p:txBody>
          <a:bodyPr/>
          <a:lstStyle/>
          <a:p>
            <a:r>
              <a:rPr lang="en-US" dirty="0"/>
              <a:t>Introduction</a:t>
            </a:r>
          </a:p>
        </p:txBody>
      </p:sp>
      <p:sp>
        <p:nvSpPr>
          <p:cNvPr id="7" name="Text Placeholder 6"/>
          <p:cNvSpPr>
            <a:spLocks noGrp="1"/>
          </p:cNvSpPr>
          <p:nvPr>
            <p:ph type="body" sz="quarter" idx="20"/>
          </p:nvPr>
        </p:nvSpPr>
        <p:spPr>
          <a:xfrm>
            <a:off x="922339" y="19778631"/>
            <a:ext cx="10050461" cy="775560"/>
          </a:xfrm>
        </p:spPr>
        <p:txBody>
          <a:bodyPr/>
          <a:lstStyle/>
          <a:p>
            <a:r>
              <a:rPr lang="en-US" dirty="0"/>
              <a:t>Background</a:t>
            </a:r>
          </a:p>
        </p:txBody>
      </p:sp>
      <p:sp>
        <p:nvSpPr>
          <p:cNvPr id="8" name="Text Placeholder 7"/>
          <p:cNvSpPr>
            <a:spLocks noGrp="1"/>
          </p:cNvSpPr>
          <p:nvPr>
            <p:ph type="body" sz="quarter" idx="21"/>
          </p:nvPr>
        </p:nvSpPr>
        <p:spPr>
          <a:xfrm>
            <a:off x="12003124" y="14458735"/>
            <a:ext cx="9171432" cy="9233123"/>
          </a:xfrm>
        </p:spPr>
        <p:txBody>
          <a:bodyPr/>
          <a:lstStyle/>
          <a:p>
            <a:pPr marL="342900" indent="-342900">
              <a:buFont typeface="Arial" panose="020B0604020202020204" pitchFamily="34" charset="0"/>
              <a:buChar char="•"/>
            </a:pPr>
            <a:r>
              <a:rPr lang="en-US" sz="3000" dirty="0">
                <a:latin typeface="+mn-lt"/>
              </a:rPr>
              <a:t>A systematic review of the literature was conducted </a:t>
            </a:r>
            <a:r>
              <a:rPr lang="en-US" sz="2900" dirty="0">
                <a:latin typeface="+mn-lt"/>
              </a:rPr>
              <a:t>to identify risk factors associated with acquiring surgical site infections in pediatric patients undergoing orthopedic surgery. </a:t>
            </a:r>
          </a:p>
          <a:p>
            <a:pPr marL="342900" indent="-342900">
              <a:buFont typeface="Arial" panose="020B0604020202020204" pitchFamily="34" charset="0"/>
              <a:buChar char="•"/>
            </a:pPr>
            <a:r>
              <a:rPr lang="en-US" sz="2900" dirty="0">
                <a:latin typeface="+mn-lt"/>
              </a:rPr>
              <a:t>Additionally, identified in the search was interventions used within the pediatric orthopedic population to mitigate the risk of acquiring a surgical site infection.</a:t>
            </a:r>
          </a:p>
          <a:p>
            <a:pPr marL="342900" indent="-342900">
              <a:buFont typeface="Arial" panose="020B0604020202020204" pitchFamily="34" charset="0"/>
              <a:buChar char="•"/>
            </a:pPr>
            <a:r>
              <a:rPr lang="en-US" sz="2900" dirty="0">
                <a:latin typeface="+mn-lt"/>
              </a:rPr>
              <a:t> The database Cumulative Index of Nursing and Allied Health Literature (CINAHL) Plus with Full Text was used. </a:t>
            </a:r>
          </a:p>
          <a:p>
            <a:pPr marL="342900" indent="-342900">
              <a:buFont typeface="Arial" panose="020B0604020202020204" pitchFamily="34" charset="0"/>
              <a:buChar char="•"/>
            </a:pPr>
            <a:r>
              <a:rPr lang="en-US" sz="2900" dirty="0">
                <a:latin typeface="+mn-lt"/>
              </a:rPr>
              <a:t>A Boolean search was conducted using the key words, “pediatric” and orthopedic surgery” and “surgical site infections”. </a:t>
            </a:r>
          </a:p>
          <a:p>
            <a:pPr marL="342900" indent="-342900">
              <a:buFont typeface="Arial" panose="020B0604020202020204" pitchFamily="34" charset="0"/>
              <a:buChar char="•"/>
            </a:pPr>
            <a:r>
              <a:rPr lang="en-US" sz="2900" dirty="0">
                <a:latin typeface="+mn-lt"/>
              </a:rPr>
              <a:t>The search was narrowed down to identify articles that were published between 2011 to 2021.</a:t>
            </a:r>
          </a:p>
          <a:p>
            <a:pPr marL="342900" indent="-342900">
              <a:buFont typeface="Arial" panose="020B0604020202020204" pitchFamily="34" charset="0"/>
              <a:buChar char="•"/>
            </a:pPr>
            <a:r>
              <a:rPr lang="en-US" sz="2900" dirty="0">
                <a:latin typeface="+mn-lt"/>
              </a:rPr>
              <a:t>19 articles underwent full text review. 9 articles were relevant to the topic and met criteria to be included in this systematic review.</a:t>
            </a:r>
          </a:p>
        </p:txBody>
      </p:sp>
      <p:sp>
        <p:nvSpPr>
          <p:cNvPr id="9" name="Text Placeholder 8"/>
          <p:cNvSpPr>
            <a:spLocks noGrp="1"/>
          </p:cNvSpPr>
          <p:nvPr>
            <p:ph type="body" sz="quarter" idx="22"/>
          </p:nvPr>
        </p:nvSpPr>
        <p:spPr>
          <a:xfrm>
            <a:off x="11564402" y="13576182"/>
            <a:ext cx="10048877" cy="775560"/>
          </a:xfrm>
        </p:spPr>
        <p:txBody>
          <a:bodyPr/>
          <a:lstStyle/>
          <a:p>
            <a:r>
              <a:rPr lang="en-US" dirty="0"/>
              <a:t>Methods</a:t>
            </a:r>
          </a:p>
        </p:txBody>
      </p:sp>
      <p:sp>
        <p:nvSpPr>
          <p:cNvPr id="10" name="Text Placeholder 9"/>
          <p:cNvSpPr>
            <a:spLocks noGrp="1"/>
          </p:cNvSpPr>
          <p:nvPr>
            <p:ph type="body" sz="quarter" idx="23"/>
          </p:nvPr>
        </p:nvSpPr>
        <p:spPr>
          <a:xfrm>
            <a:off x="22693884" y="6230466"/>
            <a:ext cx="9171432" cy="17820089"/>
          </a:xfrm>
        </p:spPr>
        <p:txBody>
          <a:bodyPr/>
          <a:lstStyle/>
          <a:p>
            <a:r>
              <a:rPr lang="en-US" sz="2900" u="sng" dirty="0">
                <a:latin typeface="+mn-lt"/>
              </a:rPr>
              <a:t>Weight and Nutritional Status</a:t>
            </a:r>
          </a:p>
          <a:p>
            <a:pPr marL="457200" indent="-457200">
              <a:buFont typeface="Arial" panose="020B0604020202020204" pitchFamily="34" charset="0"/>
              <a:buChar char="•"/>
            </a:pPr>
            <a:r>
              <a:rPr lang="en-US" sz="2900" dirty="0">
                <a:latin typeface="+mn-lt"/>
              </a:rPr>
              <a:t>Weight and nutritional status play a role in predicting the incidences of a surgical site within the pediatric orthopedic population.</a:t>
            </a:r>
          </a:p>
          <a:p>
            <a:pPr marL="457200" indent="-457200">
              <a:buFont typeface="Arial" panose="020B0604020202020204" pitchFamily="34" charset="0"/>
              <a:buChar char="•"/>
            </a:pPr>
            <a:r>
              <a:rPr lang="en-US" sz="2900" dirty="0">
                <a:latin typeface="+mn-lt"/>
              </a:rPr>
              <a:t>The risk of developing surgical site infection is increased in children who are overweight or obese. </a:t>
            </a:r>
          </a:p>
          <a:p>
            <a:pPr marL="457200" indent="-457200">
              <a:buFont typeface="Arial" panose="020B0604020202020204" pitchFamily="34" charset="0"/>
              <a:buChar char="•"/>
            </a:pPr>
            <a:r>
              <a:rPr lang="en-US" sz="2900" dirty="0">
                <a:latin typeface="+mn-lt"/>
              </a:rPr>
              <a:t>The risk of developing a surgical site infection increased in children who are underweight and malnourished.</a:t>
            </a:r>
          </a:p>
          <a:p>
            <a:r>
              <a:rPr lang="en-US" sz="2900" u="sng" dirty="0">
                <a:latin typeface="+mn-lt"/>
              </a:rPr>
              <a:t>Prophylactic Antibiotic Selection</a:t>
            </a:r>
          </a:p>
          <a:p>
            <a:pPr marL="457200" indent="-457200">
              <a:buFont typeface="Arial" panose="020B0604020202020204" pitchFamily="34" charset="0"/>
              <a:buChar char="•"/>
            </a:pPr>
            <a:r>
              <a:rPr lang="en-US" sz="2900" dirty="0">
                <a:latin typeface="+mn-lt"/>
              </a:rPr>
              <a:t>Prophylactic antibiotic selection and dosing needs to be specific to both the possible pathogen and the patient. There are many challenges that can make this difficult to achieve.</a:t>
            </a:r>
          </a:p>
          <a:p>
            <a:pPr marL="457200" indent="-457200">
              <a:buFont typeface="Arial" panose="020B0604020202020204" pitchFamily="34" charset="0"/>
              <a:buChar char="•"/>
            </a:pPr>
            <a:r>
              <a:rPr lang="en-US" sz="2900" dirty="0">
                <a:latin typeface="+mn-lt"/>
              </a:rPr>
              <a:t>Staphylococcus aureus which is present on the skin in the normal flora is the most common causative agent in orthopedic surgical site infection development for the pediatric population </a:t>
            </a:r>
          </a:p>
          <a:p>
            <a:pPr marL="457200" indent="-457200">
              <a:buFont typeface="Arial" panose="020B0604020202020204" pitchFamily="34" charset="0"/>
              <a:buChar char="•"/>
            </a:pPr>
            <a:r>
              <a:rPr lang="en-US" sz="2900" dirty="0">
                <a:latin typeface="+mn-lt"/>
              </a:rPr>
              <a:t>To mitigate the risk of staphylococcus aureus risk cefazolin must be dosed adequately for the child’s weight.</a:t>
            </a:r>
          </a:p>
          <a:p>
            <a:pPr marL="457200" indent="-457200">
              <a:buFont typeface="Arial" panose="020B0604020202020204" pitchFamily="34" charset="0"/>
              <a:buChar char="•"/>
            </a:pPr>
            <a:r>
              <a:rPr lang="en-US" sz="2900" dirty="0">
                <a:latin typeface="+mn-lt"/>
              </a:rPr>
              <a:t>Children who screened positive for MRSA must have adjustments in their antibiotic prophylactic regimen to include vancomycin.</a:t>
            </a:r>
          </a:p>
          <a:p>
            <a:pPr marL="457200" indent="-457200">
              <a:buFont typeface="Arial" panose="020B0604020202020204" pitchFamily="34" charset="0"/>
              <a:buChar char="•"/>
            </a:pPr>
            <a:r>
              <a:rPr lang="en-US" sz="2900" dirty="0">
                <a:latin typeface="+mn-lt"/>
              </a:rPr>
              <a:t>Longer operation time is associated with increase blood loss.   Amount of blood loss matters because antibiotics are lost with the blood causing a decrease in the serum concentration within the body.</a:t>
            </a:r>
          </a:p>
          <a:p>
            <a:r>
              <a:rPr lang="en-US" sz="2900" u="sng" dirty="0">
                <a:latin typeface="+mn-lt"/>
              </a:rPr>
              <a:t>Bundle Approach to Interventions </a:t>
            </a:r>
          </a:p>
          <a:p>
            <a:pPr marL="342900" indent="-342900">
              <a:buFont typeface="Arial" panose="020B0604020202020204" pitchFamily="34" charset="0"/>
              <a:buChar char="•"/>
            </a:pPr>
            <a:r>
              <a:rPr lang="en-US" sz="2900" dirty="0">
                <a:latin typeface="+mn-lt"/>
              </a:rPr>
              <a:t>A bundle approach to interventions can help to reduce the rate of surgical site infections, however, strict compliance amongst staff, patients and their families can be difficult to ensure.</a:t>
            </a:r>
          </a:p>
          <a:p>
            <a:pPr marL="342900" indent="-342900">
              <a:buFont typeface="Arial" panose="020B0604020202020204" pitchFamily="34" charset="0"/>
              <a:buChar char="•"/>
            </a:pPr>
            <a:r>
              <a:rPr lang="en-US" sz="2900" dirty="0">
                <a:latin typeface="+mn-lt"/>
              </a:rPr>
              <a:t>Compliance plays a role in the bundles success.</a:t>
            </a:r>
          </a:p>
          <a:p>
            <a:endParaRPr lang="en-US" sz="3000" dirty="0">
              <a:latin typeface="+mn-lt"/>
            </a:endParaRPr>
          </a:p>
        </p:txBody>
      </p:sp>
      <p:sp>
        <p:nvSpPr>
          <p:cNvPr id="11" name="Text Placeholder 10"/>
          <p:cNvSpPr>
            <a:spLocks noGrp="1"/>
          </p:cNvSpPr>
          <p:nvPr>
            <p:ph type="body" sz="quarter" idx="24"/>
          </p:nvPr>
        </p:nvSpPr>
        <p:spPr/>
        <p:txBody>
          <a:bodyPr/>
          <a:lstStyle/>
          <a:p>
            <a:r>
              <a:rPr lang="en-US" dirty="0"/>
              <a:t>Results</a:t>
            </a:r>
          </a:p>
        </p:txBody>
      </p:sp>
      <p:sp>
        <p:nvSpPr>
          <p:cNvPr id="12" name="Text Placeholder 11"/>
          <p:cNvSpPr>
            <a:spLocks noGrp="1"/>
          </p:cNvSpPr>
          <p:nvPr>
            <p:ph type="body" sz="quarter" idx="25"/>
          </p:nvPr>
        </p:nvSpPr>
        <p:spPr/>
        <p:txBody>
          <a:bodyPr/>
          <a:lstStyle/>
          <a:p>
            <a:r>
              <a:rPr lang="en-US" dirty="0"/>
              <a:t>Conclusion</a:t>
            </a:r>
          </a:p>
        </p:txBody>
      </p:sp>
      <p:sp>
        <p:nvSpPr>
          <p:cNvPr id="13" name="Text Placeholder 12"/>
          <p:cNvSpPr>
            <a:spLocks noGrp="1"/>
          </p:cNvSpPr>
          <p:nvPr>
            <p:ph type="body" sz="quarter" idx="26"/>
          </p:nvPr>
        </p:nvSpPr>
        <p:spPr>
          <a:xfrm>
            <a:off x="33281170" y="6307092"/>
            <a:ext cx="9171432" cy="8309794"/>
          </a:xfrm>
        </p:spPr>
        <p:txBody>
          <a:bodyPr/>
          <a:lstStyle/>
          <a:p>
            <a:pPr marL="457200" indent="-457200">
              <a:buFont typeface="Arial" panose="020B0604020202020204" pitchFamily="34" charset="0"/>
              <a:buChar char="•"/>
            </a:pPr>
            <a:r>
              <a:rPr lang="en-US" sz="2900" dirty="0">
                <a:latin typeface="+mn-lt"/>
              </a:rPr>
              <a:t>The research shows that meaningful reduction in surgical site infections within the pediatric population can be achieved, however, there are numerous challenges.</a:t>
            </a:r>
          </a:p>
          <a:p>
            <a:pPr marL="457200" indent="-457200">
              <a:buFont typeface="Arial" panose="020B0604020202020204" pitchFamily="34" charset="0"/>
              <a:buChar char="•"/>
            </a:pPr>
            <a:r>
              <a:rPr lang="en-US" sz="2900" dirty="0">
                <a:latin typeface="+mn-lt"/>
              </a:rPr>
              <a:t>There is still a need for more research within population to further identify associated risk factors and interventions.</a:t>
            </a:r>
          </a:p>
          <a:p>
            <a:pPr marL="457200" indent="-457200">
              <a:buFont typeface="Arial" panose="020B0604020202020204" pitchFamily="34" charset="0"/>
              <a:buChar char="•"/>
            </a:pPr>
            <a:r>
              <a:rPr lang="en-US" sz="2900" dirty="0">
                <a:latin typeface="+mn-lt"/>
              </a:rPr>
              <a:t>It is imperative that nurses and other medical staff members implement proper preventative measures to decrease the incidences of surgical site infections in order to promote safe, high quality patient care. </a:t>
            </a:r>
          </a:p>
          <a:p>
            <a:pPr marL="457200" indent="-457200">
              <a:buFont typeface="Arial" panose="020B0604020202020204" pitchFamily="34" charset="0"/>
              <a:buChar char="•"/>
            </a:pPr>
            <a:r>
              <a:rPr lang="en-US" sz="2900" dirty="0">
                <a:latin typeface="+mn-lt"/>
                <a:cs typeface="Gill Sans"/>
              </a:rPr>
              <a:t>Positive outcomes within this population can promote proper growth and development and foster further health promotion into adulthood.</a:t>
            </a:r>
          </a:p>
          <a:p>
            <a:pPr marL="457200" indent="-457200">
              <a:buFont typeface="Arial" panose="020B0604020202020204" pitchFamily="34" charset="0"/>
              <a:buChar char="•"/>
            </a:pPr>
            <a:endParaRPr lang="en-US" sz="3000" dirty="0">
              <a:cs typeface="Gill Sans"/>
            </a:endParaRPr>
          </a:p>
          <a:p>
            <a:endParaRPr lang="en-US" sz="3000" dirty="0">
              <a:latin typeface="Gill Sans"/>
              <a:cs typeface="Gill Sans"/>
            </a:endParaRPr>
          </a:p>
        </p:txBody>
      </p:sp>
      <p:sp>
        <p:nvSpPr>
          <p:cNvPr id="14" name="Text Placeholder 13"/>
          <p:cNvSpPr>
            <a:spLocks noGrp="1"/>
          </p:cNvSpPr>
          <p:nvPr>
            <p:ph type="body" sz="quarter" idx="27"/>
          </p:nvPr>
        </p:nvSpPr>
        <p:spPr>
          <a:xfrm>
            <a:off x="33226375" y="13171386"/>
            <a:ext cx="10047019" cy="775560"/>
          </a:xfrm>
        </p:spPr>
        <p:txBody>
          <a:bodyPr/>
          <a:lstStyle/>
          <a:p>
            <a:r>
              <a:rPr lang="en-US" dirty="0"/>
              <a:t>References</a:t>
            </a:r>
          </a:p>
        </p:txBody>
      </p:sp>
      <p:sp>
        <p:nvSpPr>
          <p:cNvPr id="15" name="Text Placeholder 14"/>
          <p:cNvSpPr>
            <a:spLocks noGrp="1"/>
          </p:cNvSpPr>
          <p:nvPr>
            <p:ph type="body" sz="quarter" idx="28"/>
          </p:nvPr>
        </p:nvSpPr>
        <p:spPr>
          <a:xfrm>
            <a:off x="33384644" y="13937757"/>
            <a:ext cx="9169400" cy="19599807"/>
          </a:xfrm>
        </p:spPr>
        <p:txBody>
          <a:bodyPr/>
          <a:lstStyle/>
          <a:p>
            <a:r>
              <a:rPr lang="en-US" sz="2275" dirty="0">
                <a:latin typeface="+mn-lt"/>
              </a:rPr>
              <a:t>Ballard, R. M., Miller , N. H., Nyquist, A.-C., Elise, B., </a:t>
            </a:r>
            <a:r>
              <a:rPr lang="en-US" sz="2275" dirty="0" err="1">
                <a:latin typeface="+mn-lt"/>
              </a:rPr>
              <a:t>Baulesh</a:t>
            </a:r>
            <a:r>
              <a:rPr lang="en-US" sz="2275" dirty="0">
                <a:latin typeface="+mn-lt"/>
              </a:rPr>
              <a:t>, D. M., &amp; </a:t>
            </a:r>
          </a:p>
          <a:p>
            <a:r>
              <a:rPr lang="en-US" sz="2275" dirty="0">
                <a:latin typeface="+mn-lt"/>
              </a:rPr>
              <a:t>      Erikson, M. A. (2012). A Multidisciplinary Approach Improves Infection    </a:t>
            </a:r>
          </a:p>
          <a:p>
            <a:r>
              <a:rPr lang="en-US" sz="2275" dirty="0">
                <a:latin typeface="+mn-lt"/>
              </a:rPr>
              <a:t>      Rates in Pediatric Spine Surgery. </a:t>
            </a:r>
            <a:r>
              <a:rPr lang="en-US" sz="2275" i="1" dirty="0">
                <a:latin typeface="+mn-lt"/>
              </a:rPr>
              <a:t>Journal of Pediatric </a:t>
            </a:r>
            <a:r>
              <a:rPr lang="en-US" sz="2275" i="1" dirty="0" err="1">
                <a:latin typeface="+mn-lt"/>
              </a:rPr>
              <a:t>Orthopaedics</a:t>
            </a:r>
            <a:r>
              <a:rPr lang="en-US" sz="2275" dirty="0">
                <a:latin typeface="+mn-lt"/>
              </a:rPr>
              <a:t>.</a:t>
            </a:r>
          </a:p>
          <a:p>
            <a:r>
              <a:rPr lang="en-US" sz="2275" dirty="0">
                <a:latin typeface="+mn-lt"/>
              </a:rPr>
              <a:t>Blackwood, B. P., </a:t>
            </a:r>
            <a:r>
              <a:rPr lang="en-US" sz="2275" dirty="0" err="1">
                <a:latin typeface="+mn-lt"/>
              </a:rPr>
              <a:t>Gause</a:t>
            </a:r>
            <a:r>
              <a:rPr lang="en-US" sz="2275" dirty="0">
                <a:latin typeface="+mn-lt"/>
              </a:rPr>
              <a:t>, C. D., Harris, J. C., </a:t>
            </a:r>
            <a:r>
              <a:rPr lang="en-US" sz="2275" dirty="0" err="1">
                <a:latin typeface="+mn-lt"/>
              </a:rPr>
              <a:t>Theodorou</a:t>
            </a:r>
            <a:r>
              <a:rPr lang="en-US" sz="2275" dirty="0">
                <a:latin typeface="+mn-lt"/>
              </a:rPr>
              <a:t>, C. M., </a:t>
            </a:r>
            <a:r>
              <a:rPr lang="en-US" sz="2275" dirty="0" err="1">
                <a:latin typeface="+mn-lt"/>
              </a:rPr>
              <a:t>Helenowski</a:t>
            </a:r>
            <a:r>
              <a:rPr lang="en-US" sz="2275" dirty="0">
                <a:latin typeface="+mn-lt"/>
              </a:rPr>
              <a:t>, </a:t>
            </a:r>
          </a:p>
          <a:p>
            <a:r>
              <a:rPr lang="en-US" sz="2275" dirty="0">
                <a:latin typeface="+mn-lt"/>
              </a:rPr>
              <a:t>      I., </a:t>
            </a:r>
            <a:r>
              <a:rPr lang="en-US" sz="2275" dirty="0" err="1">
                <a:latin typeface="+mn-lt"/>
              </a:rPr>
              <a:t>Lautz</a:t>
            </a:r>
            <a:r>
              <a:rPr lang="en-US" sz="2275" dirty="0">
                <a:latin typeface="+mn-lt"/>
              </a:rPr>
              <a:t>, T. B., . . . Hunter, C. J. (2017). Overweight and Obese Pediatric  </a:t>
            </a:r>
          </a:p>
          <a:p>
            <a:r>
              <a:rPr lang="en-US" sz="2275" dirty="0">
                <a:latin typeface="+mn-lt"/>
              </a:rPr>
              <a:t>      Patients Have an Increased Risk of Developing a Surgical Site Infection. </a:t>
            </a:r>
          </a:p>
          <a:p>
            <a:r>
              <a:rPr lang="en-US" sz="2275" i="1" dirty="0">
                <a:latin typeface="+mn-lt"/>
              </a:rPr>
              <a:t>      Surgical Infections</a:t>
            </a:r>
            <a:r>
              <a:rPr lang="en-US" sz="2275" dirty="0">
                <a:latin typeface="+mn-lt"/>
              </a:rPr>
              <a:t>.</a:t>
            </a:r>
          </a:p>
          <a:p>
            <a:r>
              <a:rPr lang="en-US" sz="2275" dirty="0">
                <a:latin typeface="+mn-lt"/>
              </a:rPr>
              <a:t>Center for Disease Control and Prevention. (2015). </a:t>
            </a:r>
            <a:r>
              <a:rPr lang="en-US" sz="2275" i="1" dirty="0">
                <a:latin typeface="+mn-lt"/>
              </a:rPr>
              <a:t>National Center for </a:t>
            </a:r>
          </a:p>
          <a:p>
            <a:r>
              <a:rPr lang="en-US" sz="2275" i="1" dirty="0">
                <a:latin typeface="+mn-lt"/>
              </a:rPr>
              <a:t>      Health Statistics Orthopedic Surgery Fact Sheet</a:t>
            </a:r>
            <a:r>
              <a:rPr lang="en-US" sz="2275" dirty="0">
                <a:latin typeface="+mn-lt"/>
              </a:rPr>
              <a:t>. Retrieved from </a:t>
            </a:r>
          </a:p>
          <a:p>
            <a:r>
              <a:rPr lang="en-US" sz="2275" dirty="0">
                <a:latin typeface="+mn-lt"/>
              </a:rPr>
              <a:t>      </a:t>
            </a:r>
            <a:r>
              <a:rPr lang="en-US" sz="2275" dirty="0" err="1">
                <a:latin typeface="+mn-lt"/>
              </a:rPr>
              <a:t>CDC.gov</a:t>
            </a:r>
            <a:r>
              <a:rPr lang="en-US" sz="2275" dirty="0">
                <a:latin typeface="+mn-lt"/>
              </a:rPr>
              <a:t>: https://www.cdc.gov/nchs/data/names/NAM_2-  </a:t>
            </a:r>
          </a:p>
          <a:p>
            <a:r>
              <a:rPr lang="en-US" sz="2275" dirty="0">
                <a:latin typeface="+mn-lt"/>
              </a:rPr>
              <a:t>      14_15_Orthopedic_Surgery-508.pdf</a:t>
            </a:r>
          </a:p>
          <a:p>
            <a:r>
              <a:rPr lang="en-US" sz="2275" dirty="0">
                <a:latin typeface="+mn-lt"/>
              </a:rPr>
              <a:t>Center for Disease Control and Prevention. (2019, May 9). </a:t>
            </a:r>
            <a:r>
              <a:rPr lang="en-US" sz="2275" i="1" dirty="0">
                <a:latin typeface="+mn-lt"/>
              </a:rPr>
              <a:t>Frequently Asked </a:t>
            </a:r>
          </a:p>
          <a:p>
            <a:r>
              <a:rPr lang="en-US" sz="2275" i="1" dirty="0">
                <a:latin typeface="+mn-lt"/>
              </a:rPr>
              <a:t>      Questions About Surgical Site Infections</a:t>
            </a:r>
            <a:r>
              <a:rPr lang="en-US" sz="2275" dirty="0">
                <a:latin typeface="+mn-lt"/>
              </a:rPr>
              <a:t>. Retrieved from </a:t>
            </a:r>
            <a:r>
              <a:rPr lang="en-US" sz="2275" dirty="0" err="1">
                <a:latin typeface="+mn-lt"/>
              </a:rPr>
              <a:t>CDC.gov</a:t>
            </a:r>
            <a:r>
              <a:rPr lang="en-US" sz="2275" dirty="0">
                <a:latin typeface="+mn-lt"/>
              </a:rPr>
              <a:t>:  </a:t>
            </a:r>
          </a:p>
          <a:p>
            <a:r>
              <a:rPr lang="en-US" sz="2275" dirty="0">
                <a:latin typeface="+mn-lt"/>
              </a:rPr>
              <a:t>      https://</a:t>
            </a:r>
            <a:r>
              <a:rPr lang="en-US" sz="2275" dirty="0" err="1">
                <a:latin typeface="+mn-lt"/>
              </a:rPr>
              <a:t>www.cdc.gov</a:t>
            </a:r>
            <a:r>
              <a:rPr lang="en-US" sz="2275" dirty="0">
                <a:latin typeface="+mn-lt"/>
              </a:rPr>
              <a:t>/</a:t>
            </a:r>
            <a:r>
              <a:rPr lang="en-US" sz="2275" dirty="0" err="1">
                <a:latin typeface="+mn-lt"/>
              </a:rPr>
              <a:t>hai</a:t>
            </a:r>
            <a:r>
              <a:rPr lang="en-US" sz="2275" dirty="0">
                <a:latin typeface="+mn-lt"/>
              </a:rPr>
              <a:t>/</a:t>
            </a:r>
            <a:r>
              <a:rPr lang="en-US" sz="2275" dirty="0" err="1">
                <a:latin typeface="+mn-lt"/>
              </a:rPr>
              <a:t>ssi</a:t>
            </a:r>
            <a:r>
              <a:rPr lang="en-US" sz="2275" dirty="0">
                <a:latin typeface="+mn-lt"/>
              </a:rPr>
              <a:t>/</a:t>
            </a:r>
            <a:r>
              <a:rPr lang="en-US" sz="2275" dirty="0" err="1">
                <a:latin typeface="+mn-lt"/>
              </a:rPr>
              <a:t>faq_ssi.html</a:t>
            </a:r>
            <a:endParaRPr lang="en-US" sz="2275" dirty="0">
              <a:latin typeface="+mn-lt"/>
            </a:endParaRPr>
          </a:p>
          <a:p>
            <a:r>
              <a:rPr lang="en-US" sz="2275" dirty="0" err="1">
                <a:latin typeface="+mn-lt"/>
              </a:rPr>
              <a:t>Cies</a:t>
            </a:r>
            <a:r>
              <a:rPr lang="en-US" sz="2275" dirty="0">
                <a:latin typeface="+mn-lt"/>
              </a:rPr>
              <a:t>, J. J., Chan, S., Hossain, J., </a:t>
            </a:r>
            <a:r>
              <a:rPr lang="en-US" sz="2275" dirty="0" err="1">
                <a:latin typeface="+mn-lt"/>
              </a:rPr>
              <a:t>Brenn</a:t>
            </a:r>
            <a:r>
              <a:rPr lang="en-US" sz="2275" dirty="0">
                <a:latin typeface="+mn-lt"/>
              </a:rPr>
              <a:t>, B. R., &amp; Di </a:t>
            </a:r>
            <a:r>
              <a:rPr lang="en-US" sz="2275" dirty="0" err="1">
                <a:latin typeface="+mn-lt"/>
              </a:rPr>
              <a:t>Pentima</a:t>
            </a:r>
            <a:r>
              <a:rPr lang="en-US" sz="2275" dirty="0">
                <a:latin typeface="+mn-lt"/>
              </a:rPr>
              <a:t>, M. C. (2012). </a:t>
            </a:r>
          </a:p>
          <a:p>
            <a:r>
              <a:rPr lang="en-US" sz="2275" dirty="0">
                <a:latin typeface="+mn-lt"/>
              </a:rPr>
              <a:t>      Influence of Body Mass Index and Antibiotic Dose on the Risk of </a:t>
            </a:r>
          </a:p>
          <a:p>
            <a:r>
              <a:rPr lang="en-US" sz="2275" dirty="0">
                <a:latin typeface="+mn-lt"/>
              </a:rPr>
              <a:t>      Surgical Site Infections in the Pediatric Clean Orthopedic Surgery.  </a:t>
            </a:r>
          </a:p>
          <a:p>
            <a:r>
              <a:rPr lang="en-US" sz="2275" i="1" dirty="0">
                <a:latin typeface="+mn-lt"/>
              </a:rPr>
              <a:t>      Surgical Infections</a:t>
            </a:r>
            <a:r>
              <a:rPr lang="en-US" sz="2275" dirty="0">
                <a:latin typeface="+mn-lt"/>
              </a:rPr>
              <a:t>.</a:t>
            </a:r>
          </a:p>
          <a:p>
            <a:r>
              <a:rPr lang="en-US" sz="2275" dirty="0" err="1">
                <a:latin typeface="+mn-lt"/>
              </a:rPr>
              <a:t>Formaini</a:t>
            </a:r>
            <a:r>
              <a:rPr lang="en-US" sz="2275" dirty="0">
                <a:latin typeface="+mn-lt"/>
              </a:rPr>
              <a:t>, N., Jacob, P., Willis, L., &amp; Kean, J. R. (2012). Evaluating the Use </a:t>
            </a:r>
          </a:p>
          <a:p>
            <a:r>
              <a:rPr lang="en-US" sz="2275" dirty="0">
                <a:latin typeface="+mn-lt"/>
              </a:rPr>
              <a:t>      of Preoperative Antibiotics in Pediatric </a:t>
            </a:r>
            <a:r>
              <a:rPr lang="en-US" sz="2275" dirty="0" err="1">
                <a:latin typeface="+mn-lt"/>
              </a:rPr>
              <a:t>Orthopaedic</a:t>
            </a:r>
            <a:r>
              <a:rPr lang="en-US" sz="2275" dirty="0">
                <a:latin typeface="+mn-lt"/>
              </a:rPr>
              <a:t> Surgery. </a:t>
            </a:r>
            <a:r>
              <a:rPr lang="en-US" sz="2275" i="1" dirty="0">
                <a:latin typeface="+mn-lt"/>
              </a:rPr>
              <a:t>Journal of </a:t>
            </a:r>
          </a:p>
          <a:p>
            <a:r>
              <a:rPr lang="en-US" sz="2275" i="1" dirty="0">
                <a:latin typeface="+mn-lt"/>
              </a:rPr>
              <a:t>      Pediatric </a:t>
            </a:r>
            <a:r>
              <a:rPr lang="en-US" sz="2275" i="1" dirty="0" err="1">
                <a:latin typeface="+mn-lt"/>
              </a:rPr>
              <a:t>Orthopaedics</a:t>
            </a:r>
            <a:r>
              <a:rPr lang="en-US" sz="2275" dirty="0">
                <a:latin typeface="+mn-lt"/>
              </a:rPr>
              <a:t>.</a:t>
            </a:r>
          </a:p>
          <a:p>
            <a:r>
              <a:rPr lang="en-US" sz="2275" dirty="0">
                <a:latin typeface="+mn-lt"/>
              </a:rPr>
              <a:t>Gutman, I. M., </a:t>
            </a:r>
            <a:r>
              <a:rPr lang="en-US" sz="2275" dirty="0" err="1">
                <a:latin typeface="+mn-lt"/>
              </a:rPr>
              <a:t>Niemeier</a:t>
            </a:r>
            <a:r>
              <a:rPr lang="en-US" sz="2275" dirty="0">
                <a:latin typeface="+mn-lt"/>
              </a:rPr>
              <a:t>, T. E., &amp; Gilbert, S. R. (2019). National Databases </a:t>
            </a:r>
          </a:p>
          <a:p>
            <a:r>
              <a:rPr lang="en-US" sz="2275" dirty="0">
                <a:latin typeface="+mn-lt"/>
              </a:rPr>
              <a:t>      in Pediatric </a:t>
            </a:r>
            <a:r>
              <a:rPr lang="en-US" sz="2275" dirty="0" err="1">
                <a:latin typeface="+mn-lt"/>
              </a:rPr>
              <a:t>Orthopaedic</a:t>
            </a:r>
            <a:r>
              <a:rPr lang="en-US" sz="2275" dirty="0">
                <a:latin typeface="+mn-lt"/>
              </a:rPr>
              <a:t> Surgery: A Comparison of Demographics, </a:t>
            </a:r>
          </a:p>
          <a:p>
            <a:r>
              <a:rPr lang="en-US" sz="2275" dirty="0">
                <a:latin typeface="+mn-lt"/>
              </a:rPr>
              <a:t>      Procedures, and Outcomes. </a:t>
            </a:r>
            <a:r>
              <a:rPr lang="en-US" sz="2275" i="1" dirty="0">
                <a:latin typeface="+mn-lt"/>
              </a:rPr>
              <a:t>Journal of Pediatric </a:t>
            </a:r>
            <a:r>
              <a:rPr lang="en-US" sz="2275" i="1" dirty="0" err="1">
                <a:latin typeface="+mn-lt"/>
              </a:rPr>
              <a:t>Orthopaedics</a:t>
            </a:r>
            <a:r>
              <a:rPr lang="en-US" sz="2275" dirty="0">
                <a:latin typeface="+mn-lt"/>
              </a:rPr>
              <a:t>.</a:t>
            </a:r>
          </a:p>
          <a:p>
            <a:r>
              <a:rPr lang="en-US" sz="2275" dirty="0">
                <a:latin typeface="+mn-lt"/>
              </a:rPr>
              <a:t>Jones, S., Shepherd, J., Robinson, K., &amp; </a:t>
            </a:r>
            <a:r>
              <a:rPr lang="en-US" sz="2275" dirty="0" err="1">
                <a:latin typeface="+mn-lt"/>
              </a:rPr>
              <a:t>Khanderkar</a:t>
            </a:r>
            <a:r>
              <a:rPr lang="en-US" sz="2275" dirty="0">
                <a:latin typeface="+mn-lt"/>
              </a:rPr>
              <a:t>, S. A. (2018). Surgical </a:t>
            </a:r>
          </a:p>
          <a:p>
            <a:r>
              <a:rPr lang="en-US" sz="2275" dirty="0">
                <a:latin typeface="+mn-lt"/>
              </a:rPr>
              <a:t>      Site Infections Following Elective </a:t>
            </a:r>
            <a:r>
              <a:rPr lang="en-US" sz="2275" dirty="0" err="1">
                <a:latin typeface="+mn-lt"/>
              </a:rPr>
              <a:t>Nonspinal</a:t>
            </a:r>
            <a:r>
              <a:rPr lang="en-US" sz="2275" dirty="0">
                <a:latin typeface="+mn-lt"/>
              </a:rPr>
              <a:t> </a:t>
            </a:r>
            <a:r>
              <a:rPr lang="en-US" sz="2275" dirty="0" err="1">
                <a:latin typeface="+mn-lt"/>
              </a:rPr>
              <a:t>Paediatric</a:t>
            </a:r>
            <a:r>
              <a:rPr lang="en-US" sz="2275" dirty="0">
                <a:latin typeface="+mn-lt"/>
              </a:rPr>
              <a:t> </a:t>
            </a:r>
            <a:r>
              <a:rPr lang="en-US" sz="2275" dirty="0" err="1">
                <a:latin typeface="+mn-lt"/>
              </a:rPr>
              <a:t>Orthopaedic</a:t>
            </a:r>
            <a:r>
              <a:rPr lang="en-US" sz="2275" dirty="0">
                <a:latin typeface="+mn-lt"/>
              </a:rPr>
              <a:t> </a:t>
            </a:r>
          </a:p>
          <a:p>
            <a:r>
              <a:rPr lang="en-US" sz="2275" dirty="0">
                <a:latin typeface="+mn-lt"/>
              </a:rPr>
              <a:t>      Surgery: A Prospective Review. </a:t>
            </a:r>
            <a:r>
              <a:rPr lang="en-US" sz="2275" i="1" dirty="0">
                <a:latin typeface="+mn-lt"/>
              </a:rPr>
              <a:t>Journal of Pediatric </a:t>
            </a:r>
            <a:r>
              <a:rPr lang="en-US" sz="2275" i="1" dirty="0" err="1">
                <a:latin typeface="+mn-lt"/>
              </a:rPr>
              <a:t>Orthopaedics</a:t>
            </a:r>
            <a:r>
              <a:rPr lang="en-US" sz="2275" dirty="0">
                <a:latin typeface="+mn-lt"/>
              </a:rPr>
              <a:t>.</a:t>
            </a:r>
          </a:p>
          <a:p>
            <a:r>
              <a:rPr lang="en-US" sz="2275" dirty="0">
                <a:latin typeface="+mn-lt"/>
              </a:rPr>
              <a:t>Saito, J. M., Chen, L. E., Kraemer, K., Barnhart, D. C., Byrd, C., Cohen, M. </a:t>
            </a:r>
          </a:p>
          <a:p>
            <a:r>
              <a:rPr lang="en-US" sz="2275" dirty="0">
                <a:latin typeface="+mn-lt"/>
              </a:rPr>
              <a:t>      E., . . . Richards, K. (2013). Risk-Adjusted Hospital Outcomes for </a:t>
            </a:r>
          </a:p>
          <a:p>
            <a:r>
              <a:rPr lang="en-US" sz="2275" dirty="0">
                <a:latin typeface="+mn-lt"/>
              </a:rPr>
              <a:t>      Children's Surgery. </a:t>
            </a:r>
            <a:r>
              <a:rPr lang="en-US" sz="2275" i="1" dirty="0">
                <a:latin typeface="+mn-lt"/>
              </a:rPr>
              <a:t>American Academy of Pediatrics</a:t>
            </a:r>
            <a:r>
              <a:rPr lang="en-US" sz="2275" dirty="0">
                <a:latin typeface="+mn-lt"/>
              </a:rPr>
              <a:t>.</a:t>
            </a:r>
          </a:p>
          <a:p>
            <a:r>
              <a:rPr lang="en-US" sz="2275" dirty="0" err="1">
                <a:latin typeface="+mn-lt"/>
              </a:rPr>
              <a:t>Schriefer</a:t>
            </a:r>
            <a:r>
              <a:rPr lang="en-US" sz="2275" dirty="0">
                <a:latin typeface="+mn-lt"/>
              </a:rPr>
              <a:t>, J., Sanders, J., </a:t>
            </a:r>
            <a:r>
              <a:rPr lang="en-US" sz="2275" dirty="0" err="1">
                <a:latin typeface="+mn-lt"/>
              </a:rPr>
              <a:t>Michels</a:t>
            </a:r>
            <a:r>
              <a:rPr lang="en-US" sz="2275" dirty="0">
                <a:latin typeface="+mn-lt"/>
              </a:rPr>
              <a:t>, J., Wolcott, K., Ruddy, C., &amp; Jenna </a:t>
            </a:r>
          </a:p>
          <a:p>
            <a:r>
              <a:rPr lang="en-US" sz="2275" dirty="0">
                <a:latin typeface="+mn-lt"/>
              </a:rPr>
              <a:t>      Hanson. (2017). Implementation of a Pediatric </a:t>
            </a:r>
            <a:r>
              <a:rPr lang="en-US" sz="2275" dirty="0" err="1">
                <a:latin typeface="+mn-lt"/>
              </a:rPr>
              <a:t>Orthopaedic</a:t>
            </a:r>
            <a:r>
              <a:rPr lang="en-US" sz="2275" dirty="0">
                <a:latin typeface="+mn-lt"/>
              </a:rPr>
              <a:t> Bundle to </a:t>
            </a:r>
          </a:p>
          <a:p>
            <a:r>
              <a:rPr lang="en-US" sz="2275" dirty="0">
                <a:latin typeface="+mn-lt"/>
              </a:rPr>
              <a:t>      Reduce Surgical Site Infections. </a:t>
            </a:r>
            <a:r>
              <a:rPr lang="en-US" sz="2275" i="1" dirty="0">
                <a:latin typeface="+mn-lt"/>
              </a:rPr>
              <a:t>National Association of </a:t>
            </a:r>
            <a:r>
              <a:rPr lang="en-US" sz="2275" i="1" dirty="0" err="1">
                <a:latin typeface="+mn-lt"/>
              </a:rPr>
              <a:t>Orthopaedic</a:t>
            </a:r>
            <a:r>
              <a:rPr lang="en-US" sz="2275" i="1" dirty="0">
                <a:latin typeface="+mn-lt"/>
              </a:rPr>
              <a:t> </a:t>
            </a:r>
          </a:p>
          <a:p>
            <a:r>
              <a:rPr lang="en-US" sz="2275" i="1" dirty="0">
                <a:latin typeface="+mn-lt"/>
              </a:rPr>
              <a:t>      Nurses</a:t>
            </a:r>
            <a:r>
              <a:rPr lang="en-US" sz="2275" dirty="0">
                <a:latin typeface="+mn-lt"/>
              </a:rPr>
              <a:t>.</a:t>
            </a:r>
          </a:p>
          <a:p>
            <a:r>
              <a:rPr lang="en-US" sz="2275" dirty="0">
                <a:latin typeface="+mn-lt"/>
              </a:rPr>
              <a:t>Vandenberg, C., </a:t>
            </a:r>
            <a:r>
              <a:rPr lang="en-US" sz="2275" dirty="0" err="1">
                <a:latin typeface="+mn-lt"/>
              </a:rPr>
              <a:t>Niswander</a:t>
            </a:r>
            <a:r>
              <a:rPr lang="en-US" sz="2275" dirty="0">
                <a:latin typeface="+mn-lt"/>
              </a:rPr>
              <a:t>, C., Carry, P., Bloch, N., Pan, Z., Erickson, M., &amp; </a:t>
            </a:r>
          </a:p>
          <a:p>
            <a:r>
              <a:rPr lang="en-US" sz="2275" dirty="0">
                <a:latin typeface="+mn-lt"/>
              </a:rPr>
              <a:t>      Garg, S. (2018). Compliance With A Comprehensive Antibiotic Protocol </a:t>
            </a:r>
          </a:p>
          <a:p>
            <a:r>
              <a:rPr lang="en-US" sz="2275" dirty="0">
                <a:latin typeface="+mn-lt"/>
              </a:rPr>
              <a:t>      Improves Infection Incidence In Pediatric Spine Surgery. </a:t>
            </a:r>
            <a:r>
              <a:rPr lang="en-US" sz="2275" i="1" dirty="0">
                <a:latin typeface="+mn-lt"/>
              </a:rPr>
              <a:t>Journal of </a:t>
            </a:r>
          </a:p>
          <a:p>
            <a:r>
              <a:rPr lang="en-US" sz="2275" i="1" dirty="0">
                <a:latin typeface="+mn-lt"/>
              </a:rPr>
              <a:t>      Pediatric </a:t>
            </a:r>
            <a:r>
              <a:rPr lang="en-US" sz="2275" i="1" dirty="0" err="1">
                <a:latin typeface="+mn-lt"/>
              </a:rPr>
              <a:t>Orthopaedics</a:t>
            </a:r>
            <a:r>
              <a:rPr lang="en-US" sz="2275" dirty="0">
                <a:latin typeface="+mn-lt"/>
              </a:rPr>
              <a:t>.</a:t>
            </a:r>
          </a:p>
          <a:p>
            <a:r>
              <a:rPr lang="en-US" sz="2275" dirty="0" err="1">
                <a:latin typeface="+mn-lt"/>
              </a:rPr>
              <a:t>Zimlichman</a:t>
            </a:r>
            <a:r>
              <a:rPr lang="en-US" sz="2275" dirty="0">
                <a:latin typeface="+mn-lt"/>
              </a:rPr>
              <a:t>, E., Henderson, D., Tamir, O., Franz, C., Song, P., </a:t>
            </a:r>
            <a:r>
              <a:rPr lang="en-US" sz="2275" dirty="0" err="1">
                <a:latin typeface="+mn-lt"/>
              </a:rPr>
              <a:t>Yamin</a:t>
            </a:r>
            <a:r>
              <a:rPr lang="en-US" sz="2275" dirty="0">
                <a:latin typeface="+mn-lt"/>
              </a:rPr>
              <a:t>, C. K., </a:t>
            </a:r>
          </a:p>
          <a:p>
            <a:r>
              <a:rPr lang="en-US" sz="2275" dirty="0">
                <a:latin typeface="+mn-lt"/>
              </a:rPr>
              <a:t>      . . . Bates, D. W. (2013). Health Care-Associated Infections A Meta-</a:t>
            </a:r>
          </a:p>
          <a:p>
            <a:r>
              <a:rPr lang="en-US" sz="2275" dirty="0">
                <a:latin typeface="+mn-lt"/>
              </a:rPr>
              <a:t>      analysis of Costs and Financial Impact on the US Health System. </a:t>
            </a:r>
            <a:r>
              <a:rPr lang="en-US" sz="2275" i="1" dirty="0">
                <a:latin typeface="+mn-lt"/>
              </a:rPr>
              <a:t>JAMA Internal Medicine</a:t>
            </a:r>
            <a:r>
              <a:rPr lang="en-US" sz="2275" dirty="0">
                <a:latin typeface="+mn-lt"/>
              </a:rPr>
              <a:t>.</a:t>
            </a:r>
          </a:p>
          <a:p>
            <a:endParaRPr lang="en-US" sz="2275" dirty="0"/>
          </a:p>
          <a:p>
            <a:endParaRPr lang="en-US" sz="2275" dirty="0"/>
          </a:p>
          <a:p>
            <a:endParaRPr lang="en-US" dirty="0">
              <a:latin typeface="Gill Sans"/>
              <a:cs typeface="Gill Sans"/>
            </a:endParaRPr>
          </a:p>
        </p:txBody>
      </p:sp>
      <p:sp>
        <p:nvSpPr>
          <p:cNvPr id="18" name="Text Placeholder 17"/>
          <p:cNvSpPr>
            <a:spLocks noGrp="1"/>
          </p:cNvSpPr>
          <p:nvPr>
            <p:ph type="body" sz="quarter" idx="96"/>
          </p:nvPr>
        </p:nvSpPr>
        <p:spPr>
          <a:xfrm>
            <a:off x="1329621" y="20554191"/>
            <a:ext cx="9171432" cy="9744032"/>
          </a:xfrm>
        </p:spPr>
        <p:txBody>
          <a:bodyPr/>
          <a:lstStyle/>
          <a:p>
            <a:pPr marL="342900" indent="-342900">
              <a:buFont typeface="Arial" panose="020B0604020202020204" pitchFamily="34" charset="0"/>
              <a:buChar char="•"/>
            </a:pPr>
            <a:r>
              <a:rPr lang="en-US" sz="2900" dirty="0">
                <a:latin typeface="+mn-lt"/>
              </a:rPr>
              <a:t>While the incidence rate of surgical site infection in the pediatric population is relatively low, 1.8%, it still is a source of preventable harm with the pediatric orthopedic population.</a:t>
            </a:r>
          </a:p>
          <a:p>
            <a:pPr marL="342900" indent="-342900">
              <a:buFont typeface="Arial" panose="020B0604020202020204" pitchFamily="34" charset="0"/>
              <a:buChar char="•"/>
            </a:pPr>
            <a:r>
              <a:rPr lang="en-US" sz="2900" dirty="0">
                <a:latin typeface="+mn-lt"/>
              </a:rPr>
              <a:t>In 2015 there were 56 million visits to physicians specializing in orthopedic surgery in the United States with 4% of these patients being 15 years old or younger.</a:t>
            </a:r>
          </a:p>
          <a:p>
            <a:pPr marL="342900" indent="-342900">
              <a:buFont typeface="Arial" panose="020B0604020202020204" pitchFamily="34" charset="0"/>
              <a:buChar char="•"/>
            </a:pPr>
            <a:r>
              <a:rPr lang="en-US" sz="2900" dirty="0">
                <a:latin typeface="+mn-lt"/>
              </a:rPr>
              <a:t>Outcomes within the pediatric orthopedic population can impact children’s view on the healthcare setting as a whole for the rest of their life. </a:t>
            </a:r>
          </a:p>
          <a:p>
            <a:pPr marL="342900" indent="-342900">
              <a:buFont typeface="Arial" panose="020B0604020202020204" pitchFamily="34" charset="0"/>
              <a:buChar char="•"/>
            </a:pPr>
            <a:r>
              <a:rPr lang="en-US" sz="2900" dirty="0">
                <a:latin typeface="+mn-lt"/>
              </a:rPr>
              <a:t>The promotion of positive experiences within the healthcare setting for the pediatric population can create a trusting relationship that fosters further health promotion as the pediatric patient goes through growth and development and reaches adulthood. </a:t>
            </a:r>
          </a:p>
          <a:p>
            <a:pPr marL="342900" indent="-342900">
              <a:buFont typeface="Arial" panose="020B0604020202020204" pitchFamily="34" charset="0"/>
              <a:buChar char="•"/>
            </a:pPr>
            <a:r>
              <a:rPr lang="en-US" sz="2900" dirty="0">
                <a:latin typeface="+mn-lt"/>
              </a:rPr>
              <a:t>The pediatric orthopedic population’s care is multifaceted. Dimensions that must be considered include proper implementation of family-centered care and effective communication that meets the child’s developmental.</a:t>
            </a:r>
          </a:p>
        </p:txBody>
      </p:sp>
      <p:sp>
        <p:nvSpPr>
          <p:cNvPr id="3" name="Text Placeholder 2"/>
          <p:cNvSpPr>
            <a:spLocks noGrp="1"/>
          </p:cNvSpPr>
          <p:nvPr>
            <p:ph type="body" sz="quarter" idx="151"/>
          </p:nvPr>
        </p:nvSpPr>
        <p:spPr>
          <a:xfrm>
            <a:off x="5932593" y="3142599"/>
            <a:ext cx="31998970" cy="2950029"/>
          </a:xfrm>
        </p:spPr>
        <p:txBody>
          <a:bodyPr>
            <a:normAutofit/>
          </a:bodyPr>
          <a:lstStyle/>
          <a:p>
            <a:r>
              <a:rPr lang="en-US" sz="6000" dirty="0">
                <a:cs typeface="Verdana"/>
              </a:rPr>
              <a:t>Alaina Gridley</a:t>
            </a:r>
          </a:p>
          <a:p>
            <a:r>
              <a:rPr lang="en-US" sz="6000" dirty="0">
                <a:cs typeface="Verdana"/>
              </a:rPr>
              <a:t>Commonwealth Honors Program</a:t>
            </a:r>
          </a:p>
        </p:txBody>
      </p:sp>
      <p:sp>
        <p:nvSpPr>
          <p:cNvPr id="4" name="Text Placeholder 3"/>
          <p:cNvSpPr>
            <a:spLocks noGrp="1"/>
          </p:cNvSpPr>
          <p:nvPr>
            <p:ph type="body" sz="quarter" idx="153"/>
          </p:nvPr>
        </p:nvSpPr>
        <p:spPr>
          <a:xfrm>
            <a:off x="6250915" y="962803"/>
            <a:ext cx="31998970" cy="2314189"/>
          </a:xfrm>
        </p:spPr>
        <p:txBody>
          <a:bodyPr>
            <a:normAutofit/>
          </a:bodyPr>
          <a:lstStyle/>
          <a:p>
            <a:r>
              <a:rPr lang="en-US" sz="6600" b="1" dirty="0"/>
              <a:t>MINIMIZING THE RISK OF ORTHOPEDIC SURGICAL SITE INFECTIONS IN THE PEDIATRIC POPULATION: USING EVIDENCE TO INFORM PRACTICE</a:t>
            </a:r>
          </a:p>
          <a:p>
            <a:endParaRPr lang="en-US" sz="6600" b="1" dirty="0">
              <a:latin typeface="Verdana"/>
              <a:cs typeface="Verdana"/>
            </a:endParaRPr>
          </a:p>
        </p:txBody>
      </p:sp>
      <p:pic>
        <p:nvPicPr>
          <p:cNvPr id="23" name="Picture 22">
            <a:extLst>
              <a:ext uri="{FF2B5EF4-FFF2-40B4-BE49-F238E27FC236}">
                <a16:creationId xmlns:a16="http://schemas.microsoft.com/office/drawing/2014/main" id="{88D54ADA-61D4-884C-8CB0-4E85DECE25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34163" y="6593372"/>
            <a:ext cx="9343867" cy="6217920"/>
          </a:xfrm>
          <a:prstGeom prst="rect">
            <a:avLst/>
          </a:prstGeom>
        </p:spPr>
      </p:pic>
      <p:pic>
        <p:nvPicPr>
          <p:cNvPr id="25" name="Picture 24">
            <a:extLst>
              <a:ext uri="{FF2B5EF4-FFF2-40B4-BE49-F238E27FC236}">
                <a16:creationId xmlns:a16="http://schemas.microsoft.com/office/drawing/2014/main" id="{F79171F5-4CA9-AD45-8202-DB2579B1B37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6877" y="13185341"/>
            <a:ext cx="9171432" cy="6267145"/>
          </a:xfrm>
          <a:prstGeom prst="rect">
            <a:avLst/>
          </a:prstGeom>
        </p:spPr>
      </p:pic>
      <p:pic>
        <p:nvPicPr>
          <p:cNvPr id="29" name="Picture 28">
            <a:extLst>
              <a:ext uri="{FF2B5EF4-FFF2-40B4-BE49-F238E27FC236}">
                <a16:creationId xmlns:a16="http://schemas.microsoft.com/office/drawing/2014/main" id="{20C1AEA0-A2FE-AA4E-9464-BB550022469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934163" y="24246135"/>
            <a:ext cx="9345168" cy="6212106"/>
          </a:xfrm>
          <a:prstGeom prst="rect">
            <a:avLst/>
          </a:prstGeom>
        </p:spPr>
      </p:pic>
      <p:sp>
        <p:nvSpPr>
          <p:cNvPr id="30" name="Text Placeholder 13">
            <a:extLst>
              <a:ext uri="{FF2B5EF4-FFF2-40B4-BE49-F238E27FC236}">
                <a16:creationId xmlns:a16="http://schemas.microsoft.com/office/drawing/2014/main" id="{2334D5AD-1010-5B46-BF16-E0431072526B}"/>
              </a:ext>
            </a:extLst>
          </p:cNvPr>
          <p:cNvSpPr txBox="1">
            <a:spLocks/>
          </p:cNvSpPr>
          <p:nvPr/>
        </p:nvSpPr>
        <p:spPr>
          <a:xfrm>
            <a:off x="22250400" y="23227590"/>
            <a:ext cx="10047019" cy="775560"/>
          </a:xfrm>
          <a:prstGeom prst="rect">
            <a:avLst/>
          </a:prstGeom>
          <a:noFill/>
        </p:spPr>
        <p:txBody>
          <a:bodyPr wrap="square" lIns="91406" tIns="91406" rIns="91406" bIns="91406" anchor="ctr" anchorCtr="0">
            <a:spAutoFit/>
          </a:bodyPr>
          <a:lstStyle>
            <a:lvl1pPr marL="0" indent="0" algn="ctr" defTabSz="4387498" rtl="0" eaLnBrk="1" latinLnBrk="0" hangingPunct="1">
              <a:spcBef>
                <a:spcPct val="20000"/>
              </a:spcBef>
              <a:buFont typeface="Arial" pitchFamily="34" charset="0"/>
              <a:buNone/>
              <a:defRPr sz="3800" b="1" u="sng" kern="1200" baseline="0">
                <a:solidFill>
                  <a:schemeClr val="accent5">
                    <a:lumMod val="50000"/>
                  </a:schemeClr>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dirty="0"/>
              <a:t>Discussion</a:t>
            </a:r>
          </a:p>
        </p:txBody>
      </p:sp>
      <p:sp>
        <p:nvSpPr>
          <p:cNvPr id="31" name="Text Placeholder 12">
            <a:extLst>
              <a:ext uri="{FF2B5EF4-FFF2-40B4-BE49-F238E27FC236}">
                <a16:creationId xmlns:a16="http://schemas.microsoft.com/office/drawing/2014/main" id="{38E43C2F-AE52-9549-8A85-B076D92550EB}"/>
              </a:ext>
            </a:extLst>
          </p:cNvPr>
          <p:cNvSpPr txBox="1">
            <a:spLocks/>
          </p:cNvSpPr>
          <p:nvPr/>
        </p:nvSpPr>
        <p:spPr>
          <a:xfrm>
            <a:off x="22693884" y="23792239"/>
            <a:ext cx="9171432" cy="8402126"/>
          </a:xfrm>
          <a:prstGeom prst="rect">
            <a:avLst/>
          </a:prstGeom>
        </p:spPr>
        <p:txBody>
          <a:bodyPr wrap="square" lIns="228514" tIns="228514" rIns="228514" bIns="228514">
            <a:spAutoFit/>
          </a:bodyPr>
          <a:lstStyle>
            <a:lvl1pPr marL="0" indent="0" algn="l" defTabSz="4387498" rtl="0" eaLnBrk="1" latinLnBrk="0" hangingPunct="1">
              <a:spcBef>
                <a:spcPct val="20000"/>
              </a:spcBef>
              <a:buFont typeface="Arial" pitchFamily="34" charset="0"/>
              <a:buNone/>
              <a:defRPr sz="2400" kern="1200">
                <a:solidFill>
                  <a:schemeClr val="accent5">
                    <a:lumMod val="50000"/>
                  </a:schemeClr>
                </a:solidFill>
                <a:latin typeface="Times New Roman" pitchFamily="18" charset="0"/>
                <a:ea typeface="+mn-ea"/>
                <a:cs typeface="Times New Roman" pitchFamily="18" charset="0"/>
              </a:defRPr>
            </a:lvl1pPr>
            <a:lvl2pPr marL="1485350" indent="-571286"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2pPr>
            <a:lvl3pPr marL="2056637" indent="-571286"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3pPr>
            <a:lvl4pPr marL="2685058" indent="-628416"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4pPr>
            <a:lvl5pPr marL="3142085" indent="-457032"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pPr marL="457200" indent="-457200">
              <a:buFont typeface="Arial" panose="020B0604020202020204" pitchFamily="34" charset="0"/>
              <a:buChar char="•"/>
            </a:pPr>
            <a:r>
              <a:rPr lang="en-US" sz="2900" dirty="0">
                <a:latin typeface="+mn-lt"/>
              </a:rPr>
              <a:t>Weight and nutritional status must be considered. Nutritional screening and weight based prophylactic antibiotics can help mitigate these risks. </a:t>
            </a:r>
          </a:p>
          <a:p>
            <a:pPr marL="457200" indent="-457200">
              <a:buFont typeface="Arial" panose="020B0604020202020204" pitchFamily="34" charset="0"/>
              <a:buChar char="•"/>
            </a:pPr>
            <a:r>
              <a:rPr lang="en-US" sz="2900" dirty="0">
                <a:latin typeface="+mn-lt"/>
              </a:rPr>
              <a:t>Antibiotic selection must be tailored to the individual patient and potential pathogens they may have.</a:t>
            </a:r>
          </a:p>
          <a:p>
            <a:pPr marL="457200" indent="-457200">
              <a:buFont typeface="Arial" panose="020B0604020202020204" pitchFamily="34" charset="0"/>
              <a:buChar char="•"/>
            </a:pPr>
            <a:r>
              <a:rPr lang="en-US" sz="2900" dirty="0">
                <a:latin typeface="+mn-lt"/>
              </a:rPr>
              <a:t> Screening for pathogens can help determine antibiotic selection.</a:t>
            </a:r>
          </a:p>
          <a:p>
            <a:pPr marL="457200" indent="-457200">
              <a:buFont typeface="Arial" panose="020B0604020202020204" pitchFamily="34" charset="0"/>
              <a:buChar char="•"/>
            </a:pPr>
            <a:r>
              <a:rPr lang="en-US" sz="2900" dirty="0">
                <a:latin typeface="+mn-lt"/>
              </a:rPr>
              <a:t>Antibiotic dosing must be adjusted to maintain therapeutic serum concentrations when a procedure has prolonged operating time. </a:t>
            </a:r>
          </a:p>
          <a:p>
            <a:pPr marL="457200" indent="-457200">
              <a:buFont typeface="Arial" panose="020B0604020202020204" pitchFamily="34" charset="0"/>
              <a:buChar char="•"/>
            </a:pPr>
            <a:r>
              <a:rPr lang="en-US" sz="2900" dirty="0">
                <a:latin typeface="+mn-lt"/>
              </a:rPr>
              <a:t>Bundled interventions can have a meaningful impact on decreasing pediatric orthopedic surgical site infections but there is a need for auditing and regular meetings to promote compliance. </a:t>
            </a:r>
          </a:p>
          <a:p>
            <a:pPr marL="457200" indent="-457200">
              <a:buFont typeface="Arial" panose="020B0604020202020204" pitchFamily="34" charset="0"/>
              <a:buChar char="•"/>
            </a:pPr>
            <a:endParaRPr lang="en-US" sz="3000" dirty="0">
              <a:latin typeface="+mn-lt"/>
            </a:endParaRPr>
          </a:p>
          <a:p>
            <a:endParaRPr lang="en-US" sz="3000" dirty="0">
              <a:latin typeface="+mn-lt"/>
              <a:cs typeface="Gill Sans"/>
            </a:endParaRPr>
          </a:p>
        </p:txBody>
      </p:sp>
    </p:spTree>
    <p:extLst>
      <p:ext uri="{BB962C8B-B14F-4D97-AF65-F5344CB8AC3E}">
        <p14:creationId xmlns:p14="http://schemas.microsoft.com/office/powerpoint/2010/main" val="2798982412"/>
      </p:ext>
    </p:extLst>
  </p:cSld>
  <p:clrMapOvr>
    <a:masterClrMapping/>
  </p:clrMapOvr>
</p:sld>
</file>

<file path=ppt/theme/theme1.xml><?xml version="1.0" encoding="utf-8"?>
<a:theme xmlns:a="http://schemas.openxmlformats.org/drawingml/2006/main" name="36x48-Template-V2b">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lassic 3 Columns">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lassic - Wide Center">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3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4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5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36x48-Template-V2b</Template>
  <TotalTime>674</TotalTime>
  <Words>1467</Words>
  <Application>Microsoft Macintosh PowerPoint</Application>
  <PresentationFormat>Custom</PresentationFormat>
  <Paragraphs>90</Paragraphs>
  <Slides>1</Slides>
  <Notes>1</Notes>
  <HiddenSlides>0</HiddenSlides>
  <MMClips>0</MMClips>
  <ScaleCrop>false</ScaleCrop>
  <HeadingPairs>
    <vt:vector size="8" baseType="variant">
      <vt:variant>
        <vt:lpstr>Fonts Used</vt:lpstr>
      </vt:variant>
      <vt:variant>
        <vt:i4>7</vt:i4>
      </vt:variant>
      <vt:variant>
        <vt:lpstr>Theme</vt:lpstr>
      </vt:variant>
      <vt:variant>
        <vt:i4>9</vt:i4>
      </vt:variant>
      <vt:variant>
        <vt:lpstr>Embedded OLE Servers</vt:lpstr>
      </vt:variant>
      <vt:variant>
        <vt:i4>1</vt:i4>
      </vt:variant>
      <vt:variant>
        <vt:lpstr>Slide Titles</vt:lpstr>
      </vt:variant>
      <vt:variant>
        <vt:i4>1</vt:i4>
      </vt:variant>
    </vt:vector>
  </HeadingPairs>
  <TitlesOfParts>
    <vt:vector size="18" baseType="lpstr">
      <vt:lpstr>Arial</vt:lpstr>
      <vt:lpstr>Calibri</vt:lpstr>
      <vt:lpstr>Gill Sans</vt:lpstr>
      <vt:lpstr>Gill Sans MT</vt:lpstr>
      <vt:lpstr>Times New Roman</vt:lpstr>
      <vt:lpstr>Trebuchet MS</vt:lpstr>
      <vt:lpstr>Verdana</vt:lpstr>
      <vt:lpstr>36x48-Template-V2b</vt:lpstr>
      <vt:lpstr>1_Classic 3 Columns</vt:lpstr>
      <vt:lpstr>Classic - Wide Center</vt:lpstr>
      <vt:lpstr>SSU_PosterPresentations-36x48-Template-3</vt:lpstr>
      <vt:lpstr>1_SSU_PosterPresentations-36x48-Template-3</vt:lpstr>
      <vt:lpstr>2_SSU_PosterPresentations-36x48-Template-3</vt:lpstr>
      <vt:lpstr>3_SSU_PosterPresentations-36x48-Template-3</vt:lpstr>
      <vt:lpstr>4_SSU_PosterPresentations-36x48-Template-3</vt:lpstr>
      <vt:lpstr>5_SSU_PosterPresentations-36x48-Template-3</vt:lpstr>
      <vt:lpstr>Image</vt:lpstr>
      <vt:lpstr>PowerPoint Presentation</vt:lpstr>
    </vt:vector>
  </TitlesOfParts>
  <Company>Hewlett-Packard Company</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CanterburyMedia</dc:creator>
  <dc:description>This template is the property of PosterPresentations.com. Call us if you need help with this poster template._x000d_
1-866-649-3004           _x000d_
 (c)PosterPresentations.com</dc:description>
  <cp:lastModifiedBy>Alaina Gridley</cp:lastModifiedBy>
  <cp:revision>77</cp:revision>
  <dcterms:created xsi:type="dcterms:W3CDTF">2012-02-03T19:11:35Z</dcterms:created>
  <dcterms:modified xsi:type="dcterms:W3CDTF">2021-04-29T14:19:42Z</dcterms:modified>
</cp:coreProperties>
</file>