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theme/theme8.xml" ContentType="application/vnd.openxmlformats-officedocument.theme+xml"/>
  <Override PartName="/ppt/slideLayouts/slideLayout10.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1"/>
  </p:notesMasterIdLst>
  <p:handoutMasterIdLst>
    <p:handoutMasterId r:id="rId12"/>
  </p:handoutMasterIdLst>
  <p:sldIdLst>
    <p:sldId id="257" r:id="rId10"/>
  </p:sldIdLst>
  <p:sldSz cx="43891200" cy="32918400"/>
  <p:notesSz cx="6858000" cy="9144000"/>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 id="4" name="Rose Coffey" initials="RC" lastIdx="1" clrIdx="4">
    <p:extLst>
      <p:ext uri="{19B8F6BF-5375-455C-9EA6-DF929625EA0E}">
        <p15:presenceInfo xmlns:p15="http://schemas.microsoft.com/office/powerpoint/2012/main" userId="d2397deed17f1f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29" autoAdjust="0"/>
    <p:restoredTop sz="94674" autoAdjust="0"/>
  </p:normalViewPr>
  <p:slideViewPr>
    <p:cSldViewPr snapToGrid="0" snapToObjects="1" showGuides="1">
      <p:cViewPr>
        <p:scale>
          <a:sx n="30" d="100"/>
          <a:sy n="30" d="100"/>
        </p:scale>
        <p:origin x="-48" y="-1392"/>
      </p:cViewPr>
      <p:guideLst>
        <p:guide orient="horz" pos="3318"/>
        <p:guide orient="horz" pos="288"/>
        <p:guide orient="horz" pos="20160"/>
        <p:guide orient="horz"/>
        <p:guide pos="581"/>
        <p:guide pos="27069"/>
        <p:guide orient="horz" pos="3317"/>
        <p:guide pos="27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8/14/2021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8/14/2021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39471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image" Target="../media/image8.png"/><Relationship Id="rId18" Type="http://schemas.openxmlformats.org/officeDocument/2006/relationships/image" Target="../media/image11.emf"/><Relationship Id="rId3" Type="http://schemas.openxmlformats.org/officeDocument/2006/relationships/image" Target="../media/image1.png"/><Relationship Id="rId7" Type="http://schemas.openxmlformats.org/officeDocument/2006/relationships/oleObject" Target="../embeddings/oleObject1.bin"/><Relationship Id="rId12" Type="http://schemas.openxmlformats.org/officeDocument/2006/relationships/image" Target="../media/image7.wmf"/><Relationship Id="rId17" Type="http://schemas.openxmlformats.org/officeDocument/2006/relationships/image" Target="../media/image10.jpeg"/><Relationship Id="rId2" Type="http://schemas.openxmlformats.org/officeDocument/2006/relationships/theme" Target="../theme/theme1.xml"/><Relationship Id="rId16" Type="http://schemas.openxmlformats.org/officeDocument/2006/relationships/hyperlink" Target="http://www.facebook.com/pages/PosterPresentationscom/217914411419?v=app_4949752878&amp;ref=ts" TargetMode="Externa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oleObject" Target="../embeddings/oleObject3.bin"/><Relationship Id="rId5" Type="http://schemas.openxmlformats.org/officeDocument/2006/relationships/image" Target="../media/image3.png"/><Relationship Id="rId15" Type="http://schemas.openxmlformats.org/officeDocument/2006/relationships/image" Target="../media/image9.wmf"/><Relationship Id="rId10" Type="http://schemas.openxmlformats.org/officeDocument/2006/relationships/image" Target="../media/image6.wmf"/><Relationship Id="rId4" Type="http://schemas.openxmlformats.org/officeDocument/2006/relationships/image" Target="../media/image2.png"/><Relationship Id="rId9" Type="http://schemas.openxmlformats.org/officeDocument/2006/relationships/oleObject" Target="../embeddings/oleObject2.bin"/><Relationship Id="rId14" Type="http://schemas.openxmlformats.org/officeDocument/2006/relationships/oleObject" Target="../embeddings/oleObject4.bin"/></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3.png"/><Relationship Id="rId18" Type="http://schemas.openxmlformats.org/officeDocument/2006/relationships/image" Target="../media/image6.wmf"/><Relationship Id="rId3" Type="http://schemas.openxmlformats.org/officeDocument/2006/relationships/theme" Target="../theme/theme2.xml"/><Relationship Id="rId7" Type="http://schemas.openxmlformats.org/officeDocument/2006/relationships/oleObject" Target="../embeddings/oleObject6.bin"/><Relationship Id="rId12" Type="http://schemas.openxmlformats.org/officeDocument/2006/relationships/image" Target="../media/image2.png"/><Relationship Id="rId17" Type="http://schemas.openxmlformats.org/officeDocument/2006/relationships/oleObject" Target="../embeddings/oleObject8.bin"/><Relationship Id="rId2" Type="http://schemas.openxmlformats.org/officeDocument/2006/relationships/slideLayout" Target="../slideLayouts/slideLayout3.xml"/><Relationship Id="rId16" Type="http://schemas.openxmlformats.org/officeDocument/2006/relationships/image" Target="../media/image5.wmf"/><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png"/><Relationship Id="rId5" Type="http://schemas.openxmlformats.org/officeDocument/2006/relationships/image" Target="../media/image7.wmf"/><Relationship Id="rId15" Type="http://schemas.openxmlformats.org/officeDocument/2006/relationships/oleObject" Target="../embeddings/oleObject7.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3.png"/><Relationship Id="rId18" Type="http://schemas.openxmlformats.org/officeDocument/2006/relationships/image" Target="../media/image6.wmf"/><Relationship Id="rId3" Type="http://schemas.openxmlformats.org/officeDocument/2006/relationships/theme" Target="../theme/theme3.xml"/><Relationship Id="rId7" Type="http://schemas.openxmlformats.org/officeDocument/2006/relationships/oleObject" Target="../embeddings/oleObject10.bin"/><Relationship Id="rId12" Type="http://schemas.openxmlformats.org/officeDocument/2006/relationships/image" Target="../media/image2.png"/><Relationship Id="rId17" Type="http://schemas.openxmlformats.org/officeDocument/2006/relationships/oleObject" Target="../embeddings/oleObject12.bin"/><Relationship Id="rId2" Type="http://schemas.openxmlformats.org/officeDocument/2006/relationships/slideLayout" Target="../slideLayouts/slideLayout5.xml"/><Relationship Id="rId16" Type="http://schemas.openxmlformats.org/officeDocument/2006/relationships/image" Target="../media/image5.wmf"/><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png"/><Relationship Id="rId5" Type="http://schemas.openxmlformats.org/officeDocument/2006/relationships/image" Target="../media/image7.wmf"/><Relationship Id="rId15" Type="http://schemas.openxmlformats.org/officeDocument/2006/relationships/oleObject" Target="../embeddings/oleObject11.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oleObject" Target="../embeddings/oleObject15.bin"/><Relationship Id="rId18" Type="http://schemas.openxmlformats.org/officeDocument/2006/relationships/oleObject" Target="../embeddings/oleObject17.bin"/><Relationship Id="rId3" Type="http://schemas.openxmlformats.org/officeDocument/2006/relationships/image" Target="../media/image7.wmf"/><Relationship Id="rId21" Type="http://schemas.openxmlformats.org/officeDocument/2006/relationships/oleObject" Target="../embeddings/oleObject20.bin"/><Relationship Id="rId7" Type="http://schemas.openxmlformats.org/officeDocument/2006/relationships/hyperlink" Target="http://www.facebook.com/pages/PosterPresentationscom/217914411419?v=app_4949752878&amp;ref=ts" TargetMode="External"/><Relationship Id="rId12" Type="http://schemas.openxmlformats.org/officeDocument/2006/relationships/image" Target="../media/image4.png"/><Relationship Id="rId17" Type="http://schemas.openxmlformats.org/officeDocument/2006/relationships/image" Target="../media/image11.emf"/><Relationship Id="rId2" Type="http://schemas.openxmlformats.org/officeDocument/2006/relationships/oleObject" Target="../embeddings/oleObject13.bin"/><Relationship Id="rId16" Type="http://schemas.openxmlformats.org/officeDocument/2006/relationships/image" Target="../media/image6.wmf"/><Relationship Id="rId20" Type="http://schemas.openxmlformats.org/officeDocument/2006/relationships/oleObject" Target="../embeddings/oleObject19.bin"/><Relationship Id="rId1" Type="http://schemas.openxmlformats.org/officeDocument/2006/relationships/theme" Target="../theme/theme4.xml"/><Relationship Id="rId6" Type="http://schemas.openxmlformats.org/officeDocument/2006/relationships/image" Target="../media/image9.wmf"/><Relationship Id="rId11" Type="http://schemas.openxmlformats.org/officeDocument/2006/relationships/image" Target="../media/image3.png"/><Relationship Id="rId5" Type="http://schemas.openxmlformats.org/officeDocument/2006/relationships/oleObject" Target="../embeddings/oleObject14.bin"/><Relationship Id="rId15" Type="http://schemas.openxmlformats.org/officeDocument/2006/relationships/oleObject" Target="../embeddings/oleObject16.bin"/><Relationship Id="rId10" Type="http://schemas.openxmlformats.org/officeDocument/2006/relationships/image" Target="../media/image2.png"/><Relationship Id="rId19" Type="http://schemas.openxmlformats.org/officeDocument/2006/relationships/oleObject" Target="../embeddings/oleObject18.bin"/><Relationship Id="rId4" Type="http://schemas.openxmlformats.org/officeDocument/2006/relationships/image" Target="../media/image8.png"/><Relationship Id="rId9" Type="http://schemas.openxmlformats.org/officeDocument/2006/relationships/image" Target="../media/image1.png"/><Relationship Id="rId14" Type="http://schemas.openxmlformats.org/officeDocument/2006/relationships/image" Target="../media/image5.wmf"/></Relationships>
</file>

<file path=ppt/slideMasters/_rels/slideMaster5.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21.bin"/><Relationship Id="rId21" Type="http://schemas.openxmlformats.org/officeDocument/2006/relationships/oleObject" Target="../embeddings/oleObject27.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5.xml"/><Relationship Id="rId16" Type="http://schemas.openxmlformats.org/officeDocument/2006/relationships/oleObject" Target="../embeddings/oleObject24.bin"/><Relationship Id="rId20" Type="http://schemas.openxmlformats.org/officeDocument/2006/relationships/oleObject" Target="../embeddings/oleObject26.bin"/><Relationship Id="rId1" Type="http://schemas.openxmlformats.org/officeDocument/2006/relationships/slideLayout" Target="../slideLayouts/slideLayout6.xml"/><Relationship Id="rId6" Type="http://schemas.openxmlformats.org/officeDocument/2006/relationships/oleObject" Target="../embeddings/oleObject22.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25.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23.bin"/><Relationship Id="rId22" Type="http://schemas.openxmlformats.org/officeDocument/2006/relationships/oleObject" Target="../embeddings/oleObject28.bin"/></Relationships>
</file>

<file path=ppt/slideMasters/_rels/slideMaster6.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29.bin"/><Relationship Id="rId21" Type="http://schemas.openxmlformats.org/officeDocument/2006/relationships/oleObject" Target="../embeddings/oleObject35.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6.xml"/><Relationship Id="rId16" Type="http://schemas.openxmlformats.org/officeDocument/2006/relationships/oleObject" Target="../embeddings/oleObject32.bin"/><Relationship Id="rId20" Type="http://schemas.openxmlformats.org/officeDocument/2006/relationships/oleObject" Target="../embeddings/oleObject34.bin"/><Relationship Id="rId1" Type="http://schemas.openxmlformats.org/officeDocument/2006/relationships/slideLayout" Target="../slideLayouts/slideLayout7.xml"/><Relationship Id="rId6" Type="http://schemas.openxmlformats.org/officeDocument/2006/relationships/oleObject" Target="../embeddings/oleObject30.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33.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31.bin"/><Relationship Id="rId22" Type="http://schemas.openxmlformats.org/officeDocument/2006/relationships/oleObject" Target="../embeddings/oleObject36.bin"/></Relationships>
</file>

<file path=ppt/slideMasters/_rels/slideMaster7.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37.bin"/><Relationship Id="rId21" Type="http://schemas.openxmlformats.org/officeDocument/2006/relationships/oleObject" Target="../embeddings/oleObject43.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7.xml"/><Relationship Id="rId16" Type="http://schemas.openxmlformats.org/officeDocument/2006/relationships/oleObject" Target="../embeddings/oleObject40.bin"/><Relationship Id="rId20" Type="http://schemas.openxmlformats.org/officeDocument/2006/relationships/oleObject" Target="../embeddings/oleObject42.bin"/><Relationship Id="rId1" Type="http://schemas.openxmlformats.org/officeDocument/2006/relationships/slideLayout" Target="../slideLayouts/slideLayout8.xml"/><Relationship Id="rId6" Type="http://schemas.openxmlformats.org/officeDocument/2006/relationships/oleObject" Target="../embeddings/oleObject38.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41.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39.bin"/><Relationship Id="rId22" Type="http://schemas.openxmlformats.org/officeDocument/2006/relationships/oleObject" Target="../embeddings/oleObject44.bin"/></Relationships>
</file>

<file path=ppt/slideMasters/_rels/slideMaster8.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45.bin"/><Relationship Id="rId21" Type="http://schemas.openxmlformats.org/officeDocument/2006/relationships/oleObject" Target="../embeddings/oleObject51.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8.xml"/><Relationship Id="rId16" Type="http://schemas.openxmlformats.org/officeDocument/2006/relationships/oleObject" Target="../embeddings/oleObject48.bin"/><Relationship Id="rId20" Type="http://schemas.openxmlformats.org/officeDocument/2006/relationships/oleObject" Target="../embeddings/oleObject50.bin"/><Relationship Id="rId1" Type="http://schemas.openxmlformats.org/officeDocument/2006/relationships/slideLayout" Target="../slideLayouts/slideLayout9.xml"/><Relationship Id="rId6" Type="http://schemas.openxmlformats.org/officeDocument/2006/relationships/oleObject" Target="../embeddings/oleObject46.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49.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47.bin"/><Relationship Id="rId22" Type="http://schemas.openxmlformats.org/officeDocument/2006/relationships/oleObject" Target="../embeddings/oleObject52.bin"/></Relationships>
</file>

<file path=ppt/slideMasters/_rels/slideMaster9.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53.bin"/><Relationship Id="rId21" Type="http://schemas.openxmlformats.org/officeDocument/2006/relationships/oleObject" Target="../embeddings/oleObject59.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9.xml"/><Relationship Id="rId16" Type="http://schemas.openxmlformats.org/officeDocument/2006/relationships/oleObject" Target="../embeddings/oleObject56.bin"/><Relationship Id="rId20" Type="http://schemas.openxmlformats.org/officeDocument/2006/relationships/oleObject" Target="../embeddings/oleObject58.bin"/><Relationship Id="rId1" Type="http://schemas.openxmlformats.org/officeDocument/2006/relationships/slideLayout" Target="../slideLayouts/slideLayout10.xml"/><Relationship Id="rId6" Type="http://schemas.openxmlformats.org/officeDocument/2006/relationships/oleObject" Target="../embeddings/oleObject54.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57.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55.bin"/><Relationship Id="rId22" Type="http://schemas.openxmlformats.org/officeDocument/2006/relationships/oleObject" Target="../embeddings/oleObject60.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3"/>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4"/>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5"/>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5"/>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48" name="Picture 47"/>
              <p:cNvPicPr>
                <a:picLocks noChangeAspect="1"/>
              </p:cNvPicPr>
              <p:nvPr userDrawn="1"/>
            </p:nvPicPr>
            <p:blipFill>
              <a:blip r:embed="rId6"/>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7" imgW="1828440" imgH="1117440" progId="Photoshop.Image.13">
                      <p:embed/>
                    </p:oleObj>
                  </mc:Choice>
                  <mc:Fallback>
                    <p:oleObj name="Image" r:id="rId7" imgW="1828440" imgH="1117440" progId="Photoshop.Image.13">
                      <p:embed/>
                      <p:pic>
                        <p:nvPicPr>
                          <p:cNvPr id="0" name=""/>
                          <p:cNvPicPr/>
                          <p:nvPr/>
                        </p:nvPicPr>
                        <p:blipFill>
                          <a:blip r:embed="rId8"/>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9" imgW="1828440" imgH="1117440" progId="Photoshop.Image.13">
                      <p:embed/>
                    </p:oleObj>
                  </mc:Choice>
                  <mc:Fallback>
                    <p:oleObj name="Image" r:id="rId9" imgW="1828440" imgH="1117440" progId="Photoshop.Image.13">
                      <p:embed/>
                      <p:pic>
                        <p:nvPicPr>
                          <p:cNvPr id="0" name=""/>
                          <p:cNvPicPr/>
                          <p:nvPr/>
                        </p:nvPicPr>
                        <p:blipFill>
                          <a:blip r:embed="rId10"/>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1" imgW="4571280" imgH="1688760" progId="Photoshop.Image.13">
                    <p:embed/>
                  </p:oleObj>
                </mc:Choice>
                <mc:Fallback>
                  <p:oleObj name="Image" r:id="rId11" imgW="4571280" imgH="1688760" progId="Photoshop.Image.13">
                    <p:embed/>
                    <p:pic>
                      <p:nvPicPr>
                        <p:cNvPr id="0" name=""/>
                        <p:cNvPicPr/>
                        <p:nvPr/>
                      </p:nvPicPr>
                      <p:blipFill>
                        <a:blip r:embed="rId12"/>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3"/>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14" imgW="1574280" imgH="1053720" progId="Photoshop.Image.13">
                    <p:embed/>
                  </p:oleObj>
                </mc:Choice>
                <mc:Fallback>
                  <p:oleObj name="Image" r:id="rId14" imgW="1574280" imgH="1053720" progId="Photoshop.Image.13">
                    <p:embed/>
                    <p:pic>
                      <p:nvPicPr>
                        <p:cNvPr id="0" name=""/>
                        <p:cNvPicPr/>
                        <p:nvPr/>
                      </p:nvPicPr>
                      <p:blipFill>
                        <a:blip r:embed="rId15"/>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6"/>
              </p:cNvPr>
              <p:cNvPicPr>
                <a:picLocks noChangeAspect="1" noChangeArrowheads="1"/>
              </p:cNvPicPr>
              <p:nvPr userDrawn="1"/>
            </p:nvPicPr>
            <p:blipFill>
              <a:blip r:embed="rId17"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pic>
        <p:nvPicPr>
          <p:cNvPr id="3" name="Picture 2"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9" name="Picture 38"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1"/>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3"/>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3"/>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6" name="Picture 65"/>
              <p:cNvPicPr>
                <a:picLocks noChangeAspect="1"/>
              </p:cNvPicPr>
              <p:nvPr userDrawn="1"/>
            </p:nvPicPr>
            <p:blipFill>
              <a:blip r:embed="rId14"/>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7" name="Picture 36"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2" imgW="4571280" imgH="1688760" progId="Photoshop.Image.13">
                    <p:embed/>
                  </p:oleObj>
                </mc:Choice>
                <mc:Fallback>
                  <p:oleObj name="Image" r:id="rId2" imgW="4571280" imgH="1688760" progId="Photoshop.Image.13">
                    <p:embed/>
                    <p:pic>
                      <p:nvPicPr>
                        <p:cNvPr id="0" name=""/>
                        <p:cNvPicPr/>
                        <p:nvPr/>
                      </p:nvPicPr>
                      <p:blipFill>
                        <a:blip r:embed="rId3"/>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4"/>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5" imgW="1574280" imgH="1053720" progId="Photoshop.Image.13">
                    <p:embed/>
                  </p:oleObj>
                </mc:Choice>
                <mc:Fallback>
                  <p:oleObj name="Image" r:id="rId5" imgW="1574280" imgH="1053720" progId="Photoshop.Image.13">
                    <p:embed/>
                    <p:pic>
                      <p:nvPicPr>
                        <p:cNvPr id="0" name=""/>
                        <p:cNvPicPr/>
                        <p:nvPr/>
                      </p:nvPicPr>
                      <p:blipFill>
                        <a:blip r:embed="rId6"/>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7"/>
              </p:cNvPr>
              <p:cNvPicPr>
                <a:picLocks noChangeAspect="1" noChangeArrowheads="1"/>
              </p:cNvPicPr>
              <p:nvPr userDrawn="1"/>
            </p:nvPicPr>
            <p:blipFill>
              <a:blip r:embed="rId8"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9"/>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0"/>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1"/>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1"/>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2"/>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3" imgW="1828440" imgH="1117440" progId="Photoshop.Image.13">
                      <p:embed/>
                    </p:oleObj>
                  </mc:Choice>
                  <mc:Fallback>
                    <p:oleObj name="Image" r:id="rId13" imgW="1828440" imgH="1117440" progId="Photoshop.Image.13">
                      <p:embed/>
                      <p:pic>
                        <p:nvPicPr>
                          <p:cNvPr id="0" name=""/>
                          <p:cNvPicPr/>
                          <p:nvPr/>
                        </p:nvPicPr>
                        <p:blipFill>
                          <a:blip r:embed="rId14"/>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8" imgW="4571280" imgH="1688760" progId="Photoshop.Image.13">
                    <p:embed/>
                  </p:oleObj>
                </mc:Choice>
                <mc:Fallback>
                  <p:oleObj name="Image" r:id="rId18" imgW="4571280" imgH="1688760" progId="Photoshop.Image.13">
                    <p:embed/>
                    <p:pic>
                      <p:nvPicPr>
                        <p:cNvPr id="0" name=""/>
                        <p:cNvPicPr/>
                        <p:nvPr/>
                      </p:nvPicPr>
                      <p:blipFill>
                        <a:blip r:embed="rId3"/>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4"/>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19" imgW="1574280" imgH="1053720" progId="Photoshop.Image.13">
                    <p:embed/>
                  </p:oleObj>
                </mc:Choice>
                <mc:Fallback>
                  <p:oleObj name="Image" r:id="rId19" imgW="1574280" imgH="1053720" progId="Photoshop.Image.13">
                    <p:embed/>
                    <p:pic>
                      <p:nvPicPr>
                        <p:cNvPr id="0" name=""/>
                        <p:cNvPicPr/>
                        <p:nvPr/>
                      </p:nvPicPr>
                      <p:blipFill>
                        <a:blip r:embed="rId6"/>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7"/>
              </p:cNvPr>
              <p:cNvPicPr>
                <a:picLocks noChangeAspect="1" noChangeArrowheads="1"/>
              </p:cNvPicPr>
              <p:nvPr userDrawn="1"/>
            </p:nvPicPr>
            <p:blipFill>
              <a:blip r:embed="rId8"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9"/>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0"/>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1"/>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1"/>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2"/>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0" imgW="1828440" imgH="1117440" progId="Photoshop.Image.13">
                      <p:embed/>
                    </p:oleObj>
                  </mc:Choice>
                  <mc:Fallback>
                    <p:oleObj name="Image" r:id="rId20" imgW="1828440" imgH="1117440" progId="Photoshop.Image.13">
                      <p:embed/>
                      <p:pic>
                        <p:nvPicPr>
                          <p:cNvPr id="0" name=""/>
                          <p:cNvPicPr/>
                          <p:nvPr/>
                        </p:nvPicPr>
                        <p:blipFill>
                          <a:blip r:embed="rId14"/>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6"/>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hyperlink" Target="https://doi.org/10.1136/bmjopen-2020-036923" TargetMode="External"/><Relationship Id="rId7"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hyperlink" Target="https://doi.org/10.1002/ptr.6770" TargetMode="External"/><Relationship Id="rId4" Type="http://schemas.openxmlformats.org/officeDocument/2006/relationships/hyperlink" Target="https://doi.org/10.1017/S136898001800175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1097006" y="6826762"/>
            <a:ext cx="9719354" cy="8537548"/>
          </a:xfrm>
        </p:spPr>
        <p:txBody>
          <a:bodyPr/>
          <a:lstStyle/>
          <a:p>
            <a:r>
              <a:rPr lang="en-US" sz="3200" dirty="0">
                <a:latin typeface="Gill Sans"/>
                <a:cs typeface="Gill Sans"/>
              </a:rPr>
              <a:t>Wellspring, Inc. is an organization focused on homelessness prevention, family shelter, adult education, and career and job planning. Founded by seven women who used their own funds to purchase a house to serve as a shelter,  Wellspring has always believed in hospitality and community. </a:t>
            </a:r>
          </a:p>
          <a:p>
            <a:endParaRPr lang="en-US" sz="3200" dirty="0">
              <a:latin typeface="Gill Sans"/>
              <a:cs typeface="Gill Sans"/>
            </a:endParaRPr>
          </a:p>
          <a:p>
            <a:r>
              <a:rPr lang="en-US" sz="3200" dirty="0">
                <a:latin typeface="Gill Sans"/>
                <a:cs typeface="Gill Sans"/>
              </a:rPr>
              <a:t>The gardens have been a part of  Wellspring’s hospitality since the beginning, starting with the 7 founders growing and cooking their own food to serve to residents. Today, the house that once served as the main shelter for residents is now the main office area. Guests and residents are now living miles away from the main gardens. This shift has caused a disconnect between residents and the element of locally grown food that was so vital to Wellspring’s founding</a:t>
            </a:r>
            <a:r>
              <a:rPr lang="en-US" dirty="0">
                <a:latin typeface="Gill Sans"/>
                <a:cs typeface="Gill Sans"/>
              </a:rPr>
              <a:t>. </a:t>
            </a:r>
          </a:p>
        </p:txBody>
      </p:sp>
      <p:sp>
        <p:nvSpPr>
          <p:cNvPr id="5" name="Text Placeholder 4"/>
          <p:cNvSpPr>
            <a:spLocks noGrp="1"/>
          </p:cNvSpPr>
          <p:nvPr>
            <p:ph type="body" sz="quarter" idx="11"/>
          </p:nvPr>
        </p:nvSpPr>
        <p:spPr>
          <a:xfrm>
            <a:off x="904988" y="5896691"/>
            <a:ext cx="10048877" cy="769373"/>
          </a:xfrm>
        </p:spPr>
        <p:txBody>
          <a:bodyPr/>
          <a:lstStyle/>
          <a:p>
            <a:r>
              <a:rPr lang="en-US" dirty="0"/>
              <a:t>INTRODUCTION</a:t>
            </a:r>
          </a:p>
        </p:txBody>
      </p:sp>
      <p:sp>
        <p:nvSpPr>
          <p:cNvPr id="7" name="Text Placeholder 6"/>
          <p:cNvSpPr>
            <a:spLocks noGrp="1"/>
          </p:cNvSpPr>
          <p:nvPr>
            <p:ph type="body" sz="quarter" idx="20"/>
          </p:nvPr>
        </p:nvSpPr>
        <p:spPr>
          <a:xfrm>
            <a:off x="931453" y="18807054"/>
            <a:ext cx="10050461" cy="775560"/>
          </a:xfrm>
        </p:spPr>
        <p:txBody>
          <a:bodyPr/>
          <a:lstStyle/>
          <a:p>
            <a:r>
              <a:rPr lang="en-US" dirty="0"/>
              <a:t>OBJECTIVE</a:t>
            </a:r>
          </a:p>
        </p:txBody>
      </p:sp>
      <p:sp>
        <p:nvSpPr>
          <p:cNvPr id="8" name="Text Placeholder 7"/>
          <p:cNvSpPr>
            <a:spLocks noGrp="1"/>
          </p:cNvSpPr>
          <p:nvPr>
            <p:ph type="body" sz="quarter" idx="21"/>
          </p:nvPr>
        </p:nvSpPr>
        <p:spPr>
          <a:xfrm>
            <a:off x="11796722" y="6797877"/>
            <a:ext cx="9629764" cy="24788151"/>
          </a:xfrm>
        </p:spPr>
        <p:txBody>
          <a:bodyPr/>
          <a:lstStyle/>
          <a:p>
            <a:r>
              <a:rPr lang="en-US" sz="3200" dirty="0">
                <a:latin typeface="Gill Sans"/>
                <a:cs typeface="Gill Sans"/>
              </a:rPr>
              <a:t>For this growing season, the produce will be processed and packaged into a “gift basket” for each guest household. Gift baskets will contain dried herbs, sauces, and various pickled vegetables, all from Wellspring’s on-site gardens. Other items in the basket will include handmade lavender lotion bars from lavender in Wellspring’s butterfly garden and seed packets for residents to experiment growing.</a:t>
            </a:r>
          </a:p>
          <a:p>
            <a:endParaRPr lang="en-US" sz="3200" dirty="0">
              <a:latin typeface="Gill Sans"/>
              <a:cs typeface="Gill Sans"/>
            </a:endParaRPr>
          </a:p>
          <a:p>
            <a:r>
              <a:rPr lang="en-US" sz="3200" dirty="0">
                <a:latin typeface="Gill Sans"/>
                <a:cs typeface="Gill Sans"/>
              </a:rPr>
              <a:t>Having a strong plan in place prior to the growing season is essential. This allows growers to create a budget, estimate the amount of labor that will be needed to grow and maintain plants, and predict the quantities of foods that will be produced. </a:t>
            </a:r>
            <a:br>
              <a:rPr lang="en-US" sz="3200" dirty="0">
                <a:latin typeface="Gill Sans"/>
                <a:cs typeface="Gill Sans"/>
              </a:rPr>
            </a:br>
            <a:endParaRPr lang="en-US" sz="3200" dirty="0">
              <a:latin typeface="Gill Sans"/>
              <a:cs typeface="Gill Sans"/>
            </a:endParaRPr>
          </a:p>
          <a:p>
            <a:r>
              <a:rPr lang="en-US" sz="3200" dirty="0">
                <a:latin typeface="Gill Sans"/>
                <a:cs typeface="Gill Sans"/>
              </a:rPr>
              <a:t>Wellspring needed to create a </a:t>
            </a:r>
            <a:r>
              <a:rPr lang="en-US" sz="3200" b="1" dirty="0">
                <a:latin typeface="Gill Sans"/>
                <a:cs typeface="Gill Sans"/>
              </a:rPr>
              <a:t>crop plan </a:t>
            </a:r>
            <a:r>
              <a:rPr lang="en-US" sz="3200" dirty="0">
                <a:latin typeface="Gill Sans"/>
                <a:cs typeface="Gill Sans"/>
              </a:rPr>
              <a:t>that would:</a:t>
            </a:r>
          </a:p>
          <a:p>
            <a:pPr marL="457200" indent="-457200">
              <a:buFont typeface="Arial" panose="020B0604020202020204" pitchFamily="34" charset="0"/>
              <a:buChar char="•"/>
            </a:pPr>
            <a:r>
              <a:rPr lang="en-US" sz="3200" dirty="0">
                <a:latin typeface="Gill Sans"/>
                <a:cs typeface="Gill Sans"/>
              </a:rPr>
              <a:t>Provide vegetables for residents that were easily storable, transportable, processable, and easy to grow.</a:t>
            </a:r>
          </a:p>
          <a:p>
            <a:pPr marL="457200" indent="-457200">
              <a:buFont typeface="Arial" panose="020B0604020202020204" pitchFamily="34" charset="0"/>
              <a:buChar char="•"/>
            </a:pPr>
            <a:r>
              <a:rPr lang="en-US" sz="3200" dirty="0">
                <a:latin typeface="Gill Sans"/>
                <a:cs typeface="Gill Sans"/>
              </a:rPr>
              <a:t>Easy to follow and maintain</a:t>
            </a:r>
          </a:p>
          <a:p>
            <a:pPr marL="457200" indent="-457200">
              <a:buFont typeface="Arial" panose="020B0604020202020204" pitchFamily="34" charset="0"/>
              <a:buChar char="•"/>
            </a:pPr>
            <a:r>
              <a:rPr lang="en-US" sz="3200" dirty="0">
                <a:latin typeface="Gill Sans"/>
                <a:cs typeface="Gill Sans"/>
              </a:rPr>
              <a:t>Could be used as a blueprint for many years</a:t>
            </a:r>
          </a:p>
          <a:p>
            <a:endParaRPr lang="en-US" sz="3200" dirty="0">
              <a:latin typeface="Gill Sans"/>
              <a:cs typeface="Gill Sans"/>
            </a:endParaRPr>
          </a:p>
          <a:p>
            <a:endParaRPr lang="en-US" sz="3200" dirty="0">
              <a:latin typeface="Gill Sans"/>
              <a:cs typeface="Gill Sans"/>
            </a:endParaRPr>
          </a:p>
          <a:p>
            <a:endParaRPr lang="en-US" sz="3200" dirty="0">
              <a:latin typeface="Gill Sans"/>
              <a:cs typeface="Gill Sans"/>
            </a:endParaRPr>
          </a:p>
          <a:p>
            <a:endParaRPr lang="en-US" sz="3200" dirty="0">
              <a:latin typeface="Gill Sans"/>
              <a:cs typeface="Gill Sans"/>
            </a:endParaRPr>
          </a:p>
          <a:p>
            <a:endParaRPr lang="en-US" sz="3200" dirty="0">
              <a:latin typeface="Gill Sans"/>
              <a:cs typeface="Gill Sans"/>
            </a:endParaRPr>
          </a:p>
          <a:p>
            <a:endParaRPr lang="en-US" sz="3200" dirty="0">
              <a:latin typeface="Gill Sans"/>
              <a:cs typeface="Gill Sans"/>
            </a:endParaRPr>
          </a:p>
          <a:p>
            <a:endParaRPr lang="en-US" sz="3200" dirty="0">
              <a:latin typeface="Gill Sans"/>
              <a:cs typeface="Gill Sans"/>
            </a:endParaRPr>
          </a:p>
          <a:p>
            <a:endParaRPr lang="en-US" sz="3200" dirty="0">
              <a:latin typeface="Gill Sans"/>
              <a:cs typeface="Gill Sans"/>
            </a:endParaRPr>
          </a:p>
          <a:p>
            <a:endParaRPr lang="en-US" sz="3200" dirty="0">
              <a:latin typeface="Gill Sans"/>
              <a:cs typeface="Gill Sans"/>
            </a:endParaRPr>
          </a:p>
          <a:p>
            <a:endParaRPr lang="en-US" sz="3200" dirty="0">
              <a:latin typeface="Gill Sans"/>
              <a:cs typeface="Gill Sans"/>
            </a:endParaRPr>
          </a:p>
          <a:p>
            <a:pPr algn="ctr"/>
            <a:endParaRPr lang="en-US" sz="3200" dirty="0">
              <a:latin typeface="Gill Sans"/>
              <a:cs typeface="Gill Sans"/>
            </a:endParaRPr>
          </a:p>
          <a:p>
            <a:pPr algn="ctr"/>
            <a:r>
              <a:rPr lang="en-US" sz="3200" dirty="0">
                <a:latin typeface="Gill Sans"/>
                <a:cs typeface="Gill Sans"/>
              </a:rPr>
              <a:t>Wellspring’s on-site gardens</a:t>
            </a:r>
          </a:p>
          <a:p>
            <a:endParaRPr lang="en-US" sz="3200" dirty="0">
              <a:latin typeface="Gill Sans"/>
              <a:cs typeface="Gill Sans"/>
            </a:endParaRPr>
          </a:p>
          <a:p>
            <a:r>
              <a:rPr lang="en-US" sz="3200" dirty="0">
                <a:latin typeface="Gill Sans"/>
                <a:cs typeface="Gill Sans"/>
              </a:rPr>
              <a:t>I carried out the following tasks with approval from staff:</a:t>
            </a:r>
          </a:p>
          <a:p>
            <a:pPr marL="457200" indent="-457200">
              <a:buFont typeface="Arial" panose="020B0604020202020204" pitchFamily="34" charset="0"/>
              <a:buChar char="•"/>
            </a:pPr>
            <a:r>
              <a:rPr lang="en-US" sz="3200" dirty="0">
                <a:latin typeface="Gill Sans"/>
                <a:cs typeface="Gill Sans"/>
              </a:rPr>
              <a:t>Create/find simple print-outs that can be provided to residents with basic tips and ideas on how to cook the harvested vegetables</a:t>
            </a:r>
          </a:p>
          <a:p>
            <a:pPr marL="457200" indent="-457200">
              <a:buFont typeface="Arial" panose="020B0604020202020204" pitchFamily="34" charset="0"/>
              <a:buChar char="•"/>
            </a:pPr>
            <a:r>
              <a:rPr lang="en-US" sz="3200" dirty="0">
                <a:latin typeface="Gill Sans"/>
                <a:cs typeface="Gill Sans"/>
              </a:rPr>
              <a:t>Create a donation/purchase “Wishlist” for the program, which includes things such as on-site refrigerators at shelters to serve as a Drop-off site for fresh vegetables that are free to take.</a:t>
            </a:r>
          </a:p>
          <a:p>
            <a:pPr marL="457200" indent="-457200">
              <a:buFont typeface="Arial" panose="020B0604020202020204" pitchFamily="34" charset="0"/>
              <a:buChar char="•"/>
            </a:pPr>
            <a:r>
              <a:rPr lang="en-US" sz="3200" dirty="0">
                <a:latin typeface="Gill Sans"/>
                <a:cs typeface="Gill Sans"/>
              </a:rPr>
              <a:t>Rework the program’s Objectives document with bullet points for the upcoming 2022 season.</a:t>
            </a:r>
          </a:p>
        </p:txBody>
      </p:sp>
      <p:sp>
        <p:nvSpPr>
          <p:cNvPr id="9" name="Text Placeholder 8"/>
          <p:cNvSpPr>
            <a:spLocks noGrp="1"/>
          </p:cNvSpPr>
          <p:nvPr>
            <p:ph type="body" sz="quarter" idx="22"/>
          </p:nvPr>
        </p:nvSpPr>
        <p:spPr>
          <a:xfrm>
            <a:off x="11587166" y="5918998"/>
            <a:ext cx="10048877" cy="775560"/>
          </a:xfrm>
        </p:spPr>
        <p:txBody>
          <a:bodyPr/>
          <a:lstStyle/>
          <a:p>
            <a:r>
              <a:rPr lang="en-US" dirty="0"/>
              <a:t>MATERIALS &amp; METHODS</a:t>
            </a:r>
          </a:p>
        </p:txBody>
      </p:sp>
      <p:sp>
        <p:nvSpPr>
          <p:cNvPr id="10" name="Text Placeholder 9"/>
          <p:cNvSpPr>
            <a:spLocks noGrp="1"/>
          </p:cNvSpPr>
          <p:nvPr>
            <p:ph type="body" sz="quarter" idx="23"/>
          </p:nvPr>
        </p:nvSpPr>
        <p:spPr>
          <a:xfrm>
            <a:off x="22275932" y="6826762"/>
            <a:ext cx="9698752" cy="13855927"/>
          </a:xfrm>
        </p:spPr>
        <p:txBody>
          <a:bodyPr/>
          <a:lstStyle/>
          <a:p>
            <a:r>
              <a:rPr lang="en-US" sz="3200" dirty="0">
                <a:latin typeface="Gill Sans"/>
                <a:cs typeface="Gill Sans"/>
              </a:rPr>
              <a:t>In addition to helping to create a plan which would put residents in contact with fresh food, I built connections</a:t>
            </a:r>
            <a:r>
              <a:rPr lang="en-US" sz="3200" b="1" dirty="0">
                <a:latin typeface="Gill Sans"/>
                <a:cs typeface="Gill Sans"/>
              </a:rPr>
              <a:t> </a:t>
            </a:r>
            <a:r>
              <a:rPr lang="en-US" sz="3200" dirty="0">
                <a:latin typeface="Gill Sans"/>
                <a:cs typeface="Gill Sans"/>
              </a:rPr>
              <a:t>with companies and local growers. </a:t>
            </a:r>
          </a:p>
          <a:p>
            <a:pPr marL="457200" indent="-457200">
              <a:buFont typeface="Arial" panose="020B0604020202020204" pitchFamily="34" charset="0"/>
              <a:buChar char="•"/>
            </a:pPr>
            <a:r>
              <a:rPr lang="en-US" sz="3200" dirty="0">
                <a:latin typeface="Gill Sans"/>
                <a:cs typeface="Gill Sans"/>
              </a:rPr>
              <a:t>High Mowing Seeds Company – Secured a spot on donation list in order to receive discounted seeds for growing and gifts for residents and guests. </a:t>
            </a:r>
          </a:p>
          <a:p>
            <a:pPr marL="1942550" lvl="1" indent="-457200">
              <a:buFont typeface="Arial" panose="020B0604020202020204" pitchFamily="34" charset="0"/>
              <a:buChar char="•"/>
            </a:pPr>
            <a:r>
              <a:rPr lang="en-US" sz="3200" dirty="0">
                <a:solidFill>
                  <a:schemeClr val="accent5">
                    <a:lumMod val="50000"/>
                  </a:schemeClr>
                </a:solidFill>
                <a:latin typeface="Gill Sans"/>
                <a:cs typeface="Gill Sans"/>
              </a:rPr>
              <a:t>Allows Wellspring to obtain seeds at the price of $5 per 25 packets, whereas before they were paying an average of $3 per packet. This results  up to $350 in savings. </a:t>
            </a:r>
          </a:p>
          <a:p>
            <a:pPr marL="457200" indent="-457200">
              <a:buFont typeface="Arial" panose="020B0604020202020204" pitchFamily="34" charset="0"/>
              <a:buChar char="•"/>
            </a:pPr>
            <a:r>
              <a:rPr lang="en-US" sz="3200" dirty="0">
                <a:latin typeface="Gill Sans"/>
                <a:cs typeface="Gill Sans"/>
              </a:rPr>
              <a:t>Cedar Rock Gardens – Connecting and fostering a relationship between the organization’s manager and the owners of this local farm will give Wellspring the opportunity to obtain excess vegetables, and seedlings as donations. </a:t>
            </a:r>
          </a:p>
          <a:p>
            <a:endParaRPr lang="en-US" sz="3200" dirty="0">
              <a:latin typeface="Gill Sans"/>
              <a:cs typeface="Gill Sans"/>
            </a:endParaRPr>
          </a:p>
          <a:p>
            <a:r>
              <a:rPr lang="en-US" sz="3200" dirty="0">
                <a:latin typeface="Gill Sans"/>
                <a:cs typeface="Gill Sans"/>
              </a:rPr>
              <a:t>The crop plan is set in a binder that is organized by what needs to be done each month of the growing season with additional tabs for maintenance tasks, and recipes. It is focused on efficiency, ease of maintenance, and most importantly, what will best serve residents and guests. Many options are given so that the plan is flexible and easily adjustable. Colorful, unique, and flavorful crops are prioritized to encourage engagement with the gardens and fresh food. </a:t>
            </a:r>
          </a:p>
          <a:p>
            <a:endParaRPr lang="en-US" sz="3200" dirty="0">
              <a:solidFill>
                <a:schemeClr val="tx1"/>
              </a:solidFill>
              <a:latin typeface="Gill Sans"/>
              <a:cs typeface="Gill Sans"/>
            </a:endParaRPr>
          </a:p>
        </p:txBody>
      </p:sp>
      <p:sp>
        <p:nvSpPr>
          <p:cNvPr id="11" name="Text Placeholder 10"/>
          <p:cNvSpPr>
            <a:spLocks noGrp="1"/>
          </p:cNvSpPr>
          <p:nvPr>
            <p:ph type="body" sz="quarter" idx="24"/>
          </p:nvPr>
        </p:nvSpPr>
        <p:spPr>
          <a:xfrm>
            <a:off x="22250400" y="5893598"/>
            <a:ext cx="10058400" cy="775560"/>
          </a:xfrm>
        </p:spPr>
        <p:txBody>
          <a:bodyPr/>
          <a:lstStyle/>
          <a:p>
            <a:r>
              <a:rPr lang="en-US" dirty="0"/>
              <a:t>RESULTS</a:t>
            </a:r>
          </a:p>
        </p:txBody>
      </p:sp>
      <p:sp>
        <p:nvSpPr>
          <p:cNvPr id="12" name="Text Placeholder 11"/>
          <p:cNvSpPr>
            <a:spLocks noGrp="1"/>
          </p:cNvSpPr>
          <p:nvPr>
            <p:ph type="body" sz="quarter" idx="25"/>
          </p:nvPr>
        </p:nvSpPr>
        <p:spPr>
          <a:xfrm>
            <a:off x="32908053" y="5918998"/>
            <a:ext cx="10047019" cy="775560"/>
          </a:xfrm>
        </p:spPr>
        <p:txBody>
          <a:bodyPr/>
          <a:lstStyle/>
          <a:p>
            <a:r>
              <a:rPr lang="en-US" dirty="0"/>
              <a:t>CONCLUSIONS</a:t>
            </a:r>
          </a:p>
        </p:txBody>
      </p:sp>
      <p:sp>
        <p:nvSpPr>
          <p:cNvPr id="14" name="Text Placeholder 13"/>
          <p:cNvSpPr>
            <a:spLocks noGrp="1"/>
          </p:cNvSpPr>
          <p:nvPr>
            <p:ph type="body" sz="quarter" idx="27"/>
          </p:nvPr>
        </p:nvSpPr>
        <p:spPr>
          <a:xfrm>
            <a:off x="32998265" y="19277433"/>
            <a:ext cx="10047019" cy="775560"/>
          </a:xfrm>
        </p:spPr>
        <p:txBody>
          <a:bodyPr/>
          <a:lstStyle/>
          <a:p>
            <a:r>
              <a:rPr lang="en-US" dirty="0"/>
              <a:t>REFERENCES</a:t>
            </a:r>
          </a:p>
        </p:txBody>
      </p:sp>
      <p:sp>
        <p:nvSpPr>
          <p:cNvPr id="15" name="Text Placeholder 14"/>
          <p:cNvSpPr>
            <a:spLocks noGrp="1"/>
          </p:cNvSpPr>
          <p:nvPr>
            <p:ph type="body" sz="quarter" idx="28"/>
          </p:nvPr>
        </p:nvSpPr>
        <p:spPr>
          <a:xfrm>
            <a:off x="33172400" y="20129661"/>
            <a:ext cx="9525000" cy="7257198"/>
          </a:xfrm>
        </p:spPr>
        <p:txBody>
          <a:bodyPr/>
          <a:lstStyle/>
          <a:p>
            <a:r>
              <a:rPr lang="en-US" dirty="0" err="1">
                <a:latin typeface="+mn-lt"/>
              </a:rPr>
              <a:t>Howarth</a:t>
            </a:r>
            <a:r>
              <a:rPr lang="en-US" dirty="0">
                <a:latin typeface="+mn-lt"/>
              </a:rPr>
              <a:t>, M., </a:t>
            </a:r>
            <a:r>
              <a:rPr lang="en-US" dirty="0" err="1">
                <a:latin typeface="+mn-lt"/>
              </a:rPr>
              <a:t>Brettle</a:t>
            </a:r>
            <a:r>
              <a:rPr lang="en-US" dirty="0">
                <a:latin typeface="+mn-lt"/>
              </a:rPr>
              <a:t>, A., Hardman, M., &amp; </a:t>
            </a:r>
            <a:r>
              <a:rPr lang="en-US" dirty="0" err="1">
                <a:latin typeface="+mn-lt"/>
              </a:rPr>
              <a:t>Maden</a:t>
            </a:r>
            <a:r>
              <a:rPr lang="en-US" dirty="0">
                <a:latin typeface="+mn-lt"/>
              </a:rPr>
              <a:t>, M. (2020). What is the </a:t>
            </a:r>
            <a:r>
              <a:rPr lang="en-US" dirty="0">
                <a:latin typeface="+mj-lt"/>
              </a:rPr>
              <a:t>evidence for the impact of gardens and gardening on health and well-being: a scoping review and evidence-based logic model to guide healthcare strategy decision making on the use of gardening approaches as a social prescription. </a:t>
            </a:r>
            <a:r>
              <a:rPr lang="en-US" i="1" dirty="0">
                <a:latin typeface="+mj-lt"/>
              </a:rPr>
              <a:t>BMJ open</a:t>
            </a:r>
            <a:r>
              <a:rPr lang="en-US" dirty="0">
                <a:latin typeface="+mj-lt"/>
              </a:rPr>
              <a:t>, </a:t>
            </a:r>
            <a:r>
              <a:rPr lang="en-US" i="1" dirty="0">
                <a:latin typeface="+mj-lt"/>
              </a:rPr>
              <a:t>10</a:t>
            </a:r>
            <a:r>
              <a:rPr lang="en-US" dirty="0">
                <a:latin typeface="+mj-lt"/>
              </a:rPr>
              <a:t>(7), e036923. </a:t>
            </a:r>
            <a:r>
              <a:rPr lang="en-US" dirty="0">
                <a:latin typeface="+mj-lt"/>
                <a:hlinkClick r:id="rId3"/>
              </a:rPr>
              <a:t>https://doi.org/10.1136/bmjopen-2020-036923</a:t>
            </a:r>
            <a:br>
              <a:rPr lang="en-US" dirty="0">
                <a:latin typeface="+mj-lt"/>
              </a:rPr>
            </a:br>
            <a:br>
              <a:rPr lang="en-US" dirty="0">
                <a:latin typeface="+mj-lt"/>
              </a:rPr>
            </a:br>
            <a:r>
              <a:rPr lang="en-US" dirty="0">
                <a:latin typeface="+mj-lt"/>
              </a:rPr>
              <a:t>White, M. J., </a:t>
            </a:r>
            <a:r>
              <a:rPr lang="en-US" dirty="0" err="1">
                <a:latin typeface="+mj-lt"/>
              </a:rPr>
              <a:t>Jilcott</a:t>
            </a:r>
            <a:r>
              <a:rPr lang="en-US" dirty="0">
                <a:latin typeface="+mj-lt"/>
              </a:rPr>
              <a:t> Pitts, S. B., </a:t>
            </a:r>
            <a:r>
              <a:rPr lang="en-US" dirty="0" err="1">
                <a:latin typeface="+mj-lt"/>
              </a:rPr>
              <a:t>McGuirt</a:t>
            </a:r>
            <a:r>
              <a:rPr lang="en-US" dirty="0">
                <a:latin typeface="+mj-lt"/>
              </a:rPr>
              <a:t>, J. T., Hanson, K. L., Morgan, E. H., </a:t>
            </a:r>
            <a:r>
              <a:rPr lang="en-US" dirty="0" err="1">
                <a:latin typeface="+mj-lt"/>
              </a:rPr>
              <a:t>Kolodinsky</a:t>
            </a:r>
            <a:r>
              <a:rPr lang="en-US" dirty="0">
                <a:latin typeface="+mj-lt"/>
              </a:rPr>
              <a:t>, J., Wang, W., </a:t>
            </a:r>
            <a:r>
              <a:rPr lang="en-US" dirty="0" err="1">
                <a:latin typeface="+mj-lt"/>
              </a:rPr>
              <a:t>Sitaker</a:t>
            </a:r>
            <a:r>
              <a:rPr lang="en-US" dirty="0">
                <a:latin typeface="+mj-lt"/>
              </a:rPr>
              <a:t>, M., Ammerman, A. S., &amp; Seguin, R. A. (2018). The perceived influence of cost-offset community-supported agriculture on food access among low-income families. </a:t>
            </a:r>
            <a:r>
              <a:rPr lang="en-US" i="1" dirty="0">
                <a:latin typeface="+mj-lt"/>
              </a:rPr>
              <a:t>Public health nutrition</a:t>
            </a:r>
            <a:r>
              <a:rPr lang="en-US" dirty="0">
                <a:latin typeface="+mj-lt"/>
              </a:rPr>
              <a:t>, </a:t>
            </a:r>
            <a:r>
              <a:rPr lang="en-US" i="1" dirty="0">
                <a:latin typeface="+mj-lt"/>
              </a:rPr>
              <a:t>21</a:t>
            </a:r>
            <a:r>
              <a:rPr lang="en-US" dirty="0">
                <a:latin typeface="+mj-lt"/>
              </a:rPr>
              <a:t>(15), 2866–2874. </a:t>
            </a:r>
            <a:r>
              <a:rPr lang="en-US" dirty="0">
                <a:latin typeface="+mj-lt"/>
                <a:hlinkClick r:id="rId4"/>
              </a:rPr>
              <a:t>https://doi.org/10.1017/S1368980018001751</a:t>
            </a:r>
            <a:br>
              <a:rPr lang="en-US" dirty="0">
                <a:latin typeface="+mj-lt"/>
              </a:rPr>
            </a:br>
            <a:br>
              <a:rPr lang="en-US" dirty="0">
                <a:latin typeface="+mj-lt"/>
              </a:rPr>
            </a:br>
            <a:r>
              <a:rPr lang="en-US" dirty="0">
                <a:latin typeface="+mj-lt"/>
              </a:rPr>
              <a:t>Yang, F., Zhang, Y., Tariq, A., Jiang, X., Ahmed, Z., </a:t>
            </a:r>
            <a:r>
              <a:rPr lang="en-US" dirty="0" err="1">
                <a:latin typeface="+mj-lt"/>
              </a:rPr>
              <a:t>Zhihao</a:t>
            </a:r>
            <a:r>
              <a:rPr lang="en-US" dirty="0">
                <a:latin typeface="+mj-lt"/>
              </a:rPr>
              <a:t>, Z., Idrees, M., </a:t>
            </a:r>
            <a:r>
              <a:rPr lang="en-US" dirty="0" err="1">
                <a:latin typeface="+mj-lt"/>
              </a:rPr>
              <a:t>Azizullah</a:t>
            </a:r>
            <a:r>
              <a:rPr lang="en-US" dirty="0">
                <a:latin typeface="+mj-lt"/>
              </a:rPr>
              <a:t>, A., Adnan, M., &amp; Bussmann, R. W. (2020). Food as medicine: A possible preventive measure against coronavirus disease (COVID-19). </a:t>
            </a:r>
            <a:r>
              <a:rPr lang="en-US" i="1" dirty="0" err="1">
                <a:latin typeface="+mj-lt"/>
              </a:rPr>
              <a:t>Phytotherapy</a:t>
            </a:r>
            <a:r>
              <a:rPr lang="en-US" i="1" dirty="0">
                <a:latin typeface="+mj-lt"/>
              </a:rPr>
              <a:t> research : PTR</a:t>
            </a:r>
            <a:r>
              <a:rPr lang="en-US" dirty="0">
                <a:latin typeface="+mj-lt"/>
              </a:rPr>
              <a:t>, </a:t>
            </a:r>
            <a:r>
              <a:rPr lang="en-US" i="1" dirty="0">
                <a:latin typeface="+mj-lt"/>
              </a:rPr>
              <a:t>34</a:t>
            </a:r>
            <a:r>
              <a:rPr lang="en-US" dirty="0">
                <a:latin typeface="+mj-lt"/>
              </a:rPr>
              <a:t>(12), 3124–3136. </a:t>
            </a:r>
            <a:r>
              <a:rPr lang="en-US" dirty="0">
                <a:latin typeface="+mj-lt"/>
                <a:hlinkClick r:id="rId5"/>
              </a:rPr>
              <a:t>https://doi.org/10.1002/ptr.6770</a:t>
            </a:r>
            <a:endParaRPr lang="en-US" dirty="0">
              <a:latin typeface="+mj-lt"/>
            </a:endParaRPr>
          </a:p>
          <a:p>
            <a:endParaRPr lang="en-US" dirty="0">
              <a:latin typeface="+mj-lt"/>
              <a:cs typeface="Gill Sans"/>
            </a:endParaRPr>
          </a:p>
          <a:p>
            <a:endParaRPr lang="en-US" dirty="0">
              <a:latin typeface="+mj-lt"/>
              <a:cs typeface="Gill Sans"/>
            </a:endParaRPr>
          </a:p>
        </p:txBody>
      </p:sp>
      <p:sp>
        <p:nvSpPr>
          <p:cNvPr id="16" name="Text Placeholder 15"/>
          <p:cNvSpPr>
            <a:spLocks noGrp="1"/>
          </p:cNvSpPr>
          <p:nvPr>
            <p:ph type="body" sz="quarter" idx="29"/>
          </p:nvPr>
        </p:nvSpPr>
        <p:spPr>
          <a:xfrm>
            <a:off x="32908053" y="28500306"/>
            <a:ext cx="10047019" cy="769373"/>
          </a:xfrm>
        </p:spPr>
        <p:txBody>
          <a:bodyPr/>
          <a:lstStyle/>
          <a:p>
            <a:r>
              <a:rPr lang="en-US" dirty="0"/>
              <a:t>ACKNOWLEDGEMENTS</a:t>
            </a:r>
          </a:p>
        </p:txBody>
      </p:sp>
      <p:sp>
        <p:nvSpPr>
          <p:cNvPr id="17" name="Text Placeholder 16"/>
          <p:cNvSpPr>
            <a:spLocks noGrp="1"/>
          </p:cNvSpPr>
          <p:nvPr>
            <p:ph type="body" sz="quarter" idx="30"/>
          </p:nvPr>
        </p:nvSpPr>
        <p:spPr>
          <a:xfrm>
            <a:off x="33172399" y="29339448"/>
            <a:ext cx="9525001" cy="1446376"/>
          </a:xfrm>
        </p:spPr>
        <p:txBody>
          <a:bodyPr/>
          <a:lstStyle/>
          <a:p>
            <a:r>
              <a:rPr lang="en-US" sz="3200" dirty="0">
                <a:latin typeface="Gill Sans"/>
                <a:cs typeface="Gill Sans"/>
              </a:rPr>
              <a:t>Thank you to Jill Brown, my internship manager, for your support, knowledge, and friendship.</a:t>
            </a:r>
          </a:p>
        </p:txBody>
      </p:sp>
      <p:sp>
        <p:nvSpPr>
          <p:cNvPr id="18" name="Text Placeholder 17"/>
          <p:cNvSpPr>
            <a:spLocks noGrp="1"/>
          </p:cNvSpPr>
          <p:nvPr>
            <p:ph type="body" sz="quarter" idx="96"/>
          </p:nvPr>
        </p:nvSpPr>
        <p:spPr>
          <a:xfrm>
            <a:off x="1069750" y="19527013"/>
            <a:ext cx="9719354" cy="2923704"/>
          </a:xfrm>
        </p:spPr>
        <p:txBody>
          <a:bodyPr/>
          <a:lstStyle/>
          <a:p>
            <a:r>
              <a:rPr lang="en-US" sz="3200" dirty="0">
                <a:latin typeface="Gill Sans"/>
                <a:cs typeface="Gill Sans"/>
              </a:rPr>
              <a:t>Deliver food grown this season into the hands of shelter guests and residents. Help design a plan of action for future growing seasons that will allow residents to have more connection and access to the gardens and fresh vegetables grown in the Cape Ann area. </a:t>
            </a:r>
          </a:p>
        </p:txBody>
      </p:sp>
      <p:sp>
        <p:nvSpPr>
          <p:cNvPr id="2" name="Text Placeholder 1"/>
          <p:cNvSpPr>
            <a:spLocks noGrp="1"/>
          </p:cNvSpPr>
          <p:nvPr>
            <p:ph type="body" sz="quarter" idx="150"/>
          </p:nvPr>
        </p:nvSpPr>
        <p:spPr/>
        <p:txBody>
          <a:bodyPr/>
          <a:lstStyle/>
          <a:p>
            <a:r>
              <a:rPr lang="en-US" b="1" dirty="0">
                <a:latin typeface="Verdana"/>
                <a:cs typeface="Verdana"/>
              </a:rPr>
              <a:t>Healthcare Studies</a:t>
            </a:r>
          </a:p>
        </p:txBody>
      </p:sp>
      <p:sp>
        <p:nvSpPr>
          <p:cNvPr id="3" name="Text Placeholder 2"/>
          <p:cNvSpPr>
            <a:spLocks noGrp="1"/>
          </p:cNvSpPr>
          <p:nvPr>
            <p:ph type="body" sz="quarter" idx="151"/>
          </p:nvPr>
        </p:nvSpPr>
        <p:spPr/>
        <p:txBody>
          <a:bodyPr>
            <a:normAutofit fontScale="92500" lnSpcReduction="10000"/>
          </a:bodyPr>
          <a:lstStyle/>
          <a:p>
            <a:r>
              <a:rPr lang="en-US" b="1" dirty="0">
                <a:latin typeface="Verdana"/>
                <a:cs typeface="Verdana"/>
              </a:rPr>
              <a:t>Rose Coffey</a:t>
            </a:r>
          </a:p>
        </p:txBody>
      </p:sp>
      <p:sp>
        <p:nvSpPr>
          <p:cNvPr id="4" name="Text Placeholder 3"/>
          <p:cNvSpPr>
            <a:spLocks noGrp="1"/>
          </p:cNvSpPr>
          <p:nvPr>
            <p:ph type="body" sz="quarter" idx="153"/>
          </p:nvPr>
        </p:nvSpPr>
        <p:spPr/>
        <p:txBody>
          <a:bodyPr>
            <a:normAutofit fontScale="85000" lnSpcReduction="10000"/>
          </a:bodyPr>
          <a:lstStyle/>
          <a:p>
            <a:r>
              <a:rPr lang="en-US" b="1" dirty="0">
                <a:latin typeface="Verdana"/>
                <a:cs typeface="Verdana"/>
              </a:rPr>
              <a:t>Locally Grown Food For Wellspring Residents</a:t>
            </a:r>
          </a:p>
        </p:txBody>
      </p:sp>
      <p:pic>
        <p:nvPicPr>
          <p:cNvPr id="20" name="Picture 19" descr="Logo, company name&#10;&#10;Description automatically generated">
            <a:extLst>
              <a:ext uri="{FF2B5EF4-FFF2-40B4-BE49-F238E27FC236}">
                <a16:creationId xmlns:a16="http://schemas.microsoft.com/office/drawing/2014/main" id="{097FED18-11DC-464A-A00E-260126A39EC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01756" y="15855052"/>
            <a:ext cx="3589020" cy="2461260"/>
          </a:xfrm>
          <a:prstGeom prst="rect">
            <a:avLst/>
          </a:prstGeom>
        </p:spPr>
      </p:pic>
      <p:sp>
        <p:nvSpPr>
          <p:cNvPr id="21" name="Text Placeholder 6">
            <a:extLst>
              <a:ext uri="{FF2B5EF4-FFF2-40B4-BE49-F238E27FC236}">
                <a16:creationId xmlns:a16="http://schemas.microsoft.com/office/drawing/2014/main" id="{4847CD2F-FB6A-884C-9B28-2CE81404C8EE}"/>
              </a:ext>
            </a:extLst>
          </p:cNvPr>
          <p:cNvSpPr txBox="1">
            <a:spLocks/>
          </p:cNvSpPr>
          <p:nvPr/>
        </p:nvSpPr>
        <p:spPr>
          <a:xfrm>
            <a:off x="1625419" y="23113328"/>
            <a:ext cx="8662528" cy="775560"/>
          </a:xfrm>
          <a:prstGeom prst="rect">
            <a:avLst/>
          </a:prstGeom>
          <a:no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RELATED INFORMATION</a:t>
            </a:r>
          </a:p>
        </p:txBody>
      </p:sp>
      <p:sp>
        <p:nvSpPr>
          <p:cNvPr id="24" name="Text Placeholder 17">
            <a:extLst>
              <a:ext uri="{FF2B5EF4-FFF2-40B4-BE49-F238E27FC236}">
                <a16:creationId xmlns:a16="http://schemas.microsoft.com/office/drawing/2014/main" id="{54F8A24B-300F-464E-89A8-2A3793160DD7}"/>
              </a:ext>
            </a:extLst>
          </p:cNvPr>
          <p:cNvSpPr txBox="1">
            <a:spLocks/>
          </p:cNvSpPr>
          <p:nvPr/>
        </p:nvSpPr>
        <p:spPr>
          <a:xfrm>
            <a:off x="1097006" y="23888888"/>
            <a:ext cx="9719354" cy="7060221"/>
          </a:xfrm>
          <a:prstGeom prst="rect">
            <a:avLst/>
          </a:prstGeom>
        </p:spPr>
        <p:txBody>
          <a:bodyPr wrap="square" lIns="228514" tIns="228514" rIns="228514" bIns="228514">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457200" indent="-457200">
              <a:buFont typeface="Arial" panose="020B0604020202020204" pitchFamily="34" charset="0"/>
              <a:buChar char="•"/>
            </a:pPr>
            <a:r>
              <a:rPr lang="en-US" sz="3200" dirty="0">
                <a:latin typeface="+mj-lt"/>
              </a:rPr>
              <a:t>Research has demonstrated links between gardening and improved mental well-being, increased physical activity and reduced social isolation (</a:t>
            </a:r>
            <a:r>
              <a:rPr lang="en-US" sz="3200" dirty="0" err="1">
                <a:latin typeface="+mj-lt"/>
              </a:rPr>
              <a:t>Howarth</a:t>
            </a:r>
            <a:r>
              <a:rPr lang="en-US" sz="3200" dirty="0">
                <a:latin typeface="+mj-lt"/>
              </a:rPr>
              <a:t> et al., 2020).</a:t>
            </a:r>
            <a:endParaRPr lang="en-US" sz="3200" dirty="0">
              <a:latin typeface="+mj-lt"/>
              <a:cs typeface="Gill Sans"/>
            </a:endParaRPr>
          </a:p>
          <a:p>
            <a:pPr marL="457200" indent="-457200">
              <a:buFont typeface="Arial" panose="020B0604020202020204" pitchFamily="34" charset="0"/>
              <a:buChar char="•"/>
            </a:pPr>
            <a:r>
              <a:rPr lang="en-US" sz="3200" dirty="0">
                <a:latin typeface="+mj-lt"/>
                <a:cs typeface="Gill Sans"/>
              </a:rPr>
              <a:t>Some well-intentioned community-supported agriculture programs have seen limited success in providing access to fresh foods due to participants’ unfamiliarity with how to prepare certain foods (White et al., 2018).</a:t>
            </a:r>
          </a:p>
          <a:p>
            <a:pPr marL="457200" indent="-457200">
              <a:buFont typeface="Arial" panose="020B0604020202020204" pitchFamily="34" charset="0"/>
              <a:buChar char="•"/>
            </a:pPr>
            <a:r>
              <a:rPr lang="en-US" sz="3200" dirty="0">
                <a:latin typeface="+mj-lt"/>
              </a:rPr>
              <a:t>Fruit and vegetable gardens in community center settings could play a role in spreading the use, benefits and knowledge of functional food plants (Yang et al., 2020). </a:t>
            </a:r>
            <a:endParaRPr lang="en-US" sz="3200" dirty="0">
              <a:latin typeface="+mj-lt"/>
              <a:cs typeface="Gill Sans"/>
            </a:endParaRPr>
          </a:p>
        </p:txBody>
      </p:sp>
      <p:sp>
        <p:nvSpPr>
          <p:cNvPr id="27" name="Text Placeholder 9">
            <a:extLst>
              <a:ext uri="{FF2B5EF4-FFF2-40B4-BE49-F238E27FC236}">
                <a16:creationId xmlns:a16="http://schemas.microsoft.com/office/drawing/2014/main" id="{7F436C8D-E48B-EC43-98F2-F5D29859D589}"/>
              </a:ext>
            </a:extLst>
          </p:cNvPr>
          <p:cNvSpPr txBox="1">
            <a:spLocks/>
          </p:cNvSpPr>
          <p:nvPr/>
        </p:nvSpPr>
        <p:spPr>
          <a:xfrm>
            <a:off x="33172399" y="6761826"/>
            <a:ext cx="9698752" cy="12181623"/>
          </a:xfrm>
          <a:prstGeom prst="rect">
            <a:avLst/>
          </a:prstGeom>
        </p:spPr>
        <p:txBody>
          <a:bodyPr wrap="square" lIns="228514" tIns="228514" rIns="228514" bIns="228514">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3200" dirty="0">
                <a:solidFill>
                  <a:schemeClr val="tx1"/>
                </a:solidFill>
                <a:latin typeface="Gill Sans"/>
                <a:cs typeface="Gill Sans"/>
              </a:rPr>
              <a:t>The work that I did with the Wellspring team this summer provides us with insight for growing and community building at Wellspring House for the coming year. Some of the major takeaways include:</a:t>
            </a:r>
          </a:p>
          <a:p>
            <a:pPr marL="457200" indent="-457200">
              <a:buFont typeface="Arial" panose="020B0604020202020204" pitchFamily="34" charset="0"/>
              <a:buChar char="•"/>
            </a:pPr>
            <a:r>
              <a:rPr lang="en-US" sz="3200" dirty="0">
                <a:solidFill>
                  <a:schemeClr val="tx1"/>
                </a:solidFill>
                <a:latin typeface="Gill Sans"/>
                <a:cs typeface="Gill Sans"/>
              </a:rPr>
              <a:t>Providing locally grown vegetables can be a great resource for residents, but the greatest benefits come from the time spent in the gardens. More on-site gardening could be a great benefit for residents and guests. </a:t>
            </a:r>
          </a:p>
          <a:p>
            <a:pPr marL="457200" indent="-457200">
              <a:buFont typeface="Arial" panose="020B0604020202020204" pitchFamily="34" charset="0"/>
              <a:buChar char="•"/>
            </a:pPr>
            <a:r>
              <a:rPr lang="en-US" sz="3200" dirty="0">
                <a:solidFill>
                  <a:schemeClr val="tx1"/>
                </a:solidFill>
                <a:latin typeface="Gill Sans"/>
                <a:cs typeface="Gill Sans"/>
              </a:rPr>
              <a:t>It is not only residents and guests that benefit from the gardens. Individuals who work with vulnerable populations are often subjected to great stress. Having gardens on-site can help to relieve and refocus staff.</a:t>
            </a:r>
          </a:p>
          <a:p>
            <a:pPr marL="457200" indent="-457200">
              <a:buFont typeface="Arial" panose="020B0604020202020204" pitchFamily="34" charset="0"/>
              <a:buChar char="•"/>
            </a:pPr>
            <a:r>
              <a:rPr lang="en-US" sz="3200" dirty="0">
                <a:solidFill>
                  <a:schemeClr val="tx1"/>
                </a:solidFill>
                <a:latin typeface="Gill Sans"/>
                <a:cs typeface="Gill Sans"/>
              </a:rPr>
              <a:t>More organization of the program prior to the beginning of the growing season would allow for greater yields and more vegetables and benefits for residents and guests.</a:t>
            </a:r>
          </a:p>
          <a:p>
            <a:pPr marL="457200" indent="-457200">
              <a:buFont typeface="Arial" panose="020B0604020202020204" pitchFamily="34" charset="0"/>
              <a:buChar char="•"/>
            </a:pPr>
            <a:r>
              <a:rPr lang="en-US" sz="3200" dirty="0">
                <a:solidFill>
                  <a:schemeClr val="tx1"/>
                </a:solidFill>
                <a:latin typeface="Gill Sans"/>
                <a:cs typeface="Gill Sans"/>
              </a:rPr>
              <a:t>A decision should be made whether to prioritize giving processed foods made from the garden or delivering them fresh to residents and guests. This would help make planning for the season easier and make the program more effective and efficient.</a:t>
            </a:r>
          </a:p>
        </p:txBody>
      </p:sp>
      <p:pic>
        <p:nvPicPr>
          <p:cNvPr id="23" name="Picture 22" descr="A picture containing tree, outdoor, garden, plant&#10;&#10;Description automatically generated">
            <a:extLst>
              <a:ext uri="{FF2B5EF4-FFF2-40B4-BE49-F238E27FC236}">
                <a16:creationId xmlns:a16="http://schemas.microsoft.com/office/drawing/2014/main" id="{2233F8D7-01D6-4608-9590-4DC628F6178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236084" y="18807054"/>
            <a:ext cx="6889303" cy="5166977"/>
          </a:xfrm>
          <a:prstGeom prst="rect">
            <a:avLst/>
          </a:prstGeom>
          <a:ln w="38100">
            <a:solidFill>
              <a:schemeClr val="bg1"/>
            </a:solidFill>
          </a:ln>
        </p:spPr>
      </p:pic>
      <p:pic>
        <p:nvPicPr>
          <p:cNvPr id="19" name="Picture 18" descr="Diagram&#10;&#10;Description automatically generated">
            <a:extLst>
              <a:ext uri="{FF2B5EF4-FFF2-40B4-BE49-F238E27FC236}">
                <a16:creationId xmlns:a16="http://schemas.microsoft.com/office/drawing/2014/main" id="{8E4F0790-3316-4543-983C-C36BA99AD35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3466725" y="20532394"/>
            <a:ext cx="6889303" cy="5937427"/>
          </a:xfrm>
          <a:prstGeom prst="rect">
            <a:avLst/>
          </a:prstGeom>
          <a:ln w="31750">
            <a:solidFill>
              <a:schemeClr val="bg1"/>
            </a:solidFill>
          </a:ln>
        </p:spPr>
      </p:pic>
      <p:sp>
        <p:nvSpPr>
          <p:cNvPr id="22" name="TextBox 21">
            <a:extLst>
              <a:ext uri="{FF2B5EF4-FFF2-40B4-BE49-F238E27FC236}">
                <a16:creationId xmlns:a16="http://schemas.microsoft.com/office/drawing/2014/main" id="{067A46F3-4DE4-487F-9F44-6F999BE7601D}"/>
              </a:ext>
            </a:extLst>
          </p:cNvPr>
          <p:cNvSpPr txBox="1"/>
          <p:nvPr/>
        </p:nvSpPr>
        <p:spPr>
          <a:xfrm>
            <a:off x="23198880" y="27580204"/>
            <a:ext cx="7936778" cy="1569660"/>
          </a:xfrm>
          <a:prstGeom prst="rect">
            <a:avLst/>
          </a:prstGeom>
          <a:noFill/>
        </p:spPr>
        <p:txBody>
          <a:bodyPr wrap="square" rtlCol="0">
            <a:spAutoFit/>
          </a:bodyPr>
          <a:lstStyle/>
          <a:p>
            <a:r>
              <a:rPr lang="en-US" sz="3200" dirty="0">
                <a:solidFill>
                  <a:schemeClr val="accent5">
                    <a:lumMod val="50000"/>
                  </a:schemeClr>
                </a:solidFill>
                <a:latin typeface="+mj-lt"/>
              </a:rPr>
              <a:t>An example page from the crop plan </a:t>
            </a:r>
          </a:p>
          <a:p>
            <a:r>
              <a:rPr lang="en-US" sz="3200" dirty="0">
                <a:solidFill>
                  <a:schemeClr val="accent5">
                    <a:lumMod val="50000"/>
                  </a:schemeClr>
                </a:solidFill>
                <a:latin typeface="+mj-lt"/>
              </a:rPr>
              <a:t>depicting the different garden zones at the</a:t>
            </a:r>
          </a:p>
          <a:p>
            <a:r>
              <a:rPr lang="en-US" sz="3200" dirty="0">
                <a:solidFill>
                  <a:schemeClr val="accent5">
                    <a:lumMod val="50000"/>
                  </a:schemeClr>
                </a:solidFill>
                <a:latin typeface="+mj-lt"/>
              </a:rPr>
              <a:t>main office</a:t>
            </a:r>
            <a:endParaRPr lang="es-US" sz="3200" dirty="0">
              <a:solidFill>
                <a:schemeClr val="accent5">
                  <a:lumMod val="50000"/>
                </a:schemeClr>
              </a:solidFill>
              <a:latin typeface="+mj-lt"/>
            </a:endParaRPr>
          </a:p>
        </p:txBody>
      </p:sp>
      <p:sp>
        <p:nvSpPr>
          <p:cNvPr id="26" name="TextBox 25">
            <a:extLst>
              <a:ext uri="{FF2B5EF4-FFF2-40B4-BE49-F238E27FC236}">
                <a16:creationId xmlns:a16="http://schemas.microsoft.com/office/drawing/2014/main" id="{38418743-D498-43D8-B7D9-18DE429FDAB3}"/>
              </a:ext>
            </a:extLst>
          </p:cNvPr>
          <p:cNvSpPr txBox="1"/>
          <p:nvPr/>
        </p:nvSpPr>
        <p:spPr>
          <a:xfrm>
            <a:off x="22562273" y="29475417"/>
            <a:ext cx="9598012" cy="1569660"/>
          </a:xfrm>
          <a:prstGeom prst="rect">
            <a:avLst/>
          </a:prstGeom>
          <a:noFill/>
        </p:spPr>
        <p:txBody>
          <a:bodyPr wrap="none" rtlCol="0">
            <a:spAutoFit/>
          </a:bodyPr>
          <a:lstStyle/>
          <a:p>
            <a:r>
              <a:rPr lang="es-US" sz="3200" dirty="0" err="1">
                <a:solidFill>
                  <a:schemeClr val="accent5">
                    <a:lumMod val="50000"/>
                  </a:schemeClr>
                </a:solidFill>
              </a:rPr>
              <a:t>The</a:t>
            </a:r>
            <a:r>
              <a:rPr lang="es-US" sz="3200" dirty="0">
                <a:solidFill>
                  <a:schemeClr val="accent5">
                    <a:lumMod val="50000"/>
                  </a:schemeClr>
                </a:solidFill>
              </a:rPr>
              <a:t> </a:t>
            </a:r>
            <a:r>
              <a:rPr lang="es-US" sz="3200" dirty="0" err="1">
                <a:solidFill>
                  <a:schemeClr val="accent5">
                    <a:lumMod val="50000"/>
                  </a:schemeClr>
                </a:solidFill>
              </a:rPr>
              <a:t>binder</a:t>
            </a:r>
            <a:r>
              <a:rPr lang="es-US" sz="3200" dirty="0">
                <a:solidFill>
                  <a:schemeClr val="accent5">
                    <a:lumMod val="50000"/>
                  </a:schemeClr>
                </a:solidFill>
              </a:rPr>
              <a:t> has </a:t>
            </a:r>
            <a:r>
              <a:rPr lang="es-US" sz="3200" dirty="0" err="1">
                <a:solidFill>
                  <a:schemeClr val="accent5">
                    <a:lumMod val="50000"/>
                  </a:schemeClr>
                </a:solidFill>
              </a:rPr>
              <a:t>tabs</a:t>
            </a:r>
            <a:r>
              <a:rPr lang="es-US" sz="3200" dirty="0">
                <a:solidFill>
                  <a:schemeClr val="accent5">
                    <a:lumMod val="50000"/>
                  </a:schemeClr>
                </a:solidFill>
              </a:rPr>
              <a:t> </a:t>
            </a:r>
            <a:r>
              <a:rPr lang="es-US" sz="3200" dirty="0" err="1">
                <a:solidFill>
                  <a:schemeClr val="accent5">
                    <a:lumMod val="50000"/>
                  </a:schemeClr>
                </a:solidFill>
              </a:rPr>
              <a:t>for</a:t>
            </a:r>
            <a:r>
              <a:rPr lang="es-US" sz="3200" dirty="0">
                <a:solidFill>
                  <a:schemeClr val="accent5">
                    <a:lumMod val="50000"/>
                  </a:schemeClr>
                </a:solidFill>
              </a:rPr>
              <a:t> </a:t>
            </a:r>
            <a:r>
              <a:rPr lang="es-US" sz="3200" dirty="0" err="1">
                <a:solidFill>
                  <a:schemeClr val="accent5">
                    <a:lumMod val="50000"/>
                  </a:schemeClr>
                </a:solidFill>
              </a:rPr>
              <a:t>each</a:t>
            </a:r>
            <a:r>
              <a:rPr lang="es-US" sz="3200" dirty="0">
                <a:solidFill>
                  <a:schemeClr val="accent5">
                    <a:lumMod val="50000"/>
                  </a:schemeClr>
                </a:solidFill>
              </a:rPr>
              <a:t> </a:t>
            </a:r>
            <a:r>
              <a:rPr lang="es-US" sz="3200" dirty="0" err="1">
                <a:solidFill>
                  <a:schemeClr val="accent5">
                    <a:lumMod val="50000"/>
                  </a:schemeClr>
                </a:solidFill>
              </a:rPr>
              <a:t>month</a:t>
            </a:r>
            <a:r>
              <a:rPr lang="es-US" sz="3200" dirty="0">
                <a:solidFill>
                  <a:schemeClr val="accent5">
                    <a:lumMod val="50000"/>
                  </a:schemeClr>
                </a:solidFill>
              </a:rPr>
              <a:t> </a:t>
            </a:r>
            <a:r>
              <a:rPr lang="es-US" sz="3200" dirty="0" err="1">
                <a:solidFill>
                  <a:schemeClr val="accent5">
                    <a:lumMod val="50000"/>
                  </a:schemeClr>
                </a:solidFill>
              </a:rPr>
              <a:t>of</a:t>
            </a:r>
            <a:r>
              <a:rPr lang="es-US" sz="3200" dirty="0">
                <a:solidFill>
                  <a:schemeClr val="accent5">
                    <a:lumMod val="50000"/>
                  </a:schemeClr>
                </a:solidFill>
              </a:rPr>
              <a:t> </a:t>
            </a:r>
            <a:r>
              <a:rPr lang="es-US" sz="3200" dirty="0" err="1">
                <a:solidFill>
                  <a:schemeClr val="accent5">
                    <a:lumMod val="50000"/>
                  </a:schemeClr>
                </a:solidFill>
              </a:rPr>
              <a:t>the</a:t>
            </a:r>
            <a:r>
              <a:rPr lang="es-US" sz="3200" dirty="0">
                <a:solidFill>
                  <a:schemeClr val="accent5">
                    <a:lumMod val="50000"/>
                  </a:schemeClr>
                </a:solidFill>
              </a:rPr>
              <a:t> </a:t>
            </a:r>
            <a:r>
              <a:rPr lang="es-US" sz="3200" dirty="0" err="1">
                <a:solidFill>
                  <a:schemeClr val="accent5">
                    <a:lumMod val="50000"/>
                  </a:schemeClr>
                </a:solidFill>
              </a:rPr>
              <a:t>growing</a:t>
            </a:r>
            <a:r>
              <a:rPr lang="es-US" sz="3200" dirty="0">
                <a:solidFill>
                  <a:schemeClr val="accent5">
                    <a:lumMod val="50000"/>
                  </a:schemeClr>
                </a:solidFill>
              </a:rPr>
              <a:t> </a:t>
            </a:r>
          </a:p>
          <a:p>
            <a:r>
              <a:rPr lang="es-US" sz="3200" dirty="0" err="1">
                <a:solidFill>
                  <a:schemeClr val="accent5">
                    <a:lumMod val="50000"/>
                  </a:schemeClr>
                </a:solidFill>
              </a:rPr>
              <a:t>season</a:t>
            </a:r>
            <a:r>
              <a:rPr lang="es-US" sz="3200" dirty="0">
                <a:solidFill>
                  <a:schemeClr val="accent5">
                    <a:lumMod val="50000"/>
                  </a:schemeClr>
                </a:solidFill>
              </a:rPr>
              <a:t> </a:t>
            </a:r>
            <a:r>
              <a:rPr lang="es-US" sz="3200" dirty="0" err="1">
                <a:solidFill>
                  <a:schemeClr val="accent5">
                    <a:lumMod val="50000"/>
                  </a:schemeClr>
                </a:solidFill>
              </a:rPr>
              <a:t>to</a:t>
            </a:r>
            <a:r>
              <a:rPr lang="es-US" sz="3200" dirty="0">
                <a:solidFill>
                  <a:schemeClr val="accent5">
                    <a:lumMod val="50000"/>
                  </a:schemeClr>
                </a:solidFill>
              </a:rPr>
              <a:t> </a:t>
            </a:r>
            <a:r>
              <a:rPr lang="es-US" sz="3200" dirty="0" err="1">
                <a:solidFill>
                  <a:schemeClr val="accent5">
                    <a:lumMod val="50000"/>
                  </a:schemeClr>
                </a:solidFill>
              </a:rPr>
              <a:t>make</a:t>
            </a:r>
            <a:r>
              <a:rPr lang="es-US" sz="3200" dirty="0">
                <a:solidFill>
                  <a:schemeClr val="accent5">
                    <a:lumMod val="50000"/>
                  </a:schemeClr>
                </a:solidFill>
              </a:rPr>
              <a:t> </a:t>
            </a:r>
            <a:r>
              <a:rPr lang="es-US" sz="3200" dirty="0" err="1">
                <a:solidFill>
                  <a:schemeClr val="accent5">
                    <a:lumMod val="50000"/>
                  </a:schemeClr>
                </a:solidFill>
              </a:rPr>
              <a:t>finding</a:t>
            </a:r>
            <a:r>
              <a:rPr lang="es-US" sz="3200" dirty="0">
                <a:solidFill>
                  <a:schemeClr val="accent5">
                    <a:lumMod val="50000"/>
                  </a:schemeClr>
                </a:solidFill>
              </a:rPr>
              <a:t> </a:t>
            </a:r>
            <a:r>
              <a:rPr lang="es-US" sz="3200" dirty="0" err="1">
                <a:solidFill>
                  <a:schemeClr val="accent5">
                    <a:lumMod val="50000"/>
                  </a:schemeClr>
                </a:solidFill>
              </a:rPr>
              <a:t>information</a:t>
            </a:r>
            <a:r>
              <a:rPr lang="es-US" sz="3200" dirty="0">
                <a:solidFill>
                  <a:schemeClr val="accent5">
                    <a:lumMod val="50000"/>
                  </a:schemeClr>
                </a:solidFill>
              </a:rPr>
              <a:t> </a:t>
            </a:r>
            <a:r>
              <a:rPr lang="es-US" sz="3200" dirty="0" err="1">
                <a:solidFill>
                  <a:schemeClr val="accent5">
                    <a:lumMod val="50000"/>
                  </a:schemeClr>
                </a:solidFill>
              </a:rPr>
              <a:t>easier</a:t>
            </a:r>
            <a:r>
              <a:rPr lang="es-US" sz="3200" dirty="0">
                <a:solidFill>
                  <a:schemeClr val="accent5">
                    <a:lumMod val="50000"/>
                  </a:schemeClr>
                </a:solidFill>
              </a:rPr>
              <a:t>. </a:t>
            </a:r>
            <a:r>
              <a:rPr lang="es-US" sz="3200" dirty="0" err="1">
                <a:solidFill>
                  <a:schemeClr val="accent5">
                    <a:lumMod val="50000"/>
                  </a:schemeClr>
                </a:solidFill>
              </a:rPr>
              <a:t>There</a:t>
            </a:r>
            <a:r>
              <a:rPr lang="es-US" sz="3200" dirty="0">
                <a:solidFill>
                  <a:schemeClr val="accent5">
                    <a:lumMod val="50000"/>
                  </a:schemeClr>
                </a:solidFill>
              </a:rPr>
              <a:t> are </a:t>
            </a:r>
            <a:r>
              <a:rPr lang="es-US" sz="3200" dirty="0" err="1">
                <a:solidFill>
                  <a:schemeClr val="accent5">
                    <a:lumMod val="50000"/>
                  </a:schemeClr>
                </a:solidFill>
              </a:rPr>
              <a:t>also</a:t>
            </a:r>
            <a:endParaRPr lang="es-US" sz="3200" dirty="0">
              <a:solidFill>
                <a:schemeClr val="accent5">
                  <a:lumMod val="50000"/>
                </a:schemeClr>
              </a:solidFill>
            </a:endParaRPr>
          </a:p>
          <a:p>
            <a:r>
              <a:rPr lang="es-US" sz="3200" dirty="0" err="1">
                <a:solidFill>
                  <a:schemeClr val="accent5">
                    <a:lumMod val="50000"/>
                  </a:schemeClr>
                </a:solidFill>
              </a:rPr>
              <a:t>tabs</a:t>
            </a:r>
            <a:r>
              <a:rPr lang="es-US" sz="3200" dirty="0">
                <a:solidFill>
                  <a:schemeClr val="accent5">
                    <a:lumMod val="50000"/>
                  </a:schemeClr>
                </a:solidFill>
              </a:rPr>
              <a:t> </a:t>
            </a:r>
            <a:r>
              <a:rPr lang="es-US" sz="3200" dirty="0" err="1">
                <a:solidFill>
                  <a:schemeClr val="accent5">
                    <a:lumMod val="50000"/>
                  </a:schemeClr>
                </a:solidFill>
              </a:rPr>
              <a:t>for</a:t>
            </a:r>
            <a:r>
              <a:rPr lang="es-US" sz="3200" dirty="0">
                <a:solidFill>
                  <a:schemeClr val="accent5">
                    <a:lumMod val="50000"/>
                  </a:schemeClr>
                </a:solidFill>
              </a:rPr>
              <a:t> </a:t>
            </a:r>
            <a:r>
              <a:rPr lang="es-US" sz="3200" dirty="0" err="1">
                <a:solidFill>
                  <a:schemeClr val="accent5">
                    <a:lumMod val="50000"/>
                  </a:schemeClr>
                </a:solidFill>
              </a:rPr>
              <a:t>maintance</a:t>
            </a:r>
            <a:r>
              <a:rPr lang="es-US" sz="3200" dirty="0">
                <a:solidFill>
                  <a:schemeClr val="accent5">
                    <a:lumMod val="50000"/>
                  </a:schemeClr>
                </a:solidFill>
              </a:rPr>
              <a:t> and </a:t>
            </a:r>
            <a:r>
              <a:rPr lang="es-US" sz="3200" dirty="0" err="1">
                <a:solidFill>
                  <a:schemeClr val="accent5">
                    <a:lumMod val="50000"/>
                  </a:schemeClr>
                </a:solidFill>
              </a:rPr>
              <a:t>recipes</a:t>
            </a:r>
            <a:r>
              <a:rPr lang="es-US" sz="3200" dirty="0">
                <a:solidFill>
                  <a:schemeClr val="accent5">
                    <a:lumMod val="50000"/>
                  </a:schemeClr>
                </a:solidFill>
              </a:rPr>
              <a:t>.</a:t>
            </a:r>
          </a:p>
        </p:txBody>
      </p:sp>
    </p:spTree>
    <p:extLst>
      <p:ext uri="{BB962C8B-B14F-4D97-AF65-F5344CB8AC3E}">
        <p14:creationId xmlns:p14="http://schemas.microsoft.com/office/powerpoint/2010/main" val="2798982412"/>
      </p:ext>
    </p:extLst>
  </p:cSld>
  <p:clrMapOvr>
    <a:masterClrMapping/>
  </p:clrMapOvr>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3436</TotalTime>
  <Words>1246</Words>
  <Application>Microsoft Office PowerPoint</Application>
  <PresentationFormat>Custom</PresentationFormat>
  <Paragraphs>62</Paragraphs>
  <Slides>1</Slides>
  <Notes>1</Notes>
  <HiddenSlides>0</HiddenSlides>
  <MMClips>0</MMClips>
  <ScaleCrop>false</ScaleCrop>
  <HeadingPairs>
    <vt:vector size="8" baseType="variant">
      <vt:variant>
        <vt:lpstr>Fonts Used</vt:lpstr>
      </vt:variant>
      <vt:variant>
        <vt:i4>7</vt:i4>
      </vt:variant>
      <vt:variant>
        <vt:lpstr>Theme</vt:lpstr>
      </vt:variant>
      <vt:variant>
        <vt:i4>9</vt:i4>
      </vt:variant>
      <vt:variant>
        <vt:lpstr>Embedded OLE Servers</vt:lpstr>
      </vt:variant>
      <vt:variant>
        <vt:i4>1</vt:i4>
      </vt:variant>
      <vt:variant>
        <vt:lpstr>Slide Titles</vt:lpstr>
      </vt:variant>
      <vt:variant>
        <vt:i4>1</vt:i4>
      </vt:variant>
    </vt:vector>
  </HeadingPairs>
  <TitlesOfParts>
    <vt:vector size="18" baseType="lpstr">
      <vt:lpstr>Gill Sans</vt:lpstr>
      <vt:lpstr>Arial</vt:lpstr>
      <vt:lpstr>Calibri</vt:lpstr>
      <vt:lpstr>Gill Sans MT</vt:lpstr>
      <vt:lpstr>Times New Roman</vt:lpstr>
      <vt:lpstr>Trebuchet MS</vt:lpstr>
      <vt:lpstr>Verdana</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Rose Coffey</cp:lastModifiedBy>
  <cp:revision>81</cp:revision>
  <dcterms:created xsi:type="dcterms:W3CDTF">2012-02-03T19:11:35Z</dcterms:created>
  <dcterms:modified xsi:type="dcterms:W3CDTF">2021-08-16T00:23:04Z</dcterms:modified>
</cp:coreProperties>
</file>