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2.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3.xml" ContentType="application/vnd.openxmlformats-officedocument.presentationml.comments+xml"/>
  <Override PartName="/ppt/notesSlides/notesSlide15.xml" ContentType="application/vnd.openxmlformats-officedocument.presentationml.notesSlide+xml"/>
  <Override PartName="/ppt/comments/comment4.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comment5.xml" ContentType="application/vnd.openxmlformats-officedocument.presentationml.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comments/comment6.xml" ContentType="application/vnd.openxmlformats-officedocument.presentationml.comments+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comments/comment7.xml" ContentType="application/vnd.openxmlformats-officedocument.presentationml.comments+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comments/comment8.xml" ContentType="application/vnd.openxmlformats-officedocument.presentationml.comments+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comments/comment9.xml" ContentType="application/vnd.openxmlformats-officedocument.presentationml.comments+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comments/comment10.xml" ContentType="application/vnd.openxmlformats-officedocument.presentationml.comments+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comments/comment11.xml" ContentType="application/vnd.openxmlformats-officedocument.presentationml.comments+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5" r:id="rId1"/>
    <p:sldMasterId id="2147483726" r:id="rId2"/>
    <p:sldMasterId id="2147483727" r:id="rId3"/>
    <p:sldMasterId id="2147483728" r:id="rId4"/>
    <p:sldMasterId id="2147483729" r:id="rId5"/>
    <p:sldMasterId id="2147483730" r:id="rId6"/>
    <p:sldMasterId id="2147483731" r:id="rId7"/>
  </p:sldMasterIdLst>
  <p:notesMasterIdLst>
    <p:notesMasterId r:id="rId150"/>
  </p:notesMasterIdLst>
  <p:sldIdLst>
    <p:sldId id="256" r:id="rId8"/>
    <p:sldId id="400" r:id="rId9"/>
    <p:sldId id="401"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 id="392" r:id="rId142"/>
    <p:sldId id="393" r:id="rId143"/>
    <p:sldId id="394" r:id="rId144"/>
    <p:sldId id="395" r:id="rId145"/>
    <p:sldId id="396" r:id="rId146"/>
    <p:sldId id="397" r:id="rId147"/>
    <p:sldId id="398" r:id="rId148"/>
    <p:sldId id="399" r:id="rId149"/>
  </p:sldIdLst>
  <p:sldSz cx="9144000" cy="5143500" type="screen16x9"/>
  <p:notesSz cx="6858000" cy="9144000"/>
  <p:embeddedFontLst>
    <p:embeddedFont>
      <p:font typeface="Calibri" panose="020F0502020204030204" pitchFamily="34" charset="0"/>
      <p:regular r:id="rId151"/>
      <p:bold r:id="rId152"/>
      <p:italic r:id="rId153"/>
      <p:boldItalic r:id="rId154"/>
    </p:embeddedFont>
    <p:embeddedFont>
      <p:font typeface="Georgia" panose="02040502050405020303" pitchFamily="18" charset="0"/>
      <p:regular r:id="rId155"/>
      <p:bold r:id="rId156"/>
      <p:italic r:id="rId157"/>
      <p:boldItalic r:id="rId158"/>
    </p:embeddedFont>
    <p:embeddedFont>
      <p:font typeface="Impact" panose="020B0806030902050204" pitchFamily="34" charset="0"/>
      <p:regular r:id="rId159"/>
    </p:embeddedFont>
    <p:embeddedFont>
      <p:font typeface="Lato" panose="020B0604020202020204" charset="0"/>
      <p:regular r:id="rId160"/>
      <p:bold r:id="rId161"/>
      <p:italic r:id="rId162"/>
      <p:boldItalic r:id="rId163"/>
    </p:embeddedFont>
    <p:embeddedFont>
      <p:font typeface="Montserrat" panose="020B0604020202020204" charset="0"/>
      <p:regular r:id="rId164"/>
      <p:bold r:id="rId165"/>
      <p:italic r:id="rId166"/>
      <p:boldItalic r:id="rId167"/>
    </p:embeddedFont>
    <p:embeddedFont>
      <p:font typeface="Oswald" panose="020B0604020202020204" charset="0"/>
      <p:regular r:id="rId168"/>
      <p:bold r:id="rId169"/>
    </p:embeddedFont>
    <p:embeddedFont>
      <p:font typeface="Playfair Display" panose="020B0604020202020204" charset="0"/>
      <p:regular r:id="rId170"/>
      <p:bold r:id="rId171"/>
      <p:italic r:id="rId172"/>
      <p:boldItalic r:id="rId173"/>
    </p:embeddedFont>
    <p:embeddedFont>
      <p:font typeface="Roboto" panose="020B0604020202020204" charset="0"/>
      <p:regular r:id="rId174"/>
      <p:bold r:id="rId175"/>
      <p:italic r:id="rId176"/>
      <p:boldItalic r:id="rId17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am Parise" initials="" lastIdx="12" clrIdx="0"/>
  <p:cmAuthor id="1" name="Peter Smolianov" initials="PS" lastIdx="1" clrIdx="1">
    <p:extLst>
      <p:ext uri="{19B8F6BF-5375-455C-9EA6-DF929625EA0E}">
        <p15:presenceInfo xmlns:p15="http://schemas.microsoft.com/office/powerpoint/2012/main" userId="S::psmolianov@salemstate.edu::c4caebd8-734c-4fcc-94ad-0963364171d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438A2C-2D4F-4ADC-BCD2-D5EC05B107E4}">
  <a:tblStyle styleId="{CB438A2C-2D4F-4ADC-BCD2-D5EC05B107E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59" Type="http://schemas.openxmlformats.org/officeDocument/2006/relationships/font" Target="fonts/font9.fntdata"/><Relationship Id="rId170" Type="http://schemas.openxmlformats.org/officeDocument/2006/relationships/font" Target="fonts/font20.fntdata"/><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149" Type="http://schemas.openxmlformats.org/officeDocument/2006/relationships/slide" Target="slides/slide142.xml"/><Relationship Id="rId5" Type="http://schemas.openxmlformats.org/officeDocument/2006/relationships/slideMaster" Target="slideMasters/slideMaster5.xml"/><Relationship Id="rId95" Type="http://schemas.openxmlformats.org/officeDocument/2006/relationships/slide" Target="slides/slide88.xml"/><Relationship Id="rId160" Type="http://schemas.openxmlformats.org/officeDocument/2006/relationships/font" Target="fonts/font10.fntdata"/><Relationship Id="rId181" Type="http://schemas.openxmlformats.org/officeDocument/2006/relationships/theme" Target="theme/theme1.xml"/><Relationship Id="rId22" Type="http://schemas.openxmlformats.org/officeDocument/2006/relationships/slide" Target="slides/slide15.xml"/><Relationship Id="rId43" Type="http://schemas.openxmlformats.org/officeDocument/2006/relationships/slide" Target="slides/slide36.xml"/><Relationship Id="rId64" Type="http://schemas.openxmlformats.org/officeDocument/2006/relationships/slide" Target="slides/slide57.xml"/><Relationship Id="rId118" Type="http://schemas.openxmlformats.org/officeDocument/2006/relationships/slide" Target="slides/slide111.xml"/><Relationship Id="rId139" Type="http://schemas.openxmlformats.org/officeDocument/2006/relationships/slide" Target="slides/slide132.xml"/><Relationship Id="rId85" Type="http://schemas.openxmlformats.org/officeDocument/2006/relationships/slide" Target="slides/slide78.xml"/><Relationship Id="rId150" Type="http://schemas.openxmlformats.org/officeDocument/2006/relationships/notesMaster" Target="notesMasters/notesMaster1.xml"/><Relationship Id="rId171" Type="http://schemas.openxmlformats.org/officeDocument/2006/relationships/font" Target="fonts/font21.fntdata"/><Relationship Id="rId12" Type="http://schemas.openxmlformats.org/officeDocument/2006/relationships/slide" Target="slides/slide5.xml"/><Relationship Id="rId33" Type="http://schemas.openxmlformats.org/officeDocument/2006/relationships/slide" Target="slides/slide26.xml"/><Relationship Id="rId108" Type="http://schemas.openxmlformats.org/officeDocument/2006/relationships/slide" Target="slides/slide101.xml"/><Relationship Id="rId129" Type="http://schemas.openxmlformats.org/officeDocument/2006/relationships/slide" Target="slides/slide122.xml"/><Relationship Id="rId54" Type="http://schemas.openxmlformats.org/officeDocument/2006/relationships/slide" Target="slides/slide47.xml"/><Relationship Id="rId75" Type="http://schemas.openxmlformats.org/officeDocument/2006/relationships/slide" Target="slides/slide68.xml"/><Relationship Id="rId96" Type="http://schemas.openxmlformats.org/officeDocument/2006/relationships/slide" Target="slides/slide89.xml"/><Relationship Id="rId140" Type="http://schemas.openxmlformats.org/officeDocument/2006/relationships/slide" Target="slides/slide133.xml"/><Relationship Id="rId161" Type="http://schemas.openxmlformats.org/officeDocument/2006/relationships/font" Target="fonts/font11.fntdata"/><Relationship Id="rId182" Type="http://schemas.openxmlformats.org/officeDocument/2006/relationships/tableStyles" Target="tableStyles.xml"/><Relationship Id="rId6" Type="http://schemas.openxmlformats.org/officeDocument/2006/relationships/slideMaster" Target="slideMasters/slideMaster6.xml"/><Relationship Id="rId23" Type="http://schemas.openxmlformats.org/officeDocument/2006/relationships/slide" Target="slides/slide16.xml"/><Relationship Id="rId119" Type="http://schemas.openxmlformats.org/officeDocument/2006/relationships/slide" Target="slides/slide112.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130" Type="http://schemas.openxmlformats.org/officeDocument/2006/relationships/slide" Target="slides/slide123.xml"/><Relationship Id="rId135" Type="http://schemas.openxmlformats.org/officeDocument/2006/relationships/slide" Target="slides/slide128.xml"/><Relationship Id="rId151" Type="http://schemas.openxmlformats.org/officeDocument/2006/relationships/font" Target="fonts/font1.fntdata"/><Relationship Id="rId156" Type="http://schemas.openxmlformats.org/officeDocument/2006/relationships/font" Target="fonts/font6.fntdata"/><Relationship Id="rId177" Type="http://schemas.openxmlformats.org/officeDocument/2006/relationships/font" Target="fonts/font27.fntdata"/><Relationship Id="rId172" Type="http://schemas.openxmlformats.org/officeDocument/2006/relationships/font" Target="fonts/font22.fntdata"/><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141" Type="http://schemas.openxmlformats.org/officeDocument/2006/relationships/slide" Target="slides/slide134.xml"/><Relationship Id="rId146" Type="http://schemas.openxmlformats.org/officeDocument/2006/relationships/slide" Target="slides/slide139.xml"/><Relationship Id="rId167" Type="http://schemas.openxmlformats.org/officeDocument/2006/relationships/font" Target="fonts/font17.fntdata"/><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162" Type="http://schemas.openxmlformats.org/officeDocument/2006/relationships/font" Target="fonts/font12.fntdata"/><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slide" Target="slides/slide129.xml"/><Relationship Id="rId157" Type="http://schemas.openxmlformats.org/officeDocument/2006/relationships/font" Target="fonts/font7.fntdata"/><Relationship Id="rId178" Type="http://schemas.openxmlformats.org/officeDocument/2006/relationships/commentAuthors" Target="commentAuthors.xml"/><Relationship Id="rId61" Type="http://schemas.openxmlformats.org/officeDocument/2006/relationships/slide" Target="slides/slide54.xml"/><Relationship Id="rId82" Type="http://schemas.openxmlformats.org/officeDocument/2006/relationships/slide" Target="slides/slide75.xml"/><Relationship Id="rId152" Type="http://schemas.openxmlformats.org/officeDocument/2006/relationships/font" Target="fonts/font2.fntdata"/><Relationship Id="rId173" Type="http://schemas.openxmlformats.org/officeDocument/2006/relationships/font" Target="fonts/font23.fntdata"/><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slide" Target="slides/slide119.xml"/><Relationship Id="rId147" Type="http://schemas.openxmlformats.org/officeDocument/2006/relationships/slide" Target="slides/slide140.xml"/><Relationship Id="rId168" Type="http://schemas.openxmlformats.org/officeDocument/2006/relationships/font" Target="fonts/font18.fntdata"/><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slide" Target="slides/slide135.xml"/><Relationship Id="rId163" Type="http://schemas.openxmlformats.org/officeDocument/2006/relationships/font" Target="fonts/font13.fntdata"/><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158" Type="http://schemas.openxmlformats.org/officeDocument/2006/relationships/font" Target="fonts/font8.fntdata"/><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3" Type="http://schemas.openxmlformats.org/officeDocument/2006/relationships/font" Target="fonts/font3.fntdata"/><Relationship Id="rId174" Type="http://schemas.openxmlformats.org/officeDocument/2006/relationships/font" Target="fonts/font24.fntdata"/><Relationship Id="rId179" Type="http://schemas.openxmlformats.org/officeDocument/2006/relationships/presProps" Target="presProps.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slide" Target="slides/slide136.xml"/><Relationship Id="rId148" Type="http://schemas.openxmlformats.org/officeDocument/2006/relationships/slide" Target="slides/slide141.xml"/><Relationship Id="rId164" Type="http://schemas.openxmlformats.org/officeDocument/2006/relationships/font" Target="fonts/font14.fntdata"/><Relationship Id="rId169" Type="http://schemas.openxmlformats.org/officeDocument/2006/relationships/font" Target="fonts/font19.fntdata"/><Relationship Id="rId4" Type="http://schemas.openxmlformats.org/officeDocument/2006/relationships/slideMaster" Target="slideMasters/slideMaster4.xml"/><Relationship Id="rId9" Type="http://schemas.openxmlformats.org/officeDocument/2006/relationships/slide" Target="slides/slide2.xml"/><Relationship Id="rId180" Type="http://schemas.openxmlformats.org/officeDocument/2006/relationships/viewProps" Target="viewProps.xml"/><Relationship Id="rId26" Type="http://schemas.openxmlformats.org/officeDocument/2006/relationships/slide" Target="slides/slide19.xml"/><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54" Type="http://schemas.openxmlformats.org/officeDocument/2006/relationships/font" Target="fonts/font4.fntdata"/><Relationship Id="rId175" Type="http://schemas.openxmlformats.org/officeDocument/2006/relationships/font" Target="fonts/font25.fntdata"/><Relationship Id="rId16" Type="http://schemas.openxmlformats.org/officeDocument/2006/relationships/slide" Target="slides/slide9.xml"/><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slide" Target="slides/slide137.xml"/><Relationship Id="rId90" Type="http://schemas.openxmlformats.org/officeDocument/2006/relationships/slide" Target="slides/slide83.xml"/><Relationship Id="rId165" Type="http://schemas.openxmlformats.org/officeDocument/2006/relationships/font" Target="fonts/font15.fntdata"/><Relationship Id="rId27" Type="http://schemas.openxmlformats.org/officeDocument/2006/relationships/slide" Target="slides/slide20.xml"/><Relationship Id="rId48" Type="http://schemas.openxmlformats.org/officeDocument/2006/relationships/slide" Target="slides/slide41.xml"/><Relationship Id="rId69" Type="http://schemas.openxmlformats.org/officeDocument/2006/relationships/slide" Target="slides/slide62.xml"/><Relationship Id="rId113" Type="http://schemas.openxmlformats.org/officeDocument/2006/relationships/slide" Target="slides/slide106.xml"/><Relationship Id="rId134" Type="http://schemas.openxmlformats.org/officeDocument/2006/relationships/slide" Target="slides/slide127.xml"/><Relationship Id="rId80" Type="http://schemas.openxmlformats.org/officeDocument/2006/relationships/slide" Target="slides/slide73.xml"/><Relationship Id="rId155" Type="http://schemas.openxmlformats.org/officeDocument/2006/relationships/font" Target="fonts/font5.fntdata"/><Relationship Id="rId176" Type="http://schemas.openxmlformats.org/officeDocument/2006/relationships/font" Target="fonts/font26.fntdata"/><Relationship Id="rId17" Type="http://schemas.openxmlformats.org/officeDocument/2006/relationships/slide" Target="slides/slide10.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24" Type="http://schemas.openxmlformats.org/officeDocument/2006/relationships/slide" Target="slides/slide117.xml"/><Relationship Id="rId70" Type="http://schemas.openxmlformats.org/officeDocument/2006/relationships/slide" Target="slides/slide63.xml"/><Relationship Id="rId91" Type="http://schemas.openxmlformats.org/officeDocument/2006/relationships/slide" Target="slides/slide84.xml"/><Relationship Id="rId145" Type="http://schemas.openxmlformats.org/officeDocument/2006/relationships/slide" Target="slides/slide138.xml"/><Relationship Id="rId166" Type="http://schemas.openxmlformats.org/officeDocument/2006/relationships/font" Target="fonts/font16.fntdata"/><Relationship Id="rId1" Type="http://schemas.openxmlformats.org/officeDocument/2006/relationships/slideMaster" Target="slideMasters/slideMaster1.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0-03-24T01:38:00.214" idx="1">
    <p:pos x="6000" y="0"/>
    <p:text>SWOT and Price</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20-03-24T01:32:06.345" idx="11">
    <p:pos x="6000" y="0"/>
    <p:text>Promotion start here</p:text>
  </p:cm>
</p:cmLst>
</file>

<file path=ppt/comments/comment11.xml><?xml version="1.0" encoding="utf-8"?>
<p:cmLst xmlns:a="http://schemas.openxmlformats.org/drawingml/2006/main" xmlns:r="http://schemas.openxmlformats.org/officeDocument/2006/relationships" xmlns:p="http://schemas.openxmlformats.org/presentationml/2006/main">
  <p:cm authorId="0" dt="2020-03-24T01:32:31.070" idx="12">
    <p:pos x="6000" y="0"/>
    <p:text>Promotion end</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20-03-24T01:40:32.825" idx="2">
    <p:pos x="6000" y="0"/>
    <p:text>Price and Promotion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20-03-24T01:40:04.047" idx="3">
    <p:pos x="6000" y="0"/>
    <p:text>Product/Place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20-03-24T01:39:42.412" idx="4">
    <p:pos x="6000" y="0"/>
    <p:text>Product/Place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20-03-24T01:33:34.127" idx="5">
    <p:pos x="6000" y="0"/>
    <p:text>SWOT start here</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20-03-24T01:34:27.198" idx="7">
    <p:pos x="6000" y="0"/>
    <p:text>Product/Place Start here</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20-03-24T01:34:57.634" idx="8">
    <p:pos x="6000" y="0"/>
    <p:text>Product/Place end</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20-04-07T00:13:22.682" idx="9">
    <p:pos x="6000" y="0"/>
    <p:text>Citation?</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20-03-24T01:36:08.159" idx="10">
    <p:pos x="6000" y="0"/>
    <p:text>Price end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7eddacdcae_2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22" name="Google Shape;422;g7eddacdcae_2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7eddacdcae_2_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71" name="Google Shape;471;g7eddacdcae_2_9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g71260aa7da_7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8" name="Google Shape;1168;g71260aa7da_7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2"/>
        <p:cNvGrpSpPr/>
        <p:nvPr/>
      </p:nvGrpSpPr>
      <p:grpSpPr>
        <a:xfrm>
          <a:off x="0" y="0"/>
          <a:ext cx="0" cy="0"/>
          <a:chOff x="0" y="0"/>
          <a:chExt cx="0" cy="0"/>
        </a:xfrm>
      </p:grpSpPr>
      <p:sp>
        <p:nvSpPr>
          <p:cNvPr id="1173" name="Google Shape;1173;g72e84a3bb8_1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74" name="Google Shape;1174;g72e84a3bb8_11_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g72e84a3bb8_17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1" name="Google Shape;1181;g72e84a3bb8_17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6"/>
        <p:cNvGrpSpPr/>
        <p:nvPr/>
      </p:nvGrpSpPr>
      <p:grpSpPr>
        <a:xfrm>
          <a:off x="0" y="0"/>
          <a:ext cx="0" cy="0"/>
          <a:chOff x="0" y="0"/>
          <a:chExt cx="0" cy="0"/>
        </a:xfrm>
      </p:grpSpPr>
      <p:sp>
        <p:nvSpPr>
          <p:cNvPr id="1187" name="Google Shape;1187;g72e84a3bb8_2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8" name="Google Shape;1188;g72e84a3bb8_2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g72e84a3bb8_27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5" name="Google Shape;1195;g72e84a3bb8_27_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g7eddace21c_1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2" name="Google Shape;1202;g7eddace21c_1_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6"/>
        <p:cNvGrpSpPr/>
        <p:nvPr/>
      </p:nvGrpSpPr>
      <p:grpSpPr>
        <a:xfrm>
          <a:off x="0" y="0"/>
          <a:ext cx="0" cy="0"/>
          <a:chOff x="0" y="0"/>
          <a:chExt cx="0" cy="0"/>
        </a:xfrm>
      </p:grpSpPr>
      <p:sp>
        <p:nvSpPr>
          <p:cNvPr id="1207" name="Google Shape;1207;g71e161b6be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8" name="Google Shape;1208;g71e161b6be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3"/>
        <p:cNvGrpSpPr/>
        <p:nvPr/>
      </p:nvGrpSpPr>
      <p:grpSpPr>
        <a:xfrm>
          <a:off x="0" y="0"/>
          <a:ext cx="0" cy="0"/>
          <a:chOff x="0" y="0"/>
          <a:chExt cx="0" cy="0"/>
        </a:xfrm>
      </p:grpSpPr>
      <p:sp>
        <p:nvSpPr>
          <p:cNvPr id="1214" name="Google Shape;1214;g71e161b6be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5" name="Google Shape;1215;g71e161b6be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71e161b6be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2" name="Google Shape;1222;g71e161b6be_1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1"/>
        <p:cNvGrpSpPr/>
        <p:nvPr/>
      </p:nvGrpSpPr>
      <p:grpSpPr>
        <a:xfrm>
          <a:off x="0" y="0"/>
          <a:ext cx="0" cy="0"/>
          <a:chOff x="0" y="0"/>
          <a:chExt cx="0" cy="0"/>
        </a:xfrm>
      </p:grpSpPr>
      <p:sp>
        <p:nvSpPr>
          <p:cNvPr id="1232" name="Google Shape;1232;g71e161b6be_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3" name="Google Shape;1233;g71e161b6be_1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7eddacdcae_2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77" name="Google Shape;477;g7eddacdcae_2_9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8"/>
        <p:cNvGrpSpPr/>
        <p:nvPr/>
      </p:nvGrpSpPr>
      <p:grpSpPr>
        <a:xfrm>
          <a:off x="0" y="0"/>
          <a:ext cx="0" cy="0"/>
          <a:chOff x="0" y="0"/>
          <a:chExt cx="0" cy="0"/>
        </a:xfrm>
      </p:grpSpPr>
      <p:sp>
        <p:nvSpPr>
          <p:cNvPr id="1239" name="Google Shape;1239;g71306491ac_1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40" name="Google Shape;1240;g71306491ac_1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g71306491ac_1_8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6" name="Google Shape;1246;g71306491ac_1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0"/>
        <p:cNvGrpSpPr/>
        <p:nvPr/>
      </p:nvGrpSpPr>
      <p:grpSpPr>
        <a:xfrm>
          <a:off x="0" y="0"/>
          <a:ext cx="0" cy="0"/>
          <a:chOff x="0" y="0"/>
          <a:chExt cx="0" cy="0"/>
        </a:xfrm>
      </p:grpSpPr>
      <p:sp>
        <p:nvSpPr>
          <p:cNvPr id="1251" name="Google Shape;1251;g71306491ac_1_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52" name="Google Shape;1252;g71306491ac_1_8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g72e84a3bb8_37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7" name="Google Shape;1257;g72e84a3bb8_37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1"/>
        <p:cNvGrpSpPr/>
        <p:nvPr/>
      </p:nvGrpSpPr>
      <p:grpSpPr>
        <a:xfrm>
          <a:off x="0" y="0"/>
          <a:ext cx="0" cy="0"/>
          <a:chOff x="0" y="0"/>
          <a:chExt cx="0" cy="0"/>
        </a:xfrm>
      </p:grpSpPr>
      <p:sp>
        <p:nvSpPr>
          <p:cNvPr id="1262" name="Google Shape;1262;g72e84a3bb8_32_7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3" name="Google Shape;1263;g72e84a3bb8_32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7"/>
        <p:cNvGrpSpPr/>
        <p:nvPr/>
      </p:nvGrpSpPr>
      <p:grpSpPr>
        <a:xfrm>
          <a:off x="0" y="0"/>
          <a:ext cx="0" cy="0"/>
          <a:chOff x="0" y="0"/>
          <a:chExt cx="0" cy="0"/>
        </a:xfrm>
      </p:grpSpPr>
      <p:sp>
        <p:nvSpPr>
          <p:cNvPr id="1268" name="Google Shape;1268;g72e84a3bb8_32_8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9" name="Google Shape;1269;g72e84a3bb8_32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3"/>
        <p:cNvGrpSpPr/>
        <p:nvPr/>
      </p:nvGrpSpPr>
      <p:grpSpPr>
        <a:xfrm>
          <a:off x="0" y="0"/>
          <a:ext cx="0" cy="0"/>
          <a:chOff x="0" y="0"/>
          <a:chExt cx="0" cy="0"/>
        </a:xfrm>
      </p:grpSpPr>
      <p:sp>
        <p:nvSpPr>
          <p:cNvPr id="1274" name="Google Shape;1274;g748511ed20_1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75" name="Google Shape;1275;g748511ed20_1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0"/>
        <p:cNvGrpSpPr/>
        <p:nvPr/>
      </p:nvGrpSpPr>
      <p:grpSpPr>
        <a:xfrm>
          <a:off x="0" y="0"/>
          <a:ext cx="0" cy="0"/>
          <a:chOff x="0" y="0"/>
          <a:chExt cx="0" cy="0"/>
        </a:xfrm>
      </p:grpSpPr>
      <p:sp>
        <p:nvSpPr>
          <p:cNvPr id="1281" name="Google Shape;1281;g71306491ac_1_10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2" name="Google Shape;1282;g71306491ac_1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6"/>
        <p:cNvGrpSpPr/>
        <p:nvPr/>
      </p:nvGrpSpPr>
      <p:grpSpPr>
        <a:xfrm>
          <a:off x="0" y="0"/>
          <a:ext cx="0" cy="0"/>
          <a:chOff x="0" y="0"/>
          <a:chExt cx="0" cy="0"/>
        </a:xfrm>
      </p:grpSpPr>
      <p:sp>
        <p:nvSpPr>
          <p:cNvPr id="1287" name="Google Shape;1287;g72e84a3bb8_42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8" name="Google Shape;1288;g72e84a3bb8_4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2"/>
        <p:cNvGrpSpPr/>
        <p:nvPr/>
      </p:nvGrpSpPr>
      <p:grpSpPr>
        <a:xfrm>
          <a:off x="0" y="0"/>
          <a:ext cx="0" cy="0"/>
          <a:chOff x="0" y="0"/>
          <a:chExt cx="0" cy="0"/>
        </a:xfrm>
      </p:grpSpPr>
      <p:sp>
        <p:nvSpPr>
          <p:cNvPr id="1293" name="Google Shape;1293;g72e84a3bb8_42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4" name="Google Shape;1294;g72e84a3bb8_42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7eddacdcae_2_1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3" name="Google Shape;483;g7eddacdcae_2_10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8"/>
        <p:cNvGrpSpPr/>
        <p:nvPr/>
      </p:nvGrpSpPr>
      <p:grpSpPr>
        <a:xfrm>
          <a:off x="0" y="0"/>
          <a:ext cx="0" cy="0"/>
          <a:chOff x="0" y="0"/>
          <a:chExt cx="0" cy="0"/>
        </a:xfrm>
      </p:grpSpPr>
      <p:sp>
        <p:nvSpPr>
          <p:cNvPr id="1299" name="Google Shape;1299;g7fe8eaef33_1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0" name="Google Shape;1300;g7fe8eaef3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6"/>
        <p:cNvGrpSpPr/>
        <p:nvPr/>
      </p:nvGrpSpPr>
      <p:grpSpPr>
        <a:xfrm>
          <a:off x="0" y="0"/>
          <a:ext cx="0" cy="0"/>
          <a:chOff x="0" y="0"/>
          <a:chExt cx="0" cy="0"/>
        </a:xfrm>
      </p:grpSpPr>
      <p:sp>
        <p:nvSpPr>
          <p:cNvPr id="1307" name="Google Shape;1307;g74e95ce551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8" name="Google Shape;1308;g74e95ce551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g74e95ce39f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5" name="Google Shape;1315;g74e95ce39f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71e161b6be_6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22" name="Google Shape;1322;g71e161b6be_6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7"/>
        <p:cNvGrpSpPr/>
        <p:nvPr/>
      </p:nvGrpSpPr>
      <p:grpSpPr>
        <a:xfrm>
          <a:off x="0" y="0"/>
          <a:ext cx="0" cy="0"/>
          <a:chOff x="0" y="0"/>
          <a:chExt cx="0" cy="0"/>
        </a:xfrm>
      </p:grpSpPr>
      <p:sp>
        <p:nvSpPr>
          <p:cNvPr id="1328" name="Google Shape;1328;g71e161b6be_6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29" name="Google Shape;1329;g71e161b6be_6_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71e161b6be_6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35" name="Google Shape;1335;g71e161b6be_6_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9"/>
        <p:cNvGrpSpPr/>
        <p:nvPr/>
      </p:nvGrpSpPr>
      <p:grpSpPr>
        <a:xfrm>
          <a:off x="0" y="0"/>
          <a:ext cx="0" cy="0"/>
          <a:chOff x="0" y="0"/>
          <a:chExt cx="0" cy="0"/>
        </a:xfrm>
      </p:grpSpPr>
      <p:sp>
        <p:nvSpPr>
          <p:cNvPr id="1340" name="Google Shape;1340;g71e161b6be_6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1" name="Google Shape;1341;g71e161b6be_6_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5"/>
        <p:cNvGrpSpPr/>
        <p:nvPr/>
      </p:nvGrpSpPr>
      <p:grpSpPr>
        <a:xfrm>
          <a:off x="0" y="0"/>
          <a:ext cx="0" cy="0"/>
          <a:chOff x="0" y="0"/>
          <a:chExt cx="0" cy="0"/>
        </a:xfrm>
      </p:grpSpPr>
      <p:sp>
        <p:nvSpPr>
          <p:cNvPr id="1346" name="Google Shape;1346;g71e161b6be_6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7" name="Google Shape;1347;g71e161b6be_6_2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1"/>
        <p:cNvGrpSpPr/>
        <p:nvPr/>
      </p:nvGrpSpPr>
      <p:grpSpPr>
        <a:xfrm>
          <a:off x="0" y="0"/>
          <a:ext cx="0" cy="0"/>
          <a:chOff x="0" y="0"/>
          <a:chExt cx="0" cy="0"/>
        </a:xfrm>
      </p:grpSpPr>
      <p:sp>
        <p:nvSpPr>
          <p:cNvPr id="1352" name="Google Shape;1352;g71e161b6be_6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53" name="Google Shape;1353;g71e161b6be_6_2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7"/>
        <p:cNvGrpSpPr/>
        <p:nvPr/>
      </p:nvGrpSpPr>
      <p:grpSpPr>
        <a:xfrm>
          <a:off x="0" y="0"/>
          <a:ext cx="0" cy="0"/>
          <a:chOff x="0" y="0"/>
          <a:chExt cx="0" cy="0"/>
        </a:xfrm>
      </p:grpSpPr>
      <p:sp>
        <p:nvSpPr>
          <p:cNvPr id="1358" name="Google Shape;1358;g71e161b6be_6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59" name="Google Shape;1359;g71e161b6be_6_3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7eddacdcae_2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9" name="Google Shape;489;g7eddacdcae_2_10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2"/>
        <p:cNvGrpSpPr/>
        <p:nvPr/>
      </p:nvGrpSpPr>
      <p:grpSpPr>
        <a:xfrm>
          <a:off x="0" y="0"/>
          <a:ext cx="0" cy="0"/>
          <a:chOff x="0" y="0"/>
          <a:chExt cx="0" cy="0"/>
        </a:xfrm>
      </p:grpSpPr>
      <p:sp>
        <p:nvSpPr>
          <p:cNvPr id="1363" name="Google Shape;1363;g71e161b6be_6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64" name="Google Shape;1364;g71e161b6be_6_3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7371e29b39_1_4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7371e29b39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7"/>
        <p:cNvGrpSpPr/>
        <p:nvPr/>
      </p:nvGrpSpPr>
      <p:grpSpPr>
        <a:xfrm>
          <a:off x="0" y="0"/>
          <a:ext cx="0" cy="0"/>
          <a:chOff x="0" y="0"/>
          <a:chExt cx="0" cy="0"/>
        </a:xfrm>
      </p:grpSpPr>
      <p:sp>
        <p:nvSpPr>
          <p:cNvPr id="1378" name="Google Shape;1378;g7371e29b39_1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9" name="Google Shape;1379;g7371e29b39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3"/>
        <p:cNvGrpSpPr/>
        <p:nvPr/>
      </p:nvGrpSpPr>
      <p:grpSpPr>
        <a:xfrm>
          <a:off x="0" y="0"/>
          <a:ext cx="0" cy="0"/>
          <a:chOff x="0" y="0"/>
          <a:chExt cx="0" cy="0"/>
        </a:xfrm>
      </p:grpSpPr>
      <p:sp>
        <p:nvSpPr>
          <p:cNvPr id="1384" name="Google Shape;1384;g7371e29b39_1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5" name="Google Shape;1385;g7371e29b39_1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9"/>
        <p:cNvGrpSpPr/>
        <p:nvPr/>
      </p:nvGrpSpPr>
      <p:grpSpPr>
        <a:xfrm>
          <a:off x="0" y="0"/>
          <a:ext cx="0" cy="0"/>
          <a:chOff x="0" y="0"/>
          <a:chExt cx="0" cy="0"/>
        </a:xfrm>
      </p:grpSpPr>
      <p:sp>
        <p:nvSpPr>
          <p:cNvPr id="1390" name="Google Shape;1390;g7371e29b39_1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1" name="Google Shape;1391;g7371e29b3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5"/>
        <p:cNvGrpSpPr/>
        <p:nvPr/>
      </p:nvGrpSpPr>
      <p:grpSpPr>
        <a:xfrm>
          <a:off x="0" y="0"/>
          <a:ext cx="0" cy="0"/>
          <a:chOff x="0" y="0"/>
          <a:chExt cx="0" cy="0"/>
        </a:xfrm>
      </p:grpSpPr>
      <p:sp>
        <p:nvSpPr>
          <p:cNvPr id="1396" name="Google Shape;1396;g7371e29b39_1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7" name="Google Shape;1397;g7371e29b39_1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1"/>
        <p:cNvGrpSpPr/>
        <p:nvPr/>
      </p:nvGrpSpPr>
      <p:grpSpPr>
        <a:xfrm>
          <a:off x="0" y="0"/>
          <a:ext cx="0" cy="0"/>
          <a:chOff x="0" y="0"/>
          <a:chExt cx="0" cy="0"/>
        </a:xfrm>
      </p:grpSpPr>
      <p:sp>
        <p:nvSpPr>
          <p:cNvPr id="1402" name="Google Shape;1402;g7371e29b39_16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3" name="Google Shape;1403;g7371e29b39_16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1"/>
        <p:cNvGrpSpPr/>
        <p:nvPr/>
      </p:nvGrpSpPr>
      <p:grpSpPr>
        <a:xfrm>
          <a:off x="0" y="0"/>
          <a:ext cx="0" cy="0"/>
          <a:chOff x="0" y="0"/>
          <a:chExt cx="0" cy="0"/>
        </a:xfrm>
      </p:grpSpPr>
      <p:sp>
        <p:nvSpPr>
          <p:cNvPr id="1412" name="Google Shape;1412;g7371e29b39_16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3" name="Google Shape;1413;g7371e29b39_16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1"/>
        <p:cNvGrpSpPr/>
        <p:nvPr/>
      </p:nvGrpSpPr>
      <p:grpSpPr>
        <a:xfrm>
          <a:off x="0" y="0"/>
          <a:ext cx="0" cy="0"/>
          <a:chOff x="0" y="0"/>
          <a:chExt cx="0" cy="0"/>
        </a:xfrm>
      </p:grpSpPr>
      <p:sp>
        <p:nvSpPr>
          <p:cNvPr id="1422" name="Google Shape;1422;g7371e29b39_16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3" name="Google Shape;1423;g7371e29b39_16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1"/>
        <p:cNvGrpSpPr/>
        <p:nvPr/>
      </p:nvGrpSpPr>
      <p:grpSpPr>
        <a:xfrm>
          <a:off x="0" y="0"/>
          <a:ext cx="0" cy="0"/>
          <a:chOff x="0" y="0"/>
          <a:chExt cx="0" cy="0"/>
        </a:xfrm>
      </p:grpSpPr>
      <p:sp>
        <p:nvSpPr>
          <p:cNvPr id="1432" name="Google Shape;1432;g73adfa2854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3" name="Google Shape;1433;g73adfa2854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7eddacdcae_2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95" name="Google Shape;495;g7eddacdcae_2_1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8"/>
        <p:cNvGrpSpPr/>
        <p:nvPr/>
      </p:nvGrpSpPr>
      <p:grpSpPr>
        <a:xfrm>
          <a:off x="0" y="0"/>
          <a:ext cx="0" cy="0"/>
          <a:chOff x="0" y="0"/>
          <a:chExt cx="0" cy="0"/>
        </a:xfrm>
      </p:grpSpPr>
      <p:sp>
        <p:nvSpPr>
          <p:cNvPr id="1439" name="Google Shape;1439;g73adfa2854_3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0" name="Google Shape;1440;g73adfa2854_3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5"/>
        <p:cNvGrpSpPr/>
        <p:nvPr/>
      </p:nvGrpSpPr>
      <p:grpSpPr>
        <a:xfrm>
          <a:off x="0" y="0"/>
          <a:ext cx="0" cy="0"/>
          <a:chOff x="0" y="0"/>
          <a:chExt cx="0" cy="0"/>
        </a:xfrm>
      </p:grpSpPr>
      <p:sp>
        <p:nvSpPr>
          <p:cNvPr id="1446" name="Google Shape;1446;g73adfa2854_3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7" name="Google Shape;1447;g73adfa2854_3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g7371e29b39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6" name="Google Shape;1456;g7371e29b39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7eddacdcae_2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01" name="Google Shape;501;g7eddacdcae_2_1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74ead59d4a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07" name="Google Shape;507;g74ead59d4a_8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74ead59d4a_8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12" name="Google Shape;512;g74ead59d4a_8_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74ead59d4a_8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38" name="Google Shape;538;g74ead59d4a_8_3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74ead59d4a_8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44" name="Google Shape;544;g74ead59d4a_8_3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7eddacdcae_2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28" name="Google Shape;428;g7eddacdcae_2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96433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74ead59d4a_8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50" name="Google Shape;550;g74ead59d4a_8_4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74ead59d4a_8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6" name="Google Shape;556;g74ead59d4a_8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74ead59d4a_8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3" name="Google Shape;563;g74ead59d4a_8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74ead59d4a_8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2" name="Google Shape;572;g74ead59d4a_8_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74ead59d4a_8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1" name="Google Shape;581;g74ead59d4a_8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74ead59d4a_8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0" name="Google Shape;590;g74ead59d4a_8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g74ead59d4a_8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98" name="Google Shape;598;g74ead59d4a_8_8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74ead59d4a_8_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03" name="Google Shape;603;g74ead59d4a_8_8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g71e027cc59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8" name="Google Shape;608;g71e027cc59_3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74ead59d4a_13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15" name="Google Shape;615;g74ead59d4a_13_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7eddacdcae_2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28" name="Google Shape;428;g7eddacdcae_2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41209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g71e027cc59_3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0" name="Google Shape;620;g71e027cc59_3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71e027cc59_3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7" name="Google Shape;627;g71e027cc59_3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71e027cc59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4" name="Google Shape;634;g71e027cc59_3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74ead59d4a_1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40" name="Google Shape;640;g74ead59d4a_18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74ead59d4a_18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6" name="Google Shape;646;g74ead59d4a_18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g74ead59d4a_18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4" name="Google Shape;654;g74ead59d4a_18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74ead59d4a_18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61" name="Google Shape;661;g74ead59d4a_18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g74ead59d4a_18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68" name="Google Shape;668;g74ead59d4a_18_2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g74ead59d4a_18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86" name="Google Shape;686;g74ead59d4a_18_3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74ead59d4a_23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92" name="Google Shape;692;g74ead59d4a_23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7eddacdcae_2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34" name="Google Shape;434;g7eddacdcae_2_6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g74ead59d4a_23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98" name="Google Shape;698;g74ead59d4a_23_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74ead59d4a_23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04" name="Google Shape;704;g74ead59d4a_23_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74ead59d4a_23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10" name="Google Shape;710;g74ead59d4a_23_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74ead59d4a_23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16" name="Google Shape;716;g74ead59d4a_23_2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g74ead59d4a_23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22" name="Google Shape;722;g74ead59d4a_23_2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74ead59d4a_23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28" name="Google Shape;728;g74ead59d4a_23_3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74ead59d4a_23_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34" name="Google Shape;734;g74ead59d4a_23_3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8"/>
        <p:cNvGrpSpPr/>
        <p:nvPr/>
      </p:nvGrpSpPr>
      <p:grpSpPr>
        <a:xfrm>
          <a:off x="0" y="0"/>
          <a:ext cx="0" cy="0"/>
          <a:chOff x="0" y="0"/>
          <a:chExt cx="0" cy="0"/>
        </a:xfrm>
      </p:grpSpPr>
      <p:sp>
        <p:nvSpPr>
          <p:cNvPr id="739" name="Google Shape;739;g74ead59d4a_23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0" name="Google Shape;740;g74ead59d4a_23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74ead59d4a_23_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46" name="Google Shape;746;g74ead59d4a_23_4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g74ead59d4a_23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2" name="Google Shape;752;g74ead59d4a_23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7eddacdcae_2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40" name="Google Shape;440;g7eddacdcae_2_6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g74ead59d4a_23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58" name="Google Shape;758;g74ead59d4a_23_5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2"/>
        <p:cNvGrpSpPr/>
        <p:nvPr/>
      </p:nvGrpSpPr>
      <p:grpSpPr>
        <a:xfrm>
          <a:off x="0" y="0"/>
          <a:ext cx="0" cy="0"/>
          <a:chOff x="0" y="0"/>
          <a:chExt cx="0" cy="0"/>
        </a:xfrm>
      </p:grpSpPr>
      <p:sp>
        <p:nvSpPr>
          <p:cNvPr id="763" name="Google Shape;763;g74ead59d4a_23_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64" name="Google Shape;764;g74ead59d4a_23_6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74ead59d4a_23_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70" name="Google Shape;770;g74ead59d4a_23_6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g74ead59d4a_23_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76" name="Google Shape;776;g74ead59d4a_23_7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g74ead59d4a_23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82" name="Google Shape;782;g74ead59d4a_23_7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g74ead59d4a_23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88" name="Google Shape;788;g74ead59d4a_23_8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74ead59d4a_23_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794" name="Google Shape;794;g74ead59d4a_23_8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74ead59d4a_23_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00" name="Google Shape;800;g74ead59d4a_23_9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g74ead59d4a_23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06" name="Google Shape;806;g74ead59d4a_23_9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74ead59d4a_23_1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2" name="Google Shape;812;g74ead59d4a_23_10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7eddacdcae_2_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46" name="Google Shape;446;g7eddacdcae_2_7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74ead59d4a_23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8" name="Google Shape;818;g74ead59d4a_23_10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g74ead59d4a_23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24" name="Google Shape;824;g74ead59d4a_23_1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Google Shape;829;g74ead59d4a_23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30" name="Google Shape;830;g74ead59d4a_23_11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g74ead59d4a_23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36" name="Google Shape;836;g74ead59d4a_23_12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74ead59d4a_23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42" name="Google Shape;842;g74ead59d4a_23_12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74ead59d4a_23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8" name="Google Shape;848;g74ead59d4a_23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3" name="Google Shape;853;g74ead59d4a_2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54" name="Google Shape;854;g74ead59d4a_23_13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74ead59d4a_23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60" name="Google Shape;860;g74ead59d4a_23_14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6"/>
        <p:cNvGrpSpPr/>
        <p:nvPr/>
      </p:nvGrpSpPr>
      <p:grpSpPr>
        <a:xfrm>
          <a:off x="0" y="0"/>
          <a:ext cx="0" cy="0"/>
          <a:chOff x="0" y="0"/>
          <a:chExt cx="0" cy="0"/>
        </a:xfrm>
      </p:grpSpPr>
      <p:sp>
        <p:nvSpPr>
          <p:cNvPr id="877" name="Google Shape;877;g74ead59d4a_23_1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78" name="Google Shape;878;g74ead59d4a_23_15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g74ead59d4a_23_1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96" name="Google Shape;896;g74ead59d4a_23_17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7eddacdcae_2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52" name="Google Shape;452;g7eddacdcae_2_7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g74ead59d4a_3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0" name="Google Shape;930;g74ead59d4a_3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g74ead59d4a_3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7" name="Google Shape;937;g74ead59d4a_3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74ead59d4a_3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4" name="Google Shape;944;g74ead59d4a_3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74ead59d4a_3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1" name="Google Shape;951;g74ead59d4a_3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71260aa7da_12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8" name="Google Shape;958;g71260aa7da_1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g71260aa7da_12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4" name="Google Shape;964;g71260aa7da_12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g71260aa7da_12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0" name="Google Shape;970;g71260aa7da_12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5"/>
        <p:cNvGrpSpPr/>
        <p:nvPr/>
      </p:nvGrpSpPr>
      <p:grpSpPr>
        <a:xfrm>
          <a:off x="0" y="0"/>
          <a:ext cx="0" cy="0"/>
          <a:chOff x="0" y="0"/>
          <a:chExt cx="0" cy="0"/>
        </a:xfrm>
      </p:grpSpPr>
      <p:sp>
        <p:nvSpPr>
          <p:cNvPr id="976" name="Google Shape;976;g71260aa7da_12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7" name="Google Shape;977;g71260aa7da_12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1"/>
        <p:cNvGrpSpPr/>
        <p:nvPr/>
      </p:nvGrpSpPr>
      <p:grpSpPr>
        <a:xfrm>
          <a:off x="0" y="0"/>
          <a:ext cx="0" cy="0"/>
          <a:chOff x="0" y="0"/>
          <a:chExt cx="0" cy="0"/>
        </a:xfrm>
      </p:grpSpPr>
      <p:sp>
        <p:nvSpPr>
          <p:cNvPr id="982" name="Google Shape;982;g71260aa7da_12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3" name="Google Shape;983;g71260aa7da_12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g71260aa7da_12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1" name="Google Shape;991;g71260aa7da_12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7eddacdcae_2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59" name="Google Shape;459;g7eddacdcae_2_8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5"/>
        <p:cNvGrpSpPr/>
        <p:nvPr/>
      </p:nvGrpSpPr>
      <p:grpSpPr>
        <a:xfrm>
          <a:off x="0" y="0"/>
          <a:ext cx="0" cy="0"/>
          <a:chOff x="0" y="0"/>
          <a:chExt cx="0" cy="0"/>
        </a:xfrm>
      </p:grpSpPr>
      <p:sp>
        <p:nvSpPr>
          <p:cNvPr id="996" name="Google Shape;996;g71260aa7da_12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7" name="Google Shape;997;g71260aa7da_12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6"/>
        <p:cNvGrpSpPr/>
        <p:nvPr/>
      </p:nvGrpSpPr>
      <p:grpSpPr>
        <a:xfrm>
          <a:off x="0" y="0"/>
          <a:ext cx="0" cy="0"/>
          <a:chOff x="0" y="0"/>
          <a:chExt cx="0" cy="0"/>
        </a:xfrm>
      </p:grpSpPr>
      <p:sp>
        <p:nvSpPr>
          <p:cNvPr id="1017" name="Google Shape;1017;g71260aa7da_12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8" name="Google Shape;1018;g71260aa7da_1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g71260aa7da_12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4" name="Google Shape;1024;g71260aa7da_12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8"/>
        <p:cNvGrpSpPr/>
        <p:nvPr/>
      </p:nvGrpSpPr>
      <p:grpSpPr>
        <a:xfrm>
          <a:off x="0" y="0"/>
          <a:ext cx="0" cy="0"/>
          <a:chOff x="0" y="0"/>
          <a:chExt cx="0" cy="0"/>
        </a:xfrm>
      </p:grpSpPr>
      <p:sp>
        <p:nvSpPr>
          <p:cNvPr id="1029" name="Google Shape;1029;g71e027cc59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0" name="Google Shape;1030;g71e027cc59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6"/>
        <p:cNvGrpSpPr/>
        <p:nvPr/>
      </p:nvGrpSpPr>
      <p:grpSpPr>
        <a:xfrm>
          <a:off x="0" y="0"/>
          <a:ext cx="0" cy="0"/>
          <a:chOff x="0" y="0"/>
          <a:chExt cx="0" cy="0"/>
        </a:xfrm>
      </p:grpSpPr>
      <p:sp>
        <p:nvSpPr>
          <p:cNvPr id="1037" name="Google Shape;1037;g71e027cc59_8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8" name="Google Shape;1038;g71e027cc59_8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g71e027cc59_8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4" name="Google Shape;1044;g71e027cc59_8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5"/>
        <p:cNvGrpSpPr/>
        <p:nvPr/>
      </p:nvGrpSpPr>
      <p:grpSpPr>
        <a:xfrm>
          <a:off x="0" y="0"/>
          <a:ext cx="0" cy="0"/>
          <a:chOff x="0" y="0"/>
          <a:chExt cx="0" cy="0"/>
        </a:xfrm>
      </p:grpSpPr>
      <p:sp>
        <p:nvSpPr>
          <p:cNvPr id="1056" name="Google Shape;1056;g71e027cc59_8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7" name="Google Shape;1057;g71e027cc59_8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3"/>
        <p:cNvGrpSpPr/>
        <p:nvPr/>
      </p:nvGrpSpPr>
      <p:grpSpPr>
        <a:xfrm>
          <a:off x="0" y="0"/>
          <a:ext cx="0" cy="0"/>
          <a:chOff x="0" y="0"/>
          <a:chExt cx="0" cy="0"/>
        </a:xfrm>
      </p:grpSpPr>
      <p:sp>
        <p:nvSpPr>
          <p:cNvPr id="1064" name="Google Shape;1064;g71e027cc59_8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5" name="Google Shape;1065;g71e027cc59_8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0"/>
        <p:cNvGrpSpPr/>
        <p:nvPr/>
      </p:nvGrpSpPr>
      <p:grpSpPr>
        <a:xfrm>
          <a:off x="0" y="0"/>
          <a:ext cx="0" cy="0"/>
          <a:chOff x="0" y="0"/>
          <a:chExt cx="0" cy="0"/>
        </a:xfrm>
      </p:grpSpPr>
      <p:sp>
        <p:nvSpPr>
          <p:cNvPr id="1071" name="Google Shape;1071;g71e027cc59_8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2" name="Google Shape;1072;g71e027cc59_8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7"/>
        <p:cNvGrpSpPr/>
        <p:nvPr/>
      </p:nvGrpSpPr>
      <p:grpSpPr>
        <a:xfrm>
          <a:off x="0" y="0"/>
          <a:ext cx="0" cy="0"/>
          <a:chOff x="0" y="0"/>
          <a:chExt cx="0" cy="0"/>
        </a:xfrm>
      </p:grpSpPr>
      <p:sp>
        <p:nvSpPr>
          <p:cNvPr id="1088" name="Google Shape;1088;g71e027cc59_8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9" name="Google Shape;1089;g71e027cc59_8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7eddacdcae_2_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65" name="Google Shape;465;g7eddacdcae_2_8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g71e027cc59_8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3" name="Google Shape;1103;g71e027cc59_8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8"/>
        <p:cNvGrpSpPr/>
        <p:nvPr/>
      </p:nvGrpSpPr>
      <p:grpSpPr>
        <a:xfrm>
          <a:off x="0" y="0"/>
          <a:ext cx="0" cy="0"/>
          <a:chOff x="0" y="0"/>
          <a:chExt cx="0" cy="0"/>
        </a:xfrm>
      </p:grpSpPr>
      <p:sp>
        <p:nvSpPr>
          <p:cNvPr id="1109" name="Google Shape;1109;g71e027cc59_8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0" name="Google Shape;1110;g71e027cc59_8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Google Shape;1115;g7eddace21c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116" name="Google Shape;1116;g7eddace21c_1_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0"/>
        <p:cNvGrpSpPr/>
        <p:nvPr/>
      </p:nvGrpSpPr>
      <p:grpSpPr>
        <a:xfrm>
          <a:off x="0" y="0"/>
          <a:ext cx="0" cy="0"/>
          <a:chOff x="0" y="0"/>
          <a:chExt cx="0" cy="0"/>
        </a:xfrm>
      </p:grpSpPr>
      <p:sp>
        <p:nvSpPr>
          <p:cNvPr id="1121" name="Google Shape;1121;g7eddace21c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2" name="Google Shape;1122;g7eddace21c_1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6"/>
        <p:cNvGrpSpPr/>
        <p:nvPr/>
      </p:nvGrpSpPr>
      <p:grpSpPr>
        <a:xfrm>
          <a:off x="0" y="0"/>
          <a:ext cx="0" cy="0"/>
          <a:chOff x="0" y="0"/>
          <a:chExt cx="0" cy="0"/>
        </a:xfrm>
      </p:grpSpPr>
      <p:sp>
        <p:nvSpPr>
          <p:cNvPr id="1127" name="Google Shape;1127;g7eddace21c_1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8" name="Google Shape;1128;g7eddace21c_1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2"/>
        <p:cNvGrpSpPr/>
        <p:nvPr/>
      </p:nvGrpSpPr>
      <p:grpSpPr>
        <a:xfrm>
          <a:off x="0" y="0"/>
          <a:ext cx="0" cy="0"/>
          <a:chOff x="0" y="0"/>
          <a:chExt cx="0" cy="0"/>
        </a:xfrm>
      </p:grpSpPr>
      <p:sp>
        <p:nvSpPr>
          <p:cNvPr id="1133" name="Google Shape;1133;g7eddace21c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4" name="Google Shape;1134;g7eddace21c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8"/>
        <p:cNvGrpSpPr/>
        <p:nvPr/>
      </p:nvGrpSpPr>
      <p:grpSpPr>
        <a:xfrm>
          <a:off x="0" y="0"/>
          <a:ext cx="0" cy="0"/>
          <a:chOff x="0" y="0"/>
          <a:chExt cx="0" cy="0"/>
        </a:xfrm>
      </p:grpSpPr>
      <p:sp>
        <p:nvSpPr>
          <p:cNvPr id="1139" name="Google Shape;1139;g7eddace21c_1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0" name="Google Shape;1140;g7eddace21c_1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g7eddace21c_1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8" name="Google Shape;1148;g7eddace21c_1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3"/>
        <p:cNvGrpSpPr/>
        <p:nvPr/>
      </p:nvGrpSpPr>
      <p:grpSpPr>
        <a:xfrm>
          <a:off x="0" y="0"/>
          <a:ext cx="0" cy="0"/>
          <a:chOff x="0" y="0"/>
          <a:chExt cx="0" cy="0"/>
        </a:xfrm>
      </p:grpSpPr>
      <p:sp>
        <p:nvSpPr>
          <p:cNvPr id="1154" name="Google Shape;1154;g71260aa7da_7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5" name="Google Shape;1155;g71260aa7da_7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0"/>
        <p:cNvGrpSpPr/>
        <p:nvPr/>
      </p:nvGrpSpPr>
      <p:grpSpPr>
        <a:xfrm>
          <a:off x="0" y="0"/>
          <a:ext cx="0" cy="0"/>
          <a:chOff x="0" y="0"/>
          <a:chExt cx="0" cy="0"/>
        </a:xfrm>
      </p:grpSpPr>
      <p:sp>
        <p:nvSpPr>
          <p:cNvPr id="1161" name="Google Shape;1161;g71260aa7da_7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2" name="Google Shape;1162;g71260aa7da_7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BJEC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sz="1100"/>
            </a:lvl1pPr>
            <a:lvl2pPr marL="914400" lvl="1" indent="-317500" algn="l">
              <a:lnSpc>
                <a:spcPct val="90000"/>
              </a:lnSpc>
              <a:spcBef>
                <a:spcPts val="400"/>
              </a:spcBef>
              <a:spcAft>
                <a:spcPts val="0"/>
              </a:spcAft>
              <a:buClr>
                <a:schemeClr val="dk1"/>
              </a:buClr>
              <a:buSzPts val="1400"/>
              <a:buChar char="•"/>
              <a:defRPr sz="1100"/>
            </a:lvl2pPr>
            <a:lvl3pPr marL="1371600" lvl="2" indent="-317500" algn="l">
              <a:lnSpc>
                <a:spcPct val="90000"/>
              </a:lnSpc>
              <a:spcBef>
                <a:spcPts val="400"/>
              </a:spcBef>
              <a:spcAft>
                <a:spcPts val="0"/>
              </a:spcAft>
              <a:buClr>
                <a:schemeClr val="dk1"/>
              </a:buClr>
              <a:buSzPts val="1400"/>
              <a:buChar char="•"/>
              <a:defRPr sz="1100"/>
            </a:lvl3pPr>
            <a:lvl4pPr marL="1828800" lvl="3" indent="-317500" algn="l">
              <a:lnSpc>
                <a:spcPct val="90000"/>
              </a:lnSpc>
              <a:spcBef>
                <a:spcPts val="400"/>
              </a:spcBef>
              <a:spcAft>
                <a:spcPts val="0"/>
              </a:spcAft>
              <a:buClr>
                <a:schemeClr val="dk1"/>
              </a:buClr>
              <a:buSzPts val="1400"/>
              <a:buChar char="•"/>
              <a:defRPr sz="1100"/>
            </a:lvl4pPr>
            <a:lvl5pPr marL="2286000" lvl="4" indent="-317500" algn="l">
              <a:lnSpc>
                <a:spcPct val="90000"/>
              </a:lnSpc>
              <a:spcBef>
                <a:spcPts val="400"/>
              </a:spcBef>
              <a:spcAft>
                <a:spcPts val="0"/>
              </a:spcAft>
              <a:buClr>
                <a:schemeClr val="dk1"/>
              </a:buClr>
              <a:buSzPts val="1400"/>
              <a:buChar char="•"/>
              <a:defRPr sz="1100"/>
            </a:lvl5pPr>
            <a:lvl6pPr marL="2743200" lvl="5" indent="-317500" algn="l">
              <a:lnSpc>
                <a:spcPct val="90000"/>
              </a:lnSpc>
              <a:spcBef>
                <a:spcPts val="400"/>
              </a:spcBef>
              <a:spcAft>
                <a:spcPts val="0"/>
              </a:spcAft>
              <a:buClr>
                <a:schemeClr val="dk1"/>
              </a:buClr>
              <a:buSzPts val="1400"/>
              <a:buChar char="•"/>
              <a:defRPr sz="1100"/>
            </a:lvl6pPr>
            <a:lvl7pPr marL="3200400" lvl="6" indent="-317500" algn="l">
              <a:lnSpc>
                <a:spcPct val="90000"/>
              </a:lnSpc>
              <a:spcBef>
                <a:spcPts val="400"/>
              </a:spcBef>
              <a:spcAft>
                <a:spcPts val="0"/>
              </a:spcAft>
              <a:buClr>
                <a:schemeClr val="dk1"/>
              </a:buClr>
              <a:buSzPts val="1400"/>
              <a:buChar char="•"/>
              <a:defRPr sz="1100"/>
            </a:lvl7pPr>
            <a:lvl8pPr marL="3657600" lvl="7" indent="-317500" algn="l">
              <a:lnSpc>
                <a:spcPct val="90000"/>
              </a:lnSpc>
              <a:spcBef>
                <a:spcPts val="400"/>
              </a:spcBef>
              <a:spcAft>
                <a:spcPts val="0"/>
              </a:spcAft>
              <a:buClr>
                <a:schemeClr val="dk1"/>
              </a:buClr>
              <a:buSzPts val="1400"/>
              <a:buChar char="•"/>
              <a:defRPr sz="1100"/>
            </a:lvl8pPr>
            <a:lvl9pPr marL="4114800" lvl="8" indent="-317500" algn="l">
              <a:lnSpc>
                <a:spcPct val="90000"/>
              </a:lnSpc>
              <a:spcBef>
                <a:spcPts val="400"/>
              </a:spcBef>
              <a:spcAft>
                <a:spcPts val="0"/>
              </a:spcAft>
              <a:buClr>
                <a:schemeClr val="dk1"/>
              </a:buClr>
              <a:buSzPts val="1400"/>
              <a:buChar char="•"/>
              <a:defRPr sz="1100"/>
            </a:lvl9pPr>
          </a:lstStyle>
          <a:p>
            <a:endParaRPr/>
          </a:p>
        </p:txBody>
      </p:sp>
      <p:sp>
        <p:nvSpPr>
          <p:cNvPr id="53" name="Google Shape;53;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dirty="0"/>
          </a:p>
        </p:txBody>
      </p:sp>
      <p:sp>
        <p:nvSpPr>
          <p:cNvPr id="54" name="Google Shape;54;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dirty="0"/>
          </a:p>
        </p:txBody>
      </p:sp>
      <p:sp>
        <p:nvSpPr>
          <p:cNvPr id="55" name="Google Shape;55;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62" name="Google Shape;62;p1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63" name="Google Shape;63;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4"/>
        <p:cNvGrpSpPr/>
        <p:nvPr/>
      </p:nvGrpSpPr>
      <p:grpSpPr>
        <a:xfrm>
          <a:off x="0" y="0"/>
          <a:ext cx="0" cy="0"/>
          <a:chOff x="0" y="0"/>
          <a:chExt cx="0" cy="0"/>
        </a:xfrm>
      </p:grpSpPr>
      <p:sp>
        <p:nvSpPr>
          <p:cNvPr id="65" name="Google Shape;65;p1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66" name="Google Shape;66;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7"/>
        <p:cNvGrpSpPr/>
        <p:nvPr/>
      </p:nvGrpSpPr>
      <p:grpSpPr>
        <a:xfrm>
          <a:off x="0" y="0"/>
          <a:ext cx="0" cy="0"/>
          <a:chOff x="0" y="0"/>
          <a:chExt cx="0" cy="0"/>
        </a:xfrm>
      </p:grpSpPr>
      <p:sp>
        <p:nvSpPr>
          <p:cNvPr id="68" name="Google Shape;68;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9" name="Google Shape;69;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70" name="Google Shape;70;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1"/>
        <p:cNvGrpSpPr/>
        <p:nvPr/>
      </p:nvGrpSpPr>
      <p:grpSpPr>
        <a:xfrm>
          <a:off x="0" y="0"/>
          <a:ext cx="0" cy="0"/>
          <a:chOff x="0" y="0"/>
          <a:chExt cx="0" cy="0"/>
        </a:xfrm>
      </p:grpSpPr>
      <p:sp>
        <p:nvSpPr>
          <p:cNvPr id="72" name="Google Shape;72;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3" name="Google Shape;73;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74" name="Google Shape;74;p18"/>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dirty="0"/>
          </a:p>
        </p:txBody>
      </p:sp>
      <p:sp>
        <p:nvSpPr>
          <p:cNvPr id="75" name="Google Shape;75;p18"/>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dirty="0"/>
          </a:p>
        </p:txBody>
      </p:sp>
      <p:sp>
        <p:nvSpPr>
          <p:cNvPr id="76" name="Google Shape;7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9" name="Google Shape;79;p1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0" name="Google Shape;80;p1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1" name="Google Shape;81;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84" name="Google Shape;84;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sp>
        <p:nvSpPr>
          <p:cNvPr id="86" name="Google Shape;86;p2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87" name="Google Shape;87;p21"/>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8" name="Google Shape;88;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91" name="Google Shape;9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2"/>
        <p:cNvGrpSpPr/>
        <p:nvPr/>
      </p:nvGrpSpPr>
      <p:grpSpPr>
        <a:xfrm>
          <a:off x="0" y="0"/>
          <a:ext cx="0" cy="0"/>
          <a:chOff x="0" y="0"/>
          <a:chExt cx="0" cy="0"/>
        </a:xfrm>
      </p:grpSpPr>
      <p:sp>
        <p:nvSpPr>
          <p:cNvPr id="93" name="Google Shape;93;p2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4" name="Google Shape;94;p2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95" name="Google Shape;95;p23"/>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6" name="Google Shape;96;p2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97" name="Google Shape;97;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8"/>
        <p:cNvGrpSpPr/>
        <p:nvPr/>
      </p:nvGrpSpPr>
      <p:grpSpPr>
        <a:xfrm>
          <a:off x="0" y="0"/>
          <a:ext cx="0" cy="0"/>
          <a:chOff x="0" y="0"/>
          <a:chExt cx="0" cy="0"/>
        </a:xfrm>
      </p:grpSpPr>
      <p:sp>
        <p:nvSpPr>
          <p:cNvPr id="99" name="Google Shape;99;p24"/>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100" name="Google Shape;100;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1"/>
        <p:cNvGrpSpPr/>
        <p:nvPr/>
      </p:nvGrpSpPr>
      <p:grpSpPr>
        <a:xfrm>
          <a:off x="0" y="0"/>
          <a:ext cx="0" cy="0"/>
          <a:chOff x="0" y="0"/>
          <a:chExt cx="0" cy="0"/>
        </a:xfrm>
      </p:grpSpPr>
      <p:sp>
        <p:nvSpPr>
          <p:cNvPr id="102" name="Google Shape;102;p2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03" name="Google Shape;103;p2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04" name="Google Shape;104;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5"/>
        <p:cNvGrpSpPr/>
        <p:nvPr/>
      </p:nvGrpSpPr>
      <p:grpSpPr>
        <a:xfrm>
          <a:off x="0" y="0"/>
          <a:ext cx="0" cy="0"/>
          <a:chOff x="0" y="0"/>
          <a:chExt cx="0" cy="0"/>
        </a:xfrm>
      </p:grpSpPr>
      <p:sp>
        <p:nvSpPr>
          <p:cNvPr id="106" name="Google Shape;106;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3"/>
        <p:cNvGrpSpPr/>
        <p:nvPr/>
      </p:nvGrpSpPr>
      <p:grpSpPr>
        <a:xfrm>
          <a:off x="0" y="0"/>
          <a:ext cx="0" cy="0"/>
          <a:chOff x="0" y="0"/>
          <a:chExt cx="0" cy="0"/>
        </a:xfrm>
      </p:grpSpPr>
      <p:sp>
        <p:nvSpPr>
          <p:cNvPr id="114" name="Google Shape;114;p28"/>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28"/>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16" name="Google Shape;116;p2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17" name="Google Shape;117;p2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18" name="Google Shape;118;p2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9"/>
        <p:cNvGrpSpPr/>
        <p:nvPr/>
      </p:nvGrpSpPr>
      <p:grpSpPr>
        <a:xfrm>
          <a:off x="0" y="0"/>
          <a:ext cx="0" cy="0"/>
          <a:chOff x="0" y="0"/>
          <a:chExt cx="0" cy="0"/>
        </a:xfrm>
      </p:grpSpPr>
      <p:sp>
        <p:nvSpPr>
          <p:cNvPr id="120" name="Google Shape;120;p2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29"/>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2" name="Google Shape;122;p2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23" name="Google Shape;123;p2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24" name="Google Shape;124;p2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5"/>
        <p:cNvGrpSpPr/>
        <p:nvPr/>
      </p:nvGrpSpPr>
      <p:grpSpPr>
        <a:xfrm>
          <a:off x="0" y="0"/>
          <a:ext cx="0" cy="0"/>
          <a:chOff x="0" y="0"/>
          <a:chExt cx="0" cy="0"/>
        </a:xfrm>
      </p:grpSpPr>
      <p:sp>
        <p:nvSpPr>
          <p:cNvPr id="126" name="Google Shape;126;p30"/>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30"/>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128" name="Google Shape;128;p3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29" name="Google Shape;129;p3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30" name="Google Shape;130;p3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31"/>
        <p:cNvGrpSpPr/>
        <p:nvPr/>
      </p:nvGrpSpPr>
      <p:grpSpPr>
        <a:xfrm>
          <a:off x="0" y="0"/>
          <a:ext cx="0" cy="0"/>
          <a:chOff x="0" y="0"/>
          <a:chExt cx="0" cy="0"/>
        </a:xfrm>
      </p:grpSpPr>
      <p:sp>
        <p:nvSpPr>
          <p:cNvPr id="132" name="Google Shape;132;p31"/>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31"/>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4" name="Google Shape;134;p31"/>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5" name="Google Shape;135;p3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36" name="Google Shape;136;p3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37" name="Google Shape;137;p3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8"/>
        <p:cNvGrpSpPr/>
        <p:nvPr/>
      </p:nvGrpSpPr>
      <p:grpSpPr>
        <a:xfrm>
          <a:off x="0" y="0"/>
          <a:ext cx="0" cy="0"/>
          <a:chOff x="0" y="0"/>
          <a:chExt cx="0" cy="0"/>
        </a:xfrm>
      </p:grpSpPr>
      <p:sp>
        <p:nvSpPr>
          <p:cNvPr id="139" name="Google Shape;139;p32"/>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2"/>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41" name="Google Shape;141;p32"/>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2" name="Google Shape;142;p32"/>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43" name="Google Shape;143;p32"/>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44" name="Google Shape;144;p3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45" name="Google Shape;145;p3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46" name="Google Shape;146;p3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7"/>
        <p:cNvGrpSpPr/>
        <p:nvPr/>
      </p:nvGrpSpPr>
      <p:grpSpPr>
        <a:xfrm>
          <a:off x="0" y="0"/>
          <a:ext cx="0" cy="0"/>
          <a:chOff x="0" y="0"/>
          <a:chExt cx="0" cy="0"/>
        </a:xfrm>
      </p:grpSpPr>
      <p:sp>
        <p:nvSpPr>
          <p:cNvPr id="148" name="Google Shape;148;p3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9" name="Google Shape;149;p3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50" name="Google Shape;150;p3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51" name="Google Shape;151;p3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2"/>
        <p:cNvGrpSpPr/>
        <p:nvPr/>
      </p:nvGrpSpPr>
      <p:grpSpPr>
        <a:xfrm>
          <a:off x="0" y="0"/>
          <a:ext cx="0" cy="0"/>
          <a:chOff x="0" y="0"/>
          <a:chExt cx="0" cy="0"/>
        </a:xfrm>
      </p:grpSpPr>
      <p:sp>
        <p:nvSpPr>
          <p:cNvPr id="153" name="Google Shape;153;p3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54" name="Google Shape;154;p3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55" name="Google Shape;155;p3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6"/>
        <p:cNvGrpSpPr/>
        <p:nvPr/>
      </p:nvGrpSpPr>
      <p:grpSpPr>
        <a:xfrm>
          <a:off x="0" y="0"/>
          <a:ext cx="0" cy="0"/>
          <a:chOff x="0" y="0"/>
          <a:chExt cx="0" cy="0"/>
        </a:xfrm>
      </p:grpSpPr>
      <p:sp>
        <p:nvSpPr>
          <p:cNvPr id="157" name="Google Shape;157;p35"/>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8" name="Google Shape;158;p35"/>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159" name="Google Shape;159;p35"/>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60" name="Google Shape;160;p3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61" name="Google Shape;161;p3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62" name="Google Shape;162;p3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3"/>
        <p:cNvGrpSpPr/>
        <p:nvPr/>
      </p:nvGrpSpPr>
      <p:grpSpPr>
        <a:xfrm>
          <a:off x="0" y="0"/>
          <a:ext cx="0" cy="0"/>
          <a:chOff x="0" y="0"/>
          <a:chExt cx="0" cy="0"/>
        </a:xfrm>
      </p:grpSpPr>
      <p:sp>
        <p:nvSpPr>
          <p:cNvPr id="164" name="Google Shape;164;p36"/>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5" name="Google Shape;165;p36"/>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dirty="0"/>
          </a:p>
        </p:txBody>
      </p:sp>
      <p:sp>
        <p:nvSpPr>
          <p:cNvPr id="166" name="Google Shape;166;p36"/>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67" name="Google Shape;167;p3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68" name="Google Shape;168;p3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69" name="Google Shape;169;p3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70"/>
        <p:cNvGrpSpPr/>
        <p:nvPr/>
      </p:nvGrpSpPr>
      <p:grpSpPr>
        <a:xfrm>
          <a:off x="0" y="0"/>
          <a:ext cx="0" cy="0"/>
          <a:chOff x="0" y="0"/>
          <a:chExt cx="0" cy="0"/>
        </a:xfrm>
      </p:grpSpPr>
      <p:sp>
        <p:nvSpPr>
          <p:cNvPr id="171" name="Google Shape;171;p3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2" name="Google Shape;172;p37"/>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3" name="Google Shape;173;p3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74" name="Google Shape;174;p3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75" name="Google Shape;175;p3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76"/>
        <p:cNvGrpSpPr/>
        <p:nvPr/>
      </p:nvGrpSpPr>
      <p:grpSpPr>
        <a:xfrm>
          <a:off x="0" y="0"/>
          <a:ext cx="0" cy="0"/>
          <a:chOff x="0" y="0"/>
          <a:chExt cx="0" cy="0"/>
        </a:xfrm>
      </p:grpSpPr>
      <p:sp>
        <p:nvSpPr>
          <p:cNvPr id="177" name="Google Shape;177;p38"/>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8" name="Google Shape;178;p38"/>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79" name="Google Shape;179;p3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80" name="Google Shape;180;p3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181" name="Google Shape;181;p3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6"/>
        <p:cNvGrpSpPr/>
        <p:nvPr/>
      </p:nvGrpSpPr>
      <p:grpSpPr>
        <a:xfrm>
          <a:off x="0" y="0"/>
          <a:ext cx="0" cy="0"/>
          <a:chOff x="0" y="0"/>
          <a:chExt cx="0" cy="0"/>
        </a:xfrm>
      </p:grpSpPr>
      <p:sp>
        <p:nvSpPr>
          <p:cNvPr id="187" name="Google Shape;187;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8" name="Google Shape;188;p4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89" name="Google Shape;189;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0"/>
        <p:cNvGrpSpPr/>
        <p:nvPr/>
      </p:nvGrpSpPr>
      <p:grpSpPr>
        <a:xfrm>
          <a:off x="0" y="0"/>
          <a:ext cx="0" cy="0"/>
          <a:chOff x="0" y="0"/>
          <a:chExt cx="0" cy="0"/>
        </a:xfrm>
      </p:grpSpPr>
      <p:sp>
        <p:nvSpPr>
          <p:cNvPr id="191" name="Google Shape;191;p41"/>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2" name="Google Shape;192;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3"/>
        <p:cNvGrpSpPr/>
        <p:nvPr/>
      </p:nvGrpSpPr>
      <p:grpSpPr>
        <a:xfrm>
          <a:off x="0" y="0"/>
          <a:ext cx="0" cy="0"/>
          <a:chOff x="0" y="0"/>
          <a:chExt cx="0" cy="0"/>
        </a:xfrm>
      </p:grpSpPr>
      <p:sp>
        <p:nvSpPr>
          <p:cNvPr id="194" name="Google Shape;194;p4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5" name="Google Shape;195;p4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96" name="Google Shape;196;p42"/>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97" name="Google Shape;197;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98"/>
        <p:cNvGrpSpPr/>
        <p:nvPr/>
      </p:nvGrpSpPr>
      <p:grpSpPr>
        <a:xfrm>
          <a:off x="0" y="0"/>
          <a:ext cx="0" cy="0"/>
          <a:chOff x="0" y="0"/>
          <a:chExt cx="0" cy="0"/>
        </a:xfrm>
      </p:grpSpPr>
      <p:sp>
        <p:nvSpPr>
          <p:cNvPr id="199" name="Google Shape;199;p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00" name="Google Shape;200;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01"/>
        <p:cNvGrpSpPr/>
        <p:nvPr/>
      </p:nvGrpSpPr>
      <p:grpSpPr>
        <a:xfrm>
          <a:off x="0" y="0"/>
          <a:ext cx="0" cy="0"/>
          <a:chOff x="0" y="0"/>
          <a:chExt cx="0" cy="0"/>
        </a:xfrm>
      </p:grpSpPr>
      <p:sp>
        <p:nvSpPr>
          <p:cNvPr id="202" name="Google Shape;202;p44"/>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03" name="Google Shape;203;p44"/>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4" name="Google Shape;204;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05"/>
        <p:cNvGrpSpPr/>
        <p:nvPr/>
      </p:nvGrpSpPr>
      <p:grpSpPr>
        <a:xfrm>
          <a:off x="0" y="0"/>
          <a:ext cx="0" cy="0"/>
          <a:chOff x="0" y="0"/>
          <a:chExt cx="0" cy="0"/>
        </a:xfrm>
      </p:grpSpPr>
      <p:sp>
        <p:nvSpPr>
          <p:cNvPr id="206" name="Google Shape;206;p45"/>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07" name="Google Shape;207;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08"/>
        <p:cNvGrpSpPr/>
        <p:nvPr/>
      </p:nvGrpSpPr>
      <p:grpSpPr>
        <a:xfrm>
          <a:off x="0" y="0"/>
          <a:ext cx="0" cy="0"/>
          <a:chOff x="0" y="0"/>
          <a:chExt cx="0" cy="0"/>
        </a:xfrm>
      </p:grpSpPr>
      <p:sp>
        <p:nvSpPr>
          <p:cNvPr id="209" name="Google Shape;209;p4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210" name="Google Shape;210;p4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211" name="Google Shape;211;p4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12" name="Google Shape;212;p4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13" name="Google Shape;213;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14"/>
        <p:cNvGrpSpPr/>
        <p:nvPr/>
      </p:nvGrpSpPr>
      <p:grpSpPr>
        <a:xfrm>
          <a:off x="0" y="0"/>
          <a:ext cx="0" cy="0"/>
          <a:chOff x="0" y="0"/>
          <a:chExt cx="0" cy="0"/>
        </a:xfrm>
      </p:grpSpPr>
      <p:sp>
        <p:nvSpPr>
          <p:cNvPr id="215" name="Google Shape;215;p4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216" name="Google Shape;216;p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17"/>
        <p:cNvGrpSpPr/>
        <p:nvPr/>
      </p:nvGrpSpPr>
      <p:grpSpPr>
        <a:xfrm>
          <a:off x="0" y="0"/>
          <a:ext cx="0" cy="0"/>
          <a:chOff x="0" y="0"/>
          <a:chExt cx="0" cy="0"/>
        </a:xfrm>
      </p:grpSpPr>
      <p:sp>
        <p:nvSpPr>
          <p:cNvPr id="218" name="Google Shape;218;p4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219" name="Google Shape;219;p4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220" name="Google Shape;220;p4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7"/>
        <p:cNvGrpSpPr/>
        <p:nvPr/>
      </p:nvGrpSpPr>
      <p:grpSpPr>
        <a:xfrm>
          <a:off x="0" y="0"/>
          <a:ext cx="0" cy="0"/>
          <a:chOff x="0" y="0"/>
          <a:chExt cx="0" cy="0"/>
        </a:xfrm>
      </p:grpSpPr>
      <p:sp>
        <p:nvSpPr>
          <p:cNvPr id="228" name="Google Shape;228;p5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9" name="Google Shape;229;p50"/>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30" name="Google Shape;230;p5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31" name="Google Shape;231;p5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32" name="Google Shape;232;p5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3"/>
        <p:cNvGrpSpPr/>
        <p:nvPr/>
      </p:nvGrpSpPr>
      <p:grpSpPr>
        <a:xfrm>
          <a:off x="0" y="0"/>
          <a:ext cx="0" cy="0"/>
          <a:chOff x="0" y="0"/>
          <a:chExt cx="0" cy="0"/>
        </a:xfrm>
      </p:grpSpPr>
      <p:sp>
        <p:nvSpPr>
          <p:cNvPr id="234" name="Google Shape;234;p51"/>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5" name="Google Shape;235;p51"/>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236" name="Google Shape;236;p5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37" name="Google Shape;237;p5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38" name="Google Shape;238;p5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9"/>
        <p:cNvGrpSpPr/>
        <p:nvPr/>
      </p:nvGrpSpPr>
      <p:grpSpPr>
        <a:xfrm>
          <a:off x="0" y="0"/>
          <a:ext cx="0" cy="0"/>
          <a:chOff x="0" y="0"/>
          <a:chExt cx="0" cy="0"/>
        </a:xfrm>
      </p:grpSpPr>
      <p:sp>
        <p:nvSpPr>
          <p:cNvPr id="240" name="Google Shape;240;p52"/>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1" name="Google Shape;241;p52"/>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242" name="Google Shape;242;p5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43" name="Google Shape;243;p5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44" name="Google Shape;244;p5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5"/>
        <p:cNvGrpSpPr/>
        <p:nvPr/>
      </p:nvGrpSpPr>
      <p:grpSpPr>
        <a:xfrm>
          <a:off x="0" y="0"/>
          <a:ext cx="0" cy="0"/>
          <a:chOff x="0" y="0"/>
          <a:chExt cx="0" cy="0"/>
        </a:xfrm>
      </p:grpSpPr>
      <p:sp>
        <p:nvSpPr>
          <p:cNvPr id="246" name="Google Shape;246;p5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7" name="Google Shape;247;p53"/>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48" name="Google Shape;248;p53"/>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49" name="Google Shape;249;p5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50" name="Google Shape;250;p5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51" name="Google Shape;251;p5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52"/>
        <p:cNvGrpSpPr/>
        <p:nvPr/>
      </p:nvGrpSpPr>
      <p:grpSpPr>
        <a:xfrm>
          <a:off x="0" y="0"/>
          <a:ext cx="0" cy="0"/>
          <a:chOff x="0" y="0"/>
          <a:chExt cx="0" cy="0"/>
        </a:xfrm>
      </p:grpSpPr>
      <p:sp>
        <p:nvSpPr>
          <p:cNvPr id="253" name="Google Shape;253;p54"/>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54" name="Google Shape;254;p54"/>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55" name="Google Shape;255;p54"/>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56" name="Google Shape;256;p54"/>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257" name="Google Shape;257;p54"/>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58" name="Google Shape;258;p5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59" name="Google Shape;259;p5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60" name="Google Shape;260;p5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1"/>
        <p:cNvGrpSpPr/>
        <p:nvPr/>
      </p:nvGrpSpPr>
      <p:grpSpPr>
        <a:xfrm>
          <a:off x="0" y="0"/>
          <a:ext cx="0" cy="0"/>
          <a:chOff x="0" y="0"/>
          <a:chExt cx="0" cy="0"/>
        </a:xfrm>
      </p:grpSpPr>
      <p:sp>
        <p:nvSpPr>
          <p:cNvPr id="262" name="Google Shape;262;p5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3" name="Google Shape;263;p5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64" name="Google Shape;264;p5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65" name="Google Shape;265;p5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6"/>
        <p:cNvGrpSpPr/>
        <p:nvPr/>
      </p:nvGrpSpPr>
      <p:grpSpPr>
        <a:xfrm>
          <a:off x="0" y="0"/>
          <a:ext cx="0" cy="0"/>
          <a:chOff x="0" y="0"/>
          <a:chExt cx="0" cy="0"/>
        </a:xfrm>
      </p:grpSpPr>
      <p:sp>
        <p:nvSpPr>
          <p:cNvPr id="267" name="Google Shape;267;p5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68" name="Google Shape;268;p5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69" name="Google Shape;269;p5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0"/>
        <p:cNvGrpSpPr/>
        <p:nvPr/>
      </p:nvGrpSpPr>
      <p:grpSpPr>
        <a:xfrm>
          <a:off x="0" y="0"/>
          <a:ext cx="0" cy="0"/>
          <a:chOff x="0" y="0"/>
          <a:chExt cx="0" cy="0"/>
        </a:xfrm>
      </p:grpSpPr>
      <p:sp>
        <p:nvSpPr>
          <p:cNvPr id="271" name="Google Shape;271;p57"/>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2" name="Google Shape;272;p57"/>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273" name="Google Shape;273;p57"/>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274" name="Google Shape;274;p5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75" name="Google Shape;275;p5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76" name="Google Shape;276;p5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77"/>
        <p:cNvGrpSpPr/>
        <p:nvPr/>
      </p:nvGrpSpPr>
      <p:grpSpPr>
        <a:xfrm>
          <a:off x="0" y="0"/>
          <a:ext cx="0" cy="0"/>
          <a:chOff x="0" y="0"/>
          <a:chExt cx="0" cy="0"/>
        </a:xfrm>
      </p:grpSpPr>
      <p:sp>
        <p:nvSpPr>
          <p:cNvPr id="278" name="Google Shape;278;p58"/>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9" name="Google Shape;279;p58"/>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dirty="0"/>
          </a:p>
        </p:txBody>
      </p:sp>
      <p:sp>
        <p:nvSpPr>
          <p:cNvPr id="280" name="Google Shape;280;p58"/>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281" name="Google Shape;281;p5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82" name="Google Shape;282;p5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83" name="Google Shape;283;p5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4"/>
        <p:cNvGrpSpPr/>
        <p:nvPr/>
      </p:nvGrpSpPr>
      <p:grpSpPr>
        <a:xfrm>
          <a:off x="0" y="0"/>
          <a:ext cx="0" cy="0"/>
          <a:chOff x="0" y="0"/>
          <a:chExt cx="0" cy="0"/>
        </a:xfrm>
      </p:grpSpPr>
      <p:sp>
        <p:nvSpPr>
          <p:cNvPr id="285" name="Google Shape;285;p5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6" name="Google Shape;286;p59"/>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7" name="Google Shape;287;p5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88" name="Google Shape;288;p5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89" name="Google Shape;289;p5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90"/>
        <p:cNvGrpSpPr/>
        <p:nvPr/>
      </p:nvGrpSpPr>
      <p:grpSpPr>
        <a:xfrm>
          <a:off x="0" y="0"/>
          <a:ext cx="0" cy="0"/>
          <a:chOff x="0" y="0"/>
          <a:chExt cx="0" cy="0"/>
        </a:xfrm>
      </p:grpSpPr>
      <p:sp>
        <p:nvSpPr>
          <p:cNvPr id="291" name="Google Shape;291;p60"/>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2" name="Google Shape;292;p60"/>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3" name="Google Shape;293;p6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94" name="Google Shape;294;p6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dirty="0"/>
          </a:p>
        </p:txBody>
      </p:sp>
      <p:sp>
        <p:nvSpPr>
          <p:cNvPr id="295" name="Google Shape;295;p6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300"/>
        <p:cNvGrpSpPr/>
        <p:nvPr/>
      </p:nvGrpSpPr>
      <p:grpSpPr>
        <a:xfrm>
          <a:off x="0" y="0"/>
          <a:ext cx="0" cy="0"/>
          <a:chOff x="0" y="0"/>
          <a:chExt cx="0" cy="0"/>
        </a:xfrm>
      </p:grpSpPr>
      <p:sp>
        <p:nvSpPr>
          <p:cNvPr id="301" name="Google Shape;301;p6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2" name="Google Shape;302;p62"/>
          <p:cNvSpPr/>
          <p:nvPr/>
        </p:nvSpPr>
        <p:spPr>
          <a:xfrm>
            <a:off x="4358475" y="0"/>
            <a:ext cx="3853200" cy="5143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 name="Google Shape;303;p6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rtl="0">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304" name="Google Shape;304;p6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rt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305" name="Google Shape;305;p6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306"/>
        <p:cNvGrpSpPr/>
        <p:nvPr/>
      </p:nvGrpSpPr>
      <p:grpSpPr>
        <a:xfrm>
          <a:off x="0" y="0"/>
          <a:ext cx="0" cy="0"/>
          <a:chOff x="0" y="0"/>
          <a:chExt cx="0" cy="0"/>
        </a:xfrm>
      </p:grpSpPr>
      <p:sp>
        <p:nvSpPr>
          <p:cNvPr id="307" name="Google Shape;307;p6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 name="Google Shape;308;p6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rtl="0">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309" name="Google Shape;309;p6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10"/>
        <p:cNvGrpSpPr/>
        <p:nvPr/>
      </p:nvGrpSpPr>
      <p:grpSpPr>
        <a:xfrm>
          <a:off x="0" y="0"/>
          <a:ext cx="0" cy="0"/>
          <a:chOff x="0" y="0"/>
          <a:chExt cx="0" cy="0"/>
        </a:xfrm>
      </p:grpSpPr>
      <p:sp>
        <p:nvSpPr>
          <p:cNvPr id="311" name="Google Shape;311;p6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2" name="Google Shape;312;p6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13" name="Google Shape;313;p6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4"/>
        <p:cNvGrpSpPr/>
        <p:nvPr/>
      </p:nvGrpSpPr>
      <p:grpSpPr>
        <a:xfrm>
          <a:off x="0" y="0"/>
          <a:ext cx="0" cy="0"/>
          <a:chOff x="0" y="0"/>
          <a:chExt cx="0" cy="0"/>
        </a:xfrm>
      </p:grpSpPr>
      <p:sp>
        <p:nvSpPr>
          <p:cNvPr id="315" name="Google Shape;315;p6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6" name="Google Shape;316;p6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7" name="Google Shape;317;p6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8" name="Google Shape;318;p6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9"/>
        <p:cNvGrpSpPr/>
        <p:nvPr/>
      </p:nvGrpSpPr>
      <p:grpSpPr>
        <a:xfrm>
          <a:off x="0" y="0"/>
          <a:ext cx="0" cy="0"/>
          <a:chOff x="0" y="0"/>
          <a:chExt cx="0" cy="0"/>
        </a:xfrm>
      </p:grpSpPr>
      <p:sp>
        <p:nvSpPr>
          <p:cNvPr id="320" name="Google Shape;320;p6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1" name="Google Shape;321;p6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2"/>
        <p:cNvGrpSpPr/>
        <p:nvPr/>
      </p:nvGrpSpPr>
      <p:grpSpPr>
        <a:xfrm>
          <a:off x="0" y="0"/>
          <a:ext cx="0" cy="0"/>
          <a:chOff x="0" y="0"/>
          <a:chExt cx="0" cy="0"/>
        </a:xfrm>
      </p:grpSpPr>
      <p:sp>
        <p:nvSpPr>
          <p:cNvPr id="323" name="Google Shape;323;p6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4" name="Google Shape;324;p6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25" name="Google Shape;325;p6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26"/>
        <p:cNvGrpSpPr/>
        <p:nvPr/>
      </p:nvGrpSpPr>
      <p:grpSpPr>
        <a:xfrm>
          <a:off x="0" y="0"/>
          <a:ext cx="0" cy="0"/>
          <a:chOff x="0" y="0"/>
          <a:chExt cx="0" cy="0"/>
        </a:xfrm>
      </p:grpSpPr>
      <p:sp>
        <p:nvSpPr>
          <p:cNvPr id="327" name="Google Shape;327;p6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rt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28" name="Google Shape;328;p6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29"/>
        <p:cNvGrpSpPr/>
        <p:nvPr/>
      </p:nvGrpSpPr>
      <p:grpSpPr>
        <a:xfrm>
          <a:off x="0" y="0"/>
          <a:ext cx="0" cy="0"/>
          <a:chOff x="0" y="0"/>
          <a:chExt cx="0" cy="0"/>
        </a:xfrm>
      </p:grpSpPr>
      <p:sp>
        <p:nvSpPr>
          <p:cNvPr id="330" name="Google Shape;330;p6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331" name="Google Shape;331;p6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332" name="Google Shape;332;p6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33" name="Google Shape;333;p6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34" name="Google Shape;334;p6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highlight>
                  <a:schemeClr val="lt1"/>
                </a:highlight>
              </a:defRPr>
            </a:lvl1pPr>
            <a:lvl2pPr marL="914400" lvl="1" indent="-317500" rtl="0">
              <a:spcBef>
                <a:spcPts val="1600"/>
              </a:spcBef>
              <a:spcAft>
                <a:spcPts val="0"/>
              </a:spcAft>
              <a:buSzPts val="1400"/>
              <a:buChar char="○"/>
              <a:defRPr>
                <a:highlight>
                  <a:schemeClr val="lt1"/>
                </a:highlight>
              </a:defRPr>
            </a:lvl2pPr>
            <a:lvl3pPr marL="1371600" lvl="2" indent="-317500" rtl="0">
              <a:spcBef>
                <a:spcPts val="1600"/>
              </a:spcBef>
              <a:spcAft>
                <a:spcPts val="0"/>
              </a:spcAft>
              <a:buSzPts val="1400"/>
              <a:buChar char="■"/>
              <a:defRPr>
                <a:highlight>
                  <a:schemeClr val="lt1"/>
                </a:highlight>
              </a:defRPr>
            </a:lvl3pPr>
            <a:lvl4pPr marL="1828800" lvl="3" indent="-317500" rtl="0">
              <a:spcBef>
                <a:spcPts val="1600"/>
              </a:spcBef>
              <a:spcAft>
                <a:spcPts val="0"/>
              </a:spcAft>
              <a:buSzPts val="1400"/>
              <a:buChar char="●"/>
              <a:defRPr>
                <a:highlight>
                  <a:schemeClr val="lt1"/>
                </a:highlight>
              </a:defRPr>
            </a:lvl4pPr>
            <a:lvl5pPr marL="2286000" lvl="4" indent="-317500" rtl="0">
              <a:spcBef>
                <a:spcPts val="1600"/>
              </a:spcBef>
              <a:spcAft>
                <a:spcPts val="0"/>
              </a:spcAft>
              <a:buSzPts val="1400"/>
              <a:buChar char="○"/>
              <a:defRPr>
                <a:highlight>
                  <a:schemeClr val="lt1"/>
                </a:highlight>
              </a:defRPr>
            </a:lvl5pPr>
            <a:lvl6pPr marL="2743200" lvl="5" indent="-317500" rtl="0">
              <a:spcBef>
                <a:spcPts val="1600"/>
              </a:spcBef>
              <a:spcAft>
                <a:spcPts val="0"/>
              </a:spcAft>
              <a:buSzPts val="1400"/>
              <a:buChar char="■"/>
              <a:defRPr>
                <a:highlight>
                  <a:schemeClr val="lt1"/>
                </a:highlight>
              </a:defRPr>
            </a:lvl6pPr>
            <a:lvl7pPr marL="3200400" lvl="6" indent="-317500" rtl="0">
              <a:spcBef>
                <a:spcPts val="1600"/>
              </a:spcBef>
              <a:spcAft>
                <a:spcPts val="0"/>
              </a:spcAft>
              <a:buSzPts val="1400"/>
              <a:buChar char="●"/>
              <a:defRPr>
                <a:highlight>
                  <a:schemeClr val="lt1"/>
                </a:highlight>
              </a:defRPr>
            </a:lvl7pPr>
            <a:lvl8pPr marL="3657600" lvl="7" indent="-317500" rtl="0">
              <a:spcBef>
                <a:spcPts val="1600"/>
              </a:spcBef>
              <a:spcAft>
                <a:spcPts val="0"/>
              </a:spcAft>
              <a:buSzPts val="1400"/>
              <a:buChar char="○"/>
              <a:defRPr>
                <a:highlight>
                  <a:schemeClr val="lt1"/>
                </a:highlight>
              </a:defRPr>
            </a:lvl8pPr>
            <a:lvl9pPr marL="4114800" lvl="8" indent="-317500" rtl="0">
              <a:spcBef>
                <a:spcPts val="1600"/>
              </a:spcBef>
              <a:spcAft>
                <a:spcPts val="1600"/>
              </a:spcAft>
              <a:buSzPts val="1400"/>
              <a:buChar char="■"/>
              <a:defRPr>
                <a:highlight>
                  <a:schemeClr val="lt1"/>
                </a:highlight>
              </a:defRPr>
            </a:lvl9pPr>
          </a:lstStyle>
          <a:p>
            <a:endParaRPr/>
          </a:p>
        </p:txBody>
      </p:sp>
      <p:sp>
        <p:nvSpPr>
          <p:cNvPr id="335" name="Google Shape;335;p6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36"/>
        <p:cNvGrpSpPr/>
        <p:nvPr/>
      </p:nvGrpSpPr>
      <p:grpSpPr>
        <a:xfrm>
          <a:off x="0" y="0"/>
          <a:ext cx="0" cy="0"/>
          <a:chOff x="0" y="0"/>
          <a:chExt cx="0" cy="0"/>
        </a:xfrm>
      </p:grpSpPr>
      <p:sp>
        <p:nvSpPr>
          <p:cNvPr id="337" name="Google Shape;337;p7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highlight>
                  <a:schemeClr val="dk1"/>
                </a:highlight>
              </a:defRPr>
            </a:lvl1pPr>
          </a:lstStyle>
          <a:p>
            <a:endParaRPr/>
          </a:p>
        </p:txBody>
      </p:sp>
      <p:sp>
        <p:nvSpPr>
          <p:cNvPr id="338" name="Google Shape;338;p7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39"/>
        <p:cNvGrpSpPr/>
        <p:nvPr/>
      </p:nvGrpSpPr>
      <p:grpSpPr>
        <a:xfrm>
          <a:off x="0" y="0"/>
          <a:ext cx="0" cy="0"/>
          <a:chOff x="0" y="0"/>
          <a:chExt cx="0" cy="0"/>
        </a:xfrm>
      </p:grpSpPr>
      <p:sp>
        <p:nvSpPr>
          <p:cNvPr id="340" name="Google Shape;340;p7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0"/>
              <a:buFont typeface="Montserrat"/>
              <a:buNone/>
              <a:defRPr sz="14000">
                <a:latin typeface="Montserrat"/>
                <a:ea typeface="Montserrat"/>
                <a:cs typeface="Montserrat"/>
                <a:sym typeface="Montserrat"/>
              </a:defRPr>
            </a:lvl1pPr>
            <a:lvl2pPr lvl="1" algn="ctr" rtl="0">
              <a:spcBef>
                <a:spcPts val="0"/>
              </a:spcBef>
              <a:spcAft>
                <a:spcPts val="0"/>
              </a:spcAft>
              <a:buSzPts val="14000"/>
              <a:buFont typeface="Montserrat"/>
              <a:buNone/>
              <a:defRPr sz="14000">
                <a:latin typeface="Montserrat"/>
                <a:ea typeface="Montserrat"/>
                <a:cs typeface="Montserrat"/>
                <a:sym typeface="Montserrat"/>
              </a:defRPr>
            </a:lvl2pPr>
            <a:lvl3pPr lvl="2" algn="ctr" rtl="0">
              <a:spcBef>
                <a:spcPts val="0"/>
              </a:spcBef>
              <a:spcAft>
                <a:spcPts val="0"/>
              </a:spcAft>
              <a:buSzPts val="14000"/>
              <a:buFont typeface="Montserrat"/>
              <a:buNone/>
              <a:defRPr sz="14000">
                <a:latin typeface="Montserrat"/>
                <a:ea typeface="Montserrat"/>
                <a:cs typeface="Montserrat"/>
                <a:sym typeface="Montserrat"/>
              </a:defRPr>
            </a:lvl3pPr>
            <a:lvl4pPr lvl="3" algn="ctr" rtl="0">
              <a:spcBef>
                <a:spcPts val="0"/>
              </a:spcBef>
              <a:spcAft>
                <a:spcPts val="0"/>
              </a:spcAft>
              <a:buSzPts val="14000"/>
              <a:buFont typeface="Montserrat"/>
              <a:buNone/>
              <a:defRPr sz="14000">
                <a:latin typeface="Montserrat"/>
                <a:ea typeface="Montserrat"/>
                <a:cs typeface="Montserrat"/>
                <a:sym typeface="Montserrat"/>
              </a:defRPr>
            </a:lvl4pPr>
            <a:lvl5pPr lvl="4" algn="ctr" rtl="0">
              <a:spcBef>
                <a:spcPts val="0"/>
              </a:spcBef>
              <a:spcAft>
                <a:spcPts val="0"/>
              </a:spcAft>
              <a:buSzPts val="14000"/>
              <a:buFont typeface="Montserrat"/>
              <a:buNone/>
              <a:defRPr sz="14000">
                <a:latin typeface="Montserrat"/>
                <a:ea typeface="Montserrat"/>
                <a:cs typeface="Montserrat"/>
                <a:sym typeface="Montserrat"/>
              </a:defRPr>
            </a:lvl5pPr>
            <a:lvl6pPr lvl="5" algn="ctr" rtl="0">
              <a:spcBef>
                <a:spcPts val="0"/>
              </a:spcBef>
              <a:spcAft>
                <a:spcPts val="0"/>
              </a:spcAft>
              <a:buSzPts val="14000"/>
              <a:buFont typeface="Montserrat"/>
              <a:buNone/>
              <a:defRPr sz="14000">
                <a:latin typeface="Montserrat"/>
                <a:ea typeface="Montserrat"/>
                <a:cs typeface="Montserrat"/>
                <a:sym typeface="Montserrat"/>
              </a:defRPr>
            </a:lvl6pPr>
            <a:lvl7pPr lvl="6" algn="ctr" rtl="0">
              <a:spcBef>
                <a:spcPts val="0"/>
              </a:spcBef>
              <a:spcAft>
                <a:spcPts val="0"/>
              </a:spcAft>
              <a:buSzPts val="14000"/>
              <a:buFont typeface="Montserrat"/>
              <a:buNone/>
              <a:defRPr sz="14000">
                <a:latin typeface="Montserrat"/>
                <a:ea typeface="Montserrat"/>
                <a:cs typeface="Montserrat"/>
                <a:sym typeface="Montserrat"/>
              </a:defRPr>
            </a:lvl7pPr>
            <a:lvl8pPr lvl="7" algn="ctr" rtl="0">
              <a:spcBef>
                <a:spcPts val="0"/>
              </a:spcBef>
              <a:spcAft>
                <a:spcPts val="0"/>
              </a:spcAft>
              <a:buSzPts val="14000"/>
              <a:buFont typeface="Montserrat"/>
              <a:buNone/>
              <a:defRPr sz="14000">
                <a:latin typeface="Montserrat"/>
                <a:ea typeface="Montserrat"/>
                <a:cs typeface="Montserrat"/>
                <a:sym typeface="Montserrat"/>
              </a:defRPr>
            </a:lvl8pPr>
            <a:lvl9pPr lvl="8" algn="ctr" rtl="0">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341" name="Google Shape;341;p7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highlight>
                  <a:schemeClr val="dk1"/>
                </a:highlight>
              </a:defRPr>
            </a:lvl1pPr>
            <a:lvl2pPr marL="914400" lvl="1" indent="-317500" algn="ctr" rtl="0">
              <a:spcBef>
                <a:spcPts val="1600"/>
              </a:spcBef>
              <a:spcAft>
                <a:spcPts val="0"/>
              </a:spcAft>
              <a:buSzPts val="1400"/>
              <a:buChar char="○"/>
              <a:defRPr>
                <a:highlight>
                  <a:schemeClr val="dk1"/>
                </a:highlight>
              </a:defRPr>
            </a:lvl2pPr>
            <a:lvl3pPr marL="1371600" lvl="2" indent="-317500" algn="ctr" rtl="0">
              <a:spcBef>
                <a:spcPts val="1600"/>
              </a:spcBef>
              <a:spcAft>
                <a:spcPts val="0"/>
              </a:spcAft>
              <a:buSzPts val="1400"/>
              <a:buChar char="■"/>
              <a:defRPr>
                <a:highlight>
                  <a:schemeClr val="dk1"/>
                </a:highlight>
              </a:defRPr>
            </a:lvl3pPr>
            <a:lvl4pPr marL="1828800" lvl="3" indent="-317500" algn="ctr" rtl="0">
              <a:spcBef>
                <a:spcPts val="1600"/>
              </a:spcBef>
              <a:spcAft>
                <a:spcPts val="0"/>
              </a:spcAft>
              <a:buSzPts val="1400"/>
              <a:buChar char="●"/>
              <a:defRPr>
                <a:highlight>
                  <a:schemeClr val="dk1"/>
                </a:highlight>
              </a:defRPr>
            </a:lvl4pPr>
            <a:lvl5pPr marL="2286000" lvl="4" indent="-317500" algn="ctr" rtl="0">
              <a:spcBef>
                <a:spcPts val="1600"/>
              </a:spcBef>
              <a:spcAft>
                <a:spcPts val="0"/>
              </a:spcAft>
              <a:buSzPts val="1400"/>
              <a:buChar char="○"/>
              <a:defRPr>
                <a:highlight>
                  <a:schemeClr val="dk1"/>
                </a:highlight>
              </a:defRPr>
            </a:lvl5pPr>
            <a:lvl6pPr marL="2743200" lvl="5" indent="-317500" algn="ctr" rtl="0">
              <a:spcBef>
                <a:spcPts val="1600"/>
              </a:spcBef>
              <a:spcAft>
                <a:spcPts val="0"/>
              </a:spcAft>
              <a:buSzPts val="1400"/>
              <a:buChar char="■"/>
              <a:defRPr>
                <a:highlight>
                  <a:schemeClr val="dk1"/>
                </a:highlight>
              </a:defRPr>
            </a:lvl6pPr>
            <a:lvl7pPr marL="3200400" lvl="6" indent="-317500" algn="ctr" rtl="0">
              <a:spcBef>
                <a:spcPts val="1600"/>
              </a:spcBef>
              <a:spcAft>
                <a:spcPts val="0"/>
              </a:spcAft>
              <a:buSzPts val="1400"/>
              <a:buChar char="●"/>
              <a:defRPr>
                <a:highlight>
                  <a:schemeClr val="dk1"/>
                </a:highlight>
              </a:defRPr>
            </a:lvl7pPr>
            <a:lvl8pPr marL="3657600" lvl="7" indent="-317500" algn="ctr" rtl="0">
              <a:spcBef>
                <a:spcPts val="1600"/>
              </a:spcBef>
              <a:spcAft>
                <a:spcPts val="0"/>
              </a:spcAft>
              <a:buSzPts val="1400"/>
              <a:buChar char="○"/>
              <a:defRPr>
                <a:highlight>
                  <a:schemeClr val="dk1"/>
                </a:highlight>
              </a:defRPr>
            </a:lvl8pPr>
            <a:lvl9pPr marL="4114800" lvl="8" indent="-317500" algn="ctr" rtl="0">
              <a:spcBef>
                <a:spcPts val="1600"/>
              </a:spcBef>
              <a:spcAft>
                <a:spcPts val="1600"/>
              </a:spcAft>
              <a:buSzPts val="1400"/>
              <a:buChar char="■"/>
              <a:defRPr>
                <a:highlight>
                  <a:schemeClr val="dk1"/>
                </a:highlight>
              </a:defRPr>
            </a:lvl9pPr>
          </a:lstStyle>
          <a:p>
            <a:endParaRPr/>
          </a:p>
        </p:txBody>
      </p:sp>
      <p:sp>
        <p:nvSpPr>
          <p:cNvPr id="342" name="Google Shape;342;p7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3"/>
        <p:cNvGrpSpPr/>
        <p:nvPr/>
      </p:nvGrpSpPr>
      <p:grpSpPr>
        <a:xfrm>
          <a:off x="0" y="0"/>
          <a:ext cx="0" cy="0"/>
          <a:chOff x="0" y="0"/>
          <a:chExt cx="0" cy="0"/>
        </a:xfrm>
      </p:grpSpPr>
      <p:sp>
        <p:nvSpPr>
          <p:cNvPr id="344" name="Google Shape;344;p7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1"/>
        <p:cNvGrpSpPr/>
        <p:nvPr/>
      </p:nvGrpSpPr>
      <p:grpSpPr>
        <a:xfrm>
          <a:off x="0" y="0"/>
          <a:ext cx="0" cy="0"/>
          <a:chOff x="0" y="0"/>
          <a:chExt cx="0" cy="0"/>
        </a:xfrm>
      </p:grpSpPr>
      <p:sp>
        <p:nvSpPr>
          <p:cNvPr id="352" name="Google Shape;352;p74"/>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53" name="Google Shape;353;p74"/>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54" name="Google Shape;354;p7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55" name="Google Shape;355;p7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56" name="Google Shape;356;p7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57"/>
        <p:cNvGrpSpPr/>
        <p:nvPr/>
      </p:nvGrpSpPr>
      <p:grpSpPr>
        <a:xfrm>
          <a:off x="0" y="0"/>
          <a:ext cx="0" cy="0"/>
          <a:chOff x="0" y="0"/>
          <a:chExt cx="0" cy="0"/>
        </a:xfrm>
      </p:grpSpPr>
      <p:sp>
        <p:nvSpPr>
          <p:cNvPr id="358" name="Google Shape;358;p75"/>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59" name="Google Shape;359;p75"/>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360" name="Google Shape;360;p7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61" name="Google Shape;361;p7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62" name="Google Shape;362;p7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3"/>
        <p:cNvGrpSpPr/>
        <p:nvPr/>
      </p:nvGrpSpPr>
      <p:grpSpPr>
        <a:xfrm>
          <a:off x="0" y="0"/>
          <a:ext cx="0" cy="0"/>
          <a:chOff x="0" y="0"/>
          <a:chExt cx="0" cy="0"/>
        </a:xfrm>
      </p:grpSpPr>
      <p:sp>
        <p:nvSpPr>
          <p:cNvPr id="364" name="Google Shape;364;p76"/>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65" name="Google Shape;365;p76"/>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366" name="Google Shape;366;p7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67" name="Google Shape;367;p7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68" name="Google Shape;368;p7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9"/>
        <p:cNvGrpSpPr/>
        <p:nvPr/>
      </p:nvGrpSpPr>
      <p:grpSpPr>
        <a:xfrm>
          <a:off x="0" y="0"/>
          <a:ext cx="0" cy="0"/>
          <a:chOff x="0" y="0"/>
          <a:chExt cx="0" cy="0"/>
        </a:xfrm>
      </p:grpSpPr>
      <p:sp>
        <p:nvSpPr>
          <p:cNvPr id="370" name="Google Shape;370;p7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71" name="Google Shape;371;p77"/>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72" name="Google Shape;372;p77"/>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73" name="Google Shape;373;p7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74" name="Google Shape;374;p7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75" name="Google Shape;375;p7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76"/>
        <p:cNvGrpSpPr/>
        <p:nvPr/>
      </p:nvGrpSpPr>
      <p:grpSpPr>
        <a:xfrm>
          <a:off x="0" y="0"/>
          <a:ext cx="0" cy="0"/>
          <a:chOff x="0" y="0"/>
          <a:chExt cx="0" cy="0"/>
        </a:xfrm>
      </p:grpSpPr>
      <p:sp>
        <p:nvSpPr>
          <p:cNvPr id="377" name="Google Shape;377;p78"/>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78" name="Google Shape;378;p78"/>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79" name="Google Shape;379;p78"/>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80" name="Google Shape;380;p78"/>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81" name="Google Shape;381;p78"/>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82" name="Google Shape;382;p7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83" name="Google Shape;383;p7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84" name="Google Shape;384;p7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5"/>
        <p:cNvGrpSpPr/>
        <p:nvPr/>
      </p:nvGrpSpPr>
      <p:grpSpPr>
        <a:xfrm>
          <a:off x="0" y="0"/>
          <a:ext cx="0" cy="0"/>
          <a:chOff x="0" y="0"/>
          <a:chExt cx="0" cy="0"/>
        </a:xfrm>
      </p:grpSpPr>
      <p:sp>
        <p:nvSpPr>
          <p:cNvPr id="386" name="Google Shape;386;p79"/>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87" name="Google Shape;387;p7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88" name="Google Shape;388;p7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89" name="Google Shape;389;p7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0"/>
        <p:cNvGrpSpPr/>
        <p:nvPr/>
      </p:nvGrpSpPr>
      <p:grpSpPr>
        <a:xfrm>
          <a:off x="0" y="0"/>
          <a:ext cx="0" cy="0"/>
          <a:chOff x="0" y="0"/>
          <a:chExt cx="0" cy="0"/>
        </a:xfrm>
      </p:grpSpPr>
      <p:sp>
        <p:nvSpPr>
          <p:cNvPr id="391" name="Google Shape;391;p8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92" name="Google Shape;392;p8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93" name="Google Shape;393;p8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94"/>
        <p:cNvGrpSpPr/>
        <p:nvPr/>
      </p:nvGrpSpPr>
      <p:grpSpPr>
        <a:xfrm>
          <a:off x="0" y="0"/>
          <a:ext cx="0" cy="0"/>
          <a:chOff x="0" y="0"/>
          <a:chExt cx="0" cy="0"/>
        </a:xfrm>
      </p:grpSpPr>
      <p:sp>
        <p:nvSpPr>
          <p:cNvPr id="395" name="Google Shape;395;p8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96" name="Google Shape;396;p8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397" name="Google Shape;397;p8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398" name="Google Shape;398;p8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399" name="Google Shape;399;p8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00" name="Google Shape;400;p8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01"/>
        <p:cNvGrpSpPr/>
        <p:nvPr/>
      </p:nvGrpSpPr>
      <p:grpSpPr>
        <a:xfrm>
          <a:off x="0" y="0"/>
          <a:ext cx="0" cy="0"/>
          <a:chOff x="0" y="0"/>
          <a:chExt cx="0" cy="0"/>
        </a:xfrm>
      </p:grpSpPr>
      <p:sp>
        <p:nvSpPr>
          <p:cNvPr id="402" name="Google Shape;402;p82"/>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03" name="Google Shape;403;p82"/>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dirty="0"/>
          </a:p>
        </p:txBody>
      </p:sp>
      <p:sp>
        <p:nvSpPr>
          <p:cNvPr id="404" name="Google Shape;404;p82"/>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405" name="Google Shape;405;p8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06" name="Google Shape;406;p8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07" name="Google Shape;407;p8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08"/>
        <p:cNvGrpSpPr/>
        <p:nvPr/>
      </p:nvGrpSpPr>
      <p:grpSpPr>
        <a:xfrm>
          <a:off x="0" y="0"/>
          <a:ext cx="0" cy="0"/>
          <a:chOff x="0" y="0"/>
          <a:chExt cx="0" cy="0"/>
        </a:xfrm>
      </p:grpSpPr>
      <p:sp>
        <p:nvSpPr>
          <p:cNvPr id="409" name="Google Shape;409;p8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10" name="Google Shape;410;p83"/>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1" name="Google Shape;411;p8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12" name="Google Shape;412;p8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13" name="Google Shape;413;p8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14"/>
        <p:cNvGrpSpPr/>
        <p:nvPr/>
      </p:nvGrpSpPr>
      <p:grpSpPr>
        <a:xfrm>
          <a:off x="0" y="0"/>
          <a:ext cx="0" cy="0"/>
          <a:chOff x="0" y="0"/>
          <a:chExt cx="0" cy="0"/>
        </a:xfrm>
      </p:grpSpPr>
      <p:sp>
        <p:nvSpPr>
          <p:cNvPr id="415" name="Google Shape;415;p84"/>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16" name="Google Shape;416;p84"/>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7" name="Google Shape;417;p8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18" name="Google Shape;418;p8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dirty="0"/>
          </a:p>
        </p:txBody>
      </p:sp>
      <p:sp>
        <p:nvSpPr>
          <p:cNvPr id="419" name="Google Shape;419;p8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10" Type="http://schemas.openxmlformats.org/officeDocument/2006/relationships/theme" Target="../theme/theme4.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8" name="Google Shape;58;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
        <p:cNvGrpSpPr/>
        <p:nvPr/>
      </p:nvGrpSpPr>
      <p:grpSpPr>
        <a:xfrm>
          <a:off x="0" y="0"/>
          <a:ext cx="0" cy="0"/>
          <a:chOff x="0" y="0"/>
          <a:chExt cx="0" cy="0"/>
        </a:xfrm>
      </p:grpSpPr>
      <p:sp>
        <p:nvSpPr>
          <p:cNvPr id="108" name="Google Shape;108;p2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2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0" name="Google Shape;110;p2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dirty="0"/>
          </a:p>
        </p:txBody>
      </p:sp>
      <p:sp>
        <p:nvSpPr>
          <p:cNvPr id="111" name="Google Shape;111;p2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dirty="0"/>
          </a:p>
        </p:txBody>
      </p:sp>
      <p:sp>
        <p:nvSpPr>
          <p:cNvPr id="112" name="Google Shape;112;p2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82"/>
        <p:cNvGrpSpPr/>
        <p:nvPr/>
      </p:nvGrpSpPr>
      <p:grpSpPr>
        <a:xfrm>
          <a:off x="0" y="0"/>
          <a:ext cx="0" cy="0"/>
          <a:chOff x="0" y="0"/>
          <a:chExt cx="0" cy="0"/>
        </a:xfrm>
      </p:grpSpPr>
      <p:sp>
        <p:nvSpPr>
          <p:cNvPr id="183" name="Google Shape;183;p3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84" name="Google Shape;184;p3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85" name="Google Shape;185;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1"/>
        <p:cNvGrpSpPr/>
        <p:nvPr/>
      </p:nvGrpSpPr>
      <p:grpSpPr>
        <a:xfrm>
          <a:off x="0" y="0"/>
          <a:ext cx="0" cy="0"/>
          <a:chOff x="0" y="0"/>
          <a:chExt cx="0" cy="0"/>
        </a:xfrm>
      </p:grpSpPr>
      <p:sp>
        <p:nvSpPr>
          <p:cNvPr id="222" name="Google Shape;222;p4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3" name="Google Shape;223;p4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224" name="Google Shape;224;p4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dirty="0"/>
          </a:p>
        </p:txBody>
      </p:sp>
      <p:sp>
        <p:nvSpPr>
          <p:cNvPr id="225" name="Google Shape;225;p4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dirty="0"/>
          </a:p>
        </p:txBody>
      </p:sp>
      <p:sp>
        <p:nvSpPr>
          <p:cNvPr id="226" name="Google Shape;226;p4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296"/>
        <p:cNvGrpSpPr/>
        <p:nvPr/>
      </p:nvGrpSpPr>
      <p:grpSpPr>
        <a:xfrm>
          <a:off x="0" y="0"/>
          <a:ext cx="0" cy="0"/>
          <a:chOff x="0" y="0"/>
          <a:chExt cx="0" cy="0"/>
        </a:xfrm>
      </p:grpSpPr>
      <p:sp>
        <p:nvSpPr>
          <p:cNvPr id="297" name="Google Shape;297;p6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rt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298" name="Google Shape;298;p6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rtl="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rtl="0">
              <a:lnSpc>
                <a:spcPct val="115000"/>
              </a:lnSpc>
              <a:spcBef>
                <a:spcPts val="1600"/>
              </a:spcBef>
              <a:spcAft>
                <a:spcPts val="160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299" name="Google Shape;299;p6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latin typeface="Playfair Display"/>
                <a:ea typeface="Playfair Display"/>
                <a:cs typeface="Playfair Display"/>
                <a:sym typeface="Playfair Display"/>
              </a:defRPr>
            </a:lvl1pPr>
            <a:lvl2pPr lvl="1" algn="r" rtl="0">
              <a:buNone/>
              <a:defRPr sz="1000">
                <a:solidFill>
                  <a:schemeClr val="dk2"/>
                </a:solidFill>
                <a:latin typeface="Playfair Display"/>
                <a:ea typeface="Playfair Display"/>
                <a:cs typeface="Playfair Display"/>
                <a:sym typeface="Playfair Display"/>
              </a:defRPr>
            </a:lvl2pPr>
            <a:lvl3pPr lvl="2" algn="r" rtl="0">
              <a:buNone/>
              <a:defRPr sz="1000">
                <a:solidFill>
                  <a:schemeClr val="dk2"/>
                </a:solidFill>
                <a:latin typeface="Playfair Display"/>
                <a:ea typeface="Playfair Display"/>
                <a:cs typeface="Playfair Display"/>
                <a:sym typeface="Playfair Display"/>
              </a:defRPr>
            </a:lvl3pPr>
            <a:lvl4pPr lvl="3" algn="r" rtl="0">
              <a:buNone/>
              <a:defRPr sz="1000">
                <a:solidFill>
                  <a:schemeClr val="dk2"/>
                </a:solidFill>
                <a:latin typeface="Playfair Display"/>
                <a:ea typeface="Playfair Display"/>
                <a:cs typeface="Playfair Display"/>
                <a:sym typeface="Playfair Display"/>
              </a:defRPr>
            </a:lvl4pPr>
            <a:lvl5pPr lvl="4" algn="r" rtl="0">
              <a:buNone/>
              <a:defRPr sz="1000">
                <a:solidFill>
                  <a:schemeClr val="dk2"/>
                </a:solidFill>
                <a:latin typeface="Playfair Display"/>
                <a:ea typeface="Playfair Display"/>
                <a:cs typeface="Playfair Display"/>
                <a:sym typeface="Playfair Display"/>
              </a:defRPr>
            </a:lvl5pPr>
            <a:lvl6pPr lvl="5" algn="r" rtl="0">
              <a:buNone/>
              <a:defRPr sz="1000">
                <a:solidFill>
                  <a:schemeClr val="dk2"/>
                </a:solidFill>
                <a:latin typeface="Playfair Display"/>
                <a:ea typeface="Playfair Display"/>
                <a:cs typeface="Playfair Display"/>
                <a:sym typeface="Playfair Display"/>
              </a:defRPr>
            </a:lvl6pPr>
            <a:lvl7pPr lvl="6" algn="r" rtl="0">
              <a:buNone/>
              <a:defRPr sz="1000">
                <a:solidFill>
                  <a:schemeClr val="dk2"/>
                </a:solidFill>
                <a:latin typeface="Playfair Display"/>
                <a:ea typeface="Playfair Display"/>
                <a:cs typeface="Playfair Display"/>
                <a:sym typeface="Playfair Display"/>
              </a:defRPr>
            </a:lvl7pPr>
            <a:lvl8pPr lvl="7" algn="r" rtl="0">
              <a:buNone/>
              <a:defRPr sz="1000">
                <a:solidFill>
                  <a:schemeClr val="dk2"/>
                </a:solidFill>
                <a:latin typeface="Playfair Display"/>
                <a:ea typeface="Playfair Display"/>
                <a:cs typeface="Playfair Display"/>
                <a:sym typeface="Playfair Display"/>
              </a:defRPr>
            </a:lvl8pPr>
            <a:lvl9pPr lvl="8" algn="r" rtl="0">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5"/>
        <p:cNvGrpSpPr/>
        <p:nvPr/>
      </p:nvGrpSpPr>
      <p:grpSpPr>
        <a:xfrm>
          <a:off x="0" y="0"/>
          <a:ext cx="0" cy="0"/>
          <a:chOff x="0" y="0"/>
          <a:chExt cx="0" cy="0"/>
        </a:xfrm>
      </p:grpSpPr>
      <p:sp>
        <p:nvSpPr>
          <p:cNvPr id="346" name="Google Shape;346;p7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347" name="Google Shape;347;p7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348" name="Google Shape;348;p7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dirty="0"/>
          </a:p>
        </p:txBody>
      </p:sp>
      <p:sp>
        <p:nvSpPr>
          <p:cNvPr id="349" name="Google Shape;349;p7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dirty="0"/>
          </a:p>
        </p:txBody>
      </p:sp>
      <p:sp>
        <p:nvSpPr>
          <p:cNvPr id="350" name="Google Shape;350;p7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00.xml.rels><?xml version="1.0" encoding="UTF-8" standalone="yes"?>
<Relationships xmlns="http://schemas.openxmlformats.org/package/2006/relationships"><Relationship Id="rId3" Type="http://schemas.openxmlformats.org/officeDocument/2006/relationships/hyperlink" Target="https://www.teamusa.org/USA-Wrestling/Membership/Benefits-of-Membership" TargetMode="External"/><Relationship Id="rId2" Type="http://schemas.openxmlformats.org/officeDocument/2006/relationships/notesSlide" Target="../notesSlides/notesSlide100.xml"/><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3" Type="http://schemas.openxmlformats.org/officeDocument/2006/relationships/hyperlink" Target="https://www.researchgate.net/publication/327844029_Factors_influencing_attendance_at_stadiums_and_arenas" TargetMode="External"/><Relationship Id="rId2" Type="http://schemas.openxmlformats.org/officeDocument/2006/relationships/notesSlide" Target="../notesSlides/notesSlide101.xml"/><Relationship Id="rId1" Type="http://schemas.openxmlformats.org/officeDocument/2006/relationships/slideLayout" Target="../slideLayouts/slideLayout12.xml"/><Relationship Id="rId4" Type="http://schemas.openxmlformats.org/officeDocument/2006/relationships/hyperlink" Target="https://www.researchgate.net/publication/268381653_The_impact_of_event_quality_on_fan_satisfaction_and_game_attendance_in_the_context_of_professional_soccer_in_Iran" TargetMode="External"/></Relationships>
</file>

<file path=ppt/slides/_rels/slide102.xml.rels><?xml version="1.0" encoding="UTF-8" standalone="yes"?>
<Relationships xmlns="http://schemas.openxmlformats.org/package/2006/relationships"><Relationship Id="rId3" Type="http://schemas.openxmlformats.org/officeDocument/2006/relationships/hyperlink" Target="https://www.teamusa.org/USA-Wrestling/Features/2019/May/09/The-Impact-of-Girls-Wrestling" TargetMode="External"/><Relationship Id="rId2" Type="http://schemas.openxmlformats.org/officeDocument/2006/relationships/notesSlide" Target="../notesSlides/notesSlide102.xml"/><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3" Type="http://schemas.openxmlformats.org/officeDocument/2006/relationships/hyperlink" Target="http://irep.ntu.ac.uk/id/eprint/27828/" TargetMode="External"/><Relationship Id="rId2" Type="http://schemas.openxmlformats.org/officeDocument/2006/relationships/notesSlide" Target="../notesSlides/notesSlide104.xml"/><Relationship Id="rId1" Type="http://schemas.openxmlformats.org/officeDocument/2006/relationships/slideLayout" Target="../slideLayouts/slideLayout36.xml"/><Relationship Id="rId4" Type="http://schemas.openxmlformats.org/officeDocument/2006/relationships/hyperlink" Target="https://research-repository.griffith.edu.au/rest/bitstreams/63999bc8-33a7-5135-938d-62bc9cc2e4ae/retrieve" TargetMode="External"/></Relationships>
</file>

<file path=ppt/slides/_rels/slide105.xml.rels><?xml version="1.0" encoding="UTF-8" standalone="yes"?>
<Relationships xmlns="http://schemas.openxmlformats.org/package/2006/relationships"><Relationship Id="rId3" Type="http://schemas.openxmlformats.org/officeDocument/2006/relationships/hyperlink" Target="https://collegewrestlingrecruiting.com/2nd-child-page/" TargetMode="External"/><Relationship Id="rId2" Type="http://schemas.openxmlformats.org/officeDocument/2006/relationships/notesSlide" Target="../notesSlides/notesSlide105.xml"/><Relationship Id="rId1" Type="http://schemas.openxmlformats.org/officeDocument/2006/relationships/slideLayout" Target="../slideLayouts/slideLayout15.xml"/><Relationship Id="rId6" Type="http://schemas.openxmlformats.org/officeDocument/2006/relationships/hyperlink" Target="http://statista.com/statistics/300148/interest-nfl-football-age-canada/" TargetMode="External"/><Relationship Id="rId5" Type="http://schemas.openxmlformats.org/officeDocument/2006/relationships/hyperlink" Target="https://www.indexmundi.com/united_states/demographics_profile.html" TargetMode="External"/><Relationship Id="rId4" Type="http://schemas.openxmlformats.org/officeDocument/2006/relationships/hyperlink" Target="https://www.census.gov/quickfacts/fact/table/US/PST045219#PST045219" TargetMode="External"/></Relationships>
</file>

<file path=ppt/slides/_rels/slide10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6.xml"/><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7.xml"/><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08.xml"/><Relationship Id="rId1" Type="http://schemas.openxmlformats.org/officeDocument/2006/relationships/slideLayout" Target="../slideLayouts/slideLayout15.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10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9.xml"/><Relationship Id="rId1" Type="http://schemas.openxmlformats.org/officeDocument/2006/relationships/slideLayout" Target="../slideLayouts/slideLayout15.xml"/><Relationship Id="rId4" Type="http://schemas.openxmlformats.org/officeDocument/2006/relationships/comments" Target="../comments/comment9.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3" Type="http://schemas.openxmlformats.org/officeDocument/2006/relationships/hyperlink" Target="https://www.teamusa.org/USA-Wrestling/Membership/Membership-Levels" TargetMode="External"/><Relationship Id="rId2" Type="http://schemas.openxmlformats.org/officeDocument/2006/relationships/notesSlide" Target="../notesSlides/notesSlide113.xml"/><Relationship Id="rId1" Type="http://schemas.openxmlformats.org/officeDocument/2006/relationships/slideLayout" Target="../slideLayouts/slideLayout15.xml"/><Relationship Id="rId6" Type="http://schemas.openxmlformats.org/officeDocument/2006/relationships/hyperlink" Target="https://intermatwrestle.com/articles/18262" TargetMode="External"/><Relationship Id="rId5" Type="http://schemas.openxmlformats.org/officeDocument/2006/relationships/hyperlink" Target="https://www.wrestlingmart.com/" TargetMode="External"/><Relationship Id="rId4" Type="http://schemas.openxmlformats.org/officeDocument/2006/relationships/hyperlink" Target="https://www.teamusa.org/usa-wrestling/membership" TargetMode="External"/></Relationships>
</file>

<file path=ppt/slides/_rels/slide114.xml.rels><?xml version="1.0" encoding="UTF-8" standalone="yes"?>
<Relationships xmlns="http://schemas.openxmlformats.org/package/2006/relationships"><Relationship Id="rId3" Type="http://schemas.openxmlformats.org/officeDocument/2006/relationships/hyperlink" Target="https://www.teamusa.org/USA-Wrestling/Membership/Membership-Levels" TargetMode="External"/><Relationship Id="rId2" Type="http://schemas.openxmlformats.org/officeDocument/2006/relationships/notesSlide" Target="../notesSlides/notesSlide114.xml"/><Relationship Id="rId1" Type="http://schemas.openxmlformats.org/officeDocument/2006/relationships/slideLayout" Target="../slideLayouts/slideLayout45.xml"/></Relationships>
</file>

<file path=ppt/slides/_rels/slide115.xml.rels><?xml version="1.0" encoding="UTF-8" standalone="yes"?>
<Relationships xmlns="http://schemas.openxmlformats.org/package/2006/relationships"><Relationship Id="rId3" Type="http://schemas.openxmlformats.org/officeDocument/2006/relationships/hyperlink" Target="https://www.teamusa.org/USA-Wrestling/Membership/Membership-Levels" TargetMode="External"/><Relationship Id="rId2" Type="http://schemas.openxmlformats.org/officeDocument/2006/relationships/notesSlide" Target="../notesSlides/notesSlide115.xml"/><Relationship Id="rId1" Type="http://schemas.openxmlformats.org/officeDocument/2006/relationships/slideLayout" Target="../slideLayouts/slideLayout45.xml"/></Relationships>
</file>

<file path=ppt/slides/_rels/slide11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116.xml"/><Relationship Id="rId1" Type="http://schemas.openxmlformats.org/officeDocument/2006/relationships/slideLayout" Target="../slideLayouts/slideLayout6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3" Type="http://schemas.openxmlformats.org/officeDocument/2006/relationships/hyperlink" Target="https://matboss.com/how-wrestling-programs-can-raise-more-money-than-ever-through-crowdfunding/" TargetMode="External"/><Relationship Id="rId2" Type="http://schemas.openxmlformats.org/officeDocument/2006/relationships/notesSlide" Target="../notesSlides/notesSlide118.xml"/><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3" Type="http://schemas.openxmlformats.org/officeDocument/2006/relationships/hyperlink" Target="https://nypost.com/2019/11/11/wwes-wrestlemania-generates-165-million-for-tri-state-area/" TargetMode="External"/><Relationship Id="rId2" Type="http://schemas.openxmlformats.org/officeDocument/2006/relationships/notesSlide" Target="../notesSlides/notesSlide11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20.xml.rels><?xml version="1.0" encoding="UTF-8" standalone="yes"?>
<Relationships xmlns="http://schemas.openxmlformats.org/package/2006/relationships"><Relationship Id="rId3" Type="http://schemas.openxmlformats.org/officeDocument/2006/relationships/hyperlink" Target="https://www.teamusa.org/usa-wrestling/features/2019/august/26/nfhs-stats-show-high-school-wrestling-growing-in-all-categories" TargetMode="External"/><Relationship Id="rId2" Type="http://schemas.openxmlformats.org/officeDocument/2006/relationships/notesSlide" Target="../notesSlides/notesSlide120.xml"/><Relationship Id="rId1" Type="http://schemas.openxmlformats.org/officeDocument/2006/relationships/slideLayout" Target="../slideLayouts/slideLayout17.xml"/></Relationships>
</file>

<file path=ppt/slides/_rels/slide121.xml.rels><?xml version="1.0" encoding="UTF-8" standalone="yes"?>
<Relationships xmlns="http://schemas.openxmlformats.org/package/2006/relationships"><Relationship Id="rId3" Type="http://schemas.openxmlformats.org/officeDocument/2006/relationships/hyperlink" Target="https://www.cjonline.com/news/local/business/2017-03-18/kids-wrestling-tournament-economic-boon-topeka" TargetMode="External"/><Relationship Id="rId2" Type="http://schemas.openxmlformats.org/officeDocument/2006/relationships/notesSlide" Target="../notesSlides/notesSlide121.xml"/><Relationship Id="rId1" Type="http://schemas.openxmlformats.org/officeDocument/2006/relationships/slideLayout" Target="../slideLayouts/slideLayout15.xml"/><Relationship Id="rId4" Type="http://schemas.openxmlformats.org/officeDocument/2006/relationships/hyperlink" Target="https://www.nfhs.org/articles/increasing-student-participation-retention-in-high-school-sports/"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s://www.win-magazine.com/how-can-wrestling-promote-itself-better/" TargetMode="External"/><Relationship Id="rId2" Type="http://schemas.openxmlformats.org/officeDocument/2006/relationships/notesSlide" Target="../notesSlides/notesSlide122.xml"/><Relationship Id="rId1" Type="http://schemas.openxmlformats.org/officeDocument/2006/relationships/slideLayout" Target="../slideLayouts/slideLayout15.xml"/></Relationships>
</file>

<file path=ppt/slides/_rels/slide123.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123.xml"/><Relationship Id="rId1" Type="http://schemas.openxmlformats.org/officeDocument/2006/relationships/slideLayout" Target="../slideLayouts/slideLayout16.xml"/></Relationships>
</file>

<file path=ppt/slides/_rels/slide1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24.xml"/><Relationship Id="rId1" Type="http://schemas.openxmlformats.org/officeDocument/2006/relationships/slideLayout" Target="../slideLayouts/slideLayout16.xml"/></Relationships>
</file>

<file path=ppt/slides/_rels/slide12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25.xml"/><Relationship Id="rId1" Type="http://schemas.openxmlformats.org/officeDocument/2006/relationships/slideLayout" Target="../slideLayouts/slideLayout1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6.xml"/></Relationships>
</file>

<file path=ppt/slides/_rels/slide1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27.xml"/><Relationship Id="rId1" Type="http://schemas.openxmlformats.org/officeDocument/2006/relationships/slideLayout" Target="../slideLayouts/slideLayout1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6.xml"/></Relationships>
</file>

<file path=ppt/slides/_rels/slide12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2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3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30.xml"/><Relationship Id="rId1" Type="http://schemas.openxmlformats.org/officeDocument/2006/relationships/slideLayout" Target="../slideLayouts/slideLayout13.xml"/><Relationship Id="rId4" Type="http://schemas.openxmlformats.org/officeDocument/2006/relationships/comments" Target="../comments/comment11.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56.xml"/></Relationships>
</file>

<file path=ppt/slides/_rels/slide132.xml.rels><?xml version="1.0" encoding="UTF-8" standalone="yes"?>
<Relationships xmlns="http://schemas.openxmlformats.org/package/2006/relationships"><Relationship Id="rId3" Type="http://schemas.openxmlformats.org/officeDocument/2006/relationships/hyperlink" Target="https://www.linkedin.com/pulse/advantages-advertising-12-major-explained-zahira-oubaiche" TargetMode="External"/><Relationship Id="rId2" Type="http://schemas.openxmlformats.org/officeDocument/2006/relationships/notesSlide" Target="../notesSlides/notesSlide132.xml"/><Relationship Id="rId1" Type="http://schemas.openxmlformats.org/officeDocument/2006/relationships/slideLayout" Target="../slideLayouts/slideLayout58.xml"/><Relationship Id="rId5" Type="http://schemas.openxmlformats.org/officeDocument/2006/relationships/hyperlink" Target="https://www.teamusa.org/USA-Weightlifting/Media/E-Magazine" TargetMode="External"/><Relationship Id="rId4" Type="http://schemas.openxmlformats.org/officeDocument/2006/relationships/hyperlink" Target="https://www.teamusa.org/USA-Wrestling/Features/2019/September/12/Track-Wrestling-to-partner-with-USA-Wrestling-for-Worlds-broadcast" TargetMode="External"/></Relationships>
</file>

<file path=ppt/slides/_rels/slide133.xml.rels><?xml version="1.0" encoding="UTF-8" standalone="yes"?>
<Relationships xmlns="http://schemas.openxmlformats.org/package/2006/relationships"><Relationship Id="rId3" Type="http://schemas.openxmlformats.org/officeDocument/2006/relationships/hyperlink" Target="https://www.teamusa.org/USA-Wrestling/Features/2016/December/22/Promoting-Wrestling-On-and-Off-the-Mat" TargetMode="External"/><Relationship Id="rId2" Type="http://schemas.openxmlformats.org/officeDocument/2006/relationships/notesSlide" Target="../notesSlides/notesSlide133.xml"/><Relationship Id="rId1" Type="http://schemas.openxmlformats.org/officeDocument/2006/relationships/slideLayout" Target="../slideLayouts/slideLayout58.xml"/><Relationship Id="rId4" Type="http://schemas.openxmlformats.org/officeDocument/2006/relationships/hyperlink" Target="https://www.win-magazine.com/how-can-wrestling-promote-itself-better/" TargetMode="External"/></Relationships>
</file>

<file path=ppt/slides/_rels/slide134.xml.rels><?xml version="1.0" encoding="UTF-8" standalone="yes"?>
<Relationships xmlns="http://schemas.openxmlformats.org/package/2006/relationships"><Relationship Id="rId3" Type="http://schemas.openxmlformats.org/officeDocument/2006/relationships/hyperlink" Target="https://www.teamusa.org/usa-wrestling/membership/benefits-of-membership" TargetMode="External"/><Relationship Id="rId2" Type="http://schemas.openxmlformats.org/officeDocument/2006/relationships/notesSlide" Target="../notesSlides/notesSlide134.xml"/><Relationship Id="rId1" Type="http://schemas.openxmlformats.org/officeDocument/2006/relationships/slideLayout" Target="../slideLayouts/slideLayout58.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15.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37.xml"/><Relationship Id="rId1" Type="http://schemas.openxmlformats.org/officeDocument/2006/relationships/slideLayout" Target="../slideLayouts/slideLayout15.xml"/></Relationships>
</file>

<file path=ppt/slides/_rels/slide1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38.xml"/><Relationship Id="rId1" Type="http://schemas.openxmlformats.org/officeDocument/2006/relationships/slideLayout" Target="../slideLayouts/slideLayout15.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41.xml"/><Relationship Id="rId1" Type="http://schemas.openxmlformats.org/officeDocument/2006/relationships/slideLayout" Target="../slideLayouts/slideLayout3.xml"/><Relationship Id="rId5" Type="http://schemas.openxmlformats.org/officeDocument/2006/relationships/image" Target="../media/image89.png"/><Relationship Id="rId4" Type="http://schemas.openxmlformats.org/officeDocument/2006/relationships/image" Target="../media/image88.png"/></Relationships>
</file>

<file path=ppt/slides/_rels/slide142.xml.rels><?xml version="1.0" encoding="UTF-8" standalone="yes"?>
<Relationships xmlns="http://schemas.openxmlformats.org/package/2006/relationships"><Relationship Id="rId8" Type="http://schemas.openxmlformats.org/officeDocument/2006/relationships/hyperlink" Target="https://www.teamusa.org/USA-Weightlifting/Media/E-Magazine" TargetMode="External"/><Relationship Id="rId3" Type="http://schemas.openxmlformats.org/officeDocument/2006/relationships/hyperlink" Target="https://www.teamusa.org/USA-Wrestling/Features/2016/December/22/Promoting-Wrestling-On-and-Off-the-Mat" TargetMode="External"/><Relationship Id="rId7" Type="http://schemas.openxmlformats.org/officeDocument/2006/relationships/hyperlink" Target="https://www.teamusa.org/USA-Wrestling/Features/2019/September/12/Track-Wrestling-to-partner-with-USA-Wrestling-for-Worlds-broadcast" TargetMode="External"/><Relationship Id="rId2" Type="http://schemas.openxmlformats.org/officeDocument/2006/relationships/notesSlide" Target="../notesSlides/notesSlide142.xml"/><Relationship Id="rId1" Type="http://schemas.openxmlformats.org/officeDocument/2006/relationships/slideLayout" Target="../slideLayouts/slideLayout58.xml"/><Relationship Id="rId6" Type="http://schemas.openxmlformats.org/officeDocument/2006/relationships/hyperlink" Target="https://www.linkedin.com/pulse/advantages-advertising-12-major-explained-zahira-oubaiche" TargetMode="External"/><Relationship Id="rId5" Type="http://schemas.openxmlformats.org/officeDocument/2006/relationships/hyperlink" Target="https://www.teamusa.org/usa-wrestling/membership/benefits-of-membership" TargetMode="External"/><Relationship Id="rId4" Type="http://schemas.openxmlformats.org/officeDocument/2006/relationships/hyperlink" Target="https://www.win-magazine.com/how-can-wrestling-promote-itself-better/" TargetMode="Externa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7.xml"/><Relationship Id="rId1" Type="http://schemas.openxmlformats.org/officeDocument/2006/relationships/slideLayout" Target="../slideLayouts/slideLayout16.xml"/><Relationship Id="rId5" Type="http://schemas.openxmlformats.org/officeDocument/2006/relationships/image" Target="../media/image16.png"/><Relationship Id="rId4" Type="http://schemas.openxmlformats.org/officeDocument/2006/relationships/image" Target="../media/image15.png"/></Relationships>
</file>

<file path=ppt/slides/_rels/slide6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8.xml"/><Relationship Id="rId1" Type="http://schemas.openxmlformats.org/officeDocument/2006/relationships/slideLayout" Target="../slideLayouts/slideLayout16.xml"/><Relationship Id="rId5" Type="http://schemas.openxmlformats.org/officeDocument/2006/relationships/image" Target="../media/image18.png"/><Relationship Id="rId4" Type="http://schemas.openxmlformats.org/officeDocument/2006/relationships/image" Target="../media/image14.png"/></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9.xml"/><Relationship Id="rId1" Type="http://schemas.openxmlformats.org/officeDocument/2006/relationships/slideLayout" Target="../slideLayouts/slideLayout16.xml"/><Relationship Id="rId5" Type="http://schemas.openxmlformats.org/officeDocument/2006/relationships/image" Target="../media/image20.jpg"/><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hyperlink" Target="http://content.themat.com/forms/USAW_Audit_8-31-18.pdf"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hyperlink" Target="http://www.teamusa.org/usa-wrestling/membership/membership-levels" TargetMode="External"/><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jpg"/><Relationship Id="rId18" Type="http://schemas.openxmlformats.org/officeDocument/2006/relationships/image" Target="../media/image38.png"/><Relationship Id="rId3" Type="http://schemas.openxmlformats.org/officeDocument/2006/relationships/image" Target="../media/image23.png"/><Relationship Id="rId7" Type="http://schemas.openxmlformats.org/officeDocument/2006/relationships/image" Target="../media/image27.jp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notesSlide" Target="../notesSlides/notesSlide80.xml"/><Relationship Id="rId16"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19" Type="http://schemas.openxmlformats.org/officeDocument/2006/relationships/image" Target="../media/image39.jpg"/><Relationship Id="rId4" Type="http://schemas.openxmlformats.org/officeDocument/2006/relationships/image" Target="../media/image24.png"/><Relationship Id="rId9" Type="http://schemas.openxmlformats.org/officeDocument/2006/relationships/image" Target="../media/image29.jpg"/><Relationship Id="rId14" Type="http://schemas.openxmlformats.org/officeDocument/2006/relationships/image" Target="../media/image34.jp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hyperlink" Target="https://www.slideshare.net/valentit/football-and-wrestling-2131633" TargetMode="External"/><Relationship Id="rId2" Type="http://schemas.openxmlformats.org/officeDocument/2006/relationships/notesSlide" Target="../notesSlides/notesSlide82.xml"/><Relationship Id="rId1" Type="http://schemas.openxmlformats.org/officeDocument/2006/relationships/slideLayout" Target="../slideLayouts/slideLayout3.xml"/><Relationship Id="rId5" Type="http://schemas.openxmlformats.org/officeDocument/2006/relationships/hyperlink" Target="https://www.teamusa.org/usa-wrestling/about-us/sponsors" TargetMode="External"/><Relationship Id="rId4" Type="http://schemas.openxmlformats.org/officeDocument/2006/relationships/hyperlink" Target="https://www.statista.com/statistics/268028/participation-in-us-high-school-wrestling/" TargetMode="External"/></Relationships>
</file>

<file path=ppt/slides/_rels/slide8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83.xml"/><Relationship Id="rId1" Type="http://schemas.openxmlformats.org/officeDocument/2006/relationships/slideLayout" Target="../slideLayouts/slideLayout15.xml"/><Relationship Id="rId4" Type="http://schemas.openxmlformats.org/officeDocument/2006/relationships/comments" Target="../comments/commen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8" Type="http://schemas.openxmlformats.org/officeDocument/2006/relationships/image" Target="../media/image46.gif"/><Relationship Id="rId3" Type="http://schemas.openxmlformats.org/officeDocument/2006/relationships/image" Target="../media/image41.png"/><Relationship Id="rId7" Type="http://schemas.openxmlformats.org/officeDocument/2006/relationships/image" Target="../media/image45.jpg"/><Relationship Id="rId2" Type="http://schemas.openxmlformats.org/officeDocument/2006/relationships/notesSlide" Target="../notesSlides/notesSlide85.xml"/><Relationship Id="rId1" Type="http://schemas.openxmlformats.org/officeDocument/2006/relationships/slideLayout" Target="../slideLayouts/slideLayout15.xml"/><Relationship Id="rId6" Type="http://schemas.openxmlformats.org/officeDocument/2006/relationships/image" Target="../media/image44.jpg"/><Relationship Id="rId5" Type="http://schemas.openxmlformats.org/officeDocument/2006/relationships/image" Target="../media/image43.jpg"/><Relationship Id="rId10" Type="http://schemas.openxmlformats.org/officeDocument/2006/relationships/image" Target="../media/image48.jpg"/><Relationship Id="rId4" Type="http://schemas.openxmlformats.org/officeDocument/2006/relationships/image" Target="../media/image42.jpg"/><Relationship Id="rId9" Type="http://schemas.openxmlformats.org/officeDocument/2006/relationships/image" Target="../media/image47.png"/></Relationships>
</file>

<file path=ppt/slides/_rels/slide8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86.xml"/><Relationship Id="rId1" Type="http://schemas.openxmlformats.org/officeDocument/2006/relationships/slideLayout" Target="../slideLayouts/slideLayout15.xml"/><Relationship Id="rId4" Type="http://schemas.openxmlformats.org/officeDocument/2006/relationships/image" Target="../media/image50.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8" Type="http://schemas.openxmlformats.org/officeDocument/2006/relationships/image" Target="../media/image56.jpg"/><Relationship Id="rId13" Type="http://schemas.openxmlformats.org/officeDocument/2006/relationships/image" Target="../media/image61.jpg"/><Relationship Id="rId3" Type="http://schemas.openxmlformats.org/officeDocument/2006/relationships/image" Target="../media/image51.jpg"/><Relationship Id="rId7" Type="http://schemas.openxmlformats.org/officeDocument/2006/relationships/image" Target="../media/image55.jpg"/><Relationship Id="rId12" Type="http://schemas.openxmlformats.org/officeDocument/2006/relationships/image" Target="../media/image60.png"/><Relationship Id="rId2" Type="http://schemas.openxmlformats.org/officeDocument/2006/relationships/notesSlide" Target="../notesSlides/notesSlide88.xml"/><Relationship Id="rId1" Type="http://schemas.openxmlformats.org/officeDocument/2006/relationships/slideLayout" Target="../slideLayouts/slideLayout15.xml"/><Relationship Id="rId6" Type="http://schemas.openxmlformats.org/officeDocument/2006/relationships/image" Target="../media/image54.jp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jpg"/><Relationship Id="rId4" Type="http://schemas.openxmlformats.org/officeDocument/2006/relationships/image" Target="../media/image52.jpg"/><Relationship Id="rId9" Type="http://schemas.openxmlformats.org/officeDocument/2006/relationships/image" Target="../media/image57.png"/></Relationships>
</file>

<file path=ppt/slides/_rels/slide89.xml.rels><?xml version="1.0" encoding="UTF-8" standalone="yes"?>
<Relationships xmlns="http://schemas.openxmlformats.org/package/2006/relationships"><Relationship Id="rId8" Type="http://schemas.openxmlformats.org/officeDocument/2006/relationships/image" Target="../media/image67.gif"/><Relationship Id="rId3" Type="http://schemas.openxmlformats.org/officeDocument/2006/relationships/image" Target="../media/image62.jpg"/><Relationship Id="rId7" Type="http://schemas.openxmlformats.org/officeDocument/2006/relationships/image" Target="../media/image66.jpg"/><Relationship Id="rId2" Type="http://schemas.openxmlformats.org/officeDocument/2006/relationships/notesSlide" Target="../notesSlides/notesSlide89.xml"/><Relationship Id="rId1" Type="http://schemas.openxmlformats.org/officeDocument/2006/relationships/slideLayout" Target="../slideLayouts/slideLayout15.xml"/><Relationship Id="rId6" Type="http://schemas.openxmlformats.org/officeDocument/2006/relationships/image" Target="../media/image65.jpg"/><Relationship Id="rId11" Type="http://schemas.openxmlformats.org/officeDocument/2006/relationships/image" Target="../media/image70.jpg"/><Relationship Id="rId5" Type="http://schemas.openxmlformats.org/officeDocument/2006/relationships/image" Target="../media/image64.jpg"/><Relationship Id="rId10" Type="http://schemas.openxmlformats.org/officeDocument/2006/relationships/image" Target="../media/image69.png"/><Relationship Id="rId4" Type="http://schemas.openxmlformats.org/officeDocument/2006/relationships/image" Target="../media/image63.jpg"/><Relationship Id="rId9" Type="http://schemas.openxmlformats.org/officeDocument/2006/relationships/image" Target="../media/image68.jpg"/></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comments" Target="../comments/comment1.xml"/></Relationships>
</file>

<file path=ppt/slides/_rels/slide90.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90.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3" Type="http://schemas.openxmlformats.org/officeDocument/2006/relationships/hyperlink" Target="http://www.baystategames.org/state-games-of-america" TargetMode="External"/><Relationship Id="rId2" Type="http://schemas.openxmlformats.org/officeDocument/2006/relationships/notesSlide" Target="../notesSlides/notesSlide91.xml"/><Relationship Id="rId1" Type="http://schemas.openxmlformats.org/officeDocument/2006/relationships/slideLayout" Target="../slideLayouts/slideLayout15.xml"/><Relationship Id="rId5" Type="http://schemas.openxmlformats.org/officeDocument/2006/relationships/comments" Target="../comments/comment7.xml"/><Relationship Id="rId4" Type="http://schemas.openxmlformats.org/officeDocument/2006/relationships/hyperlink" Target="http://www.stategames.org/index.php?module=cms&amp;page=1" TargetMode="Externa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6.xml"/><Relationship Id="rId1" Type="http://schemas.openxmlformats.org/officeDocument/2006/relationships/slideLayout" Target="../slideLayouts/slideLayout15.xml"/><Relationship Id="rId4" Type="http://schemas.openxmlformats.org/officeDocument/2006/relationships/image" Target="../media/image73.png"/></Relationships>
</file>

<file path=ppt/slides/_rels/slide9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97.xml"/><Relationship Id="rId1" Type="http://schemas.openxmlformats.org/officeDocument/2006/relationships/slideLayout" Target="../slideLayouts/slideLayout15.xml"/><Relationship Id="rId4" Type="http://schemas.openxmlformats.org/officeDocument/2006/relationships/comments" Target="../comments/comment8.xml"/></Relationships>
</file>

<file path=ppt/slides/_rels/slide9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98.xml"/><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3" Type="http://schemas.openxmlformats.org/officeDocument/2006/relationships/hyperlink" Target="https://www.teamusa.org/USA-Wrestling/Membership/Benefits-of-Membership" TargetMode="External"/><Relationship Id="rId2" Type="http://schemas.openxmlformats.org/officeDocument/2006/relationships/notesSlide" Target="../notesSlides/notesSlide99.xml"/><Relationship Id="rId1" Type="http://schemas.openxmlformats.org/officeDocument/2006/relationships/slideLayout" Target="../slideLayouts/slideLayout15.xml"/><Relationship Id="rId4" Type="http://schemas.openxmlformats.org/officeDocument/2006/relationships/hyperlink" Target="https://www.teamusa.org/usa-wrestling/membership/find-a-clu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85"/>
          <p:cNvSpPr txBox="1">
            <a:spLocks noGrp="1"/>
          </p:cNvSpPr>
          <p:nvPr>
            <p:ph type="ctrTitle"/>
          </p:nvPr>
        </p:nvSpPr>
        <p:spPr>
          <a:xfrm>
            <a:off x="816685" y="857471"/>
            <a:ext cx="6783329" cy="1705848"/>
          </a:xfrm>
          <a:prstGeom prst="rect">
            <a:avLst/>
          </a:prstGeom>
          <a:noFill/>
          <a:ln>
            <a:noFill/>
          </a:ln>
        </p:spPr>
        <p:txBody>
          <a:bodyPr spcFirstLastPara="1" wrap="square" lIns="91425" tIns="91425" rIns="91425" bIns="91425" anchor="b" anchorCtr="0">
            <a:noAutofit/>
          </a:bodyPr>
          <a:lstStyle/>
          <a:p>
            <a:pPr lvl="0"/>
            <a:r>
              <a:rPr lang="en" sz="4400" b="1" dirty="0"/>
              <a:t>Marketing US wrestling 2020</a:t>
            </a:r>
            <a:endParaRPr dirty="0"/>
          </a:p>
        </p:txBody>
      </p:sp>
      <p:sp>
        <p:nvSpPr>
          <p:cNvPr id="425" name="Google Shape;425;p85"/>
          <p:cNvSpPr txBox="1">
            <a:spLocks noGrp="1"/>
          </p:cNvSpPr>
          <p:nvPr>
            <p:ph type="subTitle" idx="1"/>
          </p:nvPr>
        </p:nvSpPr>
        <p:spPr>
          <a:xfrm>
            <a:off x="0" y="2897400"/>
            <a:ext cx="8949600" cy="1963200"/>
          </a:xfrm>
          <a:prstGeom prst="rect">
            <a:avLst/>
          </a:prstGeom>
          <a:noFill/>
          <a:ln>
            <a:noFill/>
          </a:ln>
        </p:spPr>
        <p:txBody>
          <a:bodyPr spcFirstLastPara="1" wrap="square" lIns="91425" tIns="91425" rIns="91425" bIns="91425" anchor="t" anchorCtr="0">
            <a:noAutofit/>
          </a:bodyPr>
          <a:lstStyle/>
          <a:p>
            <a:pPr marL="457200" lvl="0" indent="-342900" algn="ctr" rtl="0">
              <a:lnSpc>
                <a:spcPct val="100000"/>
              </a:lnSpc>
              <a:spcBef>
                <a:spcPts val="0"/>
              </a:spcBef>
              <a:spcAft>
                <a:spcPts val="0"/>
              </a:spcAft>
              <a:buClr>
                <a:schemeClr val="dk1"/>
              </a:buClr>
              <a:buSzPts val="1100"/>
              <a:buFont typeface="Arial"/>
              <a:buNone/>
            </a:pPr>
            <a:r>
              <a:rPr lang="en" sz="1450" dirty="0"/>
              <a:t>Adam Parise, </a:t>
            </a:r>
            <a:r>
              <a:rPr lang="en-US" sz="1450" dirty="0"/>
              <a:t>Shane O’Neill, </a:t>
            </a:r>
            <a:r>
              <a:rPr lang="en" sz="1450" dirty="0"/>
              <a:t>Ron Colman, Michael Negri, Darren Sanderson, Sebastian Williams, Brett Graziano, Matthew Legere, Noah Hodgkins, Justin Hicks, Chris O’Brien, Khalill Benguche, Janard Jones, Alicia Gibney, Marcus Carvalho, Madison Cifra, Patrick Sullivan, Jake Hibbert, Jaden Castillo, Shawn Calabro, Brett Molea, Matthew Cesare, Joey Van Bragt, Carl Beatrice Jr, Danae Angiulo, Dom DeLuca</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93"/>
          <p:cNvSpPr txBox="1">
            <a:spLocks noGrp="1"/>
          </p:cNvSpPr>
          <p:nvPr>
            <p:ph type="title"/>
          </p:nvPr>
        </p:nvSpPr>
        <p:spPr>
          <a:xfrm>
            <a:off x="311700" y="368300"/>
            <a:ext cx="8520600" cy="1168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74" name="Google Shape;474;p93"/>
          <p:cNvSpPr txBox="1"/>
          <p:nvPr/>
        </p:nvSpPr>
        <p:spPr>
          <a:xfrm>
            <a:off x="482600" y="1397000"/>
            <a:ext cx="7962900" cy="35394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Finances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-60% of the revenue that team USA wrestling received in 2018 came from mass members.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-When looking it proportionally, their elite athletes bring in far more money for the number of elite members that they have. Membership price costs $40 and USA Wrestling gets $26 of that money.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-It is worth noting that Team USA made about 2 million from their events and programs, but only spent around 2,000 dollars on it.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-This is a much-needed change that must be fixed. If they spent more on their programs and events, then they will be able to make a lot more money, as those two rates are disproportionate.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-Of the $26, USA Wrestling reinvests $22.70 (87%) back into wrestling. $12.20 (47%)of that money is to fund wrestling at the state, local and individual competition level. $10.50 (40%) of the money is put into the National wrestling program.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1169"/>
        <p:cNvGrpSpPr/>
        <p:nvPr/>
      </p:nvGrpSpPr>
      <p:grpSpPr>
        <a:xfrm>
          <a:off x="0" y="0"/>
          <a:ext cx="0" cy="0"/>
          <a:chOff x="0" y="0"/>
          <a:chExt cx="0" cy="0"/>
        </a:xfrm>
      </p:grpSpPr>
      <p:sp>
        <p:nvSpPr>
          <p:cNvPr id="1170" name="Google Shape;1170;p18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USAW Membership benefits</a:t>
            </a:r>
            <a:endParaRPr dirty="0"/>
          </a:p>
        </p:txBody>
      </p:sp>
      <p:sp>
        <p:nvSpPr>
          <p:cNvPr id="1171" name="Google Shape;1171;p186"/>
          <p:cNvSpPr txBox="1">
            <a:spLocks noGrp="1"/>
          </p:cNvSpPr>
          <p:nvPr>
            <p:ph type="body" idx="1"/>
          </p:nvPr>
        </p:nvSpPr>
        <p:spPr>
          <a:xfrm>
            <a:off x="311700" y="1152475"/>
            <a:ext cx="8520600" cy="3844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232,000 USA Wrestling memberships. </a:t>
            </a:r>
            <a:endParaRPr dirty="0"/>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1. Participation in Local, Regional, and National Competitions. </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2. Four levels of Coaches Certification. </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3. The opportunity to travel abroad with Developmental Tours for Cadet, Junior, Women, University and Senior level athletes. </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4. Educational videos and written materials. </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5. Regional and National Training and Developmental Camps for Youth through Senior-level athletes. </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6. Free subscription to </a:t>
            </a:r>
            <a:r>
              <a:rPr lang="en" sz="1400" i="1">
                <a:solidFill>
                  <a:srgbClr val="333333"/>
                </a:solidFill>
                <a:highlight>
                  <a:srgbClr val="FFFFFF"/>
                </a:highlight>
              </a:rPr>
              <a:t>USA Wrestler/WIN Magazine Edition</a:t>
            </a:r>
            <a:r>
              <a:rPr lang="en" sz="1400">
                <a:solidFill>
                  <a:srgbClr val="333333"/>
                </a:solidFill>
                <a:highlight>
                  <a:srgbClr val="FFFFFF"/>
                </a:highlight>
              </a:rPr>
              <a:t>, the official publication of USA Wrestling. Members also have the option to purchase an additional 6 issues of WIN Magazine, at a discounted rate of $18, to be delivered in the off-months of </a:t>
            </a:r>
            <a:r>
              <a:rPr lang="en" sz="1400" i="1">
                <a:solidFill>
                  <a:srgbClr val="333333"/>
                </a:solidFill>
                <a:highlight>
                  <a:srgbClr val="FFFFFF"/>
                </a:highlight>
              </a:rPr>
              <a:t>USA Wrestler/WIN Magazine Edition</a:t>
            </a:r>
            <a:r>
              <a:rPr lang="en" sz="1400">
                <a:solidFill>
                  <a:srgbClr val="333333"/>
                </a:solidFill>
                <a:highlight>
                  <a:srgbClr val="FFFFFF"/>
                </a:highlight>
              </a:rPr>
              <a:t>.</a:t>
            </a:r>
            <a:endParaRPr sz="1400" dirty="0">
              <a:solidFill>
                <a:srgbClr val="333333"/>
              </a:solidFill>
              <a:highlight>
                <a:srgbClr val="FFFFFF"/>
              </a:highlight>
            </a:endParaRPr>
          </a:p>
          <a:p>
            <a:pPr marL="457200" lvl="0" indent="-317500" algn="l" rtl="0">
              <a:lnSpc>
                <a:spcPct val="115000"/>
              </a:lnSpc>
              <a:spcBef>
                <a:spcPts val="0"/>
              </a:spcBef>
              <a:spcAft>
                <a:spcPts val="0"/>
              </a:spcAft>
              <a:buSzPts val="1400"/>
              <a:buChar char="●"/>
            </a:pPr>
            <a:r>
              <a:rPr lang="en" sz="1400">
                <a:solidFill>
                  <a:srgbClr val="333333"/>
                </a:solidFill>
                <a:highlight>
                  <a:srgbClr val="FFFFFF"/>
                </a:highlight>
              </a:rPr>
              <a:t>7. Free subscription to USA Wrestling’s newsletter, which is sent electronically bi-weekly</a:t>
            </a:r>
            <a:endParaRPr sz="1400" dirty="0">
              <a:solidFill>
                <a:srgbClr val="333333"/>
              </a:solidFill>
              <a:highlight>
                <a:srgbClr val="FFFFFF"/>
              </a:highlight>
            </a:endParaRPr>
          </a:p>
          <a:p>
            <a:pPr marL="457200" lvl="0" indent="-342900" algn="l" rtl="0">
              <a:lnSpc>
                <a:spcPct val="115000"/>
              </a:lnSpc>
              <a:spcBef>
                <a:spcPts val="0"/>
              </a:spcBef>
              <a:spcAft>
                <a:spcPts val="0"/>
              </a:spcAft>
              <a:buSzPts val="1800"/>
              <a:buChar char="●"/>
            </a:pPr>
            <a:r>
              <a:rPr lang="en" sz="1400">
                <a:solidFill>
                  <a:srgbClr val="333333"/>
                </a:solidFill>
                <a:highlight>
                  <a:srgbClr val="FFFFFF"/>
                </a:highlight>
              </a:rPr>
              <a:t>8. Discounts on USA Wrestling Merchandise. </a:t>
            </a:r>
            <a:endParaRPr sz="1400" dirty="0">
              <a:solidFill>
                <a:srgbClr val="333333"/>
              </a:solidFill>
              <a:highlight>
                <a:srgbClr val="FFFFFF"/>
              </a:highlight>
            </a:endParaRPr>
          </a:p>
          <a:p>
            <a:pPr marL="457200" lvl="0" indent="0" algn="l" rtl="0">
              <a:lnSpc>
                <a:spcPct val="150000"/>
              </a:lnSpc>
              <a:spcBef>
                <a:spcPts val="0"/>
              </a:spcBef>
              <a:spcAft>
                <a:spcPts val="0"/>
              </a:spcAft>
              <a:buSzPts val="1800"/>
              <a:buNone/>
            </a:pPr>
            <a:r>
              <a:rPr lang="en"/>
              <a:t>Source: </a:t>
            </a:r>
            <a:r>
              <a:rPr lang="en" sz="1400"/>
              <a:t> </a:t>
            </a:r>
            <a:r>
              <a:rPr lang="en" sz="1400" u="sng">
                <a:solidFill>
                  <a:schemeClr val="hlink"/>
                </a:solidFill>
                <a:hlinkClick r:id="rId3"/>
              </a:rPr>
              <a:t>https://www.teamusa.org/USA-Wrestling/Membership/Benefits-of-Membership</a:t>
            </a:r>
            <a:endParaRPr sz="1400"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175"/>
        <p:cNvGrpSpPr/>
        <p:nvPr/>
      </p:nvGrpSpPr>
      <p:grpSpPr>
        <a:xfrm>
          <a:off x="0" y="0"/>
          <a:ext cx="0" cy="0"/>
          <a:chOff x="0" y="0"/>
          <a:chExt cx="0" cy="0"/>
        </a:xfrm>
      </p:grpSpPr>
      <p:sp>
        <p:nvSpPr>
          <p:cNvPr id="1176" name="Google Shape;1176;p187"/>
          <p:cNvSpPr txBox="1">
            <a:spLocks noGrp="1"/>
          </p:cNvSpPr>
          <p:nvPr>
            <p:ph type="title"/>
          </p:nvPr>
        </p:nvSpPr>
        <p:spPr>
          <a:xfrm>
            <a:off x="471500" y="205375"/>
            <a:ext cx="7661700" cy="7455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Times New Roman"/>
              <a:buNone/>
            </a:pPr>
            <a:r>
              <a:rPr lang="en" sz="3600">
                <a:latin typeface="Times New Roman"/>
                <a:ea typeface="Times New Roman"/>
                <a:cs typeface="Times New Roman"/>
                <a:sym typeface="Times New Roman"/>
              </a:rPr>
              <a:t>Improving the USA Wrestling product</a:t>
            </a:r>
            <a:endParaRPr sz="3600" dirty="0"/>
          </a:p>
        </p:txBody>
      </p:sp>
      <p:sp>
        <p:nvSpPr>
          <p:cNvPr id="1177" name="Google Shape;1177;p187"/>
          <p:cNvSpPr txBox="1">
            <a:spLocks noGrp="1"/>
          </p:cNvSpPr>
          <p:nvPr>
            <p:ph type="body" idx="1"/>
          </p:nvPr>
        </p:nvSpPr>
        <p:spPr>
          <a:xfrm>
            <a:off x="492005" y="1042975"/>
            <a:ext cx="8160000" cy="2447700"/>
          </a:xfrm>
          <a:prstGeom prst="rect">
            <a:avLst/>
          </a:prstGeom>
          <a:noFill/>
          <a:ln>
            <a:noFill/>
          </a:ln>
        </p:spPr>
        <p:txBody>
          <a:bodyPr spcFirstLastPara="1" wrap="square" lIns="68575" tIns="34275" rIns="68575" bIns="34275" anchor="t" anchorCtr="0">
            <a:noAutofit/>
          </a:bodyPr>
          <a:lstStyle/>
          <a:p>
            <a:pPr marL="177800" lvl="0" indent="-184150" algn="l" rtl="0">
              <a:lnSpc>
                <a:spcPct val="80000"/>
              </a:lnSpc>
              <a:spcBef>
                <a:spcPts val="0"/>
              </a:spcBef>
              <a:spcAft>
                <a:spcPts val="0"/>
              </a:spcAft>
              <a:buClr>
                <a:schemeClr val="dk1"/>
              </a:buClr>
              <a:buSzPts val="2300"/>
              <a:buFont typeface="Calibri"/>
              <a:buChar char="•"/>
            </a:pPr>
            <a:r>
              <a:rPr lang="en" sz="2300">
                <a:latin typeface="Calibri"/>
                <a:ea typeface="Calibri"/>
                <a:cs typeface="Calibri"/>
                <a:sym typeface="Calibri"/>
              </a:rPr>
              <a:t>When a sport consumer identifies with their team, they will be more satisfied with the team. This increases the consumer’s loyalty and increases the intention to buy tickets and merchandise for the team’s event. (</a:t>
            </a:r>
            <a:r>
              <a:rPr lang="en" sz="2300" u="sng">
                <a:solidFill>
                  <a:schemeClr val="hlink"/>
                </a:solidFill>
                <a:latin typeface="Calibri"/>
                <a:ea typeface="Calibri"/>
                <a:cs typeface="Calibri"/>
                <a:sym typeface="Calibri"/>
                <a:hlinkClick r:id="rId3"/>
              </a:rPr>
              <a:t>Silveira, Cardoso, and Quevedo-Silva, 2018</a:t>
            </a:r>
            <a:r>
              <a:rPr lang="en" sz="2300">
                <a:latin typeface="Calibri"/>
                <a:ea typeface="Calibri"/>
                <a:cs typeface="Calibri"/>
                <a:sym typeface="Calibri"/>
              </a:rPr>
              <a:t>)</a:t>
            </a:r>
            <a:endParaRPr sz="2300" dirty="0">
              <a:latin typeface="Calibri"/>
              <a:ea typeface="Calibri"/>
              <a:cs typeface="Calibri"/>
              <a:sym typeface="Calibri"/>
            </a:endParaRPr>
          </a:p>
          <a:p>
            <a:pPr marL="177800" lvl="0" indent="-184150" algn="l" rtl="0">
              <a:lnSpc>
                <a:spcPct val="80000"/>
              </a:lnSpc>
              <a:spcBef>
                <a:spcPts val="800"/>
              </a:spcBef>
              <a:spcAft>
                <a:spcPts val="0"/>
              </a:spcAft>
              <a:buClr>
                <a:schemeClr val="dk1"/>
              </a:buClr>
              <a:buSzPts val="2300"/>
              <a:buFont typeface="Calibri"/>
              <a:buChar char="•"/>
            </a:pPr>
            <a:r>
              <a:rPr lang="en" sz="2300">
                <a:latin typeface="Calibri"/>
                <a:ea typeface="Calibri"/>
                <a:cs typeface="Calibri"/>
                <a:sym typeface="Calibri"/>
              </a:rPr>
              <a:t>Suggestion based on research: Building USA wrestling around one of the best wrestlers with a likable personality could benefit our product. This would allow for our audience to have a favorite wrestler and want to attend an event to see them in action.</a:t>
            </a:r>
            <a:endParaRPr sz="2300" dirty="0">
              <a:latin typeface="Calibri"/>
              <a:ea typeface="Calibri"/>
              <a:cs typeface="Calibri"/>
              <a:sym typeface="Calibri"/>
            </a:endParaRPr>
          </a:p>
          <a:p>
            <a:pPr marL="177800" lvl="0" indent="-184150" algn="l" rtl="0">
              <a:lnSpc>
                <a:spcPct val="80000"/>
              </a:lnSpc>
              <a:spcBef>
                <a:spcPts val="800"/>
              </a:spcBef>
              <a:spcAft>
                <a:spcPts val="0"/>
              </a:spcAft>
              <a:buClr>
                <a:schemeClr val="dk1"/>
              </a:buClr>
              <a:buSzPts val="2300"/>
              <a:buFont typeface="Calibri"/>
              <a:buChar char="•"/>
            </a:pPr>
            <a:r>
              <a:rPr lang="en" sz="2300">
                <a:latin typeface="Calibri"/>
                <a:ea typeface="Calibri"/>
                <a:cs typeface="Calibri"/>
                <a:sym typeface="Calibri"/>
              </a:rPr>
              <a:t>Now that we have an audience in attendance, it is important to have a quality event for optimal fan satisfaction. This can increase fan attendance at our wrestling events. (</a:t>
            </a:r>
            <a:r>
              <a:rPr lang="en" sz="2300" u="sng">
                <a:solidFill>
                  <a:schemeClr val="hlink"/>
                </a:solidFill>
                <a:latin typeface="Calibri"/>
                <a:ea typeface="Calibri"/>
                <a:cs typeface="Calibri"/>
                <a:sym typeface="Calibri"/>
                <a:hlinkClick r:id="rId4"/>
              </a:rPr>
              <a:t>Foroughi, 2014</a:t>
            </a:r>
            <a:r>
              <a:rPr lang="en" sz="2300">
                <a:latin typeface="Calibri"/>
                <a:ea typeface="Calibri"/>
                <a:cs typeface="Calibri"/>
                <a:sym typeface="Calibri"/>
              </a:rPr>
              <a:t>)  </a:t>
            </a:r>
            <a:endParaRPr sz="2300" dirty="0">
              <a:latin typeface="Calibri"/>
              <a:ea typeface="Calibri"/>
              <a:cs typeface="Calibri"/>
              <a:sym typeface="Calibri"/>
            </a:endParaRPr>
          </a:p>
          <a:p>
            <a:pPr marL="177800" lvl="0" indent="-38100" algn="l" rtl="0">
              <a:lnSpc>
                <a:spcPct val="80000"/>
              </a:lnSpc>
              <a:spcBef>
                <a:spcPts val="800"/>
              </a:spcBef>
              <a:spcAft>
                <a:spcPts val="0"/>
              </a:spcAft>
              <a:buClr>
                <a:schemeClr val="dk1"/>
              </a:buClr>
              <a:buSzPts val="2100"/>
              <a:buNone/>
            </a:pPr>
            <a:endParaRPr sz="2300" dirty="0">
              <a:latin typeface="Calibri"/>
              <a:ea typeface="Calibri"/>
              <a:cs typeface="Calibri"/>
              <a:sym typeface="Calibri"/>
            </a:endParaRPr>
          </a:p>
          <a:p>
            <a:pPr marL="177800" lvl="0" indent="-38100" algn="l" rtl="0">
              <a:lnSpc>
                <a:spcPct val="80000"/>
              </a:lnSpc>
              <a:spcBef>
                <a:spcPts val="800"/>
              </a:spcBef>
              <a:spcAft>
                <a:spcPts val="0"/>
              </a:spcAft>
              <a:buClr>
                <a:schemeClr val="dk1"/>
              </a:buClr>
              <a:buSzPts val="2100"/>
              <a:buNone/>
            </a:pPr>
            <a:endParaRPr sz="2300" dirty="0"/>
          </a:p>
        </p:txBody>
      </p:sp>
      <p:sp>
        <p:nvSpPr>
          <p:cNvPr id="1178" name="Google Shape;1178;p187"/>
          <p:cNvSpPr txBox="1"/>
          <p:nvPr/>
        </p:nvSpPr>
        <p:spPr>
          <a:xfrm>
            <a:off x="7313425" y="4734900"/>
            <a:ext cx="2298600" cy="33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Ron Colman</a:t>
            </a:r>
            <a:endParaRPr sz="18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18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Improving The USA Wrestling Product cont.</a:t>
            </a:r>
            <a:endParaRPr dirty="0"/>
          </a:p>
        </p:txBody>
      </p:sp>
      <p:sp>
        <p:nvSpPr>
          <p:cNvPr id="1184" name="Google Shape;1184;p18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800"/>
              <a:buChar char="●"/>
            </a:pPr>
            <a:r>
              <a:rPr lang="en">
                <a:solidFill>
                  <a:srgbClr val="000000"/>
                </a:solidFill>
              </a:rPr>
              <a:t>Wrestling needs to target girls and women to participate.  The sport is dominated by the male gender.</a:t>
            </a:r>
            <a:endParaRPr dirty="0">
              <a:solidFill>
                <a:srgbClr val="000000"/>
              </a:solidFill>
            </a:endParaRPr>
          </a:p>
          <a:p>
            <a:pPr marL="457200" lvl="0" indent="-342900" algn="l" rtl="0">
              <a:lnSpc>
                <a:spcPct val="115000"/>
              </a:lnSpc>
              <a:spcBef>
                <a:spcPts val="0"/>
              </a:spcBef>
              <a:spcAft>
                <a:spcPts val="0"/>
              </a:spcAft>
              <a:buClr>
                <a:srgbClr val="000000"/>
              </a:buClr>
              <a:buSzPts val="1800"/>
              <a:buChar char="●"/>
            </a:pPr>
            <a:r>
              <a:rPr lang="en">
                <a:solidFill>
                  <a:srgbClr val="000000"/>
                </a:solidFill>
                <a:highlight>
                  <a:srgbClr val="FFFFFF"/>
                </a:highlight>
              </a:rPr>
              <a:t>The National Wrestling Coaches Association (NWCA), the number of girls who wrestle at the high school level has grown from 804 in 1994 to 16,562 in 2018.</a:t>
            </a:r>
            <a:endParaRPr dirty="0">
              <a:solidFill>
                <a:srgbClr val="000000"/>
              </a:solidFill>
              <a:highlight>
                <a:srgbClr val="FFFFFF"/>
              </a:highlight>
            </a:endParaRPr>
          </a:p>
          <a:p>
            <a:pPr marL="457200" lvl="0" indent="-342900" algn="l" rtl="0">
              <a:lnSpc>
                <a:spcPct val="115000"/>
              </a:lnSpc>
              <a:spcBef>
                <a:spcPts val="0"/>
              </a:spcBef>
              <a:spcAft>
                <a:spcPts val="0"/>
              </a:spcAft>
              <a:buClr>
                <a:srgbClr val="000000"/>
              </a:buClr>
              <a:buSzPts val="1800"/>
              <a:buChar char="●"/>
            </a:pPr>
            <a:r>
              <a:rPr lang="en">
                <a:solidFill>
                  <a:srgbClr val="333333"/>
                </a:solidFill>
                <a:highlight>
                  <a:srgbClr val="FFFFFF"/>
                </a:highlight>
              </a:rPr>
              <a:t>With more female involvement in wrestling, girls will have more role models, setting up the probability of greater growth to come</a:t>
            </a:r>
            <a:endParaRPr dirty="0">
              <a:solidFill>
                <a:srgbClr val="333333"/>
              </a:solidFill>
              <a:highlight>
                <a:srgbClr val="FFFFFF"/>
              </a:highlight>
            </a:endParaRPr>
          </a:p>
          <a:p>
            <a:pPr marL="457200" lvl="0" indent="-342900" algn="l" rtl="0">
              <a:lnSpc>
                <a:spcPct val="115000"/>
              </a:lnSpc>
              <a:spcBef>
                <a:spcPts val="0"/>
              </a:spcBef>
              <a:spcAft>
                <a:spcPts val="0"/>
              </a:spcAft>
              <a:buClr>
                <a:srgbClr val="000000"/>
              </a:buClr>
              <a:buSzPts val="1800"/>
              <a:buChar char="●"/>
            </a:pPr>
            <a:r>
              <a:rPr lang="en">
                <a:solidFill>
                  <a:srgbClr val="333333"/>
                </a:solidFill>
                <a:highlight>
                  <a:srgbClr val="FFFFFF"/>
                </a:highlight>
              </a:rPr>
              <a:t>Female wrestling supports an increase in USA Wrestling membership, which  adds revenue that supports wrestling across the board. </a:t>
            </a:r>
            <a:endParaRPr dirty="0">
              <a:solidFill>
                <a:srgbClr val="333333"/>
              </a:solidFill>
              <a:highlight>
                <a:srgbClr val="FFFFFF"/>
              </a:highlight>
            </a:endParaRPr>
          </a:p>
          <a:p>
            <a:pPr marL="457200" lvl="0" indent="-342900" algn="l" rtl="0">
              <a:lnSpc>
                <a:spcPct val="115000"/>
              </a:lnSpc>
              <a:spcBef>
                <a:spcPts val="0"/>
              </a:spcBef>
              <a:spcAft>
                <a:spcPts val="0"/>
              </a:spcAft>
              <a:buClr>
                <a:srgbClr val="000000"/>
              </a:buClr>
              <a:buSzPts val="1800"/>
              <a:buChar char="●"/>
            </a:pPr>
            <a:r>
              <a:rPr lang="en" sz="1200">
                <a:solidFill>
                  <a:srgbClr val="333333"/>
                </a:solidFill>
                <a:highlight>
                  <a:srgbClr val="FFFFFF"/>
                </a:highlight>
                <a:latin typeface="Times New Roman"/>
                <a:ea typeface="Times New Roman"/>
                <a:cs typeface="Times New Roman"/>
                <a:sym typeface="Times New Roman"/>
              </a:rPr>
              <a:t>Krumie, M. (2019, May 9). The Impact of Girls Wrestling. Retrieved from </a:t>
            </a:r>
            <a:r>
              <a:rPr lang="en" sz="1200" u="sng">
                <a:solidFill>
                  <a:schemeClr val="hlink"/>
                </a:solidFill>
                <a:highlight>
                  <a:srgbClr val="FFFFFF"/>
                </a:highlight>
                <a:latin typeface="Times New Roman"/>
                <a:ea typeface="Times New Roman"/>
                <a:cs typeface="Times New Roman"/>
                <a:sym typeface="Times New Roman"/>
                <a:hlinkClick r:id="rId3"/>
              </a:rPr>
              <a:t>https://www.teamusa.org/USA-Wrestling/Features/2019/May/09/The-Impact-of-Girls-Wrestling</a:t>
            </a:r>
            <a:endParaRPr sz="1200" dirty="0">
              <a:solidFill>
                <a:srgbClr val="333333"/>
              </a:solidFill>
              <a:highlight>
                <a:srgbClr val="FFFFFF"/>
              </a:highlight>
              <a:latin typeface="Times New Roman"/>
              <a:ea typeface="Times New Roman"/>
              <a:cs typeface="Times New Roman"/>
              <a:sym typeface="Times New Roman"/>
            </a:endParaRPr>
          </a:p>
          <a:p>
            <a:pPr marL="457200" lvl="0" indent="0" algn="l" rtl="0">
              <a:lnSpc>
                <a:spcPct val="115000"/>
              </a:lnSpc>
              <a:spcBef>
                <a:spcPts val="1600"/>
              </a:spcBef>
              <a:spcAft>
                <a:spcPts val="0"/>
              </a:spcAft>
              <a:buSzPts val="1800"/>
              <a:buNone/>
            </a:pPr>
            <a:endParaRPr sz="1200" dirty="0">
              <a:solidFill>
                <a:srgbClr val="333333"/>
              </a:solidFill>
              <a:highlight>
                <a:srgbClr val="FFFFFF"/>
              </a:highlight>
              <a:latin typeface="Times New Roman"/>
              <a:ea typeface="Times New Roman"/>
              <a:cs typeface="Times New Roman"/>
              <a:sym typeface="Times New Roman"/>
            </a:endParaRPr>
          </a:p>
          <a:p>
            <a:pPr marL="457200" lvl="0" indent="0" algn="l" rtl="0">
              <a:lnSpc>
                <a:spcPct val="115000"/>
              </a:lnSpc>
              <a:spcBef>
                <a:spcPts val="1600"/>
              </a:spcBef>
              <a:spcAft>
                <a:spcPts val="1600"/>
              </a:spcAft>
              <a:buSzPts val="1800"/>
              <a:buNone/>
            </a:pPr>
            <a:endParaRPr sz="1200" dirty="0">
              <a:solidFill>
                <a:srgbClr val="333333"/>
              </a:solidFill>
              <a:highlight>
                <a:srgbClr val="FFFFFF"/>
              </a:highlight>
              <a:latin typeface="Times New Roman"/>
              <a:ea typeface="Times New Roman"/>
              <a:cs typeface="Times New Roman"/>
              <a:sym typeface="Times New Roman"/>
            </a:endParaRPr>
          </a:p>
        </p:txBody>
      </p:sp>
      <p:sp>
        <p:nvSpPr>
          <p:cNvPr id="1185" name="Google Shape;1185;p188"/>
          <p:cNvSpPr txBox="1"/>
          <p:nvPr/>
        </p:nvSpPr>
        <p:spPr>
          <a:xfrm>
            <a:off x="7152675" y="4703625"/>
            <a:ext cx="2553900" cy="30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t>Darren Sanderson</a:t>
            </a:r>
            <a:endParaRPr sz="16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1189"/>
        <p:cNvGrpSpPr/>
        <p:nvPr/>
      </p:nvGrpSpPr>
      <p:grpSpPr>
        <a:xfrm>
          <a:off x="0" y="0"/>
          <a:ext cx="0" cy="0"/>
          <a:chOff x="0" y="0"/>
          <a:chExt cx="0" cy="0"/>
        </a:xfrm>
      </p:grpSpPr>
      <p:sp>
        <p:nvSpPr>
          <p:cNvPr id="1190" name="Google Shape;1190;p189"/>
          <p:cNvSpPr txBox="1">
            <a:spLocks noGrp="1"/>
          </p:cNvSpPr>
          <p:nvPr>
            <p:ph type="title"/>
          </p:nvPr>
        </p:nvSpPr>
        <p:spPr>
          <a:xfrm>
            <a:off x="311700" y="976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Improving the USA Wrestling product cont.</a:t>
            </a:r>
            <a:endParaRPr dirty="0"/>
          </a:p>
        </p:txBody>
      </p:sp>
      <p:sp>
        <p:nvSpPr>
          <p:cNvPr id="1191" name="Google Shape;1191;p189"/>
          <p:cNvSpPr txBox="1">
            <a:spLocks noGrp="1"/>
          </p:cNvSpPr>
          <p:nvPr>
            <p:ph type="body" idx="1"/>
          </p:nvPr>
        </p:nvSpPr>
        <p:spPr>
          <a:xfrm>
            <a:off x="311700" y="715450"/>
            <a:ext cx="8520600" cy="4562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Font typeface="Times New Roman"/>
              <a:buChar char="●"/>
            </a:pPr>
            <a:r>
              <a:rPr lang="en">
                <a:latin typeface="Times New Roman"/>
                <a:ea typeface="Times New Roman"/>
                <a:cs typeface="Times New Roman"/>
                <a:sym typeface="Times New Roman"/>
              </a:rPr>
              <a:t>Suggestion based things I looked up:  Other sports do a fantastic job of building their sport around marketing their sports top performers and their personalities.  The NBA does this with LeBron James as he is the most popular basketball player he is always on tv, and he promotes the game as well.  Pat Mahomes is now the face of the NFL and has a great personality,he is now in a lot of commercials and ads as well.  Some top wrestlers I found over the last few years based rankings are Thomas Gilman, and Anothy Ramos.  USAW needs to inform about how good their wrestlers for people to tune in. (used usaw.org to find top wrestlers)</a:t>
            </a:r>
            <a:endParaRPr dirty="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Char char="●"/>
            </a:pPr>
            <a:r>
              <a:rPr lang="en" sz="1500">
                <a:latin typeface="Times New Roman"/>
                <a:ea typeface="Times New Roman"/>
                <a:cs typeface="Times New Roman"/>
                <a:sym typeface="Times New Roman"/>
              </a:rPr>
              <a:t>There are many ways you can to sell consumers on why they should attend a USAW event.  They could easily create a highlight reel on former events and post it on social media.  Doing that will show people how great the event can be with the millions on social media now.  You can put ads on tv about USAW and why attending an event will be a good idea with a performer explaining why.</a:t>
            </a:r>
            <a:r>
              <a:rPr lang="en">
                <a:latin typeface="Times New Roman"/>
                <a:ea typeface="Times New Roman"/>
                <a:cs typeface="Times New Roman"/>
                <a:sym typeface="Times New Roman"/>
              </a:rPr>
              <a:t>(</a:t>
            </a:r>
            <a:r>
              <a:rPr lang="en" sz="1200">
                <a:solidFill>
                  <a:srgbClr val="333333"/>
                </a:solidFill>
                <a:highlight>
                  <a:srgbClr val="FEF1D2"/>
                </a:highlight>
                <a:latin typeface="Times New Roman"/>
                <a:ea typeface="Times New Roman"/>
                <a:cs typeface="Times New Roman"/>
                <a:sym typeface="Times New Roman"/>
              </a:rPr>
              <a:t>Reynolds, K. (2019, January 21). 16 Ways to Use Social Media to Promote Your Event. Retrieved from https://www.socialmediaexaminer.com/use-social-media-to-promote-your-event/)</a:t>
            </a:r>
            <a:endParaRPr dirty="0">
              <a:latin typeface="Times New Roman"/>
              <a:ea typeface="Times New Roman"/>
              <a:cs typeface="Times New Roman"/>
              <a:sym typeface="Times New Roman"/>
            </a:endParaRPr>
          </a:p>
        </p:txBody>
      </p:sp>
      <p:sp>
        <p:nvSpPr>
          <p:cNvPr id="1192" name="Google Shape;1192;p189"/>
          <p:cNvSpPr txBox="1"/>
          <p:nvPr/>
        </p:nvSpPr>
        <p:spPr>
          <a:xfrm>
            <a:off x="7425900" y="4725625"/>
            <a:ext cx="2668200" cy="32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Michael Negri</a:t>
            </a:r>
            <a:endParaRPr sz="18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196"/>
        <p:cNvGrpSpPr/>
        <p:nvPr/>
      </p:nvGrpSpPr>
      <p:grpSpPr>
        <a:xfrm>
          <a:off x="0" y="0"/>
          <a:ext cx="0" cy="0"/>
          <a:chOff x="0" y="0"/>
          <a:chExt cx="0" cy="0"/>
        </a:xfrm>
      </p:grpSpPr>
      <p:sp>
        <p:nvSpPr>
          <p:cNvPr id="1197" name="Google Shape;1197;p19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Improving the USA Wrestling Product cont.</a:t>
            </a:r>
            <a:endParaRPr dirty="0"/>
          </a:p>
        </p:txBody>
      </p:sp>
      <p:sp>
        <p:nvSpPr>
          <p:cNvPr id="1198" name="Google Shape;1198;p19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a:t>Real-time photo elicitation has proven to improve the experience attendees significantly (</a:t>
            </a:r>
            <a:r>
              <a:rPr lang="en" u="sng">
                <a:solidFill>
                  <a:schemeClr val="hlink"/>
                </a:solidFill>
                <a:hlinkClick r:id="rId3"/>
              </a:rPr>
              <a:t>Petermans, Kent, &amp; Van Cleempoel, 2014</a:t>
            </a:r>
            <a:r>
              <a:rPr lang="en"/>
              <a:t>)</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Having attendees take more photos at USA Wrestling events will both increase engagement and provide more exposure to obtain more members and fans</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Improving fan interactions with vendors would lead to an increase in engagement (</a:t>
            </a:r>
            <a:r>
              <a:rPr lang="en" u="sng">
                <a:solidFill>
                  <a:schemeClr val="hlink"/>
                </a:solidFill>
                <a:hlinkClick r:id="rId4"/>
              </a:rPr>
              <a:t>Wei Liu, Beverley Sparks, And Alexandra Coghlan, 2017</a:t>
            </a:r>
            <a:r>
              <a:rPr lang="en"/>
              <a:t>)</a:t>
            </a:r>
            <a:endParaRPr dirty="0"/>
          </a:p>
        </p:txBody>
      </p:sp>
      <p:sp>
        <p:nvSpPr>
          <p:cNvPr id="1199" name="Google Shape;1199;p190"/>
          <p:cNvSpPr txBox="1"/>
          <p:nvPr/>
        </p:nvSpPr>
        <p:spPr>
          <a:xfrm>
            <a:off x="7435780" y="4835723"/>
            <a:ext cx="1708220"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Sebastian Williams</a:t>
            </a:r>
            <a:endParaRP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04" name="Google Shape;1204;p19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Sources</a:t>
            </a:r>
            <a:endParaRPr dirty="0"/>
          </a:p>
        </p:txBody>
      </p:sp>
      <p:sp>
        <p:nvSpPr>
          <p:cNvPr id="1205" name="Google Shape;1205;p191"/>
          <p:cNvSpPr txBox="1">
            <a:spLocks noGrp="1"/>
          </p:cNvSpPr>
          <p:nvPr>
            <p:ph type="body" idx="1"/>
          </p:nvPr>
        </p:nvSpPr>
        <p:spPr>
          <a:xfrm>
            <a:off x="311700" y="1177250"/>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400" u="sng">
                <a:solidFill>
                  <a:schemeClr val="hlink"/>
                </a:solidFill>
                <a:hlinkClick r:id="rId3"/>
              </a:rPr>
              <a:t>https://collegewrestlingrecruiting.com/2nd-child-page/</a:t>
            </a:r>
            <a:endParaRPr sz="1400" dirty="0"/>
          </a:p>
          <a:p>
            <a:pPr marL="0" lvl="0" indent="0" algn="l" rtl="0">
              <a:lnSpc>
                <a:spcPct val="115000"/>
              </a:lnSpc>
              <a:spcBef>
                <a:spcPts val="0"/>
              </a:spcBef>
              <a:spcAft>
                <a:spcPts val="0"/>
              </a:spcAft>
              <a:buSzPts val="1800"/>
              <a:buNone/>
            </a:pPr>
            <a:endParaRPr sz="1400" dirty="0"/>
          </a:p>
          <a:p>
            <a:pPr marL="0" lvl="0" indent="0" algn="l" rtl="0">
              <a:lnSpc>
                <a:spcPct val="115000"/>
              </a:lnSpc>
              <a:spcBef>
                <a:spcPts val="0"/>
              </a:spcBef>
              <a:spcAft>
                <a:spcPts val="0"/>
              </a:spcAft>
              <a:buSzPts val="1800"/>
              <a:buNone/>
            </a:pPr>
            <a:r>
              <a:rPr lang="en" sz="1400" u="sng">
                <a:solidFill>
                  <a:schemeClr val="hlink"/>
                </a:solidFill>
                <a:hlinkClick r:id="rId4"/>
              </a:rPr>
              <a:t>https://www.census.gov/quickfacts/fact/table/US/PST045219#PST045219</a:t>
            </a:r>
            <a:endParaRPr sz="1400" dirty="0"/>
          </a:p>
          <a:p>
            <a:pPr marL="0" lvl="0" indent="0" algn="l" rtl="0">
              <a:lnSpc>
                <a:spcPct val="115000"/>
              </a:lnSpc>
              <a:spcBef>
                <a:spcPts val="0"/>
              </a:spcBef>
              <a:spcAft>
                <a:spcPts val="0"/>
              </a:spcAft>
              <a:buSzPts val="1800"/>
              <a:buNone/>
            </a:pPr>
            <a:endParaRPr sz="1400" dirty="0"/>
          </a:p>
          <a:p>
            <a:pPr marL="0" lvl="0" indent="0" algn="l" rtl="0">
              <a:lnSpc>
                <a:spcPct val="115000"/>
              </a:lnSpc>
              <a:spcBef>
                <a:spcPts val="0"/>
              </a:spcBef>
              <a:spcAft>
                <a:spcPts val="0"/>
              </a:spcAft>
              <a:buSzPts val="1800"/>
              <a:buNone/>
            </a:pPr>
            <a:r>
              <a:rPr lang="en" sz="1400" u="sng">
                <a:solidFill>
                  <a:schemeClr val="hlink"/>
                </a:solidFill>
                <a:hlinkClick r:id="rId5"/>
              </a:rPr>
              <a:t>https://www.indexmundi.com/united_states/demographics_profile.html</a:t>
            </a:r>
            <a:endParaRPr sz="1400" dirty="0"/>
          </a:p>
          <a:p>
            <a:pPr marL="0" lvl="0" indent="0" algn="l" rtl="0">
              <a:lnSpc>
                <a:spcPct val="115000"/>
              </a:lnSpc>
              <a:spcBef>
                <a:spcPts val="0"/>
              </a:spcBef>
              <a:spcAft>
                <a:spcPts val="0"/>
              </a:spcAft>
              <a:buSzPts val="1800"/>
              <a:buNone/>
            </a:pPr>
            <a:endParaRPr sz="1400" dirty="0"/>
          </a:p>
          <a:p>
            <a:pPr marL="0" lvl="0" indent="0" algn="l" rtl="0">
              <a:lnSpc>
                <a:spcPct val="115000"/>
              </a:lnSpc>
              <a:spcBef>
                <a:spcPts val="0"/>
              </a:spcBef>
              <a:spcAft>
                <a:spcPts val="0"/>
              </a:spcAft>
              <a:buSzPts val="1800"/>
              <a:buNone/>
            </a:pPr>
            <a:r>
              <a:rPr lang="en" sz="1400" u="sng">
                <a:solidFill>
                  <a:schemeClr val="hlink"/>
                </a:solidFill>
                <a:hlinkClick r:id="rId6"/>
              </a:rPr>
              <a:t>statista.com/statistics/300148/interest-nfl-football-age-canada/</a:t>
            </a:r>
            <a:endParaRPr sz="1400" dirty="0"/>
          </a:p>
          <a:p>
            <a:pPr marL="0" lvl="0" indent="0" algn="l" rtl="0">
              <a:lnSpc>
                <a:spcPct val="115000"/>
              </a:lnSpc>
              <a:spcBef>
                <a:spcPts val="0"/>
              </a:spcBef>
              <a:spcAft>
                <a:spcPts val="0"/>
              </a:spcAft>
              <a:buSzPts val="1800"/>
              <a:buNone/>
            </a:pPr>
            <a:endParaRPr sz="1400" dirty="0"/>
          </a:p>
          <a:p>
            <a:pPr marL="0" lvl="0" indent="0" algn="l" rtl="0">
              <a:lnSpc>
                <a:spcPct val="115000"/>
              </a:lnSpc>
              <a:spcBef>
                <a:spcPts val="0"/>
              </a:spcBef>
              <a:spcAft>
                <a:spcPts val="0"/>
              </a:spcAft>
              <a:buSzPts val="1800"/>
              <a:buNone/>
            </a:pPr>
            <a:endParaRPr sz="140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209"/>
        <p:cNvGrpSpPr/>
        <p:nvPr/>
      </p:nvGrpSpPr>
      <p:grpSpPr>
        <a:xfrm>
          <a:off x="0" y="0"/>
          <a:ext cx="0" cy="0"/>
          <a:chOff x="0" y="0"/>
          <a:chExt cx="0" cy="0"/>
        </a:xfrm>
      </p:grpSpPr>
      <p:sp>
        <p:nvSpPr>
          <p:cNvPr id="1210" name="Google Shape;1210;p19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2018 Schedule of Program Services Spending </a:t>
            </a:r>
            <a:endParaRPr dirty="0"/>
          </a:p>
        </p:txBody>
      </p:sp>
      <p:sp>
        <p:nvSpPr>
          <p:cNvPr id="1211" name="Google Shape;1211;p192"/>
          <p:cNvSpPr txBox="1">
            <a:spLocks noGrp="1"/>
          </p:cNvSpPr>
          <p:nvPr>
            <p:ph type="body" idx="1"/>
          </p:nvPr>
        </p:nvSpPr>
        <p:spPr>
          <a:xfrm>
            <a:off x="0" y="1152475"/>
            <a:ext cx="88323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dirty="0"/>
          </a:p>
        </p:txBody>
      </p:sp>
      <p:pic>
        <p:nvPicPr>
          <p:cNvPr id="1212" name="Google Shape;1212;p192"/>
          <p:cNvPicPr preferRelativeResize="0"/>
          <p:nvPr/>
        </p:nvPicPr>
        <p:blipFill rotWithShape="1">
          <a:blip r:embed="rId3">
            <a:alphaModFix/>
          </a:blip>
          <a:srcRect/>
          <a:stretch/>
        </p:blipFill>
        <p:spPr>
          <a:xfrm rot="-1">
            <a:off x="1" y="1085152"/>
            <a:ext cx="9024773" cy="4058346"/>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216"/>
        <p:cNvGrpSpPr/>
        <p:nvPr/>
      </p:nvGrpSpPr>
      <p:grpSpPr>
        <a:xfrm>
          <a:off x="0" y="0"/>
          <a:ext cx="0" cy="0"/>
          <a:chOff x="0" y="0"/>
          <a:chExt cx="0" cy="0"/>
        </a:xfrm>
      </p:grpSpPr>
      <p:sp>
        <p:nvSpPr>
          <p:cNvPr id="1217" name="Google Shape;1217;p193"/>
          <p:cNvSpPr txBox="1">
            <a:spLocks noGrp="1"/>
          </p:cNvSpPr>
          <p:nvPr>
            <p:ph type="title"/>
          </p:nvPr>
        </p:nvSpPr>
        <p:spPr>
          <a:xfrm>
            <a:off x="222800" y="4577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2018 General and Administrative Spending </a:t>
            </a:r>
            <a:endParaRPr dirty="0"/>
          </a:p>
        </p:txBody>
      </p:sp>
      <p:sp>
        <p:nvSpPr>
          <p:cNvPr id="1218" name="Google Shape;1218;p19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dirty="0"/>
          </a:p>
        </p:txBody>
      </p:sp>
      <p:pic>
        <p:nvPicPr>
          <p:cNvPr id="1219" name="Google Shape;1219;p193"/>
          <p:cNvPicPr preferRelativeResize="0"/>
          <p:nvPr/>
        </p:nvPicPr>
        <p:blipFill rotWithShape="1">
          <a:blip r:embed="rId3">
            <a:alphaModFix/>
          </a:blip>
          <a:srcRect/>
          <a:stretch/>
        </p:blipFill>
        <p:spPr>
          <a:xfrm>
            <a:off x="311701" y="1152476"/>
            <a:ext cx="8603699" cy="3991025"/>
          </a:xfrm>
          <a:prstGeom prst="rect">
            <a:avLst/>
          </a:prstGeom>
          <a:noFill/>
          <a:ln>
            <a:noFill/>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4" name="Google Shape;1224;p194"/>
          <p:cNvSpPr txBox="1">
            <a:spLocks noGrp="1"/>
          </p:cNvSpPr>
          <p:nvPr>
            <p:ph type="title"/>
          </p:nvPr>
        </p:nvSpPr>
        <p:spPr>
          <a:xfrm>
            <a:off x="706076" y="155090"/>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USA Wrestling Suppliers</a:t>
            </a:r>
            <a:endParaRPr dirty="0"/>
          </a:p>
        </p:txBody>
      </p:sp>
      <p:sp>
        <p:nvSpPr>
          <p:cNvPr id="1225" name="Google Shape;1225;p194"/>
          <p:cNvSpPr txBox="1">
            <a:spLocks noGrp="1"/>
          </p:cNvSpPr>
          <p:nvPr>
            <p:ph type="body" idx="1"/>
          </p:nvPr>
        </p:nvSpPr>
        <p:spPr>
          <a:xfrm>
            <a:off x="1412151" y="1803700"/>
            <a:ext cx="5685600" cy="3722010"/>
          </a:xfrm>
          <a:prstGeom prst="rect">
            <a:avLst/>
          </a:prstGeom>
          <a:noFill/>
          <a:ln>
            <a:noFill/>
          </a:ln>
        </p:spPr>
        <p:txBody>
          <a:bodyPr spcFirstLastPara="1" wrap="square" lIns="91425" tIns="91425" rIns="91425" bIns="91425" anchor="t" anchorCtr="0">
            <a:noAutofit/>
          </a:bodyPr>
          <a:lstStyle/>
          <a:p>
            <a:pPr marL="457200" lvl="0" indent="-342892" algn="l" rtl="0">
              <a:lnSpc>
                <a:spcPct val="115000"/>
              </a:lnSpc>
              <a:spcBef>
                <a:spcPts val="0"/>
              </a:spcBef>
              <a:spcAft>
                <a:spcPts val="0"/>
              </a:spcAft>
              <a:buSzPts val="1800"/>
              <a:buChar char="-"/>
            </a:pPr>
            <a:r>
              <a:rPr lang="en"/>
              <a:t>Supplies wrestling mats for all USA Wrestling events</a:t>
            </a:r>
            <a:endParaRPr dirty="0"/>
          </a:p>
          <a:p>
            <a:pPr marL="0" lvl="0" indent="0" algn="l" rtl="0">
              <a:lnSpc>
                <a:spcPct val="115000"/>
              </a:lnSpc>
              <a:spcBef>
                <a:spcPts val="1600"/>
              </a:spcBef>
              <a:spcAft>
                <a:spcPts val="0"/>
              </a:spcAft>
              <a:buSzPts val="1800"/>
              <a:buNone/>
            </a:pPr>
            <a:endParaRPr dirty="0"/>
          </a:p>
          <a:p>
            <a:pPr marL="0" lvl="0" indent="0" algn="l" rtl="0">
              <a:lnSpc>
                <a:spcPct val="115000"/>
              </a:lnSpc>
              <a:spcBef>
                <a:spcPts val="1600"/>
              </a:spcBef>
              <a:spcAft>
                <a:spcPts val="0"/>
              </a:spcAft>
              <a:buSzPts val="1800"/>
              <a:buNone/>
            </a:pPr>
            <a:r>
              <a:rPr lang="en"/>
              <a:t>	-Supplies all trophies/medals for events</a:t>
            </a:r>
            <a:endParaRPr dirty="0"/>
          </a:p>
          <a:p>
            <a:pPr marL="0" lvl="0" indent="0" algn="l" rtl="0">
              <a:lnSpc>
                <a:spcPct val="115000"/>
              </a:lnSpc>
              <a:spcBef>
                <a:spcPts val="1600"/>
              </a:spcBef>
              <a:spcAft>
                <a:spcPts val="0"/>
              </a:spcAft>
              <a:buSzPts val="1800"/>
              <a:buNone/>
            </a:pPr>
            <a:r>
              <a:rPr lang="en"/>
              <a:t>	</a:t>
            </a:r>
            <a:endParaRPr dirty="0"/>
          </a:p>
          <a:p>
            <a:pPr marL="0" lvl="0" indent="0" algn="l" rtl="0">
              <a:lnSpc>
                <a:spcPct val="115000"/>
              </a:lnSpc>
              <a:spcBef>
                <a:spcPts val="1600"/>
              </a:spcBef>
              <a:spcAft>
                <a:spcPts val="0"/>
              </a:spcAft>
              <a:buSzPts val="1800"/>
              <a:buNone/>
            </a:pPr>
            <a:r>
              <a:rPr lang="en"/>
              <a:t>	- Books venues for events and assists      	with food for the elite athletes</a:t>
            </a:r>
            <a:endParaRPr dirty="0"/>
          </a:p>
          <a:p>
            <a:pPr marL="0" lvl="0" indent="0" algn="l" rtl="0">
              <a:lnSpc>
                <a:spcPct val="115000"/>
              </a:lnSpc>
              <a:spcBef>
                <a:spcPts val="1600"/>
              </a:spcBef>
              <a:spcAft>
                <a:spcPts val="0"/>
              </a:spcAft>
              <a:buSzPts val="1800"/>
              <a:buNone/>
            </a:pPr>
            <a:endParaRPr dirty="0"/>
          </a:p>
          <a:p>
            <a:pPr marL="0" lvl="0" indent="0" algn="l" rtl="0">
              <a:lnSpc>
                <a:spcPct val="115000"/>
              </a:lnSpc>
              <a:spcBef>
                <a:spcPts val="1600"/>
              </a:spcBef>
              <a:spcAft>
                <a:spcPts val="0"/>
              </a:spcAft>
              <a:buSzPts val="1800"/>
              <a:buNone/>
            </a:pPr>
            <a:endParaRPr dirty="0"/>
          </a:p>
          <a:p>
            <a:pPr marL="457200" lvl="0" indent="0" algn="l" rtl="0">
              <a:lnSpc>
                <a:spcPct val="115000"/>
              </a:lnSpc>
              <a:spcBef>
                <a:spcPts val="1600"/>
              </a:spcBef>
              <a:spcAft>
                <a:spcPts val="0"/>
              </a:spcAft>
              <a:buSzPts val="1800"/>
              <a:buNone/>
            </a:pPr>
            <a:endParaRPr dirty="0"/>
          </a:p>
          <a:p>
            <a:pPr marL="457200" lvl="0" indent="0" algn="l" rtl="0">
              <a:lnSpc>
                <a:spcPct val="115000"/>
              </a:lnSpc>
              <a:spcBef>
                <a:spcPts val="1600"/>
              </a:spcBef>
              <a:spcAft>
                <a:spcPts val="1600"/>
              </a:spcAft>
              <a:buSzPts val="1800"/>
              <a:buNone/>
            </a:pPr>
            <a:endParaRPr dirty="0"/>
          </a:p>
        </p:txBody>
      </p:sp>
      <p:pic>
        <p:nvPicPr>
          <p:cNvPr id="1226" name="Google Shape;1226;p194"/>
          <p:cNvPicPr preferRelativeResize="0"/>
          <p:nvPr/>
        </p:nvPicPr>
        <p:blipFill rotWithShape="1">
          <a:blip r:embed="rId3">
            <a:alphaModFix/>
          </a:blip>
          <a:srcRect/>
          <a:stretch/>
        </p:blipFill>
        <p:spPr>
          <a:xfrm>
            <a:off x="1" y="1853851"/>
            <a:ext cx="1412150" cy="1412150"/>
          </a:xfrm>
          <a:prstGeom prst="rect">
            <a:avLst/>
          </a:prstGeom>
          <a:noFill/>
          <a:ln>
            <a:noFill/>
          </a:ln>
        </p:spPr>
      </p:pic>
      <p:pic>
        <p:nvPicPr>
          <p:cNvPr id="1227" name="Google Shape;1227;p194"/>
          <p:cNvPicPr preferRelativeResize="0"/>
          <p:nvPr/>
        </p:nvPicPr>
        <p:blipFill rotWithShape="1">
          <a:blip r:embed="rId4">
            <a:alphaModFix/>
          </a:blip>
          <a:srcRect/>
          <a:stretch/>
        </p:blipFill>
        <p:spPr>
          <a:xfrm>
            <a:off x="0" y="3339800"/>
            <a:ext cx="1809750" cy="914400"/>
          </a:xfrm>
          <a:prstGeom prst="rect">
            <a:avLst/>
          </a:prstGeom>
          <a:noFill/>
          <a:ln>
            <a:noFill/>
          </a:ln>
        </p:spPr>
      </p:pic>
      <p:pic>
        <p:nvPicPr>
          <p:cNvPr id="1228" name="Google Shape;1228;p194"/>
          <p:cNvPicPr preferRelativeResize="0"/>
          <p:nvPr/>
        </p:nvPicPr>
        <p:blipFill rotWithShape="1">
          <a:blip r:embed="rId5">
            <a:alphaModFix/>
          </a:blip>
          <a:srcRect/>
          <a:stretch/>
        </p:blipFill>
        <p:spPr>
          <a:xfrm>
            <a:off x="0" y="4210525"/>
            <a:ext cx="1809750" cy="727700"/>
          </a:xfrm>
          <a:prstGeom prst="rect">
            <a:avLst/>
          </a:prstGeom>
          <a:noFill/>
          <a:ln>
            <a:noFill/>
          </a:ln>
        </p:spPr>
      </p:pic>
      <p:pic>
        <p:nvPicPr>
          <p:cNvPr id="1229" name="Google Shape;1229;p194"/>
          <p:cNvPicPr preferRelativeResize="0"/>
          <p:nvPr/>
        </p:nvPicPr>
        <p:blipFill rotWithShape="1">
          <a:blip r:embed="rId6">
            <a:alphaModFix/>
          </a:blip>
          <a:srcRect/>
          <a:stretch/>
        </p:blipFill>
        <p:spPr>
          <a:xfrm>
            <a:off x="5083613" y="599225"/>
            <a:ext cx="2294226" cy="1204475"/>
          </a:xfrm>
          <a:prstGeom prst="rect">
            <a:avLst/>
          </a:prstGeom>
          <a:noFill/>
          <a:ln>
            <a:noFill/>
          </a:ln>
        </p:spPr>
      </p:pic>
      <p:sp>
        <p:nvSpPr>
          <p:cNvPr id="1230" name="Google Shape;1230;p194"/>
          <p:cNvSpPr txBox="1"/>
          <p:nvPr/>
        </p:nvSpPr>
        <p:spPr>
          <a:xfrm>
            <a:off x="7489976" y="964600"/>
            <a:ext cx="1809600" cy="117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Lato"/>
                <a:ea typeface="Lato"/>
                <a:cs typeface="Lato"/>
                <a:sym typeface="Lato"/>
              </a:rPr>
              <a:t>-Supplies all wrestling gear used by the elite athletes</a:t>
            </a:r>
            <a:endParaRPr sz="1800" b="0" i="0" u="none" strike="noStrike" cap="none" dirty="0">
              <a:solidFill>
                <a:srgbClr val="000000"/>
              </a:solidFill>
              <a:latin typeface="Lato"/>
              <a:ea typeface="Lato"/>
              <a:cs typeface="Lato"/>
              <a:sym typeface="Lato"/>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234"/>
        <p:cNvGrpSpPr/>
        <p:nvPr/>
      </p:nvGrpSpPr>
      <p:grpSpPr>
        <a:xfrm>
          <a:off x="0" y="0"/>
          <a:ext cx="0" cy="0"/>
          <a:chOff x="0" y="0"/>
          <a:chExt cx="0" cy="0"/>
        </a:xfrm>
      </p:grpSpPr>
      <p:sp>
        <p:nvSpPr>
          <p:cNvPr id="1235" name="Google Shape;1235;p195"/>
          <p:cNvSpPr txBox="1">
            <a:spLocks noGrp="1"/>
          </p:cNvSpPr>
          <p:nvPr>
            <p:ph type="title"/>
          </p:nvPr>
        </p:nvSpPr>
        <p:spPr>
          <a:xfrm>
            <a:off x="799425" y="6625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Sponsorship Revenue Data/Projections</a:t>
            </a:r>
            <a:endParaRPr dirty="0"/>
          </a:p>
        </p:txBody>
      </p:sp>
      <p:sp>
        <p:nvSpPr>
          <p:cNvPr id="1236" name="Google Shape;1236;p195"/>
          <p:cNvSpPr txBox="1">
            <a:spLocks noGrp="1"/>
          </p:cNvSpPr>
          <p:nvPr>
            <p:ph type="body" idx="1"/>
          </p:nvPr>
        </p:nvSpPr>
        <p:spPr>
          <a:xfrm>
            <a:off x="5287825" y="1979025"/>
            <a:ext cx="3737700" cy="308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b="1"/>
              <a:t>Sponsorship Revenue is increasing at a rate of 25% per year. At this growth rate, USA Wrestling is expected to be land at about $1.9 Million by 2021 </a:t>
            </a:r>
            <a:endParaRPr b="1" dirty="0"/>
          </a:p>
        </p:txBody>
      </p:sp>
      <p:pic>
        <p:nvPicPr>
          <p:cNvPr id="1237" name="Google Shape;1237;p195"/>
          <p:cNvPicPr preferRelativeResize="0"/>
          <p:nvPr/>
        </p:nvPicPr>
        <p:blipFill rotWithShape="1">
          <a:blip r:embed="rId3">
            <a:alphaModFix/>
          </a:blip>
          <a:srcRect/>
          <a:stretch/>
        </p:blipFill>
        <p:spPr>
          <a:xfrm>
            <a:off x="0" y="1502576"/>
            <a:ext cx="5287834" cy="3640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94"/>
          <p:cNvSpPr txBox="1">
            <a:spLocks noGrp="1"/>
          </p:cNvSpPr>
          <p:nvPr>
            <p:ph type="title"/>
          </p:nvPr>
        </p:nvSpPr>
        <p:spPr>
          <a:xfrm>
            <a:off x="311700" y="406400"/>
            <a:ext cx="8520600" cy="901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80" name="Google Shape;480;p94"/>
          <p:cNvSpPr txBox="1"/>
          <p:nvPr/>
        </p:nvSpPr>
        <p:spPr>
          <a:xfrm>
            <a:off x="245025" y="1450975"/>
            <a:ext cx="7823200" cy="280076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-Membership spending in </a:t>
            </a:r>
            <a:r>
              <a:rPr lang="en" sz="1600" b="1" i="0" u="none" strike="noStrike" cap="none">
                <a:solidFill>
                  <a:srgbClr val="000000"/>
                </a:solidFill>
                <a:latin typeface="Arial"/>
                <a:ea typeface="Arial"/>
                <a:cs typeface="Arial"/>
                <a:sym typeface="Arial"/>
              </a:rPr>
              <a:t>2018</a:t>
            </a:r>
            <a:r>
              <a:rPr lang="en" sz="1600" b="0" i="0" u="none" strike="noStrike" cap="none">
                <a:solidFill>
                  <a:srgbClr val="000000"/>
                </a:solidFill>
                <a:latin typeface="Arial"/>
                <a:ea typeface="Arial"/>
                <a:cs typeface="Arial"/>
                <a:sym typeface="Arial"/>
              </a:rPr>
              <a:t> was $4,027,100. There are 49,219 registered members, 48,613 Mass members </a:t>
            </a:r>
            <a:r>
              <a:rPr lang="en" sz="1600" b="1" i="0" u="none" strike="noStrike" cap="none">
                <a:solidFill>
                  <a:srgbClr val="000000"/>
                </a:solidFill>
                <a:latin typeface="Arial"/>
                <a:ea typeface="Arial"/>
                <a:cs typeface="Arial"/>
                <a:sym typeface="Arial"/>
              </a:rPr>
              <a:t>(98.76%)</a:t>
            </a:r>
            <a:r>
              <a:rPr lang="en" sz="1600" b="0" i="0" u="none" strike="noStrike" cap="none">
                <a:solidFill>
                  <a:srgbClr val="000000"/>
                </a:solidFill>
                <a:latin typeface="Arial"/>
                <a:ea typeface="Arial"/>
                <a:cs typeface="Arial"/>
                <a:sym typeface="Arial"/>
              </a:rPr>
              <a:t> and 606 High performing members </a:t>
            </a:r>
            <a:r>
              <a:rPr lang="en" sz="1600" b="1" i="0" u="none" strike="noStrike" cap="none">
                <a:solidFill>
                  <a:srgbClr val="000000"/>
                </a:solidFill>
                <a:latin typeface="Arial"/>
                <a:ea typeface="Arial"/>
                <a:cs typeface="Arial"/>
                <a:sym typeface="Arial"/>
              </a:rPr>
              <a:t>(1.24%) </a:t>
            </a:r>
            <a:r>
              <a:rPr lang="en" sz="1600" b="0" i="0" u="none" strike="noStrike" cap="none">
                <a:solidFill>
                  <a:srgbClr val="000000"/>
                </a:solidFill>
                <a:latin typeface="Arial"/>
                <a:ea typeface="Arial"/>
                <a:cs typeface="Arial"/>
                <a:sym typeface="Arial"/>
              </a:rPr>
              <a:t>Spending between the two groups was equal from the money invested from Membership fees.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key to this is how much membership money is split between High performance vs the rest of the athletes. Results may show that much more money is being spent on the elite, while as for the rest of the athletes, the spending is rather equal. If they really want to grow the sport, US Wrestling needs to invest more money into Sport Development. They should also be open and proud of how much money they spend trying to grow and support the sport with State Games and We Beat the Streets.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241"/>
        <p:cNvGrpSpPr/>
        <p:nvPr/>
      </p:nvGrpSpPr>
      <p:grpSpPr>
        <a:xfrm>
          <a:off x="0" y="0"/>
          <a:ext cx="0" cy="0"/>
          <a:chOff x="0" y="0"/>
          <a:chExt cx="0" cy="0"/>
        </a:xfrm>
      </p:grpSpPr>
      <p:sp>
        <p:nvSpPr>
          <p:cNvPr id="1242" name="Google Shape;1242;p196"/>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500"/>
              <a:buFont typeface="Calibri"/>
              <a:buNone/>
            </a:pPr>
            <a:r>
              <a:rPr lang="en" sz="3000"/>
              <a:t>Price</a:t>
            </a:r>
            <a:endParaRPr sz="3000" dirty="0"/>
          </a:p>
        </p:txBody>
      </p:sp>
      <p:sp>
        <p:nvSpPr>
          <p:cNvPr id="1243" name="Google Shape;1243;p196"/>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Autofit/>
          </a:bodyPr>
          <a:lstStyle/>
          <a:p>
            <a:pPr marL="0" lvl="0" indent="0" algn="ctr" rtl="0">
              <a:lnSpc>
                <a:spcPct val="90000"/>
              </a:lnSpc>
              <a:spcBef>
                <a:spcPts val="0"/>
              </a:spcBef>
              <a:spcAft>
                <a:spcPts val="0"/>
              </a:spcAft>
              <a:buClr>
                <a:schemeClr val="dk1"/>
              </a:buClr>
              <a:buSzPts val="1800"/>
              <a:buNone/>
            </a:pPr>
            <a:r>
              <a:rPr lang="en" sz="3000"/>
              <a:t>By Janard Jones, Jaden Castillo, Patrick Sullivan, and Marcus Carvalho</a:t>
            </a:r>
            <a:endParaRPr sz="3000"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247"/>
        <p:cNvGrpSpPr/>
        <p:nvPr/>
      </p:nvGrpSpPr>
      <p:grpSpPr>
        <a:xfrm>
          <a:off x="0" y="0"/>
          <a:ext cx="0" cy="0"/>
          <a:chOff x="0" y="0"/>
          <a:chExt cx="0" cy="0"/>
        </a:xfrm>
      </p:grpSpPr>
      <p:sp>
        <p:nvSpPr>
          <p:cNvPr id="1248" name="Google Shape;1248;p197"/>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1400"/>
              <a:buNone/>
            </a:pPr>
            <a:r>
              <a:rPr lang="en" sz="2900"/>
              <a:t>Membership Spending</a:t>
            </a:r>
            <a:endParaRPr sz="2900" dirty="0"/>
          </a:p>
        </p:txBody>
      </p:sp>
      <p:sp>
        <p:nvSpPr>
          <p:cNvPr id="1249" name="Google Shape;1249;p197"/>
          <p:cNvSpPr txBox="1">
            <a:spLocks noGrp="1"/>
          </p:cNvSpPr>
          <p:nvPr>
            <p:ph type="body" idx="1"/>
          </p:nvPr>
        </p:nvSpPr>
        <p:spPr>
          <a:xfrm>
            <a:off x="628650" y="1268119"/>
            <a:ext cx="7886700" cy="3774375"/>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800"/>
              </a:spcBef>
              <a:spcAft>
                <a:spcPts val="0"/>
              </a:spcAft>
              <a:buClr>
                <a:schemeClr val="dk1"/>
              </a:buClr>
              <a:buSzPts val="800"/>
              <a:buFont typeface="Arial"/>
              <a:buNone/>
            </a:pPr>
            <a:r>
              <a:rPr lang="en" sz="1100"/>
              <a:t>●</a:t>
            </a:r>
            <a:r>
              <a:rPr lang="en"/>
              <a:t>Membership price costs $40 and USA Wrestling gets $26 of that money. Of the $26, USA Wrestling reinvests $22.70 (87%) back into wrestling. $12.20 (47%)of that money is to fund wrestling at the state, local and individual competition level. $10.50 (40%) of the money is put into the National wrestling program</a:t>
            </a:r>
            <a:endParaRPr dirty="0"/>
          </a:p>
          <a:p>
            <a:pPr marL="0" lvl="0" indent="0" algn="l" rtl="0">
              <a:lnSpc>
                <a:spcPct val="90000"/>
              </a:lnSpc>
              <a:spcBef>
                <a:spcPts val="800"/>
              </a:spcBef>
              <a:spcAft>
                <a:spcPts val="0"/>
              </a:spcAft>
              <a:buClr>
                <a:schemeClr val="dk1"/>
              </a:buClr>
              <a:buSzPts val="800"/>
              <a:buFont typeface="Arial"/>
              <a:buNone/>
            </a:pPr>
            <a:r>
              <a:rPr lang="en"/>
              <a:t>●Membership spending in 2018 was $4,027,100</a:t>
            </a:r>
            <a:endParaRPr dirty="0"/>
          </a:p>
          <a:p>
            <a:pPr marL="0" lvl="0" indent="0" algn="l" rtl="0">
              <a:lnSpc>
                <a:spcPct val="90000"/>
              </a:lnSpc>
              <a:spcBef>
                <a:spcPts val="800"/>
              </a:spcBef>
              <a:spcAft>
                <a:spcPts val="0"/>
              </a:spcAft>
              <a:buClr>
                <a:schemeClr val="dk1"/>
              </a:buClr>
              <a:buSzPts val="800"/>
              <a:buFont typeface="Arial"/>
              <a:buNone/>
            </a:pPr>
            <a:r>
              <a:rPr lang="en"/>
              <a:t>●There are 49,219 registered members</a:t>
            </a:r>
            <a:endParaRPr dirty="0"/>
          </a:p>
          <a:p>
            <a:pPr marL="0" lvl="0" indent="0" algn="l" rtl="0">
              <a:lnSpc>
                <a:spcPct val="90000"/>
              </a:lnSpc>
              <a:spcBef>
                <a:spcPts val="800"/>
              </a:spcBef>
              <a:spcAft>
                <a:spcPts val="0"/>
              </a:spcAft>
              <a:buClr>
                <a:schemeClr val="dk1"/>
              </a:buClr>
              <a:buSzPts val="800"/>
              <a:buFont typeface="Arial"/>
              <a:buNone/>
            </a:pPr>
            <a:r>
              <a:rPr lang="en"/>
              <a:t>○48,613 Mass members (98.76%)</a:t>
            </a:r>
            <a:endParaRPr dirty="0"/>
          </a:p>
          <a:p>
            <a:pPr marL="0" lvl="0" indent="0" algn="l" rtl="0">
              <a:lnSpc>
                <a:spcPct val="90000"/>
              </a:lnSpc>
              <a:spcBef>
                <a:spcPts val="800"/>
              </a:spcBef>
              <a:spcAft>
                <a:spcPts val="0"/>
              </a:spcAft>
              <a:buClr>
                <a:schemeClr val="dk1"/>
              </a:buClr>
              <a:buSzPts val="800"/>
              <a:buFont typeface="Arial"/>
              <a:buNone/>
            </a:pPr>
            <a:r>
              <a:rPr lang="en"/>
              <a:t>○606 High performing members (1.24%)</a:t>
            </a:r>
            <a:endParaRPr dirty="0"/>
          </a:p>
          <a:p>
            <a:pPr marL="0" lvl="0" indent="0" algn="l" rtl="0">
              <a:lnSpc>
                <a:spcPct val="90000"/>
              </a:lnSpc>
              <a:spcBef>
                <a:spcPts val="800"/>
              </a:spcBef>
              <a:spcAft>
                <a:spcPts val="0"/>
              </a:spcAft>
              <a:buClr>
                <a:schemeClr val="dk1"/>
              </a:buClr>
              <a:buSzPts val="800"/>
              <a:buFont typeface="Arial"/>
              <a:buNone/>
            </a:pPr>
            <a:r>
              <a:rPr lang="en"/>
              <a:t>●The ratio of mass athlete to elite membership is 80.22:1</a:t>
            </a:r>
            <a:endParaRP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253"/>
        <p:cNvGrpSpPr/>
        <p:nvPr/>
      </p:nvGrpSpPr>
      <p:grpSpPr>
        <a:xfrm>
          <a:off x="0" y="0"/>
          <a:ext cx="0" cy="0"/>
          <a:chOff x="0" y="0"/>
          <a:chExt cx="0" cy="0"/>
        </a:xfrm>
      </p:grpSpPr>
      <p:sp>
        <p:nvSpPr>
          <p:cNvPr id="1254" name="Google Shape;1254;p198"/>
          <p:cNvSpPr txBox="1">
            <a:spLocks noGrp="1"/>
          </p:cNvSpPr>
          <p:nvPr>
            <p:ph type="body" idx="1"/>
          </p:nvPr>
        </p:nvSpPr>
        <p:spPr>
          <a:xfrm>
            <a:off x="507386" y="-12"/>
            <a:ext cx="7886700" cy="45015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800"/>
              </a:spcBef>
              <a:spcAft>
                <a:spcPts val="0"/>
              </a:spcAft>
              <a:buSzPts val="1400"/>
              <a:buNone/>
            </a:pPr>
            <a:r>
              <a:rPr lang="en" sz="1100"/>
              <a:t> </a:t>
            </a:r>
            <a:r>
              <a:rPr lang="en" sz="2400"/>
              <a:t>Membership Spending Continued</a:t>
            </a:r>
            <a:endParaRPr sz="2400" dirty="0"/>
          </a:p>
          <a:p>
            <a:pPr marL="0" lvl="0" indent="0" algn="l" rtl="0">
              <a:lnSpc>
                <a:spcPct val="90000"/>
              </a:lnSpc>
              <a:spcBef>
                <a:spcPts val="800"/>
              </a:spcBef>
              <a:spcAft>
                <a:spcPts val="0"/>
              </a:spcAft>
              <a:buSzPts val="1400"/>
              <a:buNone/>
            </a:pPr>
            <a:r>
              <a:rPr lang="en" sz="1100"/>
              <a:t>●</a:t>
            </a:r>
            <a:r>
              <a:rPr lang="en" sz="2400"/>
              <a:t>So if spending between the two groups was equal from the money invested from Membership fees (*when asked USA Wrestling did not disclose the actual spending*)</a:t>
            </a:r>
            <a:endParaRPr sz="2400" dirty="0"/>
          </a:p>
          <a:p>
            <a:pPr marL="0" lvl="0" indent="0" algn="l" rtl="0">
              <a:lnSpc>
                <a:spcPct val="90000"/>
              </a:lnSpc>
              <a:spcBef>
                <a:spcPts val="800"/>
              </a:spcBef>
              <a:spcAft>
                <a:spcPts val="0"/>
              </a:spcAft>
              <a:buSzPts val="1400"/>
              <a:buNone/>
            </a:pPr>
            <a:r>
              <a:rPr lang="en" sz="2400"/>
              <a:t>○Mass Spending: $593,078.60</a:t>
            </a:r>
            <a:endParaRPr sz="2400" dirty="0"/>
          </a:p>
          <a:p>
            <a:pPr marL="0" lvl="0" indent="0" algn="l" rtl="0">
              <a:lnSpc>
                <a:spcPct val="90000"/>
              </a:lnSpc>
              <a:spcBef>
                <a:spcPts val="800"/>
              </a:spcBef>
              <a:spcAft>
                <a:spcPts val="0"/>
              </a:spcAft>
              <a:buSzPts val="1400"/>
              <a:buNone/>
            </a:pPr>
            <a:r>
              <a:rPr lang="en" sz="2400"/>
              <a:t>○High Performing Members: $7,393.20</a:t>
            </a:r>
            <a:endParaRPr sz="2400" dirty="0"/>
          </a:p>
          <a:p>
            <a:pPr marL="0" lvl="0" indent="0" algn="l" rtl="0">
              <a:lnSpc>
                <a:spcPct val="90000"/>
              </a:lnSpc>
              <a:spcBef>
                <a:spcPts val="800"/>
              </a:spcBef>
              <a:spcAft>
                <a:spcPts val="0"/>
              </a:spcAft>
              <a:buSzPts val="1400"/>
              <a:buNone/>
            </a:pPr>
            <a:r>
              <a:rPr lang="en" sz="2400"/>
              <a:t>●$10.50 of membership fees go to USA Wrestling at the National level</a:t>
            </a:r>
            <a:endParaRPr sz="2400" dirty="0"/>
          </a:p>
          <a:p>
            <a:pPr marL="0" lvl="0" indent="0" algn="l" rtl="0">
              <a:lnSpc>
                <a:spcPct val="90000"/>
              </a:lnSpc>
              <a:spcBef>
                <a:spcPts val="800"/>
              </a:spcBef>
              <a:spcAft>
                <a:spcPts val="0"/>
              </a:spcAft>
              <a:buSzPts val="1400"/>
              <a:buNone/>
            </a:pPr>
            <a:r>
              <a:rPr lang="en" sz="2400"/>
              <a:t>○Total: $516,799.50</a:t>
            </a:r>
            <a:endParaRPr sz="2400" dirty="0"/>
          </a:p>
          <a:p>
            <a:pPr marL="0" lvl="0" indent="0" algn="l" rtl="0">
              <a:lnSpc>
                <a:spcPct val="90000"/>
              </a:lnSpc>
              <a:spcBef>
                <a:spcPts val="800"/>
              </a:spcBef>
              <a:spcAft>
                <a:spcPts val="0"/>
              </a:spcAft>
              <a:buSzPts val="1400"/>
              <a:buNone/>
            </a:pPr>
            <a:r>
              <a:rPr lang="en" sz="2400"/>
              <a:t>** with Membership spending it is key to note that most likely the spending here is not directly proportional as the High performing members require different services than the Mass majority of members **</a:t>
            </a:r>
            <a:endParaRPr sz="2400"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1258"/>
        <p:cNvGrpSpPr/>
        <p:nvPr/>
      </p:nvGrpSpPr>
      <p:grpSpPr>
        <a:xfrm>
          <a:off x="0" y="0"/>
          <a:ext cx="0" cy="0"/>
          <a:chOff x="0" y="0"/>
          <a:chExt cx="0" cy="0"/>
        </a:xfrm>
      </p:grpSpPr>
      <p:sp>
        <p:nvSpPr>
          <p:cNvPr id="1259" name="Google Shape;1259;p19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1400"/>
              <a:buFont typeface="Arial"/>
              <a:buNone/>
            </a:pPr>
            <a:r>
              <a:rPr lang="en" sz="1100">
                <a:latin typeface="Calibri"/>
                <a:ea typeface="Calibri"/>
                <a:cs typeface="Calibri"/>
                <a:sym typeface="Calibri"/>
              </a:rPr>
              <a:t>				</a:t>
            </a:r>
            <a:r>
              <a:rPr lang="en" sz="2400">
                <a:latin typeface="Calibri"/>
                <a:ea typeface="Calibri"/>
                <a:cs typeface="Calibri"/>
                <a:sym typeface="Calibri"/>
              </a:rPr>
              <a:t>		Costs for USA Wrestling</a:t>
            </a:r>
            <a:endParaRPr sz="2400" dirty="0">
              <a:latin typeface="Calibri"/>
              <a:ea typeface="Calibri"/>
              <a:cs typeface="Calibri"/>
              <a:sym typeface="Calibri"/>
            </a:endParaRPr>
          </a:p>
          <a:p>
            <a:pPr marL="0" lvl="0" indent="0" algn="l" rtl="0">
              <a:lnSpc>
                <a:spcPct val="100000"/>
              </a:lnSpc>
              <a:spcBef>
                <a:spcPts val="0"/>
              </a:spcBef>
              <a:spcAft>
                <a:spcPts val="0"/>
              </a:spcAft>
              <a:buSzPts val="2800"/>
              <a:buNone/>
            </a:pPr>
            <a:endParaRPr dirty="0"/>
          </a:p>
        </p:txBody>
      </p:sp>
      <p:sp>
        <p:nvSpPr>
          <p:cNvPr id="1260" name="Google Shape;1260;p199"/>
          <p:cNvSpPr txBox="1">
            <a:spLocks noGrp="1"/>
          </p:cNvSpPr>
          <p:nvPr>
            <p:ph type="body" idx="1"/>
          </p:nvPr>
        </p:nvSpPr>
        <p:spPr>
          <a:xfrm>
            <a:off x="311700" y="1152475"/>
            <a:ext cx="8520600" cy="3661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a:t>Membership Costs ($40) </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a:t>
            </a:r>
            <a:r>
              <a:rPr lang="en" sz="900">
                <a:solidFill>
                  <a:schemeClr val="hlink"/>
                </a:solidFill>
                <a:highlight>
                  <a:srgbClr val="FFFFFF"/>
                </a:highlight>
                <a:uFill>
                  <a:noFill/>
                </a:uFill>
                <a:latin typeface="Times New Roman"/>
                <a:ea typeface="Times New Roman"/>
                <a:cs typeface="Times New Roman"/>
                <a:sym typeface="Times New Roman"/>
                <a:hlinkClick r:id="rId3"/>
              </a:rPr>
              <a:t> </a:t>
            </a:r>
            <a:r>
              <a:rPr lang="en" sz="1100" u="sng">
                <a:solidFill>
                  <a:schemeClr val="hlink"/>
                </a:solidFill>
                <a:hlinkClick r:id="rId4"/>
              </a:rPr>
              <a:t>https://www.teamusa.org/usa-wrestling/membership</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Equipment Costs</a:t>
            </a:r>
            <a:endParaRPr dirty="0"/>
          </a:p>
          <a:p>
            <a:pPr marL="0" lvl="0" indent="0" algn="l" rtl="0">
              <a:lnSpc>
                <a:spcPct val="100000"/>
              </a:lnSpc>
              <a:spcBef>
                <a:spcPts val="0"/>
              </a:spcBef>
              <a:spcAft>
                <a:spcPts val="0"/>
              </a:spcAft>
              <a:buSzPts val="1800"/>
              <a:buNone/>
            </a:pPr>
            <a:r>
              <a:rPr lang="en"/>
              <a:t>Wrestling Headgear ($25-$50)</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5"/>
              </a:rPr>
              <a:t>https://www.wrestlingmart.com/</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Wrestling Singlets ($25-$90)</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5"/>
              </a:rPr>
              <a:t>https://www.wrestlingmart.com/</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Wrestling Shoes ($50-$160)</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5"/>
              </a:rPr>
              <a:t>https://www.wrestlingmart.com/</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Mouthguard ($7-$25)</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5"/>
              </a:rPr>
              <a:t>https://www.wrestlingmart.com/</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Knee Pads ($12-$50) </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5"/>
              </a:rPr>
              <a:t>https://www.wrestlingmart.com/</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Coaching-Facility fees</a:t>
            </a:r>
            <a:endParaRPr dirty="0"/>
          </a:p>
          <a:p>
            <a:pPr marL="0" lvl="0" indent="0" algn="l" rtl="0">
              <a:lnSpc>
                <a:spcPct val="100000"/>
              </a:lnSpc>
              <a:spcBef>
                <a:spcPts val="0"/>
              </a:spcBef>
              <a:spcAft>
                <a:spcPts val="0"/>
              </a:spcAft>
              <a:buSzPts val="1800"/>
              <a:buNone/>
            </a:pPr>
            <a:r>
              <a:rPr lang="en"/>
              <a:t>2 Year Wrestling Coach Card ($75) </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a:t>
            </a:r>
            <a:r>
              <a:rPr lang="en" sz="900">
                <a:solidFill>
                  <a:schemeClr val="hlink"/>
                </a:solidFill>
                <a:highlight>
                  <a:srgbClr val="FFFFFF"/>
                </a:highlight>
                <a:uFill>
                  <a:noFill/>
                </a:uFill>
                <a:latin typeface="Times New Roman"/>
                <a:ea typeface="Times New Roman"/>
                <a:cs typeface="Times New Roman"/>
                <a:sym typeface="Times New Roman"/>
                <a:hlinkClick r:id="rId3"/>
              </a:rPr>
              <a:t> </a:t>
            </a:r>
            <a:r>
              <a:rPr lang="en" sz="1100" u="sng">
                <a:solidFill>
                  <a:schemeClr val="hlink"/>
                </a:solidFill>
                <a:hlinkClick r:id="rId4"/>
              </a:rPr>
              <a:t>https://www.teamusa.org/usa-wrestling/membership</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r>
              <a:rPr lang="en"/>
              <a:t> Ohio State Facility ($49.7 Million) </a:t>
            </a:r>
            <a:r>
              <a:rPr lang="en" sz="900">
                <a:solidFill>
                  <a:schemeClr val="dk1"/>
                </a:solidFill>
                <a:latin typeface="Calibri"/>
                <a:ea typeface="Calibri"/>
                <a:cs typeface="Calibri"/>
                <a:sym typeface="Calibri"/>
              </a:rPr>
              <a:t>(</a:t>
            </a:r>
            <a:r>
              <a:rPr lang="en" sz="900">
                <a:solidFill>
                  <a:srgbClr val="333333"/>
                </a:solidFill>
                <a:highlight>
                  <a:srgbClr val="FFFFFF"/>
                </a:highlight>
                <a:latin typeface="Times New Roman"/>
                <a:ea typeface="Times New Roman"/>
                <a:cs typeface="Times New Roman"/>
                <a:sym typeface="Times New Roman"/>
              </a:rPr>
              <a:t>USA Wrestling Spending. (n.d.). Retrieved April 6, 2020, from </a:t>
            </a:r>
            <a:r>
              <a:rPr lang="en" sz="1100" u="sng">
                <a:solidFill>
                  <a:schemeClr val="hlink"/>
                </a:solidFill>
                <a:hlinkClick r:id="rId6"/>
              </a:rPr>
              <a:t>https://intermatwrestle.com/articles/18262</a:t>
            </a:r>
            <a:r>
              <a:rPr lang="en" sz="900">
                <a:solidFill>
                  <a:schemeClr val="dk1"/>
                </a:solidFill>
                <a:latin typeface="Calibri"/>
                <a:ea typeface="Calibri"/>
                <a:cs typeface="Calibri"/>
                <a:sym typeface="Calibri"/>
              </a:rPr>
              <a:t>)</a:t>
            </a:r>
            <a:endParaRPr dirty="0"/>
          </a:p>
          <a:p>
            <a:pPr marL="0" lvl="0" indent="0" algn="l" rtl="0">
              <a:lnSpc>
                <a:spcPct val="100000"/>
              </a:lnSpc>
              <a:spcBef>
                <a:spcPts val="0"/>
              </a:spcBef>
              <a:spcAft>
                <a:spcPts val="0"/>
              </a:spcAft>
              <a:buSzPts val="1800"/>
              <a:buNone/>
            </a:pPr>
            <a:endParaRPr dirty="0"/>
          </a:p>
          <a:p>
            <a:pPr marL="0" lvl="0" indent="0" algn="l" rtl="0">
              <a:lnSpc>
                <a:spcPct val="115000"/>
              </a:lnSpc>
              <a:spcBef>
                <a:spcPts val="0"/>
              </a:spcBef>
              <a:spcAft>
                <a:spcPts val="1600"/>
              </a:spcAft>
              <a:buSzPts val="1800"/>
              <a:buNone/>
            </a:pPr>
            <a:endParaRP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264"/>
        <p:cNvGrpSpPr/>
        <p:nvPr/>
      </p:nvGrpSpPr>
      <p:grpSpPr>
        <a:xfrm>
          <a:off x="0" y="0"/>
          <a:ext cx="0" cy="0"/>
          <a:chOff x="0" y="0"/>
          <a:chExt cx="0" cy="0"/>
        </a:xfrm>
      </p:grpSpPr>
      <p:sp>
        <p:nvSpPr>
          <p:cNvPr id="1265" name="Google Shape;1265;p20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a:t>USA Wrestling Memberships</a:t>
            </a:r>
            <a:endParaRPr dirty="0"/>
          </a:p>
        </p:txBody>
      </p:sp>
      <p:sp>
        <p:nvSpPr>
          <p:cNvPr id="1266" name="Google Shape;1266;p200"/>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p>
            <a:pPr marL="177800" lvl="0" indent="-171450" algn="l" rtl="0">
              <a:lnSpc>
                <a:spcPct val="80000"/>
              </a:lnSpc>
              <a:spcBef>
                <a:spcPts val="0"/>
              </a:spcBef>
              <a:spcAft>
                <a:spcPts val="0"/>
              </a:spcAft>
              <a:buSzPts val="2100"/>
              <a:buChar char="•"/>
            </a:pPr>
            <a:r>
              <a:rPr lang="en"/>
              <a:t>Types </a:t>
            </a:r>
            <a:endParaRPr dirty="0"/>
          </a:p>
          <a:p>
            <a:pPr marL="177800" lvl="0" indent="-171450" algn="l" rtl="0">
              <a:lnSpc>
                <a:spcPct val="80000"/>
              </a:lnSpc>
              <a:spcBef>
                <a:spcPts val="800"/>
              </a:spcBef>
              <a:spcAft>
                <a:spcPts val="0"/>
              </a:spcAft>
              <a:buSzPts val="2100"/>
              <a:buFont typeface="Calibri"/>
              <a:buChar char="-"/>
            </a:pPr>
            <a:r>
              <a:rPr lang="en"/>
              <a:t>Athlete Memberships </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sz="900" dirty="0"/>
          </a:p>
          <a:p>
            <a:pPr marL="177800" lvl="0" indent="-171450" algn="l" rtl="0">
              <a:lnSpc>
                <a:spcPct val="80000"/>
              </a:lnSpc>
              <a:spcBef>
                <a:spcPts val="800"/>
              </a:spcBef>
              <a:spcAft>
                <a:spcPts val="0"/>
              </a:spcAft>
              <a:buSzPts val="2100"/>
              <a:buFont typeface="Calibri"/>
              <a:buChar char="-"/>
            </a:pPr>
            <a:r>
              <a:rPr lang="en"/>
              <a:t>Wrestling Leader Membership  </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dirty="0"/>
          </a:p>
          <a:p>
            <a:pPr marL="177800" lvl="0" indent="-171450" algn="l" rtl="0">
              <a:lnSpc>
                <a:spcPct val="80000"/>
              </a:lnSpc>
              <a:spcBef>
                <a:spcPts val="800"/>
              </a:spcBef>
              <a:spcAft>
                <a:spcPts val="0"/>
              </a:spcAft>
              <a:buSzPts val="2100"/>
              <a:buFont typeface="Calibri"/>
              <a:buChar char="-"/>
            </a:pPr>
            <a:r>
              <a:rPr lang="en"/>
              <a:t>Booster Club Membership </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dirty="0"/>
          </a:p>
          <a:p>
            <a:pPr marL="177800" lvl="0" indent="-171450" algn="l" rtl="0">
              <a:lnSpc>
                <a:spcPct val="80000"/>
              </a:lnSpc>
              <a:spcBef>
                <a:spcPts val="800"/>
              </a:spcBef>
              <a:spcAft>
                <a:spcPts val="0"/>
              </a:spcAft>
              <a:buSzPts val="2100"/>
              <a:buFont typeface="Calibri"/>
              <a:buChar char="-"/>
            </a:pPr>
            <a:r>
              <a:rPr lang="en"/>
              <a:t>Medical Memberships </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dirty="0"/>
          </a:p>
          <a:p>
            <a:pPr marL="177800" lvl="0" indent="-171450" algn="l" rtl="0">
              <a:lnSpc>
                <a:spcPct val="80000"/>
              </a:lnSpc>
              <a:spcBef>
                <a:spcPts val="800"/>
              </a:spcBef>
              <a:spcAft>
                <a:spcPts val="0"/>
              </a:spcAft>
              <a:buSzPts val="2100"/>
              <a:buFont typeface="Calibri"/>
              <a:buChar char="-"/>
            </a:pPr>
            <a:r>
              <a:rPr lang="en"/>
              <a:t>Sponsor/ Vendor Membership </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dirty="0"/>
          </a:p>
          <a:p>
            <a:pPr marL="177800" lvl="0" indent="-171450" algn="l" rtl="0">
              <a:lnSpc>
                <a:spcPct val="80000"/>
              </a:lnSpc>
              <a:spcBef>
                <a:spcPts val="800"/>
              </a:spcBef>
              <a:spcAft>
                <a:spcPts val="0"/>
              </a:spcAft>
              <a:buSzPts val="2100"/>
              <a:buFont typeface="Calibri"/>
              <a:buChar char="-"/>
            </a:pPr>
            <a:r>
              <a:rPr lang="en"/>
              <a:t>Event Volunteer</a:t>
            </a:r>
            <a:r>
              <a:rPr lang="en" sz="900"/>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t>)</a:t>
            </a:r>
            <a:endParaRPr dirty="0"/>
          </a:p>
          <a:p>
            <a:pPr marL="0" lvl="0" indent="0" algn="ctr" rtl="0">
              <a:lnSpc>
                <a:spcPct val="90000"/>
              </a:lnSpc>
              <a:spcBef>
                <a:spcPts val="800"/>
              </a:spcBef>
              <a:spcAft>
                <a:spcPts val="0"/>
              </a:spcAft>
              <a:buClr>
                <a:schemeClr val="dk1"/>
              </a:buClr>
              <a:buSzPts val="800"/>
              <a:buFont typeface="Arial"/>
              <a:buNone/>
            </a:pPr>
            <a:endParaRPr dirty="0"/>
          </a:p>
          <a:p>
            <a:pPr marL="0" lvl="0" indent="0" algn="l" rtl="0">
              <a:lnSpc>
                <a:spcPct val="90000"/>
              </a:lnSpc>
              <a:spcBef>
                <a:spcPts val="800"/>
              </a:spcBef>
              <a:spcAft>
                <a:spcPts val="0"/>
              </a:spcAft>
              <a:buSzPts val="1400"/>
              <a:buNone/>
            </a:pPr>
            <a:endParaRP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270"/>
        <p:cNvGrpSpPr/>
        <p:nvPr/>
      </p:nvGrpSpPr>
      <p:grpSpPr>
        <a:xfrm>
          <a:off x="0" y="0"/>
          <a:ext cx="0" cy="0"/>
          <a:chOff x="0" y="0"/>
          <a:chExt cx="0" cy="0"/>
        </a:xfrm>
      </p:grpSpPr>
      <p:sp>
        <p:nvSpPr>
          <p:cNvPr id="1271" name="Google Shape;1271;p201"/>
          <p:cNvSpPr txBox="1">
            <a:spLocks noGrp="1"/>
          </p:cNvSpPr>
          <p:nvPr>
            <p:ph type="title"/>
          </p:nvPr>
        </p:nvSpPr>
        <p:spPr>
          <a:xfrm>
            <a:off x="1684781" y="0"/>
            <a:ext cx="5337900" cy="9813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SzPts val="1400"/>
              <a:buNone/>
            </a:pPr>
            <a:r>
              <a:rPr lang="en">
                <a:highlight>
                  <a:srgbClr val="FFFFFF"/>
                </a:highlight>
                <a:latin typeface="Arial"/>
                <a:ea typeface="Arial"/>
                <a:cs typeface="Arial"/>
                <a:sym typeface="Arial"/>
              </a:rPr>
              <a:t>Benefits of Memberships </a:t>
            </a:r>
            <a:endParaRPr dirty="0"/>
          </a:p>
        </p:txBody>
      </p:sp>
      <p:sp>
        <p:nvSpPr>
          <p:cNvPr id="1272" name="Google Shape;1272;p201"/>
          <p:cNvSpPr txBox="1">
            <a:spLocks noGrp="1"/>
          </p:cNvSpPr>
          <p:nvPr>
            <p:ph type="body" idx="1"/>
          </p:nvPr>
        </p:nvSpPr>
        <p:spPr>
          <a:xfrm>
            <a:off x="139275" y="811388"/>
            <a:ext cx="8942700" cy="43788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800"/>
              </a:spcBef>
              <a:spcAft>
                <a:spcPts val="0"/>
              </a:spcAft>
              <a:buSzPts val="1400"/>
              <a:buNone/>
            </a:pPr>
            <a:r>
              <a:rPr lang="en" sz="1800">
                <a:solidFill>
                  <a:srgbClr val="333333"/>
                </a:solidFill>
                <a:highlight>
                  <a:srgbClr val="FFFFFF"/>
                </a:highlight>
                <a:latin typeface="Arial"/>
                <a:ea typeface="Arial"/>
                <a:cs typeface="Arial"/>
                <a:sym typeface="Arial"/>
              </a:rPr>
              <a:t>- Athlete Membership/Wrestling Leadership: secondary, non-duplicating sports accident insurance provided by an outside carrier, sports accident supplemental benefits provided to USA Wrestling members who participate in limited non-sanctioned events, a one-year subscription to USA Wrestler magazine; the privilege to compete and take advantage of events, camps, clinics, international exchanges, and club programs; and other national discount programs as they become available. </a:t>
            </a:r>
            <a:r>
              <a:rPr lang="en" sz="900">
                <a:solidFill>
                  <a:srgbClr val="333333"/>
                </a:solidFill>
                <a:highlight>
                  <a:srgbClr val="FFFFFF"/>
                </a:highlight>
                <a:latin typeface="Arial"/>
                <a:ea typeface="Arial"/>
                <a:cs typeface="Arial"/>
                <a:sym typeface="Arial"/>
              </a:rPr>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solidFill>
                  <a:srgbClr val="333333"/>
                </a:solidFill>
                <a:highlight>
                  <a:srgbClr val="FFFFFF"/>
                </a:highlight>
                <a:latin typeface="Arial"/>
                <a:ea typeface="Arial"/>
                <a:cs typeface="Arial"/>
                <a:sym typeface="Arial"/>
              </a:rPr>
              <a:t>)</a:t>
            </a:r>
            <a:endParaRPr sz="1800" dirty="0">
              <a:solidFill>
                <a:srgbClr val="333333"/>
              </a:solidFill>
              <a:highlight>
                <a:srgbClr val="FFFFFF"/>
              </a:highlight>
              <a:latin typeface="Arial"/>
              <a:ea typeface="Arial"/>
              <a:cs typeface="Arial"/>
              <a:sym typeface="Arial"/>
            </a:endParaRPr>
          </a:p>
          <a:p>
            <a:pPr marL="0" lvl="0" indent="0" algn="l" rtl="0">
              <a:lnSpc>
                <a:spcPct val="90000"/>
              </a:lnSpc>
              <a:spcBef>
                <a:spcPts val="800"/>
              </a:spcBef>
              <a:spcAft>
                <a:spcPts val="0"/>
              </a:spcAft>
              <a:buSzPts val="1400"/>
              <a:buNone/>
            </a:pPr>
            <a:r>
              <a:rPr lang="en" sz="1800">
                <a:solidFill>
                  <a:srgbClr val="333333"/>
                </a:solidFill>
                <a:highlight>
                  <a:srgbClr val="FFFFFF"/>
                </a:highlight>
                <a:latin typeface="Arial"/>
                <a:ea typeface="Arial"/>
                <a:cs typeface="Arial"/>
                <a:sym typeface="Arial"/>
              </a:rPr>
              <a:t>- Booster Club: one-year subscription to USA Wrestling</a:t>
            </a:r>
            <a:r>
              <a:rPr lang="en" sz="900">
                <a:solidFill>
                  <a:srgbClr val="333333"/>
                </a:solidFill>
                <a:highlight>
                  <a:schemeClr val="lt1"/>
                </a:highlight>
                <a:latin typeface="Arial"/>
                <a:ea typeface="Arial"/>
                <a:cs typeface="Arial"/>
                <a:sym typeface="Arial"/>
              </a:rPr>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solidFill>
                  <a:srgbClr val="333333"/>
                </a:solidFill>
                <a:highlight>
                  <a:schemeClr val="lt1"/>
                </a:highlight>
                <a:latin typeface="Arial"/>
                <a:ea typeface="Arial"/>
                <a:cs typeface="Arial"/>
                <a:sym typeface="Arial"/>
              </a:rPr>
              <a:t>)</a:t>
            </a:r>
            <a:endParaRPr sz="1800" dirty="0">
              <a:solidFill>
                <a:srgbClr val="333333"/>
              </a:solidFill>
              <a:highlight>
                <a:srgbClr val="FFFFFF"/>
              </a:highlight>
              <a:latin typeface="Arial"/>
              <a:ea typeface="Arial"/>
              <a:cs typeface="Arial"/>
              <a:sym typeface="Arial"/>
            </a:endParaRPr>
          </a:p>
          <a:p>
            <a:pPr marL="0" lvl="0" indent="0" algn="l" rtl="0">
              <a:lnSpc>
                <a:spcPct val="90000"/>
              </a:lnSpc>
              <a:spcBef>
                <a:spcPts val="800"/>
              </a:spcBef>
              <a:spcAft>
                <a:spcPts val="0"/>
              </a:spcAft>
              <a:buSzPts val="1400"/>
              <a:buNone/>
            </a:pPr>
            <a:r>
              <a:rPr lang="en" sz="1800">
                <a:solidFill>
                  <a:srgbClr val="333333"/>
                </a:solidFill>
                <a:highlight>
                  <a:srgbClr val="FFFFFF"/>
                </a:highlight>
                <a:latin typeface="Arial"/>
                <a:ea typeface="Arial"/>
                <a:cs typeface="Arial"/>
                <a:sym typeface="Arial"/>
              </a:rPr>
              <a:t>- Medical Memberships: assigned medical personnel at USA Wrestling regional and/or national championships</a:t>
            </a:r>
            <a:r>
              <a:rPr lang="en" sz="900">
                <a:solidFill>
                  <a:srgbClr val="333333"/>
                </a:solidFill>
                <a:highlight>
                  <a:schemeClr val="lt1"/>
                </a:highlight>
                <a:latin typeface="Arial"/>
                <a:ea typeface="Arial"/>
                <a:cs typeface="Arial"/>
                <a:sym typeface="Arial"/>
              </a:rPr>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solidFill>
                  <a:srgbClr val="333333"/>
                </a:solidFill>
                <a:highlight>
                  <a:schemeClr val="lt1"/>
                </a:highlight>
                <a:latin typeface="Arial"/>
                <a:ea typeface="Arial"/>
                <a:cs typeface="Arial"/>
                <a:sym typeface="Arial"/>
              </a:rPr>
              <a:t>)</a:t>
            </a:r>
            <a:endParaRPr sz="1800" dirty="0">
              <a:solidFill>
                <a:srgbClr val="333333"/>
              </a:solidFill>
              <a:highlight>
                <a:srgbClr val="FFFFFF"/>
              </a:highlight>
              <a:latin typeface="Arial"/>
              <a:ea typeface="Arial"/>
              <a:cs typeface="Arial"/>
              <a:sym typeface="Arial"/>
            </a:endParaRPr>
          </a:p>
          <a:p>
            <a:pPr marL="0" lvl="0" indent="0" algn="l" rtl="0">
              <a:lnSpc>
                <a:spcPct val="90000"/>
              </a:lnSpc>
              <a:spcBef>
                <a:spcPts val="800"/>
              </a:spcBef>
              <a:spcAft>
                <a:spcPts val="0"/>
              </a:spcAft>
              <a:buSzPts val="1400"/>
              <a:buNone/>
            </a:pPr>
            <a:r>
              <a:rPr lang="en" sz="1800">
                <a:solidFill>
                  <a:srgbClr val="333333"/>
                </a:solidFill>
                <a:highlight>
                  <a:srgbClr val="FFFFFF"/>
                </a:highlight>
                <a:latin typeface="Arial"/>
                <a:ea typeface="Arial"/>
                <a:cs typeface="Arial"/>
                <a:sym typeface="Arial"/>
              </a:rPr>
              <a:t>-Sponsor/Vendor Membership: personnel and employees of USA Wrestling partner companies who will be attending USA Wrestling regional and/or national championships.</a:t>
            </a:r>
            <a:r>
              <a:rPr lang="en" sz="900">
                <a:solidFill>
                  <a:srgbClr val="333333"/>
                </a:solidFill>
                <a:highlight>
                  <a:schemeClr val="lt1"/>
                </a:highlight>
                <a:latin typeface="Arial"/>
                <a:ea typeface="Arial"/>
                <a:cs typeface="Arial"/>
                <a:sym typeface="Arial"/>
              </a:rPr>
              <a:t>(</a:t>
            </a:r>
            <a:r>
              <a:rPr lang="en" sz="900">
                <a:solidFill>
                  <a:srgbClr val="333333"/>
                </a:solidFill>
                <a:highlight>
                  <a:schemeClr val="lt1"/>
                </a:highlight>
                <a:latin typeface="Times New Roman"/>
                <a:ea typeface="Times New Roman"/>
                <a:cs typeface="Times New Roman"/>
                <a:sym typeface="Times New Roman"/>
              </a:rPr>
              <a:t>Membership Levels. (n.d.). Retrieved April 2, 2020, from </a:t>
            </a:r>
            <a:r>
              <a:rPr lang="en" sz="900" u="sng">
                <a:solidFill>
                  <a:schemeClr val="hlink"/>
                </a:solidFill>
                <a:highlight>
                  <a:schemeClr val="lt1"/>
                </a:highlight>
                <a:latin typeface="Times New Roman"/>
                <a:ea typeface="Times New Roman"/>
                <a:cs typeface="Times New Roman"/>
                <a:sym typeface="Times New Roman"/>
                <a:hlinkClick r:id="rId3"/>
              </a:rPr>
              <a:t>https://www.teamusa.org/USA-Wrestling/Membership/Membership-Levels</a:t>
            </a:r>
            <a:r>
              <a:rPr lang="en" sz="900">
                <a:solidFill>
                  <a:srgbClr val="333333"/>
                </a:solidFill>
                <a:highlight>
                  <a:schemeClr val="lt1"/>
                </a:highlight>
                <a:latin typeface="Arial"/>
                <a:ea typeface="Arial"/>
                <a:cs typeface="Arial"/>
                <a:sym typeface="Arial"/>
              </a:rPr>
              <a:t>)</a:t>
            </a:r>
            <a:endParaRPr sz="1800" dirty="0">
              <a:solidFill>
                <a:srgbClr val="333333"/>
              </a:solidFill>
              <a:highlight>
                <a:srgbClr val="FFFFFF"/>
              </a:highlight>
              <a:latin typeface="Arial"/>
              <a:ea typeface="Arial"/>
              <a:cs typeface="Arial"/>
              <a:sym typeface="Arial"/>
            </a:endParaRPr>
          </a:p>
          <a:p>
            <a:pPr marL="0" lvl="0" indent="0" algn="ctr" rtl="0">
              <a:lnSpc>
                <a:spcPct val="90000"/>
              </a:lnSpc>
              <a:spcBef>
                <a:spcPts val="800"/>
              </a:spcBef>
              <a:spcAft>
                <a:spcPts val="0"/>
              </a:spcAft>
              <a:buClr>
                <a:schemeClr val="dk1"/>
              </a:buClr>
              <a:buSzPts val="800"/>
              <a:buFont typeface="Arial"/>
              <a:buNone/>
            </a:pPr>
            <a:endParaRPr sz="1800" dirty="0">
              <a:solidFill>
                <a:srgbClr val="333333"/>
              </a:solidFill>
              <a:highlight>
                <a:srgbClr val="FFFFFF"/>
              </a:highlight>
              <a:latin typeface="Arial"/>
              <a:ea typeface="Arial"/>
              <a:cs typeface="Arial"/>
              <a:sym typeface="Aria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276"/>
        <p:cNvGrpSpPr/>
        <p:nvPr/>
      </p:nvGrpSpPr>
      <p:grpSpPr>
        <a:xfrm>
          <a:off x="0" y="0"/>
          <a:ext cx="0" cy="0"/>
          <a:chOff x="0" y="0"/>
          <a:chExt cx="0" cy="0"/>
        </a:xfrm>
      </p:grpSpPr>
      <p:sp>
        <p:nvSpPr>
          <p:cNvPr id="1277" name="Google Shape;1277;p202"/>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1800"/>
              <a:t>Improving US Wrestling Memberships</a:t>
            </a:r>
            <a:endParaRPr sz="1800" dirty="0"/>
          </a:p>
        </p:txBody>
      </p:sp>
      <p:sp>
        <p:nvSpPr>
          <p:cNvPr id="1278" name="Google Shape;1278;p202"/>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p>
            <a:pPr marL="177800" lvl="0" indent="-171450" algn="l" rtl="0">
              <a:lnSpc>
                <a:spcPct val="70000"/>
              </a:lnSpc>
              <a:spcBef>
                <a:spcPts val="0"/>
              </a:spcBef>
              <a:spcAft>
                <a:spcPts val="0"/>
              </a:spcAft>
              <a:buClr>
                <a:schemeClr val="dk1"/>
              </a:buClr>
              <a:buSzPts val="1900"/>
              <a:buChar char="•"/>
            </a:pPr>
            <a:r>
              <a:rPr lang="en" sz="1900"/>
              <a:t> Gaining more exposure on all levels of wrestling,( Local, Regional, State and Nation Wide)</a:t>
            </a:r>
            <a:endParaRPr sz="1100" dirty="0"/>
          </a:p>
          <a:p>
            <a:pPr marL="177800" lvl="0" indent="-171450" algn="l" rtl="0">
              <a:lnSpc>
                <a:spcPct val="70000"/>
              </a:lnSpc>
              <a:spcBef>
                <a:spcPts val="800"/>
              </a:spcBef>
              <a:spcAft>
                <a:spcPts val="0"/>
              </a:spcAft>
              <a:buClr>
                <a:schemeClr val="dk1"/>
              </a:buClr>
              <a:buSzPts val="1900"/>
              <a:buChar char="•"/>
            </a:pPr>
            <a:r>
              <a:rPr lang="en" sz="1900"/>
              <a:t> Gaining more advertising and using social media as more of a branding platform.</a:t>
            </a:r>
            <a:endParaRPr sz="1100" dirty="0"/>
          </a:p>
          <a:p>
            <a:pPr marL="177800" lvl="0" indent="-171450" algn="l" rtl="0">
              <a:lnSpc>
                <a:spcPct val="70000"/>
              </a:lnSpc>
              <a:spcBef>
                <a:spcPts val="800"/>
              </a:spcBef>
              <a:spcAft>
                <a:spcPts val="0"/>
              </a:spcAft>
              <a:buClr>
                <a:schemeClr val="dk1"/>
              </a:buClr>
              <a:buSzPts val="1900"/>
              <a:buChar char="•"/>
            </a:pPr>
            <a:r>
              <a:rPr lang="en" sz="1900"/>
              <a:t>Also doing Wrestling Camps to bring in new members in areas with high memberships such as Arizona, California, Florida, Michigan and etc. </a:t>
            </a:r>
            <a:endParaRPr sz="1100" dirty="0"/>
          </a:p>
          <a:p>
            <a:pPr marL="177800" lvl="0" indent="-171450" algn="l" rtl="0">
              <a:lnSpc>
                <a:spcPct val="70000"/>
              </a:lnSpc>
              <a:spcBef>
                <a:spcPts val="800"/>
              </a:spcBef>
              <a:spcAft>
                <a:spcPts val="0"/>
              </a:spcAft>
              <a:buClr>
                <a:schemeClr val="dk1"/>
              </a:buClr>
              <a:buSzPts val="1900"/>
              <a:buChar char="•"/>
            </a:pPr>
            <a:r>
              <a:rPr lang="en" sz="1900"/>
              <a:t>Bringing new Wrestling clubs to areas who don’t have a lot of memberships</a:t>
            </a:r>
            <a:endParaRPr sz="1100" dirty="0"/>
          </a:p>
          <a:p>
            <a:pPr marL="177800" lvl="0" indent="-171450" algn="l" rtl="0">
              <a:lnSpc>
                <a:spcPct val="70000"/>
              </a:lnSpc>
              <a:spcBef>
                <a:spcPts val="800"/>
              </a:spcBef>
              <a:spcAft>
                <a:spcPts val="0"/>
              </a:spcAft>
              <a:buClr>
                <a:schemeClr val="dk1"/>
              </a:buClr>
              <a:buSzPts val="1900"/>
              <a:buChar char="•"/>
            </a:pPr>
            <a:r>
              <a:rPr lang="en" sz="1900"/>
              <a:t>Inviting former College Wrestling athletes to volunteer or work as a wrestling coach</a:t>
            </a:r>
            <a:endParaRPr sz="1100" dirty="0"/>
          </a:p>
          <a:p>
            <a:pPr marL="0" lvl="0" indent="0" algn="l" rtl="0">
              <a:lnSpc>
                <a:spcPct val="70000"/>
              </a:lnSpc>
              <a:spcBef>
                <a:spcPts val="800"/>
              </a:spcBef>
              <a:spcAft>
                <a:spcPts val="0"/>
              </a:spcAft>
              <a:buClr>
                <a:schemeClr val="dk1"/>
              </a:buClr>
              <a:buSzPts val="1300"/>
              <a:buNone/>
            </a:pPr>
            <a:r>
              <a:rPr lang="en" sz="1300"/>
              <a:t>Abbott, G. (2014). USA Wrestling Sets Membership Records In Five Categories. Amateur Wrestling News, 60(4), 28.</a:t>
            </a:r>
            <a:endParaRPr sz="1100" dirty="0"/>
          </a:p>
          <a:p>
            <a:pPr marL="0" lvl="0" indent="0" algn="l" rtl="0">
              <a:lnSpc>
                <a:spcPct val="70000"/>
              </a:lnSpc>
              <a:spcBef>
                <a:spcPts val="800"/>
              </a:spcBef>
              <a:spcAft>
                <a:spcPts val="0"/>
              </a:spcAft>
              <a:buClr>
                <a:schemeClr val="dk1"/>
              </a:buClr>
              <a:buSzPts val="1300"/>
              <a:buNone/>
            </a:pPr>
            <a:r>
              <a:rPr lang="en" sz="1300" u="sng">
                <a:solidFill>
                  <a:schemeClr val="hlink"/>
                </a:solidFill>
                <a:hlinkClick r:id="rId3"/>
              </a:rPr>
              <a:t>file:///C:/Users/lmper/AppData/Local/Packages/Microsoft.MicrosoftEdge_8wekyb3d8bbwe/TempState/Downloads/Wrestling%20membership%20price%20(1).pdf</a:t>
            </a:r>
            <a:endParaRPr sz="1300" dirty="0"/>
          </a:p>
          <a:p>
            <a:pPr marL="0" lvl="0" indent="0" algn="l" rtl="0">
              <a:lnSpc>
                <a:spcPct val="70000"/>
              </a:lnSpc>
              <a:spcBef>
                <a:spcPts val="800"/>
              </a:spcBef>
              <a:spcAft>
                <a:spcPts val="0"/>
              </a:spcAft>
              <a:buClr>
                <a:schemeClr val="dk1"/>
              </a:buClr>
              <a:buSzPts val="1900"/>
              <a:buNone/>
            </a:pPr>
            <a:endParaRPr sz="1900" dirty="0"/>
          </a:p>
        </p:txBody>
      </p:sp>
      <p:sp>
        <p:nvSpPr>
          <p:cNvPr id="1279" name="Google Shape;1279;p202"/>
          <p:cNvSpPr txBox="1"/>
          <p:nvPr/>
        </p:nvSpPr>
        <p:spPr>
          <a:xfrm>
            <a:off x="7265200" y="4796325"/>
            <a:ext cx="1697400" cy="231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latin typeface="Calibri"/>
                <a:ea typeface="Calibri"/>
                <a:cs typeface="Calibri"/>
                <a:sym typeface="Calibri"/>
              </a:rPr>
              <a:t>Marcus Carvalho</a:t>
            </a:r>
            <a:endParaRPr dirty="0">
              <a:latin typeface="Calibri"/>
              <a:ea typeface="Calibri"/>
              <a:cs typeface="Calibri"/>
              <a:sym typeface="Calibri"/>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283"/>
        <p:cNvGrpSpPr/>
        <p:nvPr/>
      </p:nvGrpSpPr>
      <p:grpSpPr>
        <a:xfrm>
          <a:off x="0" y="0"/>
          <a:ext cx="0" cy="0"/>
          <a:chOff x="0" y="0"/>
          <a:chExt cx="0" cy="0"/>
        </a:xfrm>
      </p:grpSpPr>
      <p:sp>
        <p:nvSpPr>
          <p:cNvPr id="1284" name="Google Shape;1284;p203"/>
          <p:cNvSpPr txBox="1">
            <a:spLocks noGrp="1"/>
          </p:cNvSpPr>
          <p:nvPr>
            <p:ph type="ctrTitle"/>
          </p:nvPr>
        </p:nvSpPr>
        <p:spPr>
          <a:xfrm>
            <a:off x="1143000" y="101466"/>
            <a:ext cx="6858000" cy="70410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SzPts val="4500"/>
              <a:buNone/>
            </a:pPr>
            <a:r>
              <a:rPr lang="en" sz="3000"/>
              <a:t>Ways to help bring in funds</a:t>
            </a:r>
            <a:endParaRPr sz="3000" dirty="0"/>
          </a:p>
        </p:txBody>
      </p:sp>
      <p:sp>
        <p:nvSpPr>
          <p:cNvPr id="1285" name="Google Shape;1285;p203"/>
          <p:cNvSpPr txBox="1">
            <a:spLocks noGrp="1"/>
          </p:cNvSpPr>
          <p:nvPr>
            <p:ph type="subTitle" idx="1"/>
          </p:nvPr>
        </p:nvSpPr>
        <p:spPr>
          <a:xfrm>
            <a:off x="363526" y="805587"/>
            <a:ext cx="7701900" cy="2927100"/>
          </a:xfrm>
          <a:prstGeom prst="rect">
            <a:avLst/>
          </a:prstGeom>
          <a:noFill/>
          <a:ln>
            <a:noFill/>
          </a:ln>
        </p:spPr>
        <p:txBody>
          <a:bodyPr spcFirstLastPara="1" wrap="square" lIns="68575" tIns="34275" rIns="68575" bIns="34275" anchor="t" anchorCtr="0">
            <a:noAutofit/>
          </a:bodyPr>
          <a:lstStyle/>
          <a:p>
            <a:pPr marL="685800" lvl="0" indent="-285750" algn="l" rtl="0">
              <a:lnSpc>
                <a:spcPct val="90000"/>
              </a:lnSpc>
              <a:spcBef>
                <a:spcPts val="800"/>
              </a:spcBef>
              <a:spcAft>
                <a:spcPts val="0"/>
              </a:spcAft>
              <a:buSzPts val="1900"/>
              <a:buChar char="●"/>
            </a:pPr>
            <a:r>
              <a:rPr lang="en" sz="1900">
                <a:latin typeface="Times New Roman"/>
                <a:ea typeface="Times New Roman"/>
                <a:cs typeface="Times New Roman"/>
                <a:sym typeface="Times New Roman"/>
              </a:rPr>
              <a:t>USA wrestling can earn money by fundraising, a way we can do this is by crowdfunding which is small amounts of money from a large number of people. This is usually done online because there is a wider range of people to connect too and could pull in people from all over the country, to donate. If every person involved in the USA wrestling team can get people to donate it could be very profitable.</a:t>
            </a:r>
            <a:endParaRPr sz="1900" dirty="0">
              <a:latin typeface="Times New Roman"/>
              <a:ea typeface="Times New Roman"/>
              <a:cs typeface="Times New Roman"/>
              <a:sym typeface="Times New Roman"/>
            </a:endParaRPr>
          </a:p>
          <a:p>
            <a:pPr marL="685800" lvl="0" indent="-285750" algn="l" rtl="0">
              <a:lnSpc>
                <a:spcPct val="90000"/>
              </a:lnSpc>
              <a:spcBef>
                <a:spcPts val="800"/>
              </a:spcBef>
              <a:spcAft>
                <a:spcPts val="0"/>
              </a:spcAft>
              <a:buSzPts val="1900"/>
              <a:buFont typeface="Times New Roman"/>
              <a:buChar char="●"/>
            </a:pPr>
            <a:r>
              <a:rPr lang="en" sz="1900">
                <a:latin typeface="Times New Roman"/>
                <a:ea typeface="Times New Roman"/>
                <a:cs typeface="Times New Roman"/>
                <a:sym typeface="Times New Roman"/>
              </a:rPr>
              <a:t>Fundraising costs can cover wrestling gear, travel, medical insurance, wrestling clinics, etc.</a:t>
            </a:r>
            <a:endParaRPr sz="1900" dirty="0">
              <a:latin typeface="Times New Roman"/>
              <a:ea typeface="Times New Roman"/>
              <a:cs typeface="Times New Roman"/>
              <a:sym typeface="Times New Roman"/>
            </a:endParaRPr>
          </a:p>
          <a:p>
            <a:pPr marL="685800" lvl="0" indent="-285750" algn="l" rtl="0">
              <a:lnSpc>
                <a:spcPct val="90000"/>
              </a:lnSpc>
              <a:spcBef>
                <a:spcPts val="800"/>
              </a:spcBef>
              <a:spcAft>
                <a:spcPts val="0"/>
              </a:spcAft>
              <a:buSzPts val="1900"/>
              <a:buFont typeface="Times New Roman"/>
              <a:buChar char="●"/>
            </a:pPr>
            <a:r>
              <a:rPr lang="en" sz="1900">
                <a:latin typeface="Times New Roman"/>
                <a:ea typeface="Times New Roman"/>
                <a:cs typeface="Times New Roman"/>
                <a:sym typeface="Times New Roman"/>
              </a:rPr>
              <a:t>Sponsorships with sport drink companies (Gatorade, Powerade, Vitamin Water), gear companies (Adidas, Nike)</a:t>
            </a:r>
            <a:endParaRPr sz="1900" dirty="0">
              <a:latin typeface="Times New Roman"/>
              <a:ea typeface="Times New Roman"/>
              <a:cs typeface="Times New Roman"/>
              <a:sym typeface="Times New Roman"/>
            </a:endParaRPr>
          </a:p>
          <a:p>
            <a:pPr marL="685800" lvl="0" indent="-285750" algn="l" rtl="0">
              <a:lnSpc>
                <a:spcPct val="90000"/>
              </a:lnSpc>
              <a:spcBef>
                <a:spcPts val="800"/>
              </a:spcBef>
              <a:spcAft>
                <a:spcPts val="0"/>
              </a:spcAft>
              <a:buSzPts val="1900"/>
              <a:buFont typeface="Times New Roman"/>
              <a:buChar char="●"/>
            </a:pPr>
            <a:r>
              <a:rPr lang="en" sz="1900">
                <a:latin typeface="Times New Roman"/>
                <a:ea typeface="Times New Roman"/>
                <a:cs typeface="Times New Roman"/>
                <a:sym typeface="Times New Roman"/>
              </a:rPr>
              <a:t>Concessions at wrestling events</a:t>
            </a:r>
            <a:endParaRPr sz="1900" dirty="0">
              <a:latin typeface="Times New Roman"/>
              <a:ea typeface="Times New Roman"/>
              <a:cs typeface="Times New Roman"/>
              <a:sym typeface="Times New Roman"/>
            </a:endParaRPr>
          </a:p>
          <a:p>
            <a:pPr marL="685800" lvl="0" indent="-285750" algn="l" rtl="0">
              <a:lnSpc>
                <a:spcPct val="90000"/>
              </a:lnSpc>
              <a:spcBef>
                <a:spcPts val="800"/>
              </a:spcBef>
              <a:spcAft>
                <a:spcPts val="0"/>
              </a:spcAft>
              <a:buSzPts val="1900"/>
              <a:buFont typeface="Times New Roman"/>
              <a:buChar char="●"/>
            </a:pPr>
            <a:r>
              <a:rPr lang="en" sz="1900">
                <a:latin typeface="Times New Roman"/>
                <a:ea typeface="Times New Roman"/>
                <a:cs typeface="Times New Roman"/>
                <a:sym typeface="Times New Roman"/>
              </a:rPr>
              <a:t>Renting out facilities for other entertainment usage.</a:t>
            </a:r>
            <a:endParaRPr sz="1900" dirty="0">
              <a:latin typeface="Times New Roman"/>
              <a:ea typeface="Times New Roman"/>
              <a:cs typeface="Times New Roman"/>
              <a:sym typeface="Times New Roman"/>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1289"/>
        <p:cNvGrpSpPr/>
        <p:nvPr/>
      </p:nvGrpSpPr>
      <p:grpSpPr>
        <a:xfrm>
          <a:off x="0" y="0"/>
          <a:ext cx="0" cy="0"/>
          <a:chOff x="0" y="0"/>
          <a:chExt cx="0" cy="0"/>
        </a:xfrm>
      </p:grpSpPr>
      <p:sp>
        <p:nvSpPr>
          <p:cNvPr id="1290" name="Google Shape;1290;p204"/>
          <p:cNvSpPr txBox="1">
            <a:spLocks noGrp="1"/>
          </p:cNvSpPr>
          <p:nvPr>
            <p:ph type="title"/>
          </p:nvPr>
        </p:nvSpPr>
        <p:spPr>
          <a:xfrm>
            <a:off x="311700" y="123450"/>
            <a:ext cx="8520600" cy="572700"/>
          </a:xfrm>
          <a:prstGeom prst="rect">
            <a:avLst/>
          </a:prstGeom>
          <a:noFill/>
          <a:ln>
            <a:noFill/>
          </a:ln>
        </p:spPr>
        <p:txBody>
          <a:bodyPr spcFirstLastPara="1" wrap="square" lIns="91425" tIns="91425" rIns="91425" bIns="91425" anchor="t" anchorCtr="0">
            <a:noAutofit/>
          </a:bodyPr>
          <a:lstStyle/>
          <a:p>
            <a:pPr marL="914400" lvl="0" indent="457200" algn="l" rtl="0">
              <a:lnSpc>
                <a:spcPct val="100000"/>
              </a:lnSpc>
              <a:spcBef>
                <a:spcPts val="0"/>
              </a:spcBef>
              <a:spcAft>
                <a:spcPts val="0"/>
              </a:spcAft>
              <a:buSzPts val="2800"/>
              <a:buNone/>
            </a:pPr>
            <a:r>
              <a:rPr lang="en" sz="3000"/>
              <a:t>Improving the US Wrestling Price</a:t>
            </a:r>
            <a:endParaRPr sz="3000" dirty="0"/>
          </a:p>
        </p:txBody>
      </p:sp>
      <p:sp>
        <p:nvSpPr>
          <p:cNvPr id="1291" name="Google Shape;1291;p204"/>
          <p:cNvSpPr txBox="1">
            <a:spLocks noGrp="1"/>
          </p:cNvSpPr>
          <p:nvPr>
            <p:ph type="body" idx="1"/>
          </p:nvPr>
        </p:nvSpPr>
        <p:spPr>
          <a:xfrm>
            <a:off x="311700" y="823275"/>
            <a:ext cx="8520600" cy="40809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a:t>There should be more focus on funding for USA Wrestling </a:t>
            </a:r>
            <a:endParaRPr dirty="0"/>
          </a:p>
          <a:p>
            <a:pPr marL="457200" lvl="0" indent="-342900" algn="l" rtl="0">
              <a:lnSpc>
                <a:spcPct val="115000"/>
              </a:lnSpc>
              <a:spcBef>
                <a:spcPts val="0"/>
              </a:spcBef>
              <a:spcAft>
                <a:spcPts val="0"/>
              </a:spcAft>
              <a:buSzPts val="1800"/>
              <a:buChar char="●"/>
            </a:pPr>
            <a:r>
              <a:rPr lang="en"/>
              <a:t>A way this can be improved is through crowdfunding especially for mass members.</a:t>
            </a:r>
            <a:endParaRPr dirty="0"/>
          </a:p>
          <a:p>
            <a:pPr marL="457200" lvl="0" indent="-342900" algn="l" rtl="0">
              <a:lnSpc>
                <a:spcPct val="115000"/>
              </a:lnSpc>
              <a:spcBef>
                <a:spcPts val="0"/>
              </a:spcBef>
              <a:spcAft>
                <a:spcPts val="0"/>
              </a:spcAft>
              <a:buSzPts val="1800"/>
              <a:buChar char="●"/>
            </a:pPr>
            <a:r>
              <a:rPr lang="en"/>
              <a:t>Crowdfunding is fundraising small donations from a large group and since there is a broader range of ways to fund such as gofundme, cashapp, and social media to spread awareness, wrestling teams can profit off of mini events and refreshments.</a:t>
            </a:r>
            <a:endParaRPr dirty="0"/>
          </a:p>
          <a:p>
            <a:pPr marL="457200" lvl="0" indent="-342900" algn="l" rtl="0">
              <a:lnSpc>
                <a:spcPct val="115000"/>
              </a:lnSpc>
              <a:spcBef>
                <a:spcPts val="0"/>
              </a:spcBef>
              <a:spcAft>
                <a:spcPts val="0"/>
              </a:spcAft>
              <a:buSzPts val="1800"/>
              <a:buChar char="●"/>
            </a:pPr>
            <a:r>
              <a:rPr lang="en"/>
              <a:t>Some of these include family bowling, parent-athlete dinner, and laser tagging.</a:t>
            </a:r>
            <a:endParaRPr dirty="0"/>
          </a:p>
          <a:p>
            <a:pPr marL="457200" lvl="0" indent="-342900" algn="l" rtl="0">
              <a:lnSpc>
                <a:spcPct val="115000"/>
              </a:lnSpc>
              <a:spcBef>
                <a:spcPts val="0"/>
              </a:spcBef>
              <a:spcAft>
                <a:spcPts val="0"/>
              </a:spcAft>
              <a:buSzPts val="1800"/>
              <a:buChar char="●"/>
            </a:pPr>
            <a:r>
              <a:rPr lang="en" sz="1400" b="1"/>
              <a:t>theMatBoss. (n.d.). Blog. Retrieved April 4, 2020, from </a:t>
            </a:r>
            <a:r>
              <a:rPr lang="en" sz="1400" b="1" u="sng">
                <a:solidFill>
                  <a:schemeClr val="hlink"/>
                </a:solidFill>
                <a:hlinkClick r:id="rId3"/>
              </a:rPr>
              <a:t>https://matboss.com/how-wrestling-programs-can-raise-more-money-than-ever-through-crowdfunding/</a:t>
            </a:r>
            <a:endParaRP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1295"/>
        <p:cNvGrpSpPr/>
        <p:nvPr/>
      </p:nvGrpSpPr>
      <p:grpSpPr>
        <a:xfrm>
          <a:off x="0" y="0"/>
          <a:ext cx="0" cy="0"/>
          <a:chOff x="0" y="0"/>
          <a:chExt cx="0" cy="0"/>
        </a:xfrm>
      </p:grpSpPr>
      <p:sp>
        <p:nvSpPr>
          <p:cNvPr id="1296" name="Google Shape;1296;p205"/>
          <p:cNvSpPr txBox="1">
            <a:spLocks noGrp="1"/>
          </p:cNvSpPr>
          <p:nvPr>
            <p:ph type="title"/>
          </p:nvPr>
        </p:nvSpPr>
        <p:spPr>
          <a:xfrm>
            <a:off x="311700" y="2118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Improving the US Wrestling Price Cont.</a:t>
            </a:r>
            <a:endParaRPr dirty="0"/>
          </a:p>
        </p:txBody>
      </p:sp>
      <p:sp>
        <p:nvSpPr>
          <p:cNvPr id="1297" name="Google Shape;1297;p205"/>
          <p:cNvSpPr txBox="1">
            <a:spLocks noGrp="1"/>
          </p:cNvSpPr>
          <p:nvPr>
            <p:ph type="body" idx="1"/>
          </p:nvPr>
        </p:nvSpPr>
        <p:spPr>
          <a:xfrm>
            <a:off x="0" y="784550"/>
            <a:ext cx="9144000" cy="41259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0"/>
              </a:spcBef>
              <a:spcAft>
                <a:spcPts val="0"/>
              </a:spcAft>
              <a:buSzPts val="1600"/>
              <a:buChar char="●"/>
            </a:pPr>
            <a:r>
              <a:rPr lang="en" sz="1600">
                <a:solidFill>
                  <a:srgbClr val="333333"/>
                </a:solidFill>
                <a:highlight>
                  <a:srgbClr val="FFFFFF"/>
                </a:highlight>
              </a:rPr>
              <a:t>For the elite members, we need to utilize the better quality facilities more in the appropriate times.</a:t>
            </a:r>
            <a:endParaRPr sz="1600" dirty="0">
              <a:solidFill>
                <a:srgbClr val="333333"/>
              </a:solidFill>
              <a:highlight>
                <a:srgbClr val="FFFFFF"/>
              </a:highlight>
            </a:endParaRPr>
          </a:p>
          <a:p>
            <a:pPr marL="457200" lvl="0" indent="-330200" algn="l" rtl="0">
              <a:lnSpc>
                <a:spcPct val="115000"/>
              </a:lnSpc>
              <a:spcBef>
                <a:spcPts val="0"/>
              </a:spcBef>
              <a:spcAft>
                <a:spcPts val="0"/>
              </a:spcAft>
              <a:buSzPts val="1600"/>
              <a:buChar char="●"/>
            </a:pPr>
            <a:r>
              <a:rPr lang="en" sz="1600">
                <a:solidFill>
                  <a:srgbClr val="333333"/>
                </a:solidFill>
                <a:highlight>
                  <a:srgbClr val="FFFFFF"/>
                </a:highlight>
              </a:rPr>
              <a:t>Wrestling tournaments should be held at stadiums and colleges for the elite national competitors such as college, professional and olympic wrestlers.</a:t>
            </a:r>
            <a:endParaRPr sz="1600" dirty="0">
              <a:solidFill>
                <a:srgbClr val="333333"/>
              </a:solidFill>
              <a:highlight>
                <a:srgbClr val="FFFFFF"/>
              </a:highlight>
            </a:endParaRPr>
          </a:p>
          <a:p>
            <a:pPr marL="457200" lvl="0" indent="-330200" algn="l" rtl="0">
              <a:lnSpc>
                <a:spcPct val="115000"/>
              </a:lnSpc>
              <a:spcBef>
                <a:spcPts val="0"/>
              </a:spcBef>
              <a:spcAft>
                <a:spcPts val="0"/>
              </a:spcAft>
              <a:buClr>
                <a:srgbClr val="333333"/>
              </a:buClr>
              <a:buSzPts val="1600"/>
              <a:buChar char="●"/>
            </a:pPr>
            <a:r>
              <a:rPr lang="en" sz="1600">
                <a:solidFill>
                  <a:srgbClr val="333333"/>
                </a:solidFill>
                <a:highlight>
                  <a:srgbClr val="FFFFFF"/>
                </a:highlight>
              </a:rPr>
              <a:t>With elite members having access to these stadiums, they can generate enough revenue for the city particularly professionals because fans will pay for the more experienced wrestlers due to better entertainment. </a:t>
            </a:r>
            <a:endParaRPr sz="1600" dirty="0">
              <a:solidFill>
                <a:srgbClr val="333333"/>
              </a:solidFill>
              <a:highlight>
                <a:srgbClr val="FFFFFF"/>
              </a:highlight>
            </a:endParaRPr>
          </a:p>
          <a:p>
            <a:pPr marL="457200" lvl="0" indent="-330200" algn="l" rtl="0">
              <a:lnSpc>
                <a:spcPct val="115000"/>
              </a:lnSpc>
              <a:spcBef>
                <a:spcPts val="0"/>
              </a:spcBef>
              <a:spcAft>
                <a:spcPts val="0"/>
              </a:spcAft>
              <a:buClr>
                <a:srgbClr val="333333"/>
              </a:buClr>
              <a:buSzPts val="1600"/>
              <a:buChar char="●"/>
            </a:pPr>
            <a:r>
              <a:rPr lang="en" sz="1600">
                <a:solidFill>
                  <a:srgbClr val="333333"/>
                </a:solidFill>
                <a:highlight>
                  <a:srgbClr val="FFFFFF"/>
                </a:highlight>
              </a:rPr>
              <a:t>For example, Wrestlemania is an annual WWE pay-per-view (PPV) event that generates millions of dollars in revenue. Because they have the best wrestlers performing in this PPV event, it is expected that they have a high-quality facility for not only the matches but to also tour around the stadium and enjoy the festivities beforehand.</a:t>
            </a:r>
            <a:endParaRPr sz="1600" dirty="0">
              <a:solidFill>
                <a:srgbClr val="333333"/>
              </a:solidFill>
              <a:highlight>
                <a:srgbClr val="FFFFFF"/>
              </a:highlight>
            </a:endParaRPr>
          </a:p>
          <a:p>
            <a:pPr marL="457200" lvl="0" indent="-330200" algn="l" rtl="0">
              <a:lnSpc>
                <a:spcPct val="115000"/>
              </a:lnSpc>
              <a:spcBef>
                <a:spcPts val="0"/>
              </a:spcBef>
              <a:spcAft>
                <a:spcPts val="0"/>
              </a:spcAft>
              <a:buSzPts val="1600"/>
              <a:buChar char="●"/>
            </a:pPr>
            <a:r>
              <a:rPr lang="en" sz="1600" b="1">
                <a:solidFill>
                  <a:srgbClr val="333333"/>
                </a:solidFill>
                <a:highlight>
                  <a:srgbClr val="FFFFFF"/>
                </a:highlight>
              </a:rPr>
              <a:t>Staszewski, J. (2020, March 12). WWE's WrestleMania generates $165 million for New York, New Jersey area. Retrieved April 5, 2020, from </a:t>
            </a:r>
            <a:r>
              <a:rPr lang="en" sz="1600" b="1" u="sng">
                <a:solidFill>
                  <a:schemeClr val="hlink"/>
                </a:solidFill>
                <a:highlight>
                  <a:srgbClr val="FFFFFF"/>
                </a:highlight>
                <a:hlinkClick r:id="rId3"/>
              </a:rPr>
              <a:t>https://nypost.com/2019/11/11/wwes-wrestlemania-generates-165-million-for-tri-state-area/</a:t>
            </a:r>
            <a:endParaRPr sz="16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95"/>
          <p:cNvSpPr txBox="1">
            <a:spLocks noGrp="1"/>
          </p:cNvSpPr>
          <p:nvPr>
            <p:ph type="title"/>
          </p:nvPr>
        </p:nvSpPr>
        <p:spPr>
          <a:xfrm>
            <a:off x="311700" y="368300"/>
            <a:ext cx="8520600" cy="8890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86" name="Google Shape;486;p95"/>
          <p:cNvSpPr txBox="1"/>
          <p:nvPr/>
        </p:nvSpPr>
        <p:spPr>
          <a:xfrm>
            <a:off x="825500" y="1257300"/>
            <a:ext cx="7594600" cy="264687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rgbClr val="000000"/>
                </a:solidFill>
                <a:latin typeface="Arial"/>
                <a:ea typeface="Arial"/>
                <a:cs typeface="Arial"/>
                <a:sym typeface="Arial"/>
              </a:rPr>
              <a:t>Collegiate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NCAA has seen a decrease in wrestling programs since it became championship based in 1928. Over 130 Division 1 colleges have dropped their wrestling programs since 1970 and over 170 have been dropped since the establishment of college wrestling. The sport of wrestling has also lost a grand total of well over 600 collegiate programs, losing notable programs such as Alabama, Auburn, UCLA, and Boston College.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1" u="none" strike="noStrike" cap="none">
                <a:solidFill>
                  <a:srgbClr val="000000"/>
                </a:solidFill>
                <a:latin typeface="Arial"/>
                <a:ea typeface="Arial"/>
                <a:cs typeface="Arial"/>
                <a:sym typeface="Arial"/>
              </a:rPr>
              <a:t>Dropped Collegiate Programs. (2018). Retrieved October 1, 2019, from http://www.nwcaonline.com/dropped-collegiate-programs</a:t>
            </a:r>
            <a:endParaRPr sz="1100" b="0" i="0" u="none" strike="noStrike" cap="none" dirty="0">
              <a:solidFill>
                <a:srgbClr val="000000"/>
              </a:solidFill>
              <a:latin typeface="Arial"/>
              <a:ea typeface="Arial"/>
              <a:cs typeface="Arial"/>
              <a:sym typeface="Arial"/>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1301"/>
        <p:cNvGrpSpPr/>
        <p:nvPr/>
      </p:nvGrpSpPr>
      <p:grpSpPr>
        <a:xfrm>
          <a:off x="0" y="0"/>
          <a:ext cx="0" cy="0"/>
          <a:chOff x="0" y="0"/>
          <a:chExt cx="0" cy="0"/>
        </a:xfrm>
      </p:grpSpPr>
      <p:sp>
        <p:nvSpPr>
          <p:cNvPr id="1302" name="Google Shape;1302;p206"/>
          <p:cNvSpPr txBox="1">
            <a:spLocks noGrp="1"/>
          </p:cNvSpPr>
          <p:nvPr>
            <p:ph type="title"/>
          </p:nvPr>
        </p:nvSpPr>
        <p:spPr>
          <a:xfrm>
            <a:off x="311700" y="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USA Wrestling Participation</a:t>
            </a:r>
            <a:endParaRPr dirty="0"/>
          </a:p>
        </p:txBody>
      </p:sp>
      <p:sp>
        <p:nvSpPr>
          <p:cNvPr id="1303" name="Google Shape;1303;p206"/>
          <p:cNvSpPr txBox="1">
            <a:spLocks noGrp="1"/>
          </p:cNvSpPr>
          <p:nvPr>
            <p:ph type="body" idx="1"/>
          </p:nvPr>
        </p:nvSpPr>
        <p:spPr>
          <a:xfrm>
            <a:off x="0" y="959450"/>
            <a:ext cx="4311600" cy="3843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 sz="1200"/>
              <a:t>- </a:t>
            </a:r>
            <a:r>
              <a:rPr lang="en" sz="1200">
                <a:solidFill>
                  <a:srgbClr val="333333"/>
                </a:solidFill>
                <a:highlight>
                  <a:srgbClr val="FFFFFF"/>
                </a:highlight>
              </a:rPr>
              <a:t>The National Federation of State High School Associations (NFHS) has released its 2018-19 High School Participation Survey, and the sport of wrestling has grown in all five categories reported.</a:t>
            </a:r>
            <a:endParaRPr sz="1200" dirty="0">
              <a:solidFill>
                <a:srgbClr val="333333"/>
              </a:solidFill>
              <a:highlight>
                <a:srgbClr val="FFFFFF"/>
              </a:highlight>
            </a:endParaRPr>
          </a:p>
          <a:p>
            <a:pPr marL="0" lvl="0" indent="0" algn="l" rtl="0">
              <a:lnSpc>
                <a:spcPct val="115000"/>
              </a:lnSpc>
              <a:spcBef>
                <a:spcPts val="1600"/>
              </a:spcBef>
              <a:spcAft>
                <a:spcPts val="0"/>
              </a:spcAft>
              <a:buSzPts val="1400"/>
              <a:buNone/>
            </a:pPr>
            <a:r>
              <a:rPr lang="en">
                <a:solidFill>
                  <a:srgbClr val="333333"/>
                </a:solidFill>
                <a:highlight>
                  <a:srgbClr val="FFFFFF"/>
                </a:highlight>
              </a:rPr>
              <a:t>- </a:t>
            </a:r>
            <a:r>
              <a:rPr lang="en" sz="1200">
                <a:solidFill>
                  <a:srgbClr val="333333"/>
                </a:solidFill>
                <a:highlight>
                  <a:srgbClr val="FFFFFF"/>
                </a:highlight>
              </a:rPr>
              <a:t>The biggest jump within wrestling came in girls wrestling, which grew for its 30th straight year.</a:t>
            </a:r>
            <a:endParaRPr sz="1200" dirty="0">
              <a:solidFill>
                <a:srgbClr val="333333"/>
              </a:solidFill>
              <a:highlight>
                <a:srgbClr val="FFFFFF"/>
              </a:highlight>
            </a:endParaRPr>
          </a:p>
          <a:p>
            <a:pPr marL="0" lvl="0" indent="0" algn="l" rtl="0">
              <a:lnSpc>
                <a:spcPct val="115000"/>
              </a:lnSpc>
              <a:spcBef>
                <a:spcPts val="1600"/>
              </a:spcBef>
              <a:spcAft>
                <a:spcPts val="0"/>
              </a:spcAft>
              <a:buSzPts val="1400"/>
              <a:buNone/>
            </a:pPr>
            <a:r>
              <a:rPr lang="en">
                <a:solidFill>
                  <a:schemeClr val="dk1"/>
                </a:solidFill>
              </a:rPr>
              <a:t>- </a:t>
            </a:r>
            <a:r>
              <a:rPr lang="en" sz="1200">
                <a:solidFill>
                  <a:srgbClr val="333333"/>
                </a:solidFill>
                <a:highlight>
                  <a:srgbClr val="FFFFFF"/>
                </a:highlight>
              </a:rPr>
              <a:t>There were 21,124 girls participants in 2018-19, an increase of 4,562 athletes from the year before. This is a tremendous 27.5% increase from last year.</a:t>
            </a:r>
            <a:endParaRPr sz="1200" dirty="0">
              <a:solidFill>
                <a:srgbClr val="333333"/>
              </a:solidFill>
              <a:highlight>
                <a:srgbClr val="FFFFFF"/>
              </a:highlight>
            </a:endParaRPr>
          </a:p>
          <a:p>
            <a:pPr marL="0" lvl="0" indent="0" algn="l" rtl="0">
              <a:lnSpc>
                <a:spcPct val="115000"/>
              </a:lnSpc>
              <a:spcBef>
                <a:spcPts val="1600"/>
              </a:spcBef>
              <a:spcAft>
                <a:spcPts val="0"/>
              </a:spcAft>
              <a:buClr>
                <a:schemeClr val="dk1"/>
              </a:buClr>
              <a:buSzPts val="1100"/>
              <a:buFont typeface="Arial"/>
              <a:buNone/>
            </a:pPr>
            <a:r>
              <a:rPr lang="en" sz="1200">
                <a:solidFill>
                  <a:srgbClr val="333333"/>
                </a:solidFill>
                <a:highlight>
                  <a:srgbClr val="FFFFFF"/>
                </a:highlight>
              </a:rPr>
              <a:t>- Girls high school wrestling has climbed to the No. 17 most popular high school sport for girls. There are currently 18 state high school associations which have developed or announced official girls high school wrestling championships, an increase from just six two seasons ago.</a:t>
            </a:r>
            <a:endParaRPr sz="1200" dirty="0">
              <a:solidFill>
                <a:srgbClr val="333333"/>
              </a:solidFill>
              <a:highlight>
                <a:srgbClr val="FFFFFF"/>
              </a:highlight>
            </a:endParaRPr>
          </a:p>
          <a:p>
            <a:pPr marL="0" lvl="0" indent="0" algn="l" rtl="0">
              <a:lnSpc>
                <a:spcPct val="115000"/>
              </a:lnSpc>
              <a:spcBef>
                <a:spcPts val="1600"/>
              </a:spcBef>
              <a:spcAft>
                <a:spcPts val="1600"/>
              </a:spcAft>
              <a:buSzPts val="1400"/>
              <a:buNone/>
            </a:pPr>
            <a:endParaRPr dirty="0">
              <a:solidFill>
                <a:srgbClr val="333333"/>
              </a:solidFill>
              <a:highlight>
                <a:srgbClr val="FFFFFF"/>
              </a:highlight>
            </a:endParaRPr>
          </a:p>
        </p:txBody>
      </p:sp>
      <p:sp>
        <p:nvSpPr>
          <p:cNvPr id="1304" name="Google Shape;1304;p206"/>
          <p:cNvSpPr txBox="1">
            <a:spLocks noGrp="1"/>
          </p:cNvSpPr>
          <p:nvPr>
            <p:ph type="body" idx="2"/>
          </p:nvPr>
        </p:nvSpPr>
        <p:spPr>
          <a:xfrm>
            <a:off x="4572000" y="751250"/>
            <a:ext cx="4572000" cy="42597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 sz="1200">
                <a:solidFill>
                  <a:srgbClr val="333333"/>
                </a:solidFill>
                <a:highlight>
                  <a:srgbClr val="FFFFFF"/>
                </a:highlight>
              </a:rPr>
              <a:t>Boys high school wrestling remained the No. 7 sport among boys on the high school level in terms of participants, and the No. 8 sport for boys in terms of number of schools.</a:t>
            </a:r>
            <a:endParaRPr sz="1200" dirty="0">
              <a:solidFill>
                <a:srgbClr val="333333"/>
              </a:solidFill>
              <a:highlight>
                <a:srgbClr val="FFFFFF"/>
              </a:highlight>
            </a:endParaRPr>
          </a:p>
          <a:p>
            <a:pPr marL="457200" lvl="0" indent="-304800" algn="l" rtl="0">
              <a:lnSpc>
                <a:spcPct val="115000"/>
              </a:lnSpc>
              <a:spcBef>
                <a:spcPts val="0"/>
              </a:spcBef>
              <a:spcAft>
                <a:spcPts val="0"/>
              </a:spcAft>
              <a:buClr>
                <a:srgbClr val="333333"/>
              </a:buClr>
              <a:buSzPts val="1200"/>
              <a:buChar char="●"/>
            </a:pPr>
            <a:r>
              <a:rPr lang="en" sz="1200">
                <a:solidFill>
                  <a:srgbClr val="333333"/>
                </a:solidFill>
                <a:highlight>
                  <a:srgbClr val="FFFFFF"/>
                </a:highlight>
              </a:rPr>
              <a:t>In 2018-19, boys high school wrestling grew to 247,441 athletes, an increase of 1,877 athletes from last year. Among the top 10 participation sports for boys, wrestling saw the third biggest increase, behind only track and soccer.</a:t>
            </a:r>
            <a:endParaRPr sz="1200" dirty="0">
              <a:solidFill>
                <a:srgbClr val="333333"/>
              </a:solidFill>
              <a:highlight>
                <a:srgbClr val="FFFFFF"/>
              </a:highlight>
            </a:endParaRPr>
          </a:p>
          <a:p>
            <a:pPr marL="457200" lvl="0" indent="-304800" algn="l" rtl="0">
              <a:lnSpc>
                <a:spcPct val="115000"/>
              </a:lnSpc>
              <a:spcBef>
                <a:spcPts val="0"/>
              </a:spcBef>
              <a:spcAft>
                <a:spcPts val="0"/>
              </a:spcAft>
              <a:buClr>
                <a:srgbClr val="333333"/>
              </a:buClr>
              <a:buSzPts val="1200"/>
              <a:buChar char="●"/>
            </a:pPr>
            <a:r>
              <a:rPr lang="en" sz="1200">
                <a:solidFill>
                  <a:srgbClr val="333333"/>
                </a:solidFill>
                <a:highlight>
                  <a:srgbClr val="FFFFFF"/>
                </a:highlight>
              </a:rPr>
              <a:t>The combined number of high school wrestlers, including both boys and girls, grew to 268,565, an increase of 6,439 athletes, which comes in at a 2.5% growth.</a:t>
            </a:r>
            <a:endParaRPr sz="1200" dirty="0">
              <a:solidFill>
                <a:srgbClr val="333333"/>
              </a:solidFill>
              <a:highlight>
                <a:srgbClr val="FFFFFF"/>
              </a:highlight>
            </a:endParaRPr>
          </a:p>
          <a:p>
            <a:pPr marL="457200" lvl="0" indent="-317500" algn="l" rtl="0">
              <a:lnSpc>
                <a:spcPct val="115000"/>
              </a:lnSpc>
              <a:spcBef>
                <a:spcPts val="0"/>
              </a:spcBef>
              <a:spcAft>
                <a:spcPts val="0"/>
              </a:spcAft>
              <a:buSzPts val="1400"/>
              <a:buFont typeface="Times New Roman"/>
              <a:buChar char="●"/>
            </a:pPr>
            <a:r>
              <a:rPr lang="en">
                <a:solidFill>
                  <a:srgbClr val="333333"/>
                </a:solidFill>
                <a:highlight>
                  <a:srgbClr val="FFFFFF"/>
                </a:highlight>
                <a:latin typeface="Times New Roman"/>
                <a:ea typeface="Times New Roman"/>
                <a:cs typeface="Times New Roman"/>
                <a:sym typeface="Times New Roman"/>
              </a:rPr>
              <a:t>Abbott, G. (2019, August 26). NFHS reports high school wrestling participation up for boys and girls in all categories for 2018-19. Retrieved April 23, 2020, from </a:t>
            </a:r>
            <a:r>
              <a:rPr lang="en" u="sng">
                <a:solidFill>
                  <a:schemeClr val="hlink"/>
                </a:solidFill>
                <a:highlight>
                  <a:srgbClr val="FFFFFF"/>
                </a:highlight>
                <a:latin typeface="Times New Roman"/>
                <a:ea typeface="Times New Roman"/>
                <a:cs typeface="Times New Roman"/>
                <a:sym typeface="Times New Roman"/>
                <a:hlinkClick r:id="rId3"/>
              </a:rPr>
              <a:t>https://www.teamusa.org/usa-wrestling/features/2019/august/26/nfhs-stats-show-high-school-wrestling-growing-in-all-categories</a:t>
            </a:r>
            <a:endParaRPr dirty="0"/>
          </a:p>
        </p:txBody>
      </p:sp>
      <p:sp>
        <p:nvSpPr>
          <p:cNvPr id="1305" name="Google Shape;1305;p206"/>
          <p:cNvSpPr txBox="1"/>
          <p:nvPr/>
        </p:nvSpPr>
        <p:spPr>
          <a:xfrm>
            <a:off x="218600" y="4802750"/>
            <a:ext cx="1453200" cy="21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Janard Jones</a:t>
            </a:r>
            <a:endParaRP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1309"/>
        <p:cNvGrpSpPr/>
        <p:nvPr/>
      </p:nvGrpSpPr>
      <p:grpSpPr>
        <a:xfrm>
          <a:off x="0" y="0"/>
          <a:ext cx="0" cy="0"/>
          <a:chOff x="0" y="0"/>
          <a:chExt cx="0" cy="0"/>
        </a:xfrm>
      </p:grpSpPr>
      <p:sp>
        <p:nvSpPr>
          <p:cNvPr id="1310" name="Google Shape;1310;p20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What this means for USAW Price?</a:t>
            </a:r>
            <a:endParaRPr dirty="0"/>
          </a:p>
        </p:txBody>
      </p:sp>
      <p:sp>
        <p:nvSpPr>
          <p:cNvPr id="1311" name="Google Shape;1311;p20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 sz="1400"/>
              <a:t>More participation in USAW amongst the youth increases the revenue being brought into the Wrestling Business. Some ways USAW can help increase the revenue is by competing in more tournaments, building sponsorships with other companies, and possibly eliminate wasteless expenses. </a:t>
            </a:r>
            <a:r>
              <a:rPr lang="en" sz="1200">
                <a:solidFill>
                  <a:srgbClr val="333333"/>
                </a:solidFill>
                <a:highlight>
                  <a:srgbClr val="FFFFFF"/>
                </a:highlight>
                <a:latin typeface="Times New Roman"/>
                <a:ea typeface="Times New Roman"/>
                <a:cs typeface="Times New Roman"/>
                <a:sym typeface="Times New Roman"/>
              </a:rPr>
              <a:t>Chilson, M. (2017, March 19). Kids wrestling tournament is an economic boon for Topeka. Retrieved April 25, 2020, from </a:t>
            </a:r>
            <a:r>
              <a:rPr lang="en" sz="1200" u="sng">
                <a:solidFill>
                  <a:schemeClr val="hlink"/>
                </a:solidFill>
                <a:highlight>
                  <a:srgbClr val="FFFFFF"/>
                </a:highlight>
                <a:latin typeface="Times New Roman"/>
                <a:ea typeface="Times New Roman"/>
                <a:cs typeface="Times New Roman"/>
                <a:sym typeface="Times New Roman"/>
                <a:hlinkClick r:id="rId3"/>
              </a:rPr>
              <a:t>https://www.cjonline.com/news/local/business/2017-03-18/kids-wrestling-tournament-economic-boon-topeka</a:t>
            </a:r>
            <a:endParaRPr sz="1400" dirty="0"/>
          </a:p>
          <a:p>
            <a:pPr marL="457200" lvl="0" indent="-317500" algn="l" rtl="0">
              <a:lnSpc>
                <a:spcPct val="115000"/>
              </a:lnSpc>
              <a:spcBef>
                <a:spcPts val="0"/>
              </a:spcBef>
              <a:spcAft>
                <a:spcPts val="0"/>
              </a:spcAft>
              <a:buSzPts val="1400"/>
              <a:buChar char="●"/>
            </a:pPr>
            <a:r>
              <a:rPr lang="en" sz="1400"/>
              <a:t>However, high schools cut wrestling out of their school budgets sometimes in order to save funds for the school and focus on what is “necessary” to make money. </a:t>
            </a:r>
            <a:r>
              <a:rPr lang="en" sz="1400">
                <a:solidFill>
                  <a:srgbClr val="333333"/>
                </a:solidFill>
                <a:highlight>
                  <a:schemeClr val="lt1"/>
                </a:highlight>
              </a:rPr>
              <a:t>Perry, N. (2019, November 6). Increasing Student Participation, Retention in High School Sports. Retrieved April 24, 2020, from </a:t>
            </a:r>
            <a:r>
              <a:rPr lang="en" sz="1400" u="sng">
                <a:solidFill>
                  <a:schemeClr val="hlink"/>
                </a:solidFill>
                <a:highlight>
                  <a:schemeClr val="lt1"/>
                </a:highlight>
                <a:hlinkClick r:id="rId4"/>
              </a:rPr>
              <a:t>https://www.nfhs.org/articles/increasing-student-participation-retention-in-high-school-sports/</a:t>
            </a:r>
            <a:endParaRPr sz="1400" dirty="0"/>
          </a:p>
          <a:p>
            <a:pPr marL="457200" lvl="0" indent="-317500" algn="l" rtl="0">
              <a:lnSpc>
                <a:spcPct val="115000"/>
              </a:lnSpc>
              <a:spcBef>
                <a:spcPts val="0"/>
              </a:spcBef>
              <a:spcAft>
                <a:spcPts val="0"/>
              </a:spcAft>
              <a:buSzPts val="1400"/>
              <a:buChar char="●"/>
            </a:pPr>
            <a:r>
              <a:rPr lang="en" sz="1400">
                <a:solidFill>
                  <a:srgbClr val="5F5B61"/>
                </a:solidFill>
                <a:highlight>
                  <a:srgbClr val="FFFFFF"/>
                </a:highlight>
              </a:rPr>
              <a:t>Specialization – or students focusing all their abilities on one sport – also brings about negative effects on overall participation, especially at the youth sports level. </a:t>
            </a:r>
            <a:r>
              <a:rPr lang="en" sz="1400">
                <a:solidFill>
                  <a:srgbClr val="333333"/>
                </a:solidFill>
                <a:highlight>
                  <a:srgbClr val="FFFFFF"/>
                </a:highlight>
              </a:rPr>
              <a:t>Perry, N. (2019, November 6). Increasing Student Participation, Retention in High School Sports. Retrieved April 24, 2020, from </a:t>
            </a:r>
            <a:r>
              <a:rPr lang="en" sz="1400" u="sng">
                <a:solidFill>
                  <a:schemeClr val="hlink"/>
                </a:solidFill>
                <a:highlight>
                  <a:srgbClr val="FFFFFF"/>
                </a:highlight>
                <a:hlinkClick r:id="rId4"/>
              </a:rPr>
              <a:t>https://www.nfhs.org/articles/increasing-student-participation-retention-in-high-school-sports/</a:t>
            </a:r>
            <a:endParaRPr sz="1400" dirty="0"/>
          </a:p>
        </p:txBody>
      </p:sp>
      <p:sp>
        <p:nvSpPr>
          <p:cNvPr id="1312" name="Google Shape;1312;p207"/>
          <p:cNvSpPr txBox="1"/>
          <p:nvPr/>
        </p:nvSpPr>
        <p:spPr>
          <a:xfrm>
            <a:off x="7586650" y="4793650"/>
            <a:ext cx="1851600" cy="23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Janard Jones</a:t>
            </a:r>
            <a:endParaRP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1316"/>
        <p:cNvGrpSpPr/>
        <p:nvPr/>
      </p:nvGrpSpPr>
      <p:grpSpPr>
        <a:xfrm>
          <a:off x="0" y="0"/>
          <a:ext cx="0" cy="0"/>
          <a:chOff x="0" y="0"/>
          <a:chExt cx="0" cy="0"/>
        </a:xfrm>
      </p:grpSpPr>
      <p:sp>
        <p:nvSpPr>
          <p:cNvPr id="1317" name="Google Shape;1317;p208"/>
          <p:cNvSpPr txBox="1">
            <a:spLocks noGrp="1"/>
          </p:cNvSpPr>
          <p:nvPr>
            <p:ph type="title"/>
          </p:nvPr>
        </p:nvSpPr>
        <p:spPr>
          <a:xfrm>
            <a:off x="311700" y="154375"/>
            <a:ext cx="8832300" cy="919800"/>
          </a:xfrm>
          <a:prstGeom prst="rect">
            <a:avLst/>
          </a:prstGeom>
          <a:noFill/>
          <a:ln>
            <a:noFill/>
          </a:ln>
        </p:spPr>
        <p:txBody>
          <a:bodyPr spcFirstLastPara="1" wrap="square" lIns="91425" tIns="91425" rIns="91425" bIns="91425" anchor="t" anchorCtr="0">
            <a:noAutofit/>
          </a:bodyPr>
          <a:lstStyle/>
          <a:p>
            <a:pPr marL="914400" lvl="0" indent="457200" algn="l" rtl="0">
              <a:lnSpc>
                <a:spcPct val="100000"/>
              </a:lnSpc>
              <a:spcBef>
                <a:spcPts val="0"/>
              </a:spcBef>
              <a:spcAft>
                <a:spcPts val="0"/>
              </a:spcAft>
              <a:buSzPts val="2800"/>
              <a:buNone/>
            </a:pPr>
            <a:r>
              <a:rPr lang="en" sz="2400"/>
              <a:t>How can we improve Participation and Improve Performance?</a:t>
            </a:r>
            <a:endParaRPr sz="2400" dirty="0"/>
          </a:p>
        </p:txBody>
      </p:sp>
      <p:sp>
        <p:nvSpPr>
          <p:cNvPr id="1318" name="Google Shape;1318;p208"/>
          <p:cNvSpPr txBox="1">
            <a:spLocks noGrp="1"/>
          </p:cNvSpPr>
          <p:nvPr>
            <p:ph type="body" idx="1"/>
          </p:nvPr>
        </p:nvSpPr>
        <p:spPr>
          <a:xfrm>
            <a:off x="311700" y="1152475"/>
            <a:ext cx="8520600" cy="390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t>- Using music as part of pre-match and timeout entertainment can get fans involved and excited for wrestling matches.</a:t>
            </a:r>
            <a:endParaRPr dirty="0"/>
          </a:p>
          <a:p>
            <a:pPr marL="0" lvl="0" indent="0" algn="l" rtl="0">
              <a:lnSpc>
                <a:spcPct val="115000"/>
              </a:lnSpc>
              <a:spcBef>
                <a:spcPts val="1600"/>
              </a:spcBef>
              <a:spcAft>
                <a:spcPts val="0"/>
              </a:spcAft>
              <a:buSzPts val="1800"/>
              <a:buNone/>
            </a:pPr>
            <a:r>
              <a:rPr lang="en"/>
              <a:t>- Bring alumni back to help teach younger wrestlers winning strategies and tactics to improve their performance.</a:t>
            </a:r>
            <a:endParaRPr dirty="0"/>
          </a:p>
          <a:p>
            <a:pPr marL="0" lvl="0" indent="0" algn="l" rtl="0">
              <a:lnSpc>
                <a:spcPct val="115000"/>
              </a:lnSpc>
              <a:spcBef>
                <a:spcPts val="1600"/>
              </a:spcBef>
              <a:spcAft>
                <a:spcPts val="0"/>
              </a:spcAft>
              <a:buSzPts val="1800"/>
              <a:buNone/>
            </a:pPr>
            <a:r>
              <a:rPr lang="en"/>
              <a:t>- Live stream matches through social networks such as Facebook, Twitch, Youtube, etc…</a:t>
            </a:r>
            <a:endParaRPr dirty="0"/>
          </a:p>
          <a:p>
            <a:pPr marL="0" lvl="0" indent="0" algn="l" rtl="0">
              <a:lnSpc>
                <a:spcPct val="115000"/>
              </a:lnSpc>
              <a:spcBef>
                <a:spcPts val="1600"/>
              </a:spcBef>
              <a:spcAft>
                <a:spcPts val="0"/>
              </a:spcAft>
              <a:buSzPts val="1800"/>
              <a:buNone/>
            </a:pPr>
            <a:r>
              <a:rPr lang="en"/>
              <a:t>-Building a team website and utilize social media accounts to help promote the team.</a:t>
            </a:r>
            <a:endParaRPr dirty="0"/>
          </a:p>
          <a:p>
            <a:pPr marL="0" lvl="0" indent="0" algn="l" rtl="0">
              <a:lnSpc>
                <a:spcPct val="115000"/>
              </a:lnSpc>
              <a:spcBef>
                <a:spcPts val="1600"/>
              </a:spcBef>
              <a:spcAft>
                <a:spcPts val="1600"/>
              </a:spcAft>
              <a:buSzPts val="1800"/>
              <a:buNone/>
            </a:pPr>
            <a:r>
              <a:rPr lang="en" sz="1400">
                <a:solidFill>
                  <a:srgbClr val="333333"/>
                </a:solidFill>
                <a:highlight>
                  <a:srgbClr val="FFFFFF"/>
                </a:highlight>
              </a:rPr>
              <a:t>Reasbeck, J. (2013, May 17). How can wrestling promote itself better? Retrieved April 25, 2020, from </a:t>
            </a:r>
            <a:r>
              <a:rPr lang="en" sz="1400" u="sng">
                <a:solidFill>
                  <a:schemeClr val="hlink"/>
                </a:solidFill>
                <a:highlight>
                  <a:srgbClr val="FFFFFF"/>
                </a:highlight>
                <a:hlinkClick r:id="rId3"/>
              </a:rPr>
              <a:t>https://www.win-magazine.com/how-can-wrestling-promote-itself-better/</a:t>
            </a:r>
            <a:endParaRPr sz="1400" dirty="0"/>
          </a:p>
        </p:txBody>
      </p:sp>
      <p:sp>
        <p:nvSpPr>
          <p:cNvPr id="1319" name="Google Shape;1319;p208"/>
          <p:cNvSpPr txBox="1"/>
          <p:nvPr/>
        </p:nvSpPr>
        <p:spPr>
          <a:xfrm>
            <a:off x="7560975" y="4785175"/>
            <a:ext cx="2327400" cy="27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Janard Jones</a:t>
            </a:r>
            <a:endParaRP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20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No Missed Meals </a:t>
            </a:r>
            <a:endParaRPr dirty="0"/>
          </a:p>
        </p:txBody>
      </p:sp>
      <p:sp>
        <p:nvSpPr>
          <p:cNvPr id="1325" name="Google Shape;1325;p20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i="1"/>
              <a:t>USA Wrestling and Chobani have teamed up to promote healthy eating habits and challenge the accepted, yet unproductive, practice of weight cutting. The No Missed Meals campaign offers a learning opportunity for athletes, parents and coaches – showing what good nutrition means, how to stick to it, and the long-term effects it can have on performance. After all, food should be a friend, not foe of wrestlers at all levels.</a:t>
            </a:r>
            <a:endParaRPr dirty="0"/>
          </a:p>
        </p:txBody>
      </p:sp>
      <p:sp>
        <p:nvSpPr>
          <p:cNvPr id="1326" name="Google Shape;1326;p209"/>
          <p:cNvSpPr txBox="1"/>
          <p:nvPr/>
        </p:nvSpPr>
        <p:spPr>
          <a:xfrm>
            <a:off x="417900" y="4725600"/>
            <a:ext cx="192900" cy="1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1330"/>
        <p:cNvGrpSpPr/>
        <p:nvPr/>
      </p:nvGrpSpPr>
      <p:grpSpPr>
        <a:xfrm>
          <a:off x="0" y="0"/>
          <a:ext cx="0" cy="0"/>
          <a:chOff x="0" y="0"/>
          <a:chExt cx="0" cy="0"/>
        </a:xfrm>
      </p:grpSpPr>
      <p:sp>
        <p:nvSpPr>
          <p:cNvPr id="1331" name="Google Shape;1331;p2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No Missed Meals Clubs</a:t>
            </a:r>
            <a:endParaRPr dirty="0"/>
          </a:p>
        </p:txBody>
      </p:sp>
      <p:pic>
        <p:nvPicPr>
          <p:cNvPr id="1332" name="Google Shape;1332;p210"/>
          <p:cNvPicPr preferRelativeResize="0">
            <a:picLocks noGrp="1"/>
          </p:cNvPicPr>
          <p:nvPr>
            <p:ph type="body" idx="1"/>
          </p:nvPr>
        </p:nvPicPr>
        <p:blipFill rotWithShape="1">
          <a:blip r:embed="rId3">
            <a:alphaModFix/>
          </a:blip>
          <a:srcRect/>
          <a:stretch/>
        </p:blipFill>
        <p:spPr>
          <a:xfrm>
            <a:off x="929899" y="1173997"/>
            <a:ext cx="7113722" cy="3458726"/>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37" name="Google Shape;1337;p2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No Missed Meals Clubs</a:t>
            </a:r>
            <a:endParaRPr dirty="0"/>
          </a:p>
        </p:txBody>
      </p:sp>
      <p:pic>
        <p:nvPicPr>
          <p:cNvPr id="1338" name="Google Shape;1338;p211"/>
          <p:cNvPicPr preferRelativeResize="0">
            <a:picLocks noGrp="1"/>
          </p:cNvPicPr>
          <p:nvPr>
            <p:ph type="body" idx="1"/>
          </p:nvPr>
        </p:nvPicPr>
        <p:blipFill rotWithShape="1">
          <a:blip r:embed="rId3">
            <a:alphaModFix/>
          </a:blip>
          <a:srcRect/>
          <a:stretch/>
        </p:blipFill>
        <p:spPr>
          <a:xfrm>
            <a:off x="836908" y="1173997"/>
            <a:ext cx="7253207" cy="3458726"/>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1342"/>
        <p:cNvGrpSpPr/>
        <p:nvPr/>
      </p:nvGrpSpPr>
      <p:grpSpPr>
        <a:xfrm>
          <a:off x="0" y="0"/>
          <a:ext cx="0" cy="0"/>
          <a:chOff x="0" y="0"/>
          <a:chExt cx="0" cy="0"/>
        </a:xfrm>
      </p:grpSpPr>
      <p:sp>
        <p:nvSpPr>
          <p:cNvPr id="1343" name="Google Shape;1343;p2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Marine Week Detriot</a:t>
            </a:r>
            <a:endParaRPr dirty="0"/>
          </a:p>
        </p:txBody>
      </p:sp>
      <p:sp>
        <p:nvSpPr>
          <p:cNvPr id="1344" name="Google Shape;1344;p2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i="1"/>
              <a:t>The United States Marine Corps, USA Wrestling, and the US Wrestling Foundation have come together to host a FREE wrestling clinic for the youth and high school athletes of Detroit and the surrounding areas. Don't miss out on this amazing opportunity to learn from the best wrestlers in the world!</a:t>
            </a:r>
            <a:endParaRP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1348"/>
        <p:cNvGrpSpPr/>
        <p:nvPr/>
      </p:nvGrpSpPr>
      <p:grpSpPr>
        <a:xfrm>
          <a:off x="0" y="0"/>
          <a:ext cx="0" cy="0"/>
          <a:chOff x="0" y="0"/>
          <a:chExt cx="0" cy="0"/>
        </a:xfrm>
      </p:grpSpPr>
      <p:sp>
        <p:nvSpPr>
          <p:cNvPr id="1349" name="Google Shape;1349;p2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Marine Week Detriot</a:t>
            </a:r>
            <a:endParaRPr dirty="0"/>
          </a:p>
        </p:txBody>
      </p:sp>
      <p:pic>
        <p:nvPicPr>
          <p:cNvPr id="1350" name="Google Shape;1350;p213"/>
          <p:cNvPicPr preferRelativeResize="0">
            <a:picLocks noGrp="1"/>
          </p:cNvPicPr>
          <p:nvPr>
            <p:ph type="body" idx="1"/>
          </p:nvPr>
        </p:nvPicPr>
        <p:blipFill rotWithShape="1">
          <a:blip r:embed="rId3">
            <a:alphaModFix/>
          </a:blip>
          <a:srcRect/>
          <a:stretch/>
        </p:blipFill>
        <p:spPr>
          <a:xfrm>
            <a:off x="1115878" y="1569204"/>
            <a:ext cx="6579031" cy="2987299"/>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1354"/>
        <p:cNvGrpSpPr/>
        <p:nvPr/>
      </p:nvGrpSpPr>
      <p:grpSpPr>
        <a:xfrm>
          <a:off x="0" y="0"/>
          <a:ext cx="0" cy="0"/>
          <a:chOff x="0" y="0"/>
          <a:chExt cx="0" cy="0"/>
        </a:xfrm>
      </p:grpSpPr>
      <p:sp>
        <p:nvSpPr>
          <p:cNvPr id="1355" name="Google Shape;1355;p214"/>
          <p:cNvSpPr txBox="1">
            <a:spLocks noGrp="1"/>
          </p:cNvSpPr>
          <p:nvPr>
            <p:ph type="title"/>
          </p:nvPr>
        </p:nvSpPr>
        <p:spPr>
          <a:xfrm>
            <a:off x="435895" y="1130561"/>
            <a:ext cx="3840191" cy="292749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en" sz="3000">
                <a:solidFill>
                  <a:schemeClr val="lt2"/>
                </a:solidFill>
              </a:rPr>
              <a:t>Work Cited</a:t>
            </a:r>
            <a:endParaRPr dirty="0"/>
          </a:p>
        </p:txBody>
      </p:sp>
      <p:sp>
        <p:nvSpPr>
          <p:cNvPr id="1356" name="Google Shape;1356;p214"/>
          <p:cNvSpPr txBox="1">
            <a:spLocks noGrp="1"/>
          </p:cNvSpPr>
          <p:nvPr>
            <p:ph type="body" idx="1"/>
          </p:nvPr>
        </p:nvSpPr>
        <p:spPr>
          <a:xfrm>
            <a:off x="4800601" y="1130562"/>
            <a:ext cx="3907505" cy="2927498"/>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SzPts val="1800"/>
              <a:buNone/>
            </a:pPr>
            <a:r>
              <a:rPr lang="en" sz="1500"/>
              <a:t>(n.d.). Finance Reports. Retrieved from https://www.teamusa.org/usa-wrestling/about-us/financials</a:t>
            </a:r>
            <a:endParaRPr dirty="0"/>
          </a:p>
          <a:p>
            <a:pPr marL="0" lvl="0" indent="0" algn="l" rtl="0">
              <a:lnSpc>
                <a:spcPct val="115000"/>
              </a:lnSpc>
              <a:spcBef>
                <a:spcPts val="0"/>
              </a:spcBef>
              <a:spcAft>
                <a:spcPts val="0"/>
              </a:spcAft>
              <a:buSzPts val="1800"/>
              <a:buNone/>
            </a:pPr>
            <a:br>
              <a:rPr lang="en" sz="1500"/>
            </a:br>
            <a:endParaRPr sz="1500"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1360"/>
        <p:cNvGrpSpPr/>
        <p:nvPr/>
      </p:nvGrpSpPr>
      <p:grpSpPr>
        <a:xfrm>
          <a:off x="0" y="0"/>
          <a:ext cx="0" cy="0"/>
          <a:chOff x="0" y="0"/>
          <a:chExt cx="0" cy="0"/>
        </a:xfrm>
      </p:grpSpPr>
      <p:pic>
        <p:nvPicPr>
          <p:cNvPr id="1361" name="Google Shape;1361;p215"/>
          <p:cNvPicPr preferRelativeResize="0"/>
          <p:nvPr/>
        </p:nvPicPr>
        <p:blipFill rotWithShape="1">
          <a:blip r:embed="rId3">
            <a:alphaModFix/>
          </a:blip>
          <a:srcRect/>
          <a:stretch/>
        </p:blipFill>
        <p:spPr>
          <a:xfrm>
            <a:off x="571499" y="0"/>
            <a:ext cx="8029575" cy="516470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96"/>
          <p:cNvSpPr txBox="1">
            <a:spLocks noGrp="1"/>
          </p:cNvSpPr>
          <p:nvPr>
            <p:ph type="title"/>
          </p:nvPr>
        </p:nvSpPr>
        <p:spPr>
          <a:xfrm>
            <a:off x="191050" y="174833"/>
            <a:ext cx="8520600" cy="8001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92" name="Google Shape;492;p96"/>
          <p:cNvSpPr txBox="1"/>
          <p:nvPr/>
        </p:nvSpPr>
        <p:spPr>
          <a:xfrm>
            <a:off x="527050" y="1444625"/>
            <a:ext cx="7848600" cy="352404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rgbClr val="000000"/>
                </a:solidFill>
                <a:latin typeface="Arial"/>
                <a:ea typeface="Arial"/>
                <a:cs typeface="Arial"/>
                <a:sym typeface="Arial"/>
              </a:rPr>
              <a:t>Interscholastic</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-High school wrestling competitions is an area that can be improved on when it comes to generating more revenue for USAW. There are two major areas where this revenue can be generated, with the addition of more high school wrestling competitions nationwide and adding more memberships from the athletes.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-The expenditures that would be beneficial for high school USAW would come from the adding of more competitions, and increasing the quality of the competitions, both of which would, over time, increase the revenue of high school USAW.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-In the past 5 years the number of high school wrestling competitions has been trending down, from 34,800 competitions in 2013 to 31,750 in 2018, and with the trend of the total number of competitions going down, the best course of action to create revenue is to increase the quality of the competitions to bring in revenue over time, as well as attracting additional USA wrestling memberships from high school wrestlers.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latin typeface="Arial"/>
                <a:ea typeface="Arial"/>
                <a:cs typeface="Arial"/>
                <a:sym typeface="Arial"/>
              </a:rPr>
              <a:t>"State High School Wrestling Competitions http://:db.desmoinesregistrar.com/state-wrestling-stats"</a:t>
            </a:r>
            <a:endParaRPr sz="1100" b="0" i="0" u="none" strike="noStrike" cap="none" dirty="0">
              <a:solidFill>
                <a:srgbClr val="000000"/>
              </a:solidFill>
              <a:latin typeface="Arial"/>
              <a:ea typeface="Arial"/>
              <a:cs typeface="Arial"/>
              <a:sym typeface="Arial"/>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365"/>
        <p:cNvGrpSpPr/>
        <p:nvPr/>
      </p:nvGrpSpPr>
      <p:grpSpPr>
        <a:xfrm>
          <a:off x="0" y="0"/>
          <a:ext cx="0" cy="0"/>
          <a:chOff x="0" y="0"/>
          <a:chExt cx="0" cy="0"/>
        </a:xfrm>
      </p:grpSpPr>
      <p:sp>
        <p:nvSpPr>
          <p:cNvPr id="1366" name="Google Shape;1366;p216" descr="https://lh3.googleusercontent.com/Ozv7mrf4W-4jrcN8YchE0Y93E-_8q6TYoEOfIBF4WTzpSbu36GPEQm7zt66g91icf_79BwZG6bWZZzYhJQ2hysiFv5i4hVr1AqdvptIgtjGo9AVZU9XK9FJM5SulH1_J3yr9Y0tmMTE"/>
          <p:cNvSpPr/>
          <p:nvPr/>
        </p:nvSpPr>
        <p:spPr>
          <a:xfrm>
            <a:off x="4457700" y="2457450"/>
            <a:ext cx="228600" cy="228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dirty="0">
              <a:solidFill>
                <a:srgbClr val="000000"/>
              </a:solidFill>
              <a:latin typeface="Arial"/>
              <a:ea typeface="Arial"/>
              <a:cs typeface="Arial"/>
              <a:sym typeface="Arial"/>
            </a:endParaRPr>
          </a:p>
        </p:txBody>
      </p:sp>
      <p:sp>
        <p:nvSpPr>
          <p:cNvPr id="1367" name="Google Shape;1367;p216" descr="https://lh3.googleusercontent.com/Ozv7mrf4W-4jrcN8YchE0Y93E-_8q6TYoEOfIBF4WTzpSbu36GPEQm7zt66g91icf_79BwZG6bWZZzYhJQ2hysiFv5i4hVr1AqdvptIgtjGo9AVZU9XK9FJM5SulH1_J3yr9Y0tmMTE"/>
          <p:cNvSpPr/>
          <p:nvPr/>
        </p:nvSpPr>
        <p:spPr>
          <a:xfrm>
            <a:off x="4572000" y="2571750"/>
            <a:ext cx="228600" cy="228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dirty="0">
              <a:solidFill>
                <a:srgbClr val="000000"/>
              </a:solidFill>
              <a:latin typeface="Arial"/>
              <a:ea typeface="Arial"/>
              <a:cs typeface="Arial"/>
              <a:sym typeface="Arial"/>
            </a:endParaRPr>
          </a:p>
        </p:txBody>
      </p:sp>
      <p:sp>
        <p:nvSpPr>
          <p:cNvPr id="1368" name="Google Shape;1368;p216" descr="https://lh3.googleusercontent.com/Ozv7mrf4W-4jrcN8YchE0Y93E-_8q6TYoEOfIBF4WTzpSbu36GPEQm7zt66g91icf_79BwZG6bWZZzYhJQ2hysiFv5i4hVr1AqdvptIgtjGo9AVZU9XK9FJM5SulH1_J3yr9Y0tmMTE"/>
          <p:cNvSpPr/>
          <p:nvPr/>
        </p:nvSpPr>
        <p:spPr>
          <a:xfrm>
            <a:off x="4686300" y="2686050"/>
            <a:ext cx="228600" cy="228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dirty="0">
              <a:solidFill>
                <a:srgbClr val="000000"/>
              </a:solidFill>
              <a:latin typeface="Arial"/>
              <a:ea typeface="Arial"/>
              <a:cs typeface="Arial"/>
              <a:sym typeface="Arial"/>
            </a:endParaRPr>
          </a:p>
        </p:txBody>
      </p:sp>
      <p:sp>
        <p:nvSpPr>
          <p:cNvPr id="1369" name="Google Shape;1369;p216" descr="https://lh3.googleusercontent.com/Ozv7mrf4W-4jrcN8YchE0Y93E-_8q6TYoEOfIBF4WTzpSbu36GPEQm7zt66g91icf_79BwZG6bWZZzYhJQ2hysiFv5i4hVr1AqdvptIgtjGo9AVZU9XK9FJM5SulH1_J3yr9Y0tmMTE"/>
          <p:cNvSpPr/>
          <p:nvPr/>
        </p:nvSpPr>
        <p:spPr>
          <a:xfrm>
            <a:off x="4800600" y="2800350"/>
            <a:ext cx="228600" cy="228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dirty="0">
              <a:solidFill>
                <a:srgbClr val="000000"/>
              </a:solidFill>
              <a:latin typeface="Arial"/>
              <a:ea typeface="Arial"/>
              <a:cs typeface="Arial"/>
              <a:sym typeface="Arial"/>
            </a:endParaRPr>
          </a:p>
        </p:txBody>
      </p:sp>
      <p:pic>
        <p:nvPicPr>
          <p:cNvPr id="1370" name="Google Shape;1370;p216"/>
          <p:cNvPicPr preferRelativeResize="0"/>
          <p:nvPr/>
        </p:nvPicPr>
        <p:blipFill rotWithShape="1">
          <a:blip r:embed="rId3">
            <a:alphaModFix/>
          </a:blip>
          <a:srcRect/>
          <a:stretch/>
        </p:blipFill>
        <p:spPr>
          <a:xfrm>
            <a:off x="914400" y="247650"/>
            <a:ext cx="7305675" cy="4705350"/>
          </a:xfrm>
          <a:prstGeom prst="rect">
            <a:avLst/>
          </a:prstGeom>
          <a:noFill/>
          <a:ln>
            <a:noFill/>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217"/>
          <p:cNvSpPr txBox="1">
            <a:spLocks noGrp="1"/>
          </p:cNvSpPr>
          <p:nvPr>
            <p:ph type="ctr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Promotion of Wrestling </a:t>
            </a:r>
            <a:endParaRPr dirty="0"/>
          </a:p>
        </p:txBody>
      </p:sp>
      <p:sp>
        <p:nvSpPr>
          <p:cNvPr id="1376" name="Google Shape;1376;p217"/>
          <p:cNvSpPr txBox="1">
            <a:spLocks noGrp="1"/>
          </p:cNvSpPr>
          <p:nvPr>
            <p:ph type="subTitle" idx="1"/>
          </p:nvPr>
        </p:nvSpPr>
        <p:spPr>
          <a:xfrm>
            <a:off x="344250" y="3550650"/>
            <a:ext cx="49101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By Khalill Benguche and Chris O’Brien </a:t>
            </a:r>
            <a:endParaRP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solidFill>
          <a:srgbClr val="FFE599"/>
        </a:solidFill>
        <a:effectLst/>
      </p:bgPr>
    </p:bg>
    <p:spTree>
      <p:nvGrpSpPr>
        <p:cNvPr id="1" name="Shape 1380"/>
        <p:cNvGrpSpPr/>
        <p:nvPr/>
      </p:nvGrpSpPr>
      <p:grpSpPr>
        <a:xfrm>
          <a:off x="0" y="0"/>
          <a:ext cx="0" cy="0"/>
          <a:chOff x="0" y="0"/>
          <a:chExt cx="0" cy="0"/>
        </a:xfrm>
      </p:grpSpPr>
      <p:sp>
        <p:nvSpPr>
          <p:cNvPr id="1381" name="Google Shape;1381;p2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Posters, Influencers and Contests</a:t>
            </a:r>
            <a:endParaRPr dirty="0"/>
          </a:p>
        </p:txBody>
      </p:sp>
      <p:sp>
        <p:nvSpPr>
          <p:cNvPr id="1382" name="Google Shape;1382;p218"/>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500" b="1">
                <a:solidFill>
                  <a:srgbClr val="000000"/>
                </a:solidFill>
                <a:highlight>
                  <a:srgbClr val="FFFFFF"/>
                </a:highlight>
              </a:rPr>
              <a:t>Benefits of using Posters</a:t>
            </a:r>
            <a:r>
              <a:rPr lang="en">
                <a:solidFill>
                  <a:srgbClr val="000000"/>
                </a:solidFill>
                <a:highlight>
                  <a:srgbClr val="FFFFFF"/>
                </a:highlight>
              </a:rPr>
              <a:t>-</a:t>
            </a:r>
            <a:r>
              <a:rPr lang="en" sz="1500">
                <a:solidFill>
                  <a:srgbClr val="000000"/>
                </a:solidFill>
                <a:highlight>
                  <a:srgbClr val="FFFFFF"/>
                </a:highlight>
              </a:rPr>
              <a:t>T</a:t>
            </a:r>
            <a:r>
              <a:rPr lang="en" sz="1500">
                <a:solidFill>
                  <a:srgbClr val="000000"/>
                </a:solidFill>
                <a:highlight>
                  <a:schemeClr val="lt1"/>
                </a:highlight>
              </a:rPr>
              <a:t>hey are cheaper than many forms of advertising, good at attracting the attention of your consumer, due to their striking visual nature, posters will promote the event as long as they’re left intact. </a:t>
            </a:r>
            <a:r>
              <a:rPr lang="en" sz="1100" u="sng">
                <a:solidFill>
                  <a:srgbClr val="00FFFF"/>
                </a:solidFill>
                <a:highlight>
                  <a:srgbClr val="FFFFFF"/>
                </a:highlight>
                <a:latin typeface="Arial"/>
                <a:ea typeface="Arial"/>
                <a:cs typeface="Arial"/>
                <a:sym typeface="Arial"/>
                <a:hlinkClick r:id="rId3"/>
              </a:rPr>
              <a:t>Advantages of Advertising: 12 Major Advantages of Advertising– Explained!</a:t>
            </a:r>
            <a:endParaRPr sz="1500" dirty="0">
              <a:solidFill>
                <a:srgbClr val="00FFFF"/>
              </a:solidFill>
              <a:highlight>
                <a:schemeClr val="lt1"/>
              </a:highlight>
            </a:endParaRPr>
          </a:p>
          <a:p>
            <a:pPr marL="0" lvl="0" indent="0" algn="l" rtl="0">
              <a:lnSpc>
                <a:spcPct val="100000"/>
              </a:lnSpc>
              <a:spcBef>
                <a:spcPts val="1600"/>
              </a:spcBef>
              <a:spcAft>
                <a:spcPts val="0"/>
              </a:spcAft>
              <a:buNone/>
            </a:pPr>
            <a:r>
              <a:rPr lang="en" sz="1500" b="1">
                <a:solidFill>
                  <a:srgbClr val="000000"/>
                </a:solidFill>
                <a:highlight>
                  <a:schemeClr val="lt1"/>
                </a:highlight>
              </a:rPr>
              <a:t>Influencers</a:t>
            </a:r>
            <a:r>
              <a:rPr lang="en" sz="1500">
                <a:solidFill>
                  <a:srgbClr val="000000"/>
                </a:solidFill>
                <a:highlight>
                  <a:schemeClr val="lt1"/>
                </a:highlight>
              </a:rPr>
              <a:t>- </a:t>
            </a:r>
            <a:r>
              <a:rPr lang="en" sz="1400">
                <a:solidFill>
                  <a:srgbClr val="000000"/>
                </a:solidFill>
                <a:highlight>
                  <a:srgbClr val="FFFFFF"/>
                </a:highlight>
              </a:rPr>
              <a:t>Using well known influencers to spread awareness of a wrestling would be a great idea because </a:t>
            </a:r>
            <a:r>
              <a:rPr lang="en" sz="1400">
                <a:solidFill>
                  <a:srgbClr val="000000"/>
                </a:solidFill>
                <a:highlight>
                  <a:schemeClr val="lt1"/>
                </a:highlight>
              </a:rPr>
              <a:t>Influencers could: </a:t>
            </a:r>
            <a:r>
              <a:rPr lang="en" sz="1500">
                <a:solidFill>
                  <a:srgbClr val="000000"/>
                </a:solidFill>
                <a:highlight>
                  <a:schemeClr val="lt1"/>
                </a:highlight>
              </a:rPr>
              <a:t>Post promotion videos on their social media accounts, organize meet and greets for fans, show up at the event itself. </a:t>
            </a:r>
            <a:r>
              <a:rPr lang="en" sz="1100" u="sng">
                <a:solidFill>
                  <a:schemeClr val="accent5"/>
                </a:solidFill>
                <a:highlight>
                  <a:srgbClr val="FFFFFF"/>
                </a:highlight>
                <a:latin typeface="Arial"/>
                <a:ea typeface="Arial"/>
                <a:cs typeface="Arial"/>
                <a:sym typeface="Arial"/>
                <a:hlinkClick r:id="rId4"/>
              </a:rPr>
              <a:t>Trackwrestling partners with USA Wrestling for upcoming United World Wrestling Senior World Championships promotion</a:t>
            </a:r>
            <a:endParaRPr dirty="0">
              <a:highlight>
                <a:srgbClr val="FFFFFF"/>
              </a:highlight>
            </a:endParaRPr>
          </a:p>
          <a:p>
            <a:pPr marL="0" lvl="0" indent="0" algn="l" rtl="0">
              <a:lnSpc>
                <a:spcPct val="100000"/>
              </a:lnSpc>
              <a:spcBef>
                <a:spcPts val="1600"/>
              </a:spcBef>
              <a:spcAft>
                <a:spcPts val="0"/>
              </a:spcAft>
              <a:buNone/>
            </a:pPr>
            <a:r>
              <a:rPr lang="en" sz="1500" b="1">
                <a:solidFill>
                  <a:srgbClr val="000000"/>
                </a:solidFill>
                <a:highlight>
                  <a:schemeClr val="lt1"/>
                </a:highlight>
              </a:rPr>
              <a:t>Contests- </a:t>
            </a:r>
            <a:r>
              <a:rPr lang="en" sz="1500">
                <a:solidFill>
                  <a:srgbClr val="4E4756"/>
                </a:solidFill>
                <a:highlight>
                  <a:schemeClr val="lt1"/>
                </a:highlight>
              </a:rPr>
              <a:t>Organizing </a:t>
            </a:r>
            <a:r>
              <a:rPr lang="en" sz="1500">
                <a:solidFill>
                  <a:srgbClr val="FF0000"/>
                </a:solidFill>
                <a:highlight>
                  <a:schemeClr val="lt1"/>
                </a:highlight>
              </a:rPr>
              <a:t>free ticket giveaways</a:t>
            </a:r>
            <a:r>
              <a:rPr lang="en" sz="1500">
                <a:solidFill>
                  <a:srgbClr val="4E4756"/>
                </a:solidFill>
                <a:highlight>
                  <a:schemeClr val="lt1"/>
                </a:highlight>
              </a:rPr>
              <a:t> that consists of fun to play mini games is a great way to boost attendance at your event. This is an effective strategy used by many businesses such as Red Bull and Jam’n 94.5 because it gives people incentive to engage in something free of charge. </a:t>
            </a:r>
            <a:r>
              <a:rPr lang="en" sz="1100" u="sng">
                <a:solidFill>
                  <a:schemeClr val="accent5"/>
                </a:solidFill>
                <a:highlight>
                  <a:srgbClr val="FFFFFF"/>
                </a:highlight>
                <a:latin typeface="Arial"/>
                <a:ea typeface="Arial"/>
                <a:cs typeface="Arial"/>
                <a:sym typeface="Arial"/>
                <a:hlinkClick r:id="rId5"/>
              </a:rPr>
              <a:t>E-Magazine</a:t>
            </a:r>
            <a:endParaRPr sz="1500" dirty="0">
              <a:solidFill>
                <a:srgbClr val="4E4756"/>
              </a:solidFill>
              <a:highlight>
                <a:schemeClr val="lt1"/>
              </a:highlight>
            </a:endParaRPr>
          </a:p>
          <a:p>
            <a:pPr marL="0" lvl="0" indent="0" algn="l" rtl="0">
              <a:lnSpc>
                <a:spcPct val="100000"/>
              </a:lnSpc>
              <a:spcBef>
                <a:spcPts val="1600"/>
              </a:spcBef>
              <a:spcAft>
                <a:spcPts val="0"/>
              </a:spcAft>
              <a:buNone/>
            </a:pPr>
            <a:endParaRPr sz="1500" dirty="0">
              <a:solidFill>
                <a:srgbClr val="4E4756"/>
              </a:solidFill>
              <a:highlight>
                <a:schemeClr val="lt1"/>
              </a:highlight>
            </a:endParaRPr>
          </a:p>
          <a:p>
            <a:pPr marL="0" lvl="0" indent="0" algn="l" rtl="0">
              <a:lnSpc>
                <a:spcPct val="100000"/>
              </a:lnSpc>
              <a:spcBef>
                <a:spcPts val="1600"/>
              </a:spcBef>
              <a:spcAft>
                <a:spcPts val="0"/>
              </a:spcAft>
              <a:buNone/>
            </a:pPr>
            <a:endParaRPr sz="1500" dirty="0">
              <a:solidFill>
                <a:srgbClr val="000000"/>
              </a:solidFill>
              <a:highlight>
                <a:schemeClr val="lt1"/>
              </a:highlight>
            </a:endParaRPr>
          </a:p>
          <a:p>
            <a:pPr marL="0" lvl="0" indent="0" algn="l" rtl="0">
              <a:spcBef>
                <a:spcPts val="1600"/>
              </a:spcBef>
              <a:spcAft>
                <a:spcPts val="1600"/>
              </a:spcAft>
              <a:buNone/>
            </a:pPr>
            <a:endParaRPr dirty="0">
              <a:solidFill>
                <a:srgbClr val="000000"/>
              </a:solidFill>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bg>
      <p:bgPr>
        <a:solidFill>
          <a:srgbClr val="A4C2F4"/>
        </a:solidFill>
        <a:effectLst/>
      </p:bgPr>
    </p:bg>
    <p:spTree>
      <p:nvGrpSpPr>
        <p:cNvPr id="1" name="Shape 1386"/>
        <p:cNvGrpSpPr/>
        <p:nvPr/>
      </p:nvGrpSpPr>
      <p:grpSpPr>
        <a:xfrm>
          <a:off x="0" y="0"/>
          <a:ext cx="0" cy="0"/>
          <a:chOff x="0" y="0"/>
          <a:chExt cx="0" cy="0"/>
        </a:xfrm>
      </p:grpSpPr>
      <p:sp>
        <p:nvSpPr>
          <p:cNvPr id="1387" name="Google Shape;1387;p2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highlight>
                  <a:srgbClr val="FFFFFF"/>
                </a:highlight>
              </a:rPr>
              <a:t>Promoting Wrestling on and off the mat</a:t>
            </a:r>
            <a:endParaRPr dirty="0">
              <a:highlight>
                <a:srgbClr val="FFFFFF"/>
              </a:highlight>
            </a:endParaRPr>
          </a:p>
        </p:txBody>
      </p:sp>
      <p:sp>
        <p:nvSpPr>
          <p:cNvPr id="1388" name="Google Shape;1388;p219"/>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500">
                <a:highlight>
                  <a:srgbClr val="FFFFFF"/>
                </a:highlight>
              </a:rPr>
              <a:t>Promoting wrestling takes time and commitment by creating and implementing strong promotions to achieve success.-</a:t>
            </a:r>
            <a:r>
              <a:rPr lang="en" sz="1500" u="sng">
                <a:solidFill>
                  <a:schemeClr val="hlink"/>
                </a:solidFill>
                <a:highlight>
                  <a:schemeClr val="lt1"/>
                </a:highlight>
                <a:latin typeface="Arial"/>
                <a:ea typeface="Arial"/>
                <a:cs typeface="Arial"/>
                <a:sym typeface="Arial"/>
                <a:hlinkClick r:id="rId3"/>
              </a:rPr>
              <a:t>Promoting Wrestling On and Off the Mat</a:t>
            </a:r>
            <a:endParaRPr sz="1500" dirty="0">
              <a:highlight>
                <a:schemeClr val="lt1"/>
              </a:highlight>
            </a:endParaRPr>
          </a:p>
          <a:p>
            <a:pPr marL="0" lvl="0" indent="0" algn="l" rtl="0">
              <a:spcBef>
                <a:spcPts val="1600"/>
              </a:spcBef>
              <a:spcAft>
                <a:spcPts val="0"/>
              </a:spcAft>
              <a:buNone/>
            </a:pPr>
            <a:r>
              <a:rPr lang="en">
                <a:highlight>
                  <a:srgbClr val="FFFFFF"/>
                </a:highlight>
              </a:rPr>
              <a:t>Tips on how to promote- </a:t>
            </a:r>
            <a:endParaRPr dirty="0">
              <a:highlight>
                <a:srgbClr val="FFFFFF"/>
              </a:highlight>
            </a:endParaRPr>
          </a:p>
          <a:p>
            <a:pPr marL="457200" lvl="0" indent="-342900" algn="l" rtl="0">
              <a:spcBef>
                <a:spcPts val="1600"/>
              </a:spcBef>
              <a:spcAft>
                <a:spcPts val="0"/>
              </a:spcAft>
              <a:buSzPts val="1800"/>
              <a:buAutoNum type="arabicPeriod"/>
            </a:pPr>
            <a:r>
              <a:rPr lang="en">
                <a:highlight>
                  <a:schemeClr val="lt1"/>
                </a:highlight>
              </a:rPr>
              <a:t>Make you venue look packed</a:t>
            </a:r>
            <a:endParaRPr dirty="0">
              <a:highlight>
                <a:schemeClr val="lt1"/>
              </a:highlight>
            </a:endParaRPr>
          </a:p>
          <a:p>
            <a:pPr marL="457200" lvl="0" indent="-342900" algn="l" rtl="0">
              <a:spcBef>
                <a:spcPts val="0"/>
              </a:spcBef>
              <a:spcAft>
                <a:spcPts val="0"/>
              </a:spcAft>
              <a:buSzPts val="1800"/>
              <a:buAutoNum type="arabicPeriod"/>
            </a:pPr>
            <a:r>
              <a:rPr lang="en">
                <a:highlight>
                  <a:schemeClr val="lt1"/>
                </a:highlight>
              </a:rPr>
              <a:t>Expand the number of managers and mat-mates you have in your program and give them meaningful tasks</a:t>
            </a:r>
            <a:endParaRPr dirty="0">
              <a:highlight>
                <a:schemeClr val="lt1"/>
              </a:highlight>
            </a:endParaRPr>
          </a:p>
          <a:p>
            <a:pPr marL="457200" lvl="0" indent="-342900" algn="l" rtl="0">
              <a:spcBef>
                <a:spcPts val="0"/>
              </a:spcBef>
              <a:spcAft>
                <a:spcPts val="0"/>
              </a:spcAft>
              <a:buSzPts val="1800"/>
              <a:buAutoNum type="arabicPeriod"/>
            </a:pPr>
            <a:r>
              <a:rPr lang="en">
                <a:highlight>
                  <a:schemeClr val="lt1"/>
                </a:highlight>
              </a:rPr>
              <a:t>Reach out to alumni to help build database</a:t>
            </a:r>
            <a:endParaRPr dirty="0">
              <a:highlight>
                <a:schemeClr val="lt1"/>
              </a:highlight>
            </a:endParaRPr>
          </a:p>
          <a:p>
            <a:pPr marL="457200" lvl="0" indent="-342900" algn="l" rtl="0">
              <a:spcBef>
                <a:spcPts val="0"/>
              </a:spcBef>
              <a:spcAft>
                <a:spcPts val="0"/>
              </a:spcAft>
              <a:buSzPts val="1800"/>
              <a:buAutoNum type="arabicPeriod"/>
            </a:pPr>
            <a:r>
              <a:rPr lang="en">
                <a:highlight>
                  <a:schemeClr val="lt1"/>
                </a:highlight>
              </a:rPr>
              <a:t>Don’t rest on success</a:t>
            </a:r>
            <a:endParaRPr dirty="0">
              <a:highlight>
                <a:schemeClr val="lt1"/>
              </a:highlight>
            </a:endParaRPr>
          </a:p>
          <a:p>
            <a:pPr marL="0" lvl="0" indent="0" algn="l" rtl="0">
              <a:spcBef>
                <a:spcPts val="1600"/>
              </a:spcBef>
              <a:spcAft>
                <a:spcPts val="0"/>
              </a:spcAft>
              <a:buNone/>
            </a:pPr>
            <a:r>
              <a:rPr lang="en" sz="1100" u="sng">
                <a:solidFill>
                  <a:schemeClr val="accent5"/>
                </a:solidFill>
                <a:highlight>
                  <a:schemeClr val="lt1"/>
                </a:highlight>
                <a:latin typeface="Arial"/>
                <a:ea typeface="Arial"/>
                <a:cs typeface="Arial"/>
                <a:sym typeface="Arial"/>
                <a:hlinkClick r:id="rId4"/>
              </a:rPr>
              <a:t>How can wrestling promote itself better?</a:t>
            </a:r>
            <a:endParaRPr dirty="0">
              <a:highlight>
                <a:schemeClr val="lt1"/>
              </a:highlight>
            </a:endParaRPr>
          </a:p>
          <a:p>
            <a:pPr marL="457200" lvl="0" indent="0" algn="l" rtl="0">
              <a:spcBef>
                <a:spcPts val="1600"/>
              </a:spcBef>
              <a:spcAft>
                <a:spcPts val="0"/>
              </a:spcAft>
              <a:buNone/>
            </a:pPr>
            <a:endParaRPr dirty="0">
              <a:highlight>
                <a:schemeClr val="lt1"/>
              </a:highlight>
            </a:endParaRPr>
          </a:p>
          <a:p>
            <a:pPr marL="0" lvl="0" indent="0" algn="l" rtl="0">
              <a:spcBef>
                <a:spcPts val="1600"/>
              </a:spcBef>
              <a:spcAft>
                <a:spcPts val="0"/>
              </a:spcAft>
              <a:buNone/>
            </a:pPr>
            <a:endParaRPr dirty="0">
              <a:highlight>
                <a:srgbClr val="FFFFFF"/>
              </a:highlight>
            </a:endParaRPr>
          </a:p>
          <a:p>
            <a:pPr marL="0" lvl="0" indent="0" algn="l" rtl="0">
              <a:spcBef>
                <a:spcPts val="1600"/>
              </a:spcBef>
              <a:spcAft>
                <a:spcPts val="0"/>
              </a:spcAft>
              <a:buNone/>
            </a:pPr>
            <a:endParaRPr dirty="0">
              <a:highlight>
                <a:srgbClr val="FFFFFF"/>
              </a:highlight>
            </a:endParaRPr>
          </a:p>
          <a:p>
            <a:pPr marL="0" lvl="0" indent="0" algn="l" rtl="0">
              <a:spcBef>
                <a:spcPts val="1600"/>
              </a:spcBef>
              <a:spcAft>
                <a:spcPts val="0"/>
              </a:spcAft>
              <a:buNone/>
            </a:pPr>
            <a:endParaRPr dirty="0">
              <a:highlight>
                <a:srgbClr val="FFFFFF"/>
              </a:highlight>
            </a:endParaRPr>
          </a:p>
          <a:p>
            <a:pPr marL="0" lvl="0" indent="0" algn="l" rtl="0">
              <a:spcBef>
                <a:spcPts val="1600"/>
              </a:spcBef>
              <a:spcAft>
                <a:spcPts val="1600"/>
              </a:spcAft>
              <a:buNone/>
            </a:pPr>
            <a:endParaRPr dirty="0">
              <a:highlight>
                <a:srgbClr val="FFFFFF"/>
              </a:highlight>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solidFill>
          <a:srgbClr val="A4C2F4"/>
        </a:solidFill>
        <a:effectLst/>
      </p:bgPr>
    </p:bg>
    <p:spTree>
      <p:nvGrpSpPr>
        <p:cNvPr id="1" name="Shape 1392"/>
        <p:cNvGrpSpPr/>
        <p:nvPr/>
      </p:nvGrpSpPr>
      <p:grpSpPr>
        <a:xfrm>
          <a:off x="0" y="0"/>
          <a:ext cx="0" cy="0"/>
          <a:chOff x="0" y="0"/>
          <a:chExt cx="0" cy="0"/>
        </a:xfrm>
      </p:grpSpPr>
      <p:sp>
        <p:nvSpPr>
          <p:cNvPr id="1393" name="Google Shape;1393;p2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highlight>
                  <a:srgbClr val="FFFFFF"/>
                </a:highlight>
              </a:rPr>
              <a:t>Benefits of a membership</a:t>
            </a:r>
            <a:endParaRPr dirty="0">
              <a:highlight>
                <a:srgbClr val="FFFFFF"/>
              </a:highlight>
            </a:endParaRPr>
          </a:p>
        </p:txBody>
      </p:sp>
      <p:sp>
        <p:nvSpPr>
          <p:cNvPr id="1394" name="Google Shape;1394;p220"/>
          <p:cNvSpPr txBox="1">
            <a:spLocks noGrp="1"/>
          </p:cNvSpPr>
          <p:nvPr>
            <p:ph type="body" idx="1"/>
          </p:nvPr>
        </p:nvSpPr>
        <p:spPr>
          <a:xfrm>
            <a:off x="311700" y="1374675"/>
            <a:ext cx="8056800" cy="25512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sz="1400">
                <a:solidFill>
                  <a:srgbClr val="333333"/>
                </a:solidFill>
                <a:highlight>
                  <a:srgbClr val="FFFFFF"/>
                </a:highlight>
              </a:rPr>
              <a:t>1. Participation in Local, Regional, and National Competitions. </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2. Four levels of Coaches Certification. </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3. The opportunity to travel abroad with Developmental Tours for Cadet, Junior, Women, University and Senior level athletes. </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4. Educational videos and written materials. </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5. Regional and National Training and Developmental Camps for Youth through Senior-level athletes. </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6. Free subscription to </a:t>
            </a:r>
            <a:r>
              <a:rPr lang="en" sz="1400" i="1">
                <a:solidFill>
                  <a:srgbClr val="333333"/>
                </a:solidFill>
                <a:highlight>
                  <a:srgbClr val="FFFFFF"/>
                </a:highlight>
              </a:rPr>
              <a:t>USA Wrestler/WIN Magazine Edition</a:t>
            </a:r>
            <a:r>
              <a:rPr lang="en" sz="1400">
                <a:solidFill>
                  <a:srgbClr val="333333"/>
                </a:solidFill>
                <a:highlight>
                  <a:srgbClr val="FFFFFF"/>
                </a:highlight>
              </a:rPr>
              <a:t>, the official publication of USA Wrestling. Members also have the option to purchase an additional 6 issues of WIN Magazine, at a discounted rate of $18, to be delivered in the off-months of </a:t>
            </a:r>
            <a:r>
              <a:rPr lang="en" sz="1400" i="1">
                <a:solidFill>
                  <a:srgbClr val="333333"/>
                </a:solidFill>
                <a:highlight>
                  <a:srgbClr val="FFFFFF"/>
                </a:highlight>
              </a:rPr>
              <a:t>USA Wrestler/WIN Magazine Edition</a:t>
            </a:r>
            <a:r>
              <a:rPr lang="en" sz="1400">
                <a:solidFill>
                  <a:srgbClr val="333333"/>
                </a:solidFill>
                <a:highlight>
                  <a:srgbClr val="FFFFFF"/>
                </a:highlight>
              </a:rPr>
              <a:t>.</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7. Free subscription to USA Wrestling’s newsletter, which is sent electronically bi-weekly</a:t>
            </a:r>
            <a:endParaRPr sz="1400" dirty="0">
              <a:solidFill>
                <a:srgbClr val="333333"/>
              </a:solidFill>
              <a:highlight>
                <a:srgbClr val="FFFFFF"/>
              </a:highlight>
            </a:endParaRPr>
          </a:p>
          <a:p>
            <a:pPr marL="457200" lvl="0" indent="-317500" algn="l" rtl="0">
              <a:spcBef>
                <a:spcPts val="0"/>
              </a:spcBef>
              <a:spcAft>
                <a:spcPts val="0"/>
              </a:spcAft>
              <a:buSzPts val="1400"/>
              <a:buChar char="-"/>
            </a:pPr>
            <a:r>
              <a:rPr lang="en" sz="1400">
                <a:solidFill>
                  <a:srgbClr val="333333"/>
                </a:solidFill>
                <a:highlight>
                  <a:srgbClr val="FFFFFF"/>
                </a:highlight>
              </a:rPr>
              <a:t>8. Discounts on USA Wrestling Merchandise.</a:t>
            </a:r>
            <a:endParaRPr sz="1400" dirty="0">
              <a:solidFill>
                <a:srgbClr val="333333"/>
              </a:solidFill>
              <a:highlight>
                <a:srgbClr val="FFFFFF"/>
              </a:highlight>
            </a:endParaRPr>
          </a:p>
          <a:p>
            <a:pPr marL="457200" lvl="0" indent="0" algn="l" rtl="0">
              <a:spcBef>
                <a:spcPts val="1600"/>
              </a:spcBef>
              <a:spcAft>
                <a:spcPts val="1600"/>
              </a:spcAft>
              <a:buNone/>
            </a:pPr>
            <a:r>
              <a:rPr lang="en" sz="1100" u="sng">
                <a:solidFill>
                  <a:schemeClr val="hlink"/>
                </a:solidFill>
                <a:highlight>
                  <a:srgbClr val="FFFFFF"/>
                </a:highlight>
                <a:latin typeface="Arial"/>
                <a:ea typeface="Arial"/>
                <a:cs typeface="Arial"/>
                <a:sym typeface="Arial"/>
                <a:hlinkClick r:id="rId3"/>
              </a:rPr>
              <a:t>Benefits of Membership</a:t>
            </a:r>
            <a:endParaRPr sz="1400" dirty="0">
              <a:solidFill>
                <a:srgbClr val="333333"/>
              </a:solidFill>
              <a:highlight>
                <a:srgbClr val="FFFFFF"/>
              </a:highlight>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398"/>
        <p:cNvGrpSpPr/>
        <p:nvPr/>
      </p:nvGrpSpPr>
      <p:grpSpPr>
        <a:xfrm>
          <a:off x="0" y="0"/>
          <a:ext cx="0" cy="0"/>
          <a:chOff x="0" y="0"/>
          <a:chExt cx="0" cy="0"/>
        </a:xfrm>
      </p:grpSpPr>
      <p:sp>
        <p:nvSpPr>
          <p:cNvPr id="1399" name="Google Shape;1399;p221"/>
          <p:cNvSpPr txBox="1">
            <a:spLocks noGrp="1"/>
          </p:cNvSpPr>
          <p:nvPr>
            <p:ph type="body" idx="1"/>
          </p:nvPr>
        </p:nvSpPr>
        <p:spPr>
          <a:xfrm>
            <a:off x="279000" y="73650"/>
            <a:ext cx="8678400" cy="5026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500">
                <a:solidFill>
                  <a:srgbClr val="000000"/>
                </a:solidFill>
                <a:latin typeface="Times New Roman"/>
                <a:ea typeface="Times New Roman"/>
                <a:cs typeface="Times New Roman"/>
                <a:sym typeface="Times New Roman"/>
              </a:rPr>
              <a:t>Trackwrestling.com has partnered with USA wrestling to help promote its upcoming events. Trackwrestling is a sports engine and website that is used by mostly all tournaments around the world. At this website you will register the wrestler, use it to look up the wrestlers bracket, mat assignment and bout numbers. With this new partnership Trackwrestling  will contribute $5 to USA Wrestling each time the promo code USAW is used at checkout on trackwrestling.com USA Wrestling will use the funds raised through this promotion for further development of their training programs and initiatives. The promotion also extends a discount to the consumer when a subscription is purchased."This is another example of a great partnership that makes the wrestling community stronger," said Rich Bender, Executive Director of USA Wrestling.</a:t>
            </a:r>
            <a:endParaRPr sz="1500"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r>
              <a:rPr lang="en" sz="1500">
                <a:solidFill>
                  <a:schemeClr val="dk1"/>
                </a:solidFill>
                <a:latin typeface="Times New Roman"/>
                <a:ea typeface="Times New Roman"/>
                <a:cs typeface="Times New Roman"/>
                <a:sym typeface="Times New Roman"/>
              </a:rPr>
              <a:t>Each year The Senior World Championship is broadcasted on Trackwrestling as one of its premier events. An event like this can be accessed through their Gold+ subscription. Trackwrestling is the perfect partnership to help promote this sport in all sorts of ways, including increased revenue and publicity. As well as getting new wrestlers to sign up with easier access. "This collaboration will increase the visibility of UWW's marquee championship event and shine a spotlight on USA Wrestling world team athletes as they compete for gold and aim to qualify their weight class for the 2020 Olympic Games." </a:t>
            </a:r>
            <a:r>
              <a:rPr lang="en" sz="1600">
                <a:solidFill>
                  <a:schemeClr val="dk1"/>
                </a:solidFill>
                <a:latin typeface="Times New Roman"/>
                <a:ea typeface="Times New Roman"/>
                <a:cs typeface="Times New Roman"/>
                <a:sym typeface="Times New Roman"/>
              </a:rPr>
              <a:t>  </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r>
              <a:rPr lang="en" sz="1050">
                <a:solidFill>
                  <a:srgbClr val="333333"/>
                </a:solidFill>
                <a:highlight>
                  <a:srgbClr val="FFFFFF"/>
                </a:highlight>
              </a:rPr>
              <a:t>Trackwrestling Partners With USA Wrestling for Upcoming United World Wrestling Senior World Championships Promotion. (2019, September 12). </a:t>
            </a:r>
            <a:r>
              <a:rPr lang="en" sz="1050" i="1">
                <a:solidFill>
                  <a:srgbClr val="333333"/>
                </a:solidFill>
                <a:highlight>
                  <a:srgbClr val="FFFFFF"/>
                </a:highlight>
              </a:rPr>
              <a:t>Plus Company Updates</a:t>
            </a:r>
            <a:r>
              <a:rPr lang="en" sz="1050">
                <a:solidFill>
                  <a:srgbClr val="333333"/>
                </a:solidFill>
                <a:highlight>
                  <a:srgbClr val="FFFFFF"/>
                </a:highlight>
              </a:rPr>
              <a:t>. Retrieved from     https://corvette.salemstate.edu:6676/apps/doc/A599254909/ITOF?u=mlin_n_state&amp;sid=ITOF&amp;xid=65f4129f</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endParaRPr sz="1200" dirty="0">
              <a:solidFill>
                <a:schemeClr val="dk1"/>
              </a:solidFill>
            </a:endParaRPr>
          </a:p>
          <a:p>
            <a:pPr marL="0" lvl="0" indent="0" algn="l" rtl="0">
              <a:lnSpc>
                <a:spcPct val="115000"/>
              </a:lnSpc>
              <a:spcBef>
                <a:spcPts val="160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endParaRPr dirty="0"/>
          </a:p>
          <a:p>
            <a:pPr marL="0" lvl="0" indent="0" algn="l" rtl="0">
              <a:lnSpc>
                <a:spcPct val="115000"/>
              </a:lnSpc>
              <a:spcBef>
                <a:spcPts val="1600"/>
              </a:spcBef>
              <a:spcAft>
                <a:spcPts val="1600"/>
              </a:spcAft>
              <a:buSzPts val="1800"/>
              <a:buNone/>
            </a:pPr>
            <a:endParaRPr dirty="0"/>
          </a:p>
        </p:txBody>
      </p:sp>
      <p:sp>
        <p:nvSpPr>
          <p:cNvPr id="1400" name="Google Shape;1400;p221"/>
          <p:cNvSpPr txBox="1"/>
          <p:nvPr/>
        </p:nvSpPr>
        <p:spPr>
          <a:xfrm>
            <a:off x="7843875" y="4725475"/>
            <a:ext cx="2136000" cy="29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Justin Hicks</a:t>
            </a:r>
            <a:endParaRP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1404"/>
        <p:cNvGrpSpPr/>
        <p:nvPr/>
      </p:nvGrpSpPr>
      <p:grpSpPr>
        <a:xfrm>
          <a:off x="0" y="0"/>
          <a:ext cx="0" cy="0"/>
          <a:chOff x="0" y="0"/>
          <a:chExt cx="0" cy="0"/>
        </a:xfrm>
      </p:grpSpPr>
      <p:sp>
        <p:nvSpPr>
          <p:cNvPr id="1405" name="Google Shape;1405;p222"/>
          <p:cNvSpPr txBox="1"/>
          <p:nvPr/>
        </p:nvSpPr>
        <p:spPr>
          <a:xfrm>
            <a:off x="230675" y="938650"/>
            <a:ext cx="8169900" cy="1079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23282B"/>
                </a:solidFill>
                <a:highlight>
                  <a:srgbClr val="FFFFFF"/>
                </a:highlight>
                <a:latin typeface="Arial"/>
                <a:ea typeface="Arial"/>
                <a:cs typeface="Arial"/>
                <a:sym typeface="Arial"/>
              </a:rPr>
              <a:t>SportsEngine, Inc., an NBC Sports Group company, will partner with USA Wrestling to promote participation in youth wrestling across the United States.</a:t>
            </a:r>
            <a:r>
              <a:rPr lang="en" sz="1200" b="0" i="0" u="none" strike="noStrike" cap="none">
                <a:solidFill>
                  <a:srgbClr val="23282B"/>
                </a:solidFill>
                <a:highlight>
                  <a:srgbClr val="FFFFFF"/>
                </a:highlight>
                <a:latin typeface="Arial"/>
                <a:ea typeface="Arial"/>
                <a:cs typeface="Arial"/>
                <a:sym typeface="Arial"/>
              </a:rPr>
              <a:t> Beginning in October 2018, SportsEngine’s youth sports directory has dedicated its homepage to USA Wrestling, the national governing body for the sport of wrestling in the United States. The site features local wrestling programs from across the country and resources to help families find clubs in their area that are the right fit for their children who are interested in the sport.</a:t>
            </a:r>
            <a:endParaRPr sz="1400" b="0" i="0" u="none" strike="noStrike" cap="none" dirty="0">
              <a:solidFill>
                <a:srgbClr val="000000"/>
              </a:solidFill>
              <a:latin typeface="Arial"/>
              <a:ea typeface="Arial"/>
              <a:cs typeface="Arial"/>
              <a:sym typeface="Arial"/>
            </a:endParaRPr>
          </a:p>
        </p:txBody>
      </p:sp>
      <p:sp>
        <p:nvSpPr>
          <p:cNvPr id="1406" name="Google Shape;1406;p222"/>
          <p:cNvSpPr txBox="1"/>
          <p:nvPr/>
        </p:nvSpPr>
        <p:spPr>
          <a:xfrm>
            <a:off x="230675" y="2017750"/>
            <a:ext cx="7238400" cy="1079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23282B"/>
                </a:solidFill>
                <a:highlight>
                  <a:srgbClr val="FFFFFF"/>
                </a:highlight>
                <a:latin typeface="Arial"/>
                <a:ea typeface="Arial"/>
                <a:cs typeface="Arial"/>
                <a:sym typeface="Arial"/>
              </a:rPr>
              <a:t>“Popularity in youth wrestling continues to grow and we’re excited to bring greater awareness to local USA Wrestling Clubs across the country through this partnership with SportsEngine,” stated Tony Black, Director of State Services for USA Wrestling. “</a:t>
            </a:r>
            <a:r>
              <a:rPr lang="en" sz="1200" b="1" i="0" u="none" strike="noStrike" cap="none">
                <a:solidFill>
                  <a:srgbClr val="23282B"/>
                </a:solidFill>
                <a:highlight>
                  <a:srgbClr val="FFFFFF"/>
                </a:highlight>
                <a:latin typeface="Arial"/>
                <a:ea typeface="Arial"/>
                <a:cs typeface="Arial"/>
                <a:sym typeface="Arial"/>
              </a:rPr>
              <a:t>USA Wrestling’s mission is to provide quality opportunities for its members to achieve their full human and athletic potential.</a:t>
            </a:r>
            <a:r>
              <a:rPr lang="en" sz="1200" b="0" i="0" u="none" strike="noStrike" cap="none">
                <a:solidFill>
                  <a:srgbClr val="23282B"/>
                </a:solidFill>
                <a:highlight>
                  <a:srgbClr val="FFFFFF"/>
                </a:highlight>
                <a:latin typeface="Arial"/>
                <a:ea typeface="Arial"/>
                <a:cs typeface="Arial"/>
                <a:sym typeface="Arial"/>
              </a:rPr>
              <a:t> We believe USA Wrestling’s feature across SportsEngine.com will only enhance those opportunities.”</a:t>
            </a:r>
            <a:endParaRPr sz="1400" b="0" i="0" u="none" strike="noStrike" cap="none" dirty="0">
              <a:solidFill>
                <a:srgbClr val="000000"/>
              </a:solidFill>
              <a:latin typeface="Arial"/>
              <a:ea typeface="Arial"/>
              <a:cs typeface="Arial"/>
              <a:sym typeface="Arial"/>
            </a:endParaRPr>
          </a:p>
        </p:txBody>
      </p:sp>
      <p:sp>
        <p:nvSpPr>
          <p:cNvPr id="1407" name="Google Shape;1407;p222"/>
          <p:cNvSpPr txBox="1"/>
          <p:nvPr/>
        </p:nvSpPr>
        <p:spPr>
          <a:xfrm>
            <a:off x="230675" y="3096850"/>
            <a:ext cx="6776700" cy="1375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23282B"/>
                </a:solidFill>
                <a:highlight>
                  <a:srgbClr val="FFFFFF"/>
                </a:highlight>
                <a:latin typeface="Arial"/>
                <a:ea typeface="Arial"/>
                <a:cs typeface="Arial"/>
                <a:sym typeface="Arial"/>
              </a:rPr>
              <a:t>“We’re excited to partner with USA Wrestling to shine a brighter spotlight on the sport,” stated Travis Shives, SportsEngine Vice President of Sports. “</a:t>
            </a:r>
            <a:r>
              <a:rPr lang="en" sz="1200" b="1" i="0" u="none" strike="noStrike" cap="none">
                <a:solidFill>
                  <a:srgbClr val="23282B"/>
                </a:solidFill>
                <a:highlight>
                  <a:srgbClr val="FFFFFF"/>
                </a:highlight>
                <a:latin typeface="Arial"/>
                <a:ea typeface="Arial"/>
                <a:cs typeface="Arial"/>
                <a:sym typeface="Arial"/>
              </a:rPr>
              <a:t>By prominently featuring USA Wrestling on SportsEngine.com, </a:t>
            </a:r>
            <a:r>
              <a:rPr lang="en" sz="1400" b="1" i="0" u="none" strike="noStrike" cap="none">
                <a:solidFill>
                  <a:srgbClr val="23282B"/>
                </a:solidFill>
                <a:highlight>
                  <a:srgbClr val="FFFFFF"/>
                </a:highlight>
                <a:latin typeface="Arial"/>
                <a:ea typeface="Arial"/>
                <a:cs typeface="Arial"/>
                <a:sym typeface="Arial"/>
              </a:rPr>
              <a:t>coupled with the advertising horsepower of NBC Sports</a:t>
            </a:r>
            <a:r>
              <a:rPr lang="en" sz="1200" b="1" i="0" u="none" strike="noStrike" cap="none">
                <a:solidFill>
                  <a:srgbClr val="23282B"/>
                </a:solidFill>
                <a:highlight>
                  <a:srgbClr val="FFFFFF"/>
                </a:highlight>
                <a:latin typeface="Arial"/>
                <a:ea typeface="Arial"/>
                <a:cs typeface="Arial"/>
                <a:sym typeface="Arial"/>
              </a:rPr>
              <a:t> during the Wrestling World Championships, we see this as </a:t>
            </a:r>
            <a:r>
              <a:rPr lang="en" sz="1400" b="1" i="0" u="none" strike="noStrike" cap="none">
                <a:solidFill>
                  <a:srgbClr val="23282B"/>
                </a:solidFill>
                <a:highlight>
                  <a:srgbClr val="FFFFFF"/>
                </a:highlight>
                <a:latin typeface="Arial"/>
                <a:ea typeface="Arial"/>
                <a:cs typeface="Arial"/>
                <a:sym typeface="Arial"/>
              </a:rPr>
              <a:t>an opportunity to share wrestling with a larger audience and ultimately get more kids involved.</a:t>
            </a:r>
            <a:r>
              <a:rPr lang="en" sz="1200" b="0" i="0" u="none" strike="noStrike" cap="none">
                <a:solidFill>
                  <a:srgbClr val="23282B"/>
                </a:solidFill>
                <a:highlight>
                  <a:srgbClr val="FFFFFF"/>
                </a:highlight>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p:txBody>
      </p:sp>
      <p:sp>
        <p:nvSpPr>
          <p:cNvPr id="1408" name="Google Shape;1408;p222"/>
          <p:cNvSpPr txBox="1"/>
          <p:nvPr/>
        </p:nvSpPr>
        <p:spPr>
          <a:xfrm>
            <a:off x="1298850" y="245925"/>
            <a:ext cx="7135800" cy="615300"/>
          </a:xfrm>
          <a:prstGeom prst="rect">
            <a:avLst/>
          </a:prstGeom>
          <a:noFill/>
          <a:ln>
            <a:noFill/>
          </a:ln>
        </p:spPr>
        <p:txBody>
          <a:bodyPr spcFirstLastPara="1" wrap="square" lIns="91425" tIns="91425" rIns="91425" bIns="91425" anchor="t" anchorCtr="0">
            <a:noAutofit/>
          </a:bodyPr>
          <a:lstStyle/>
          <a:p>
            <a:pPr marL="0" marR="0" lvl="0" indent="0" algn="ctr" rtl="0">
              <a:lnSpc>
                <a:spcPct val="137647"/>
              </a:lnSpc>
              <a:spcBef>
                <a:spcPts val="0"/>
              </a:spcBef>
              <a:spcAft>
                <a:spcPts val="0"/>
              </a:spcAft>
              <a:buClr>
                <a:schemeClr val="dk1"/>
              </a:buClr>
              <a:buSzPts val="1100"/>
              <a:buFont typeface="Arial"/>
              <a:buNone/>
            </a:pPr>
            <a:r>
              <a:rPr lang="en" sz="3000" b="0" i="0" u="none" strike="noStrike" cap="none">
                <a:solidFill>
                  <a:srgbClr val="000000"/>
                </a:solidFill>
                <a:latin typeface="Impact"/>
                <a:ea typeface="Impact"/>
                <a:cs typeface="Impact"/>
                <a:sym typeface="Impact"/>
              </a:rPr>
              <a:t>PROMOTING PARTICIPATION ACROSS THE U.S.</a:t>
            </a:r>
            <a:endParaRPr sz="3000" b="0" i="0" u="none" strike="noStrike" cap="none" dirty="0">
              <a:solidFill>
                <a:srgbClr val="000000"/>
              </a:solidFill>
              <a:latin typeface="Impact"/>
              <a:ea typeface="Impact"/>
              <a:cs typeface="Impact"/>
              <a:sym typeface="Impact"/>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1409" name="Google Shape;1409;p222"/>
          <p:cNvSpPr txBox="1"/>
          <p:nvPr/>
        </p:nvSpPr>
        <p:spPr>
          <a:xfrm>
            <a:off x="589500" y="4613700"/>
            <a:ext cx="8554500" cy="529800"/>
          </a:xfrm>
          <a:prstGeom prst="rect">
            <a:avLst/>
          </a:prstGeom>
          <a:no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dk1"/>
              </a:buClr>
              <a:buSzPts val="1100"/>
              <a:buFont typeface="Arial"/>
              <a:buNone/>
            </a:pPr>
            <a:r>
              <a:rPr lang="en" sz="1100" b="0" i="0" u="none" strike="noStrike" cap="none">
                <a:solidFill>
                  <a:schemeClr val="dk1"/>
                </a:solidFill>
                <a:latin typeface="Times New Roman"/>
                <a:ea typeface="Times New Roman"/>
                <a:cs typeface="Times New Roman"/>
                <a:sym typeface="Times New Roman"/>
              </a:rPr>
              <a:t>Soule, Jenna. “SportsEngine Partners with USA Wrestling to Promote Participation across the U.S.” </a:t>
            </a:r>
            <a:r>
              <a:rPr lang="en" sz="1100" b="0" i="1" u="none" strike="noStrike" cap="none">
                <a:solidFill>
                  <a:schemeClr val="dk1"/>
                </a:solidFill>
                <a:latin typeface="Times New Roman"/>
                <a:ea typeface="Times New Roman"/>
                <a:cs typeface="Times New Roman"/>
                <a:sym typeface="Times New Roman"/>
              </a:rPr>
              <a:t>SportsEngine</a:t>
            </a:r>
            <a:r>
              <a:rPr lang="en" sz="1100" b="0" i="0" u="none" strike="noStrike" cap="none">
                <a:solidFill>
                  <a:schemeClr val="dk1"/>
                </a:solidFill>
                <a:latin typeface="Times New Roman"/>
                <a:ea typeface="Times New Roman"/>
                <a:cs typeface="Times New Roman"/>
                <a:sym typeface="Times New Roman"/>
              </a:rPr>
              <a:t>, SportsEngine Inc., 18 Oct. 2018, www.sportsengine.com/solutions/articles/sportsengine-partners-with-usa-wrestling/.</a:t>
            </a:r>
            <a:endParaRPr sz="11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1410" name="Google Shape;1410;p222"/>
          <p:cNvSpPr txBox="1"/>
          <p:nvPr/>
        </p:nvSpPr>
        <p:spPr>
          <a:xfrm>
            <a:off x="7469075" y="4420200"/>
            <a:ext cx="1944900" cy="19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1414"/>
        <p:cNvGrpSpPr/>
        <p:nvPr/>
      </p:nvGrpSpPr>
      <p:grpSpPr>
        <a:xfrm>
          <a:off x="0" y="0"/>
          <a:ext cx="0" cy="0"/>
          <a:chOff x="0" y="0"/>
          <a:chExt cx="0" cy="0"/>
        </a:xfrm>
      </p:grpSpPr>
      <p:pic>
        <p:nvPicPr>
          <p:cNvPr id="1415" name="Google Shape;1415;p223"/>
          <p:cNvPicPr preferRelativeResize="0"/>
          <p:nvPr/>
        </p:nvPicPr>
        <p:blipFill rotWithShape="1">
          <a:blip r:embed="rId3">
            <a:alphaModFix/>
          </a:blip>
          <a:srcRect/>
          <a:stretch/>
        </p:blipFill>
        <p:spPr>
          <a:xfrm>
            <a:off x="6604550" y="3594175"/>
            <a:ext cx="2616349" cy="1424500"/>
          </a:xfrm>
          <a:prstGeom prst="rect">
            <a:avLst/>
          </a:prstGeom>
          <a:noFill/>
          <a:ln>
            <a:noFill/>
          </a:ln>
        </p:spPr>
      </p:pic>
      <p:sp>
        <p:nvSpPr>
          <p:cNvPr id="1416" name="Google Shape;1416;p223"/>
          <p:cNvSpPr txBox="1">
            <a:spLocks noGrp="1"/>
          </p:cNvSpPr>
          <p:nvPr>
            <p:ph type="body" idx="1"/>
          </p:nvPr>
        </p:nvSpPr>
        <p:spPr>
          <a:xfrm>
            <a:off x="212075" y="1166400"/>
            <a:ext cx="6725700" cy="3801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100">
                <a:solidFill>
                  <a:srgbClr val="000000"/>
                </a:solidFill>
              </a:rPr>
              <a:t>As a parent, you place your child’s development ahead of everything. USA Wrestling does the same. under the guidance of our certified coaches, your child will learn to handle challenges—both on and off the mat—leaving you amazed at their transformation during the course of a single season.</a:t>
            </a:r>
            <a:endParaRPr sz="1100" dirty="0">
              <a:solidFill>
                <a:srgbClr val="000000"/>
              </a:solidFill>
            </a:endParaRPr>
          </a:p>
          <a:p>
            <a:pPr marL="0" lvl="0" indent="0" algn="l" rtl="0">
              <a:lnSpc>
                <a:spcPct val="115000"/>
              </a:lnSpc>
              <a:spcBef>
                <a:spcPts val="1000"/>
              </a:spcBef>
              <a:spcAft>
                <a:spcPts val="0"/>
              </a:spcAft>
              <a:buClr>
                <a:schemeClr val="dk1"/>
              </a:buClr>
              <a:buSzPts val="1100"/>
              <a:buFont typeface="Arial"/>
              <a:buNone/>
            </a:pPr>
            <a:r>
              <a:rPr lang="en" sz="1100">
                <a:solidFill>
                  <a:srgbClr val="000000"/>
                </a:solidFill>
              </a:rPr>
              <a:t>Ask the parents of any of our 170,000+ members and they’ll tell you that wrestling:</a:t>
            </a:r>
            <a:endParaRPr sz="1100" dirty="0">
              <a:solidFill>
                <a:srgbClr val="000000"/>
              </a:solidFill>
            </a:endParaRPr>
          </a:p>
          <a:p>
            <a:pPr marL="457200" lvl="0" indent="-298450" algn="l" rtl="0">
              <a:lnSpc>
                <a:spcPct val="115000"/>
              </a:lnSpc>
              <a:spcBef>
                <a:spcPts val="1000"/>
              </a:spcBef>
              <a:spcAft>
                <a:spcPts val="0"/>
              </a:spcAft>
              <a:buClr>
                <a:srgbClr val="000000"/>
              </a:buClr>
              <a:buSzPts val="1100"/>
              <a:buChar char="●"/>
            </a:pPr>
            <a:r>
              <a:rPr lang="en" sz="1100" b="1">
                <a:solidFill>
                  <a:srgbClr val="000000"/>
                </a:solidFill>
              </a:rPr>
              <a:t>Improves self confidence and the belief that anything is possible</a:t>
            </a:r>
            <a:endParaRPr sz="1100" b="1" dirty="0">
              <a:solidFill>
                <a:srgbClr val="000000"/>
              </a:solidFill>
            </a:endParaRPr>
          </a:p>
          <a:p>
            <a:pPr marL="457200" lvl="0" indent="-298450" algn="l" rtl="0">
              <a:lnSpc>
                <a:spcPct val="115000"/>
              </a:lnSpc>
              <a:spcBef>
                <a:spcPts val="0"/>
              </a:spcBef>
              <a:spcAft>
                <a:spcPts val="0"/>
              </a:spcAft>
              <a:buClr>
                <a:srgbClr val="000000"/>
              </a:buClr>
              <a:buSzPts val="1100"/>
              <a:buChar char="●"/>
            </a:pPr>
            <a:r>
              <a:rPr lang="en" sz="1100" b="1">
                <a:solidFill>
                  <a:srgbClr val="000000"/>
                </a:solidFill>
              </a:rPr>
              <a:t>Teaches young people to respect themselves and others</a:t>
            </a:r>
            <a:endParaRPr sz="1100" b="1" dirty="0">
              <a:solidFill>
                <a:srgbClr val="000000"/>
              </a:solidFill>
            </a:endParaRPr>
          </a:p>
          <a:p>
            <a:pPr marL="457200" lvl="0" indent="-298450" algn="l" rtl="0">
              <a:lnSpc>
                <a:spcPct val="115000"/>
              </a:lnSpc>
              <a:spcBef>
                <a:spcPts val="0"/>
              </a:spcBef>
              <a:spcAft>
                <a:spcPts val="0"/>
              </a:spcAft>
              <a:buClr>
                <a:srgbClr val="000000"/>
              </a:buClr>
              <a:buSzPts val="1100"/>
              <a:buChar char="●"/>
            </a:pPr>
            <a:r>
              <a:rPr lang="en" sz="1100" b="1">
                <a:solidFill>
                  <a:srgbClr val="000000"/>
                </a:solidFill>
              </a:rPr>
              <a:t>Promotes excellence and encourages athletes to set goals</a:t>
            </a:r>
            <a:endParaRPr sz="1100" b="1" dirty="0">
              <a:solidFill>
                <a:srgbClr val="000000"/>
              </a:solidFill>
            </a:endParaRPr>
          </a:p>
          <a:p>
            <a:pPr marL="457200" lvl="0" indent="-298450" algn="l" rtl="0">
              <a:lnSpc>
                <a:spcPct val="115000"/>
              </a:lnSpc>
              <a:spcBef>
                <a:spcPts val="0"/>
              </a:spcBef>
              <a:spcAft>
                <a:spcPts val="0"/>
              </a:spcAft>
              <a:buClr>
                <a:srgbClr val="000000"/>
              </a:buClr>
              <a:buSzPts val="1100"/>
              <a:buChar char="●"/>
            </a:pPr>
            <a:r>
              <a:rPr lang="en" sz="1100" b="1">
                <a:solidFill>
                  <a:srgbClr val="000000"/>
                </a:solidFill>
              </a:rPr>
              <a:t>Builds personal accountability because the athlete alone is responsible for the outcome</a:t>
            </a:r>
            <a:endParaRPr sz="1100" b="1" dirty="0">
              <a:solidFill>
                <a:srgbClr val="000000"/>
              </a:solidFill>
            </a:endParaRPr>
          </a:p>
          <a:p>
            <a:pPr marL="457200" lvl="0" indent="-298450" algn="l" rtl="0">
              <a:lnSpc>
                <a:spcPct val="115000"/>
              </a:lnSpc>
              <a:spcBef>
                <a:spcPts val="0"/>
              </a:spcBef>
              <a:spcAft>
                <a:spcPts val="0"/>
              </a:spcAft>
              <a:buClr>
                <a:srgbClr val="000000"/>
              </a:buClr>
              <a:buSzPts val="1100"/>
              <a:buChar char="●"/>
            </a:pPr>
            <a:r>
              <a:rPr lang="en" sz="1100" b="1">
                <a:solidFill>
                  <a:srgbClr val="000000"/>
                </a:solidFill>
              </a:rPr>
              <a:t>Develops integrity, discipline, and a strong work ethic—traits that will last a lifetime</a:t>
            </a:r>
            <a:endParaRPr sz="1100" b="1" dirty="0">
              <a:solidFill>
                <a:srgbClr val="000000"/>
              </a:solidFill>
            </a:endParaRPr>
          </a:p>
          <a:p>
            <a:pPr marL="457200" lvl="0" indent="-298450" algn="l" rtl="0">
              <a:lnSpc>
                <a:spcPct val="115000"/>
              </a:lnSpc>
              <a:spcBef>
                <a:spcPts val="0"/>
              </a:spcBef>
              <a:spcAft>
                <a:spcPts val="0"/>
              </a:spcAft>
              <a:buClr>
                <a:srgbClr val="000000"/>
              </a:buClr>
              <a:buSzPts val="1100"/>
              <a:buChar char="●"/>
            </a:pPr>
            <a:r>
              <a:rPr lang="en" sz="1100" b="1">
                <a:solidFill>
                  <a:srgbClr val="000000"/>
                </a:solidFill>
              </a:rPr>
              <a:t>Exposes athletes to positive role models</a:t>
            </a:r>
            <a:br>
              <a:rPr lang="en" sz="1100">
                <a:solidFill>
                  <a:srgbClr val="000000"/>
                </a:solidFill>
              </a:rPr>
            </a:br>
            <a:endParaRPr sz="1100" dirty="0">
              <a:solidFill>
                <a:srgbClr val="000000"/>
              </a:solidFill>
            </a:endParaRPr>
          </a:p>
          <a:p>
            <a:pPr marL="0" lvl="0" indent="0" algn="l" rtl="0">
              <a:lnSpc>
                <a:spcPct val="115000"/>
              </a:lnSpc>
              <a:spcBef>
                <a:spcPts val="0"/>
              </a:spcBef>
              <a:spcAft>
                <a:spcPts val="0"/>
              </a:spcAft>
              <a:buSzPts val="1800"/>
              <a:buNone/>
            </a:pPr>
            <a:r>
              <a:rPr lang="en" sz="1100">
                <a:solidFill>
                  <a:srgbClr val="000000"/>
                </a:solidFill>
              </a:rPr>
              <a:t>Wrestling’s alumni have gone on to achieve success in every field. Presidents, astronauts, authors, and respected business executives credit wrestling, and the life lessons learned on the mat, for their success.</a:t>
            </a:r>
            <a:endParaRPr sz="1100" dirty="0">
              <a:solidFill>
                <a:srgbClr val="000000"/>
              </a:solidFill>
            </a:endParaRPr>
          </a:p>
          <a:p>
            <a:pPr marL="0" lvl="0" indent="0" algn="l" rtl="0">
              <a:lnSpc>
                <a:spcPct val="115000"/>
              </a:lnSpc>
              <a:spcBef>
                <a:spcPts val="0"/>
              </a:spcBef>
              <a:spcAft>
                <a:spcPts val="0"/>
              </a:spcAft>
              <a:buSzPts val="1800"/>
              <a:buNone/>
            </a:pPr>
            <a:endParaRPr sz="1100" dirty="0">
              <a:solidFill>
                <a:srgbClr val="000000"/>
              </a:solidFill>
            </a:endParaRPr>
          </a:p>
          <a:p>
            <a:pPr marL="0" lvl="0" indent="0" algn="l" rtl="0">
              <a:lnSpc>
                <a:spcPct val="115000"/>
              </a:lnSpc>
              <a:spcBef>
                <a:spcPts val="0"/>
              </a:spcBef>
              <a:spcAft>
                <a:spcPts val="0"/>
              </a:spcAft>
              <a:buSzPts val="1800"/>
              <a:buNone/>
            </a:pPr>
            <a:r>
              <a:rPr lang="en" sz="1400" b="1">
                <a:solidFill>
                  <a:srgbClr val="000000"/>
                </a:solidFill>
              </a:rPr>
              <a:t>At USA Wrestling, we believe our wrestlers will become elite at whatever they choose to do in life.</a:t>
            </a:r>
            <a:endParaRPr sz="1400" b="1" dirty="0">
              <a:solidFill>
                <a:srgbClr val="000000"/>
              </a:solidFill>
            </a:endParaRPr>
          </a:p>
          <a:p>
            <a:pPr marL="0" lvl="0" indent="0" algn="l" rtl="0">
              <a:lnSpc>
                <a:spcPct val="115000"/>
              </a:lnSpc>
              <a:spcBef>
                <a:spcPts val="1000"/>
              </a:spcBef>
              <a:spcAft>
                <a:spcPts val="1600"/>
              </a:spcAft>
              <a:buSzPts val="1800"/>
              <a:buNone/>
            </a:pPr>
            <a:endParaRPr sz="1200" dirty="0"/>
          </a:p>
        </p:txBody>
      </p:sp>
      <p:sp>
        <p:nvSpPr>
          <p:cNvPr id="1417" name="Google Shape;1417;p223"/>
          <p:cNvSpPr txBox="1">
            <a:spLocks noGrp="1"/>
          </p:cNvSpPr>
          <p:nvPr>
            <p:ph type="title"/>
          </p:nvPr>
        </p:nvSpPr>
        <p:spPr>
          <a:xfrm>
            <a:off x="311700" y="651900"/>
            <a:ext cx="4917000" cy="54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2200">
                <a:solidFill>
                  <a:srgbClr val="FFFF00"/>
                </a:solidFill>
                <a:highlight>
                  <a:srgbClr val="FF0000"/>
                </a:highlight>
                <a:latin typeface="Playfair Display"/>
                <a:ea typeface="Playfair Display"/>
                <a:cs typeface="Playfair Display"/>
                <a:sym typeface="Playfair Display"/>
              </a:rPr>
              <a:t>LIFE LESSONS START ON THE MAT.</a:t>
            </a:r>
            <a:endParaRPr sz="2200" dirty="0">
              <a:solidFill>
                <a:srgbClr val="FFFF00"/>
              </a:solidFill>
              <a:highlight>
                <a:srgbClr val="FF0000"/>
              </a:highlight>
              <a:latin typeface="Playfair Display"/>
              <a:ea typeface="Playfair Display"/>
              <a:cs typeface="Playfair Display"/>
              <a:sym typeface="Playfair Display"/>
            </a:endParaRPr>
          </a:p>
          <a:p>
            <a:pPr marL="0" lvl="0" indent="0" algn="l" rtl="0">
              <a:lnSpc>
                <a:spcPct val="100000"/>
              </a:lnSpc>
              <a:spcBef>
                <a:spcPts val="0"/>
              </a:spcBef>
              <a:spcAft>
                <a:spcPts val="0"/>
              </a:spcAft>
              <a:buSzPts val="2800"/>
              <a:buNone/>
            </a:pPr>
            <a:endParaRPr dirty="0"/>
          </a:p>
        </p:txBody>
      </p:sp>
      <p:sp>
        <p:nvSpPr>
          <p:cNvPr id="1418" name="Google Shape;1418;p223"/>
          <p:cNvSpPr txBox="1"/>
          <p:nvPr/>
        </p:nvSpPr>
        <p:spPr>
          <a:xfrm>
            <a:off x="2211150" y="103200"/>
            <a:ext cx="4955100" cy="548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0" i="0" u="none" strike="noStrike" cap="none">
                <a:solidFill>
                  <a:srgbClr val="000000"/>
                </a:solidFill>
                <a:latin typeface="Impact"/>
                <a:ea typeface="Impact"/>
                <a:cs typeface="Impact"/>
                <a:sym typeface="Impact"/>
              </a:rPr>
              <a:t>Why Choose USA Wrestling?</a:t>
            </a:r>
            <a:endParaRPr sz="3000" b="0" i="0" u="none" strike="noStrike" cap="none" dirty="0">
              <a:solidFill>
                <a:srgbClr val="000000"/>
              </a:solidFill>
              <a:latin typeface="Impact"/>
              <a:ea typeface="Impact"/>
              <a:cs typeface="Impact"/>
              <a:sym typeface="Impact"/>
            </a:endParaRPr>
          </a:p>
        </p:txBody>
      </p:sp>
      <p:sp>
        <p:nvSpPr>
          <p:cNvPr id="1419" name="Google Shape;1419;p223"/>
          <p:cNvSpPr txBox="1"/>
          <p:nvPr/>
        </p:nvSpPr>
        <p:spPr>
          <a:xfrm>
            <a:off x="2821500" y="4813800"/>
            <a:ext cx="63225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dk1"/>
              </a:buClr>
              <a:buSzPts val="1100"/>
              <a:buFont typeface="Arial"/>
              <a:buNone/>
            </a:pPr>
            <a:r>
              <a:rPr lang="en" sz="1000" b="0" i="0" u="none" strike="noStrike" cap="none">
                <a:solidFill>
                  <a:srgbClr val="FFFFFF"/>
                </a:solidFill>
                <a:highlight>
                  <a:srgbClr val="000000"/>
                </a:highlight>
                <a:latin typeface="Times New Roman"/>
                <a:ea typeface="Times New Roman"/>
                <a:cs typeface="Times New Roman"/>
                <a:sym typeface="Times New Roman"/>
              </a:rPr>
              <a:t>The Mat. </a:t>
            </a:r>
            <a:r>
              <a:rPr lang="en" sz="1000" b="0" i="1" u="none" strike="noStrike" cap="none">
                <a:solidFill>
                  <a:srgbClr val="FFFFFF"/>
                </a:solidFill>
                <a:highlight>
                  <a:srgbClr val="000000"/>
                </a:highlight>
                <a:latin typeface="Times New Roman"/>
                <a:ea typeface="Times New Roman"/>
                <a:cs typeface="Times New Roman"/>
                <a:sym typeface="Times New Roman"/>
              </a:rPr>
              <a:t>The Mat</a:t>
            </a:r>
            <a:r>
              <a:rPr lang="en" sz="1000" b="0" i="0" u="none" strike="noStrike" cap="none">
                <a:solidFill>
                  <a:srgbClr val="FFFFFF"/>
                </a:solidFill>
                <a:highlight>
                  <a:srgbClr val="000000"/>
                </a:highlight>
                <a:latin typeface="Times New Roman"/>
                <a:ea typeface="Times New Roman"/>
                <a:cs typeface="Times New Roman"/>
                <a:sym typeface="Times New Roman"/>
              </a:rPr>
              <a:t>, The Mat, content.themat.com/usawrestling/marketing-posters/WhatWillWrestlingDoForYourChild.pdf.</a:t>
            </a:r>
            <a:endParaRPr sz="1000" b="0" i="0" u="none" strike="noStrike" cap="none" dirty="0">
              <a:solidFill>
                <a:srgbClr val="FFFFFF"/>
              </a:solidFill>
              <a:highlight>
                <a:srgbClr val="000000"/>
              </a:highlight>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1420" name="Google Shape;1420;p223"/>
          <p:cNvSpPr txBox="1"/>
          <p:nvPr/>
        </p:nvSpPr>
        <p:spPr>
          <a:xfrm>
            <a:off x="80375" y="4813800"/>
            <a:ext cx="1832400" cy="30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Shape 1424"/>
        <p:cNvGrpSpPr/>
        <p:nvPr/>
      </p:nvGrpSpPr>
      <p:grpSpPr>
        <a:xfrm>
          <a:off x="0" y="0"/>
          <a:ext cx="0" cy="0"/>
          <a:chOff x="0" y="0"/>
          <a:chExt cx="0" cy="0"/>
        </a:xfrm>
      </p:grpSpPr>
      <p:sp>
        <p:nvSpPr>
          <p:cNvPr id="1425" name="Google Shape;1425;p224"/>
          <p:cNvSpPr txBox="1">
            <a:spLocks noGrp="1"/>
          </p:cNvSpPr>
          <p:nvPr>
            <p:ph type="title"/>
          </p:nvPr>
        </p:nvSpPr>
        <p:spPr>
          <a:xfrm>
            <a:off x="311700" y="154475"/>
            <a:ext cx="2652300" cy="856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800">
                <a:latin typeface="Impact"/>
                <a:ea typeface="Impact"/>
                <a:cs typeface="Impact"/>
                <a:sym typeface="Impact"/>
              </a:rPr>
              <a:t>Benefits:</a:t>
            </a:r>
            <a:endParaRPr sz="4800" dirty="0">
              <a:latin typeface="Impact"/>
              <a:ea typeface="Impact"/>
              <a:cs typeface="Impact"/>
              <a:sym typeface="Impact"/>
            </a:endParaRPr>
          </a:p>
        </p:txBody>
      </p:sp>
      <p:sp>
        <p:nvSpPr>
          <p:cNvPr id="1426" name="Google Shape;1426;p224"/>
          <p:cNvSpPr txBox="1">
            <a:spLocks noGrp="1"/>
          </p:cNvSpPr>
          <p:nvPr>
            <p:ph type="body" idx="1"/>
          </p:nvPr>
        </p:nvSpPr>
        <p:spPr>
          <a:xfrm>
            <a:off x="311700" y="1434625"/>
            <a:ext cx="4260300" cy="360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200" b="1">
                <a:solidFill>
                  <a:schemeClr val="dk1"/>
                </a:solidFill>
              </a:rPr>
              <a:t>1. The complete wrestling experience</a:t>
            </a:r>
            <a:endParaRPr sz="1200" b="1"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a:solidFill>
                  <a:schemeClr val="dk1"/>
                </a:solidFill>
              </a:rPr>
              <a:t>USA Wrestling promotes all styles of wrestling to ensure that competitors develop into complete wrestlers who can bridge a variety of techniques for maximum success.</a:t>
            </a:r>
            <a:endParaRPr sz="1200"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b="1">
                <a:solidFill>
                  <a:schemeClr val="dk1"/>
                </a:solidFill>
              </a:rPr>
              <a:t>2. Safe environment</a:t>
            </a:r>
            <a:endParaRPr sz="1200" b="1"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a:solidFill>
                  <a:schemeClr val="dk1"/>
                </a:solidFill>
              </a:rPr>
              <a:t>Every USA Wrestling coach and official must pass a criminal background check.</a:t>
            </a:r>
            <a:endParaRPr sz="1200"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b="1">
                <a:solidFill>
                  <a:schemeClr val="dk1"/>
                </a:solidFill>
              </a:rPr>
              <a:t>3. Comprehensive sports accident and liability insurance</a:t>
            </a:r>
            <a:endParaRPr sz="1200" b="1"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a:solidFill>
                  <a:schemeClr val="dk1"/>
                </a:solidFill>
              </a:rPr>
              <a:t>Our industry-leading insurance covers member athletes, coaches, and officials.</a:t>
            </a:r>
            <a:endParaRPr sz="1200"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b="1">
                <a:solidFill>
                  <a:schemeClr val="dk1"/>
                </a:solidFill>
              </a:rPr>
              <a:t>4. Top-flight competition</a:t>
            </a:r>
            <a:endParaRPr sz="1200" b="1" dirty="0">
              <a:solidFill>
                <a:schemeClr val="dk1"/>
              </a:solidFill>
            </a:endParaRPr>
          </a:p>
          <a:p>
            <a:pPr marL="0" lvl="0" indent="0" algn="l" rtl="0">
              <a:lnSpc>
                <a:spcPct val="100000"/>
              </a:lnSpc>
              <a:spcBef>
                <a:spcPts val="0"/>
              </a:spcBef>
              <a:spcAft>
                <a:spcPts val="0"/>
              </a:spcAft>
              <a:buSzPts val="1800"/>
              <a:buNone/>
            </a:pPr>
            <a:r>
              <a:rPr lang="en" sz="1200">
                <a:solidFill>
                  <a:schemeClr val="dk1"/>
                </a:solidFill>
              </a:rPr>
              <a:t>Your membership gives you access to over 40 uSa Wrestling-sponsored regional and national events.</a:t>
            </a:r>
            <a:endParaRPr sz="1200" dirty="0">
              <a:solidFill>
                <a:schemeClr val="dk1"/>
              </a:solidFill>
            </a:endParaRPr>
          </a:p>
          <a:p>
            <a:pPr marL="0" lvl="0" indent="0" algn="l" rtl="0">
              <a:lnSpc>
                <a:spcPct val="100000"/>
              </a:lnSpc>
              <a:spcBef>
                <a:spcPts val="0"/>
              </a:spcBef>
              <a:spcAft>
                <a:spcPts val="0"/>
              </a:spcAft>
              <a:buSzPts val="1800"/>
              <a:buNone/>
            </a:pPr>
            <a:r>
              <a:rPr lang="en" sz="1200" b="1">
                <a:solidFill>
                  <a:schemeClr val="dk1"/>
                </a:solidFill>
              </a:rPr>
              <a:t>5. Coaches education and certification</a:t>
            </a:r>
            <a:endParaRPr sz="1200" b="1"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200">
                <a:solidFill>
                  <a:schemeClr val="dk1"/>
                </a:solidFill>
              </a:rPr>
              <a:t>Our education and certi cation programs expose coaches to cutting-edge technique and training methods, which enhance our athletes’ experience at every stage in their wrestling career.</a:t>
            </a:r>
            <a:endParaRPr sz="1200" dirty="0">
              <a:solidFill>
                <a:schemeClr val="dk1"/>
              </a:solidFill>
            </a:endParaRPr>
          </a:p>
          <a:p>
            <a:pPr marL="0" lvl="0" indent="0" algn="l" rtl="0">
              <a:lnSpc>
                <a:spcPct val="100000"/>
              </a:lnSpc>
              <a:spcBef>
                <a:spcPts val="0"/>
              </a:spcBef>
              <a:spcAft>
                <a:spcPts val="0"/>
              </a:spcAft>
              <a:buSzPts val="1800"/>
              <a:buNone/>
            </a:pPr>
            <a:endParaRPr dirty="0"/>
          </a:p>
        </p:txBody>
      </p:sp>
      <p:sp>
        <p:nvSpPr>
          <p:cNvPr id="1427" name="Google Shape;1427;p224"/>
          <p:cNvSpPr txBox="1"/>
          <p:nvPr/>
        </p:nvSpPr>
        <p:spPr>
          <a:xfrm>
            <a:off x="259950" y="967950"/>
            <a:ext cx="8624100" cy="510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 sz="1200" b="1" i="0" u="none" strike="noStrike" cap="none">
                <a:solidFill>
                  <a:schemeClr val="dk1"/>
                </a:solidFill>
                <a:latin typeface="Arial"/>
                <a:ea typeface="Arial"/>
                <a:cs typeface="Arial"/>
                <a:sym typeface="Arial"/>
              </a:rPr>
              <a:t>The best coaching, officiating, training, and club support in a safe environment, with all the tools necessary to advance in wrestling and life.</a:t>
            </a:r>
            <a:endParaRPr sz="1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1428" name="Google Shape;1428;p224"/>
          <p:cNvSpPr txBox="1"/>
          <p:nvPr/>
        </p:nvSpPr>
        <p:spPr>
          <a:xfrm>
            <a:off x="4760000" y="1434625"/>
            <a:ext cx="3871200" cy="3247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sz="1200" b="1" i="0" u="none" strike="noStrike" cap="none">
                <a:solidFill>
                  <a:schemeClr val="dk1"/>
                </a:solidFill>
                <a:latin typeface="Arial"/>
                <a:ea typeface="Arial"/>
                <a:cs typeface="Arial"/>
                <a:sym typeface="Arial"/>
              </a:rPr>
              <a:t>6. Opportunities for advancement</a:t>
            </a:r>
            <a:endParaRPr sz="1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0" i="0" u="none" strike="noStrike" cap="none">
                <a:solidFill>
                  <a:schemeClr val="dk1"/>
                </a:solidFill>
                <a:latin typeface="Arial"/>
                <a:ea typeface="Arial"/>
                <a:cs typeface="Arial"/>
                <a:sym typeface="Arial"/>
              </a:rPr>
              <a:t>USA Wrestling’s elite developmental programs offer domestic and international training and competitive opportunities to our olympic hopefuls.</a:t>
            </a:r>
            <a:endParaRPr sz="1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1" i="0" u="none" strike="noStrike" cap="none">
                <a:solidFill>
                  <a:schemeClr val="dk1"/>
                </a:solidFill>
                <a:latin typeface="Arial"/>
                <a:ea typeface="Arial"/>
                <a:cs typeface="Arial"/>
                <a:sym typeface="Arial"/>
              </a:rPr>
              <a:t>7. An investment in wrestling at all levels</a:t>
            </a:r>
            <a:endParaRPr sz="1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0" i="0" u="none" strike="noStrike" cap="none">
                <a:solidFill>
                  <a:schemeClr val="dk1"/>
                </a:solidFill>
                <a:latin typeface="Arial"/>
                <a:ea typeface="Arial"/>
                <a:cs typeface="Arial"/>
                <a:sym typeface="Arial"/>
              </a:rPr>
              <a:t>Your membership supports all levels and styles of wrestling—from local beginners’ tournaments to the developing and training of our u.S. olympic team.</a:t>
            </a:r>
            <a:endParaRPr sz="1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1" i="0" u="none" strike="noStrike" cap="none">
                <a:solidFill>
                  <a:schemeClr val="dk1"/>
                </a:solidFill>
                <a:latin typeface="Arial"/>
                <a:ea typeface="Arial"/>
                <a:cs typeface="Arial"/>
                <a:sym typeface="Arial"/>
              </a:rPr>
              <a:t>8. Dedicated customer service for members</a:t>
            </a:r>
            <a:endParaRPr sz="1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0" i="0" u="none" strike="noStrike" cap="none">
                <a:solidFill>
                  <a:schemeClr val="dk1"/>
                </a:solidFill>
                <a:latin typeface="Arial"/>
                <a:ea typeface="Arial"/>
                <a:cs typeface="Arial"/>
                <a:sym typeface="Arial"/>
              </a:rPr>
              <a:t>Our staff in Colorado Springs is available to answer questions about membership, tournaments,</a:t>
            </a:r>
            <a:endParaRPr sz="1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 sz="1200" b="0" i="0" u="none" strike="noStrike" cap="none">
                <a:solidFill>
                  <a:schemeClr val="dk1"/>
                </a:solidFill>
                <a:latin typeface="Arial"/>
                <a:ea typeface="Arial"/>
                <a:cs typeface="Arial"/>
                <a:sym typeface="Arial"/>
              </a:rPr>
              <a:t>and insurance. Call us at (719) 598-8181.</a:t>
            </a:r>
            <a:endParaRPr sz="1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1429" name="Google Shape;1429;p224"/>
          <p:cNvPicPr preferRelativeResize="0"/>
          <p:nvPr/>
        </p:nvPicPr>
        <p:blipFill rotWithShape="1">
          <a:blip r:embed="rId3">
            <a:alphaModFix/>
          </a:blip>
          <a:srcRect l="3005" t="8925" r="2475" b="10882"/>
          <a:stretch/>
        </p:blipFill>
        <p:spPr>
          <a:xfrm>
            <a:off x="4760012" y="3806950"/>
            <a:ext cx="3810076" cy="1174050"/>
          </a:xfrm>
          <a:prstGeom prst="rect">
            <a:avLst/>
          </a:prstGeom>
          <a:noFill/>
          <a:ln>
            <a:noFill/>
          </a:ln>
        </p:spPr>
      </p:pic>
      <p:sp>
        <p:nvSpPr>
          <p:cNvPr id="1430" name="Google Shape;1430;p224"/>
          <p:cNvSpPr txBox="1"/>
          <p:nvPr/>
        </p:nvSpPr>
        <p:spPr>
          <a:xfrm>
            <a:off x="1912750" y="4867825"/>
            <a:ext cx="1912800" cy="17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Shape 1434"/>
        <p:cNvGrpSpPr/>
        <p:nvPr/>
      </p:nvGrpSpPr>
      <p:grpSpPr>
        <a:xfrm>
          <a:off x="0" y="0"/>
          <a:ext cx="0" cy="0"/>
          <a:chOff x="0" y="0"/>
          <a:chExt cx="0" cy="0"/>
        </a:xfrm>
      </p:grpSpPr>
      <p:sp>
        <p:nvSpPr>
          <p:cNvPr id="1435" name="Google Shape;1435;p225"/>
          <p:cNvSpPr txBox="1">
            <a:spLocks noGrp="1"/>
          </p:cNvSpPr>
          <p:nvPr>
            <p:ph type="title"/>
          </p:nvPr>
        </p:nvSpPr>
        <p:spPr>
          <a:xfrm>
            <a:off x="286800" y="176600"/>
            <a:ext cx="8570400" cy="111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9F2137"/>
                </a:solidFill>
                <a:highlight>
                  <a:srgbClr val="FFFFFF"/>
                </a:highlight>
                <a:latin typeface="Impact"/>
                <a:ea typeface="Impact"/>
                <a:cs typeface="Impact"/>
                <a:sym typeface="Impact"/>
              </a:rPr>
              <a:t>THE FACTS:</a:t>
            </a:r>
            <a:endParaRPr sz="3000" dirty="0">
              <a:solidFill>
                <a:srgbClr val="9F2137"/>
              </a:solidFill>
              <a:highlight>
                <a:srgbClr val="FFFFFF"/>
              </a:highlight>
              <a:latin typeface="Impact"/>
              <a:ea typeface="Impact"/>
              <a:cs typeface="Impact"/>
              <a:sym typeface="Impact"/>
            </a:endParaRPr>
          </a:p>
          <a:p>
            <a:pPr marL="0" lvl="0" indent="0" algn="l" rtl="0">
              <a:spcBef>
                <a:spcPts val="0"/>
              </a:spcBef>
              <a:spcAft>
                <a:spcPts val="0"/>
              </a:spcAft>
              <a:buNone/>
            </a:pPr>
            <a:r>
              <a:rPr lang="en" sz="3000">
                <a:highlight>
                  <a:srgbClr val="FFFFFF"/>
                </a:highlight>
                <a:latin typeface="Impact"/>
                <a:ea typeface="Impact"/>
                <a:cs typeface="Impact"/>
                <a:sym typeface="Impact"/>
              </a:rPr>
              <a:t>Why is this an exemplary practice?</a:t>
            </a:r>
            <a:endParaRPr sz="3000" dirty="0">
              <a:latin typeface="Impact"/>
              <a:ea typeface="Impact"/>
              <a:cs typeface="Impact"/>
              <a:sym typeface="Impact"/>
            </a:endParaRPr>
          </a:p>
        </p:txBody>
      </p:sp>
      <p:sp>
        <p:nvSpPr>
          <p:cNvPr id="1436" name="Google Shape;1436;p225"/>
          <p:cNvSpPr txBox="1">
            <a:spLocks noGrp="1"/>
          </p:cNvSpPr>
          <p:nvPr>
            <p:ph type="body" idx="1"/>
          </p:nvPr>
        </p:nvSpPr>
        <p:spPr>
          <a:xfrm>
            <a:off x="311700" y="1290200"/>
            <a:ext cx="8520600" cy="382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rgbClr val="9F2137"/>
                </a:solidFill>
              </a:rPr>
              <a:t>USA WRESTLING IS NO. 2 NGB IN DIGITAL ENGAGEMENT IN Q2 OF 2019</a:t>
            </a:r>
            <a:endParaRPr sz="2400" b="1" dirty="0">
              <a:solidFill>
                <a:srgbClr val="9F2137"/>
              </a:solidFill>
            </a:endParaRPr>
          </a:p>
          <a:p>
            <a:pPr marL="0" lvl="0" indent="0" algn="l" rtl="0">
              <a:spcBef>
                <a:spcPts val="0"/>
              </a:spcBef>
              <a:spcAft>
                <a:spcPts val="0"/>
              </a:spcAft>
              <a:buNone/>
            </a:pPr>
            <a:endParaRPr sz="1200" b="1" dirty="0">
              <a:solidFill>
                <a:srgbClr val="9F2137"/>
              </a:solidFill>
            </a:endParaRPr>
          </a:p>
          <a:p>
            <a:pPr marL="457200" lvl="0" indent="-311150" algn="l" rtl="0">
              <a:spcBef>
                <a:spcPts val="0"/>
              </a:spcBef>
              <a:spcAft>
                <a:spcPts val="0"/>
              </a:spcAft>
              <a:buClr>
                <a:srgbClr val="000000"/>
              </a:buClr>
              <a:buSzPts val="1300"/>
              <a:buChar char="●"/>
            </a:pPr>
            <a:r>
              <a:rPr lang="en" sz="1300">
                <a:solidFill>
                  <a:srgbClr val="000000"/>
                </a:solidFill>
              </a:rPr>
              <a:t>The USOPC provides quarterly statistics on Digital Engagement for each of the National Governing Bodies in the Olympic family, in comparison with all U.S. Sport Franchises. In the second quarter of 2019 (Q2 – April-June), USA Wrestling had its best finish ever. </a:t>
            </a:r>
            <a:r>
              <a:rPr lang="en" sz="1300" b="1">
                <a:solidFill>
                  <a:srgbClr val="000000"/>
                </a:solidFill>
              </a:rPr>
              <a:t>USA Wrestling ranked No. 81 among the 222 U.S. Sports Franchises, which put USA Wrestling as the No. 2 NGB, behind only USA Soccer</a:t>
            </a:r>
            <a:r>
              <a:rPr lang="en" sz="1300">
                <a:solidFill>
                  <a:srgbClr val="000000"/>
                </a:solidFill>
              </a:rPr>
              <a:t>.</a:t>
            </a:r>
            <a:endParaRPr sz="1300" dirty="0">
              <a:solidFill>
                <a:srgbClr val="000000"/>
              </a:solidFill>
            </a:endParaRPr>
          </a:p>
          <a:p>
            <a:pPr marL="0" lvl="0" indent="0" algn="l" rtl="0">
              <a:spcBef>
                <a:spcPts val="0"/>
              </a:spcBef>
              <a:spcAft>
                <a:spcPts val="0"/>
              </a:spcAft>
              <a:buNone/>
            </a:pPr>
            <a:endParaRPr sz="1300" dirty="0">
              <a:solidFill>
                <a:srgbClr val="000000"/>
              </a:solidFill>
            </a:endParaRPr>
          </a:p>
          <a:p>
            <a:pPr marL="457200" lvl="0" indent="-311150" algn="l" rtl="0">
              <a:spcBef>
                <a:spcPts val="0"/>
              </a:spcBef>
              <a:spcAft>
                <a:spcPts val="0"/>
              </a:spcAft>
              <a:buClr>
                <a:srgbClr val="000000"/>
              </a:buClr>
              <a:buSzPts val="1300"/>
              <a:buChar char="●"/>
            </a:pPr>
            <a:r>
              <a:rPr lang="en" sz="1300">
                <a:solidFill>
                  <a:srgbClr val="000000"/>
                </a:solidFill>
              </a:rPr>
              <a:t>Many NBA, NFL, NHL, MLB and MLS franchises were well below USA Wrestling. This was a quarter which included the U.S. Open, Beat the Streets Gala event and Final X. The study reviews Facebook, Twitter, YouTube Instagram, Wikipedia and Tumbler. </a:t>
            </a:r>
            <a:r>
              <a:rPr lang="en" sz="1300" b="1">
                <a:solidFill>
                  <a:srgbClr val="000000"/>
                </a:solidFill>
              </a:rPr>
              <a:t>Among individual athlete rankings, also including pro sports figures, Jordan Burroughs (No. 27), David Taylor (No. 103), Kyle Snyder (No. 134), Kyle Dake (No. 303), Helen Maroulis (No. 374) and Gable Steveson (No. 376) had impressive rankings.</a:t>
            </a:r>
            <a:endParaRPr sz="1300" b="1" dirty="0">
              <a:solidFill>
                <a:srgbClr val="000000"/>
              </a:solidFill>
            </a:endParaRPr>
          </a:p>
          <a:p>
            <a:pPr marL="0" lvl="0" indent="0" algn="l" rtl="0">
              <a:spcBef>
                <a:spcPts val="0"/>
              </a:spcBef>
              <a:spcAft>
                <a:spcPts val="1600"/>
              </a:spcAft>
              <a:buNone/>
            </a:pPr>
            <a:endParaRPr dirty="0"/>
          </a:p>
        </p:txBody>
      </p:sp>
      <p:sp>
        <p:nvSpPr>
          <p:cNvPr id="1437" name="Google Shape;1437;p225"/>
          <p:cNvSpPr txBox="1"/>
          <p:nvPr/>
        </p:nvSpPr>
        <p:spPr>
          <a:xfrm>
            <a:off x="7552800" y="4789850"/>
            <a:ext cx="1591200" cy="22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97"/>
          <p:cNvSpPr txBox="1">
            <a:spLocks noGrp="1"/>
          </p:cNvSpPr>
          <p:nvPr>
            <p:ph type="title"/>
          </p:nvPr>
        </p:nvSpPr>
        <p:spPr>
          <a:xfrm>
            <a:off x="311700" y="609600"/>
            <a:ext cx="8520600" cy="787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98" name="Google Shape;498;p97"/>
          <p:cNvSpPr txBox="1"/>
          <p:nvPr/>
        </p:nvSpPr>
        <p:spPr>
          <a:xfrm>
            <a:off x="647700" y="1600200"/>
            <a:ext cx="7747000" cy="183127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State Games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State Games of America is an Olympic Style competition held featuring competition between State Games medal winners from across the nation. There are currently 30 states organizing statewide Olympic festivals known as State Games.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1" u="none" strike="noStrike" cap="none">
                <a:solidFill>
                  <a:srgbClr val="000000"/>
                </a:solidFill>
                <a:latin typeface="Arial"/>
                <a:ea typeface="Arial"/>
                <a:cs typeface="Arial"/>
                <a:sym typeface="Arial"/>
              </a:rPr>
              <a:t>Eligibility. State Game of America 2015, stategamesofamerica.com/eligibility.</a:t>
            </a:r>
            <a:endParaRPr sz="1100" b="0" i="0" u="none" strike="noStrike" cap="none" dirty="0">
              <a:solidFill>
                <a:srgbClr val="000000"/>
              </a:solidFill>
              <a:latin typeface="Arial"/>
              <a:ea typeface="Arial"/>
              <a:cs typeface="Arial"/>
              <a:sym typeface="Arial"/>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Shape 1441"/>
        <p:cNvGrpSpPr/>
        <p:nvPr/>
      </p:nvGrpSpPr>
      <p:grpSpPr>
        <a:xfrm>
          <a:off x="0" y="0"/>
          <a:ext cx="0" cy="0"/>
          <a:chOff x="0" y="0"/>
          <a:chExt cx="0" cy="0"/>
        </a:xfrm>
      </p:grpSpPr>
      <p:sp>
        <p:nvSpPr>
          <p:cNvPr id="1442" name="Google Shape;1442;p226"/>
          <p:cNvSpPr txBox="1">
            <a:spLocks noGrp="1"/>
          </p:cNvSpPr>
          <p:nvPr>
            <p:ph type="title"/>
          </p:nvPr>
        </p:nvSpPr>
        <p:spPr>
          <a:xfrm>
            <a:off x="311700" y="308925"/>
            <a:ext cx="8520600" cy="1142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000">
                <a:solidFill>
                  <a:srgbClr val="9F2137"/>
                </a:solidFill>
                <a:highlight>
                  <a:srgbClr val="FFFFFF"/>
                </a:highlight>
                <a:latin typeface="Impact"/>
                <a:ea typeface="Impact"/>
                <a:cs typeface="Impact"/>
                <a:sym typeface="Impact"/>
              </a:rPr>
              <a:t>THE FACTS:</a:t>
            </a:r>
            <a:endParaRPr sz="3000" dirty="0">
              <a:solidFill>
                <a:srgbClr val="9F2137"/>
              </a:solidFill>
              <a:highlight>
                <a:srgbClr val="FFFFFF"/>
              </a:highlight>
              <a:latin typeface="Impact"/>
              <a:ea typeface="Impact"/>
              <a:cs typeface="Impact"/>
              <a:sym typeface="Impact"/>
            </a:endParaRPr>
          </a:p>
          <a:p>
            <a:pPr marL="0" lvl="0" indent="0" algn="l" rtl="0">
              <a:spcBef>
                <a:spcPts val="0"/>
              </a:spcBef>
              <a:spcAft>
                <a:spcPts val="0"/>
              </a:spcAft>
              <a:buClr>
                <a:schemeClr val="dk1"/>
              </a:buClr>
              <a:buSzPts val="1100"/>
              <a:buFont typeface="Arial"/>
              <a:buNone/>
            </a:pPr>
            <a:r>
              <a:rPr lang="en" sz="3000">
                <a:highlight>
                  <a:srgbClr val="FFFFFF"/>
                </a:highlight>
                <a:latin typeface="Impact"/>
                <a:ea typeface="Impact"/>
                <a:cs typeface="Impact"/>
                <a:sym typeface="Impact"/>
              </a:rPr>
              <a:t>Why is this an exemplary practice? Continued. </a:t>
            </a:r>
            <a:endParaRPr dirty="0"/>
          </a:p>
        </p:txBody>
      </p:sp>
      <p:sp>
        <p:nvSpPr>
          <p:cNvPr id="1443" name="Google Shape;1443;p226"/>
          <p:cNvSpPr txBox="1">
            <a:spLocks noGrp="1"/>
          </p:cNvSpPr>
          <p:nvPr>
            <p:ph type="body" idx="1"/>
          </p:nvPr>
        </p:nvSpPr>
        <p:spPr>
          <a:xfrm>
            <a:off x="311700" y="1500550"/>
            <a:ext cx="8520600" cy="325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solidFill>
                  <a:srgbClr val="9F2137"/>
                </a:solidFill>
              </a:rPr>
              <a:t>THEMAT.COM WEBSITE TRAFFIC RISES OVER 2018 STATISTICS</a:t>
            </a:r>
            <a:endParaRPr sz="2400" b="1" dirty="0">
              <a:solidFill>
                <a:srgbClr val="9F2137"/>
              </a:solidFill>
            </a:endParaRPr>
          </a:p>
          <a:p>
            <a:pPr marL="0" lvl="0" indent="0" algn="l" rtl="0">
              <a:spcBef>
                <a:spcPts val="0"/>
              </a:spcBef>
              <a:spcAft>
                <a:spcPts val="0"/>
              </a:spcAft>
              <a:buClr>
                <a:schemeClr val="dk1"/>
              </a:buClr>
              <a:buSzPts val="1100"/>
              <a:buFont typeface="Arial"/>
              <a:buNone/>
            </a:pPr>
            <a:endParaRPr sz="1000" b="1" dirty="0">
              <a:solidFill>
                <a:srgbClr val="9F2137"/>
              </a:solidFill>
            </a:endParaRPr>
          </a:p>
          <a:p>
            <a:pPr marL="457200" lvl="0" indent="-317500" algn="l" rtl="0">
              <a:spcBef>
                <a:spcPts val="0"/>
              </a:spcBef>
              <a:spcAft>
                <a:spcPts val="0"/>
              </a:spcAft>
              <a:buClr>
                <a:schemeClr val="dk1"/>
              </a:buClr>
              <a:buSzPts val="1400"/>
              <a:buChar char="●"/>
            </a:pPr>
            <a:r>
              <a:rPr lang="en" sz="1400" b="1">
                <a:solidFill>
                  <a:schemeClr val="dk1"/>
                </a:solidFill>
              </a:rPr>
              <a:t>Traffic on TheMat.com, USA Wrestling’s website, has grown in 2019 in comparison to 2018.</a:t>
            </a:r>
            <a:r>
              <a:rPr lang="en" sz="1400">
                <a:solidFill>
                  <a:schemeClr val="dk1"/>
                </a:solidFill>
              </a:rPr>
              <a:t> With just 35 days left in the calendar year, </a:t>
            </a:r>
            <a:r>
              <a:rPr lang="en" sz="1400" b="1">
                <a:solidFill>
                  <a:schemeClr val="dk1"/>
                </a:solidFill>
              </a:rPr>
              <a:t>page views have increased 5.2% and unique page views are up 4.6%.</a:t>
            </a:r>
            <a:r>
              <a:rPr lang="en" sz="1400">
                <a:solidFill>
                  <a:schemeClr val="dk1"/>
                </a:solidFill>
              </a:rPr>
              <a:t> This occurred in a more-crowded wrestling digital market, with more website options for the wrestling community than ever before. </a:t>
            </a:r>
            <a:r>
              <a:rPr lang="en" sz="1400" b="1">
                <a:solidFill>
                  <a:schemeClr val="dk1"/>
                </a:solidFill>
              </a:rPr>
              <a:t>Highest traffic to the website came during major events hosted by USA Wrestling and within the wrestling community</a:t>
            </a:r>
            <a:r>
              <a:rPr lang="en" sz="1400">
                <a:solidFill>
                  <a:schemeClr val="dk1"/>
                </a:solidFill>
              </a:rPr>
              <a:t>. Among the highest weeks of traffic surrounded the U.S. Open, World Championships, the U23 Worlds, the USMC Junior/Cadet Nationals, Final X, the NCAA Div. I conference events and nationals and others. The highest traffic week was during the U.S. Open in Las Vegas.</a:t>
            </a:r>
            <a:endParaRPr sz="1400" dirty="0">
              <a:solidFill>
                <a:schemeClr val="dk1"/>
              </a:solidFill>
            </a:endParaRPr>
          </a:p>
          <a:p>
            <a:pPr marL="0" lvl="0" indent="0" algn="l" rtl="0">
              <a:spcBef>
                <a:spcPts val="0"/>
              </a:spcBef>
              <a:spcAft>
                <a:spcPts val="1600"/>
              </a:spcAft>
              <a:buNone/>
            </a:pPr>
            <a:endParaRPr dirty="0"/>
          </a:p>
        </p:txBody>
      </p:sp>
      <p:sp>
        <p:nvSpPr>
          <p:cNvPr id="1444" name="Google Shape;1444;p226"/>
          <p:cNvSpPr txBox="1"/>
          <p:nvPr/>
        </p:nvSpPr>
        <p:spPr>
          <a:xfrm>
            <a:off x="7570600" y="4804175"/>
            <a:ext cx="1637700" cy="22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Shape 1448"/>
        <p:cNvGrpSpPr/>
        <p:nvPr/>
      </p:nvGrpSpPr>
      <p:grpSpPr>
        <a:xfrm>
          <a:off x="0" y="0"/>
          <a:ext cx="0" cy="0"/>
          <a:chOff x="0" y="0"/>
          <a:chExt cx="0" cy="0"/>
        </a:xfrm>
      </p:grpSpPr>
      <p:sp>
        <p:nvSpPr>
          <p:cNvPr id="1449" name="Google Shape;1449;p227"/>
          <p:cNvSpPr txBox="1"/>
          <p:nvPr/>
        </p:nvSpPr>
        <p:spPr>
          <a:xfrm>
            <a:off x="114175" y="287950"/>
            <a:ext cx="4095600" cy="2078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000">
                <a:solidFill>
                  <a:srgbClr val="9F2137"/>
                </a:solidFill>
                <a:latin typeface="Impact"/>
                <a:ea typeface="Impact"/>
                <a:cs typeface="Impact"/>
                <a:sym typeface="Impact"/>
              </a:rPr>
              <a:t>By The Numbers:</a:t>
            </a:r>
            <a:endParaRPr sz="6000" dirty="0">
              <a:solidFill>
                <a:srgbClr val="9F2137"/>
              </a:solidFill>
              <a:latin typeface="Impact"/>
              <a:ea typeface="Impact"/>
              <a:cs typeface="Impact"/>
              <a:sym typeface="Impact"/>
            </a:endParaRPr>
          </a:p>
        </p:txBody>
      </p:sp>
      <p:pic>
        <p:nvPicPr>
          <p:cNvPr id="1450" name="Google Shape;1450;p227"/>
          <p:cNvPicPr preferRelativeResize="0"/>
          <p:nvPr/>
        </p:nvPicPr>
        <p:blipFill>
          <a:blip r:embed="rId3">
            <a:alphaModFix/>
          </a:blip>
          <a:stretch>
            <a:fillRect/>
          </a:stretch>
        </p:blipFill>
        <p:spPr>
          <a:xfrm>
            <a:off x="6638025" y="2782400"/>
            <a:ext cx="2431750" cy="1956800"/>
          </a:xfrm>
          <a:prstGeom prst="rect">
            <a:avLst/>
          </a:prstGeom>
          <a:noFill/>
          <a:ln>
            <a:noFill/>
          </a:ln>
        </p:spPr>
      </p:pic>
      <p:pic>
        <p:nvPicPr>
          <p:cNvPr id="1451" name="Google Shape;1451;p227"/>
          <p:cNvPicPr preferRelativeResize="0"/>
          <p:nvPr/>
        </p:nvPicPr>
        <p:blipFill rotWithShape="1">
          <a:blip r:embed="rId4">
            <a:alphaModFix/>
          </a:blip>
          <a:srcRect t="8162" r="3016" b="5919"/>
          <a:stretch/>
        </p:blipFill>
        <p:spPr>
          <a:xfrm>
            <a:off x="4280925" y="122925"/>
            <a:ext cx="4310087" cy="2408750"/>
          </a:xfrm>
          <a:prstGeom prst="rect">
            <a:avLst/>
          </a:prstGeom>
          <a:noFill/>
          <a:ln>
            <a:noFill/>
          </a:ln>
        </p:spPr>
      </p:pic>
      <p:pic>
        <p:nvPicPr>
          <p:cNvPr id="1452" name="Google Shape;1452;p227"/>
          <p:cNvPicPr preferRelativeResize="0"/>
          <p:nvPr/>
        </p:nvPicPr>
        <p:blipFill rotWithShape="1">
          <a:blip r:embed="rId5">
            <a:alphaModFix/>
          </a:blip>
          <a:srcRect l="1004" t="4559" r="2386" b="5325"/>
          <a:stretch/>
        </p:blipFill>
        <p:spPr>
          <a:xfrm>
            <a:off x="114175" y="2643025"/>
            <a:ext cx="6788275" cy="2408750"/>
          </a:xfrm>
          <a:prstGeom prst="rect">
            <a:avLst/>
          </a:prstGeom>
          <a:noFill/>
          <a:ln>
            <a:noFill/>
          </a:ln>
        </p:spPr>
      </p:pic>
      <p:sp>
        <p:nvSpPr>
          <p:cNvPr id="1453" name="Google Shape;1453;p227"/>
          <p:cNvSpPr txBox="1"/>
          <p:nvPr/>
        </p:nvSpPr>
        <p:spPr>
          <a:xfrm>
            <a:off x="7361650" y="4821975"/>
            <a:ext cx="1944900" cy="22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Matthew Legere</a:t>
            </a:r>
            <a:endParaRP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solidFill>
          <a:srgbClr val="A4C2F4"/>
        </a:solidFill>
        <a:effectLst/>
      </p:bgPr>
    </p:bg>
    <p:spTree>
      <p:nvGrpSpPr>
        <p:cNvPr id="1" name="Shape 1457"/>
        <p:cNvGrpSpPr/>
        <p:nvPr/>
      </p:nvGrpSpPr>
      <p:grpSpPr>
        <a:xfrm>
          <a:off x="0" y="0"/>
          <a:ext cx="0" cy="0"/>
          <a:chOff x="0" y="0"/>
          <a:chExt cx="0" cy="0"/>
        </a:xfrm>
      </p:grpSpPr>
      <p:sp>
        <p:nvSpPr>
          <p:cNvPr id="1458" name="Google Shape;1458;p2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highlight>
                  <a:srgbClr val="FFFFFF"/>
                </a:highlight>
              </a:rPr>
              <a:t>References</a:t>
            </a:r>
            <a:endParaRPr dirty="0">
              <a:highlight>
                <a:srgbClr val="FFFFFF"/>
              </a:highlight>
            </a:endParaRPr>
          </a:p>
        </p:txBody>
      </p:sp>
      <p:sp>
        <p:nvSpPr>
          <p:cNvPr id="1459" name="Google Shape;1459;p228"/>
          <p:cNvSpPr txBox="1">
            <a:spLocks noGrp="1"/>
          </p:cNvSpPr>
          <p:nvPr>
            <p:ph type="body" idx="1"/>
          </p:nvPr>
        </p:nvSpPr>
        <p:spPr>
          <a:xfrm>
            <a:off x="311700" y="1195100"/>
            <a:ext cx="8520600" cy="3334800"/>
          </a:xfrm>
          <a:prstGeom prst="rect">
            <a:avLst/>
          </a:prstGeom>
          <a:ln w="9525" cap="flat" cmpd="sng">
            <a:solidFill>
              <a:srgbClr val="EFEFE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100" u="sng">
                <a:solidFill>
                  <a:srgbClr val="000000"/>
                </a:solidFill>
                <a:highlight>
                  <a:srgbClr val="FFFFFF"/>
                </a:highlight>
                <a:latin typeface="Arial"/>
                <a:ea typeface="Arial"/>
                <a:cs typeface="Arial"/>
                <a:sym typeface="Arial"/>
                <a:hlinkClick r:id="rId3"/>
              </a:rPr>
              <a:t>https://www.teamusa.org/USA-Wrestling/Features/2016/December/22/Promoting-Wrestling-On-and-Off-the-Mat</a:t>
            </a:r>
            <a:endParaRPr dirty="0">
              <a:solidFill>
                <a:srgbClr val="000000"/>
              </a:solidFill>
              <a:highlight>
                <a:srgbClr val="FFFFFF"/>
              </a:highlight>
            </a:endParaRPr>
          </a:p>
          <a:p>
            <a:pPr marL="0" lvl="0" indent="0" algn="l" rtl="0">
              <a:spcBef>
                <a:spcPts val="1600"/>
              </a:spcBef>
              <a:spcAft>
                <a:spcPts val="0"/>
              </a:spcAft>
              <a:buNone/>
            </a:pPr>
            <a:r>
              <a:rPr lang="en" sz="1100" u="sng">
                <a:solidFill>
                  <a:srgbClr val="000000"/>
                </a:solidFill>
                <a:highlight>
                  <a:srgbClr val="FFFFFF"/>
                </a:highlight>
                <a:latin typeface="Arial"/>
                <a:ea typeface="Arial"/>
                <a:cs typeface="Arial"/>
                <a:sym typeface="Arial"/>
                <a:hlinkClick r:id="rId4"/>
              </a:rPr>
              <a:t>https://www.win-magazine.com/how-can-wrestling-promote-itself-better/</a:t>
            </a:r>
            <a:endParaRPr dirty="0">
              <a:solidFill>
                <a:srgbClr val="000000"/>
              </a:solidFill>
              <a:highlight>
                <a:srgbClr val="FFFFFF"/>
              </a:highlight>
            </a:endParaRPr>
          </a:p>
          <a:p>
            <a:pPr marL="0" lvl="0" indent="0" algn="l" rtl="0">
              <a:spcBef>
                <a:spcPts val="1600"/>
              </a:spcBef>
              <a:spcAft>
                <a:spcPts val="0"/>
              </a:spcAft>
              <a:buNone/>
            </a:pPr>
            <a:r>
              <a:rPr lang="en" sz="1100" u="sng">
                <a:solidFill>
                  <a:srgbClr val="000000"/>
                </a:solidFill>
                <a:highlight>
                  <a:srgbClr val="FFFFFF"/>
                </a:highlight>
                <a:latin typeface="Arial"/>
                <a:ea typeface="Arial"/>
                <a:cs typeface="Arial"/>
                <a:sym typeface="Arial"/>
                <a:hlinkClick r:id="rId5"/>
              </a:rPr>
              <a:t>https://www.teamusa.org/usa-wrestling/membership/benefits-of-membership</a:t>
            </a:r>
            <a:endParaRPr dirty="0">
              <a:solidFill>
                <a:srgbClr val="000000"/>
              </a:solidFill>
              <a:highlight>
                <a:srgbClr val="FFFFFF"/>
              </a:highlight>
            </a:endParaRPr>
          </a:p>
          <a:p>
            <a:pPr marL="0" lvl="0" indent="0" algn="l" rtl="0">
              <a:spcBef>
                <a:spcPts val="1600"/>
              </a:spcBef>
              <a:spcAft>
                <a:spcPts val="0"/>
              </a:spcAft>
              <a:buNone/>
            </a:pPr>
            <a:r>
              <a:rPr lang="en" sz="1100" u="sng">
                <a:solidFill>
                  <a:srgbClr val="000000"/>
                </a:solidFill>
                <a:highlight>
                  <a:srgbClr val="FFFFFF"/>
                </a:highlight>
                <a:latin typeface="Arial"/>
                <a:ea typeface="Arial"/>
                <a:cs typeface="Arial"/>
                <a:sym typeface="Arial"/>
                <a:hlinkClick r:id="rId6"/>
              </a:rPr>
              <a:t>https://www.linkedin.com/pulse/advantages-advertising-12-major-explained-zahira-oubaiche</a:t>
            </a:r>
            <a:endParaRPr dirty="0">
              <a:solidFill>
                <a:srgbClr val="000000"/>
              </a:solidFill>
              <a:highlight>
                <a:srgbClr val="FFFFFF"/>
              </a:highlight>
            </a:endParaRPr>
          </a:p>
          <a:p>
            <a:pPr marL="0" lvl="0" indent="0" algn="l" rtl="0">
              <a:spcBef>
                <a:spcPts val="1600"/>
              </a:spcBef>
              <a:spcAft>
                <a:spcPts val="0"/>
              </a:spcAft>
              <a:buNone/>
            </a:pPr>
            <a:r>
              <a:rPr lang="en" sz="1100" u="sng">
                <a:solidFill>
                  <a:srgbClr val="000000"/>
                </a:solidFill>
                <a:highlight>
                  <a:srgbClr val="FFFFFF"/>
                </a:highlight>
                <a:latin typeface="Arial"/>
                <a:ea typeface="Arial"/>
                <a:cs typeface="Arial"/>
                <a:sym typeface="Arial"/>
                <a:hlinkClick r:id="rId7"/>
              </a:rPr>
              <a:t>https://www.teamusa.org/USA-Wrestling/Features/2019/September/12/Track-Wrestling-to-partner-with-USA-Wrestling-for-Worlds-broadcast</a:t>
            </a:r>
            <a:endParaRPr dirty="0">
              <a:solidFill>
                <a:srgbClr val="000000"/>
              </a:solidFill>
              <a:highlight>
                <a:srgbClr val="FFFFFF"/>
              </a:highlight>
            </a:endParaRPr>
          </a:p>
          <a:p>
            <a:pPr marL="0" lvl="0" indent="0" algn="l" rtl="0">
              <a:spcBef>
                <a:spcPts val="1600"/>
              </a:spcBef>
              <a:spcAft>
                <a:spcPts val="1600"/>
              </a:spcAft>
              <a:buNone/>
            </a:pPr>
            <a:r>
              <a:rPr lang="en" sz="1100" u="sng">
                <a:solidFill>
                  <a:srgbClr val="000000"/>
                </a:solidFill>
                <a:highlight>
                  <a:srgbClr val="FFFFFF"/>
                </a:highlight>
                <a:latin typeface="Arial"/>
                <a:ea typeface="Arial"/>
                <a:cs typeface="Arial"/>
                <a:sym typeface="Arial"/>
                <a:hlinkClick r:id="rId8"/>
              </a:rPr>
              <a:t>https://www.teamusa.org/USA-Weightlifting/Media/E-Magazine</a:t>
            </a:r>
            <a:endParaRPr dirty="0">
              <a:solidFill>
                <a:srgbClr val="000000"/>
              </a:solidFill>
              <a:highlight>
                <a:srgbClr val="FFFFFF"/>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98"/>
          <p:cNvSpPr txBox="1">
            <a:spLocks noGrp="1"/>
          </p:cNvSpPr>
          <p:nvPr>
            <p:ph type="title"/>
          </p:nvPr>
        </p:nvSpPr>
        <p:spPr>
          <a:xfrm>
            <a:off x="0" y="0"/>
            <a:ext cx="8520600" cy="838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504" name="Google Shape;504;p98"/>
          <p:cNvSpPr txBox="1"/>
          <p:nvPr/>
        </p:nvSpPr>
        <p:spPr>
          <a:xfrm>
            <a:off x="104775" y="762000"/>
            <a:ext cx="8934450" cy="422423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rgbClr val="000000"/>
                </a:solidFill>
                <a:latin typeface="Arial"/>
                <a:ea typeface="Arial"/>
                <a:cs typeface="Arial"/>
                <a:sym typeface="Arial"/>
              </a:rPr>
              <a:t>Beat the Streets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-Beat the Streets is a partner of USA Wrestling that supports USAW chartered based programs in Los Angeles, Philadelphia, Lancaster, Pa, Chicago, Providence, New York City, Cleveland and Boston.</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-Beat the Streets impacts a total of 6,200+ people served, a total of 208 teams supported, a total of $15 million invested in the sport of wrestling and a total of 42,000 hours of on the mat programming and helping kids develop lifelong relationships to their health.</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Beat the Streets cultivates youth development in underserved communities by encouraging a desire for excellence, respect, teamwork, leadership, integrity, and perseverance through the instruction of quality wrestling programs.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New York City stands as the most impactful program in Beat the Streets, which supports and impacts over 3,200 kids annually.</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 Beat the Streets National focuses on empowering the leaders of member programs to deliver sustainable and quality youth development wrestling programs.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1" u="none" strike="noStrike" cap="none">
                <a:solidFill>
                  <a:srgbClr val="000000"/>
                </a:solidFill>
                <a:latin typeface="Arial"/>
                <a:ea typeface="Arial"/>
                <a:cs typeface="Arial"/>
                <a:sym typeface="Arial"/>
              </a:rPr>
              <a:t>2019, Beat the Streets National, Retrieved from: https://beatthestreets.org/beat-the-streets-1-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-USA Wrestling supports the expansion and growth of Beat the Streets City programs through its membership benefits, expanded support and through event partnerships.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-USA Wrestling gave Beat the Streets NYC an estimation of somewhere between $5,000 and $9,999 during the years of 2016, 2017 and 2018.</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2019, Beat the Streets TheMAT.com, Retrieved from: https://www.teamusa.org/USA-Wrestling/Clubs/Beat-the-Streets</a:t>
            </a:r>
            <a:endParaRPr sz="1050" b="0" i="0" u="none" strike="noStrike" cap="none" dirty="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99"/>
          <p:cNvSpPr txBox="1"/>
          <p:nvPr/>
        </p:nvSpPr>
        <p:spPr>
          <a:xfrm>
            <a:off x="0" y="641186"/>
            <a:ext cx="8897705" cy="46776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 sz="2400" b="1" i="0" u="none" strike="noStrike" cap="none">
                <a:solidFill>
                  <a:srgbClr val="000000"/>
                </a:solidFill>
                <a:latin typeface="Arial"/>
                <a:ea typeface="Arial"/>
                <a:cs typeface="Arial"/>
                <a:sym typeface="Arial"/>
              </a:rPr>
              <a:t>Medal Count History- US Wrestling</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p>
            <a:pPr marL="0" marR="0" lvl="0" indent="0" algn="l" rtl="0">
              <a:lnSpc>
                <a:spcPct val="107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During the 1904 Olympics, in St, Louis, Missouri, USA Wrestling captured </a:t>
            </a:r>
            <a:r>
              <a:rPr lang="en" sz="1400" b="1" i="0" u="none" strike="noStrike" cap="none">
                <a:solidFill>
                  <a:srgbClr val="000000"/>
                </a:solidFill>
                <a:latin typeface="Arial"/>
                <a:ea typeface="Arial"/>
                <a:cs typeface="Arial"/>
                <a:sym typeface="Arial"/>
              </a:rPr>
              <a:t>15 medals </a:t>
            </a:r>
            <a:r>
              <a:rPr lang="en" sz="1400" b="0" i="0" u="none" strike="noStrike" cap="none">
                <a:solidFill>
                  <a:srgbClr val="000000"/>
                </a:solidFill>
                <a:latin typeface="Arial"/>
                <a:ea typeface="Arial"/>
                <a:cs typeface="Arial"/>
                <a:sym typeface="Arial"/>
              </a:rPr>
              <a:t>in freestyle wrestling which resulted in capturing </a:t>
            </a:r>
            <a:r>
              <a:rPr lang="en" sz="1400" b="1" i="0" u="none" strike="noStrike" cap="none">
                <a:solidFill>
                  <a:srgbClr val="000000"/>
                </a:solidFill>
                <a:latin typeface="Arial"/>
                <a:ea typeface="Arial"/>
                <a:cs typeface="Arial"/>
                <a:sym typeface="Arial"/>
              </a:rPr>
              <a:t>100% </a:t>
            </a:r>
            <a:r>
              <a:rPr lang="en" sz="1400" b="0" i="0" u="none" strike="noStrike" cap="none">
                <a:solidFill>
                  <a:srgbClr val="000000"/>
                </a:solidFill>
                <a:latin typeface="Arial"/>
                <a:ea typeface="Arial"/>
                <a:cs typeface="Arial"/>
                <a:sym typeface="Arial"/>
              </a:rPr>
              <a:t>of available medals to win in all wrestling competition. During the 1912 Olympics, in Stockholm, Sweden, USA Wrestling captured 0 medals in all wrestling competitions capturing </a:t>
            </a:r>
            <a:r>
              <a:rPr lang="en" sz="1400" b="1" i="0" u="none" strike="noStrike" cap="none">
                <a:solidFill>
                  <a:srgbClr val="000000"/>
                </a:solidFill>
                <a:latin typeface="Arial"/>
                <a:ea typeface="Arial"/>
                <a:cs typeface="Arial"/>
                <a:sym typeface="Arial"/>
              </a:rPr>
              <a:t>0% </a:t>
            </a:r>
            <a:r>
              <a:rPr lang="en" sz="1400" b="0" i="0" u="none" strike="noStrike" cap="none">
                <a:solidFill>
                  <a:srgbClr val="000000"/>
                </a:solidFill>
                <a:latin typeface="Arial"/>
                <a:ea typeface="Arial"/>
                <a:cs typeface="Arial"/>
                <a:sym typeface="Arial"/>
              </a:rPr>
              <a:t>of available medals to win. During the 1920 Olympics, in Antwerp, Belgium, USA Wrestling captured </a:t>
            </a:r>
            <a:r>
              <a:rPr lang="en" sz="1400" b="1" i="0" u="none" strike="noStrike" cap="none">
                <a:solidFill>
                  <a:srgbClr val="000000"/>
                </a:solidFill>
                <a:latin typeface="Arial"/>
                <a:ea typeface="Arial"/>
                <a:cs typeface="Arial"/>
                <a:sym typeface="Arial"/>
              </a:rPr>
              <a:t>6 medals </a:t>
            </a:r>
            <a:r>
              <a:rPr lang="en" sz="1400" b="0" i="0" u="none" strike="noStrike" cap="none">
                <a:solidFill>
                  <a:srgbClr val="000000"/>
                </a:solidFill>
                <a:latin typeface="Arial"/>
                <a:ea typeface="Arial"/>
                <a:cs typeface="Arial"/>
                <a:sym typeface="Arial"/>
              </a:rPr>
              <a:t>in all wrestling competition which resulted in capturing just </a:t>
            </a:r>
            <a:r>
              <a:rPr lang="en" sz="1400" b="1" i="0" u="none" strike="noStrike" cap="none">
                <a:solidFill>
                  <a:srgbClr val="000000"/>
                </a:solidFill>
                <a:latin typeface="Arial"/>
                <a:ea typeface="Arial"/>
                <a:cs typeface="Arial"/>
                <a:sym typeface="Arial"/>
              </a:rPr>
              <a:t>under 40% </a:t>
            </a:r>
            <a:r>
              <a:rPr lang="en" sz="1400" b="0" i="0" u="none" strike="noStrike" cap="none">
                <a:solidFill>
                  <a:srgbClr val="000000"/>
                </a:solidFill>
                <a:latin typeface="Arial"/>
                <a:ea typeface="Arial"/>
                <a:cs typeface="Arial"/>
                <a:sym typeface="Arial"/>
              </a:rPr>
              <a:t>of all available medals to win. During the 1980 Olympics, in Moscow, Soviet Union, USA Wrestling didn’t compete in any wrestling competition and captured </a:t>
            </a:r>
            <a:r>
              <a:rPr lang="en" sz="1400" b="1" i="0" u="none" strike="noStrike" cap="none">
                <a:solidFill>
                  <a:srgbClr val="000000"/>
                </a:solidFill>
                <a:latin typeface="Arial"/>
                <a:ea typeface="Arial"/>
                <a:cs typeface="Arial"/>
                <a:sym typeface="Arial"/>
              </a:rPr>
              <a:t>0% </a:t>
            </a:r>
            <a:r>
              <a:rPr lang="en" sz="1400" b="0" i="0" u="none" strike="noStrike" cap="none">
                <a:solidFill>
                  <a:srgbClr val="000000"/>
                </a:solidFill>
                <a:latin typeface="Arial"/>
                <a:ea typeface="Arial"/>
                <a:cs typeface="Arial"/>
                <a:sym typeface="Arial"/>
              </a:rPr>
              <a:t>of available medals to win. During the 1984 Olympics, in Los Angeles, California, USA Wrestling captured </a:t>
            </a:r>
            <a:r>
              <a:rPr lang="en" sz="1400" b="1" i="0" u="none" strike="noStrike" cap="none">
                <a:solidFill>
                  <a:srgbClr val="000000"/>
                </a:solidFill>
                <a:latin typeface="Arial"/>
                <a:ea typeface="Arial"/>
                <a:cs typeface="Arial"/>
                <a:sym typeface="Arial"/>
              </a:rPr>
              <a:t>13 medals </a:t>
            </a:r>
            <a:r>
              <a:rPr lang="en" sz="1400" b="0" i="0" u="none" strike="noStrike" cap="none">
                <a:solidFill>
                  <a:srgbClr val="000000"/>
                </a:solidFill>
                <a:latin typeface="Arial"/>
                <a:ea typeface="Arial"/>
                <a:cs typeface="Arial"/>
                <a:sym typeface="Arial"/>
              </a:rPr>
              <a:t>in all wrestling competition which resulted in capturing roughly </a:t>
            </a:r>
            <a:r>
              <a:rPr lang="en" sz="1400" b="1" i="0" u="none" strike="noStrike" cap="none">
                <a:solidFill>
                  <a:srgbClr val="000000"/>
                </a:solidFill>
                <a:latin typeface="Arial"/>
                <a:ea typeface="Arial"/>
                <a:cs typeface="Arial"/>
                <a:sym typeface="Arial"/>
              </a:rPr>
              <a:t>30% </a:t>
            </a:r>
            <a:r>
              <a:rPr lang="en" sz="1400" b="0" i="0" u="none" strike="noStrike" cap="none">
                <a:solidFill>
                  <a:srgbClr val="000000"/>
                </a:solidFill>
                <a:latin typeface="Arial"/>
                <a:ea typeface="Arial"/>
                <a:cs typeface="Arial"/>
                <a:sym typeface="Arial"/>
              </a:rPr>
              <a:t>of all available medals to win. During the 2012 Olympics, in London, England, USA Wrestling captured </a:t>
            </a:r>
            <a:r>
              <a:rPr lang="en" sz="1400" b="1" i="0" u="none" strike="noStrike" cap="none">
                <a:solidFill>
                  <a:srgbClr val="000000"/>
                </a:solidFill>
                <a:latin typeface="Arial"/>
                <a:ea typeface="Arial"/>
                <a:cs typeface="Arial"/>
                <a:sym typeface="Arial"/>
              </a:rPr>
              <a:t>4 medals</a:t>
            </a:r>
            <a:r>
              <a:rPr lang="en" sz="1400" b="0" i="0" u="none" strike="noStrike" cap="none">
                <a:solidFill>
                  <a:srgbClr val="000000"/>
                </a:solidFill>
                <a:latin typeface="Arial"/>
                <a:ea typeface="Arial"/>
                <a:cs typeface="Arial"/>
                <a:sym typeface="Arial"/>
              </a:rPr>
              <a:t> in all wrestling competitions resulting in capturing just over 5% of all available medals to win.</a:t>
            </a:r>
            <a:endParaRPr sz="1400" b="0" i="0" u="none" strike="noStrike" cap="none" dirty="0">
              <a:solidFill>
                <a:srgbClr val="000000"/>
              </a:solidFill>
              <a:latin typeface="Arial"/>
              <a:ea typeface="Arial"/>
              <a:cs typeface="Arial"/>
              <a:sym typeface="Arial"/>
            </a:endParaRPr>
          </a:p>
          <a:p>
            <a:pPr marL="0" marR="0" lvl="0" indent="0" algn="l" rtl="0">
              <a:lnSpc>
                <a:spcPct val="107000"/>
              </a:lnSpc>
              <a:spcBef>
                <a:spcPts val="800"/>
              </a:spcBef>
              <a:spcAft>
                <a:spcPts val="0"/>
              </a:spcAft>
              <a:buClr>
                <a:srgbClr val="000000"/>
              </a:buClr>
              <a:buSzPts val="1200"/>
              <a:buFont typeface="Arial"/>
              <a:buNone/>
            </a:pP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USA Wrestling medal count in recent Olympics has been declining even with the addition of new events. The Greco- Roman style of wrestling has particularly been a weakness for Team USA never earning more than 3 medals. The Greco-Roman style of wrestling has particularly been a weakness for Team USA with its highest share coming in 1984 (13.3%)  </a:t>
            </a:r>
            <a:r>
              <a:rPr lang="en" sz="1400" b="1" i="1" u="none" strike="noStrike" cap="none">
                <a:solidFill>
                  <a:srgbClr val="000000"/>
                </a:solidFill>
                <a:latin typeface="Arial"/>
                <a:ea typeface="Arial"/>
                <a:cs typeface="Arial"/>
                <a:sym typeface="Arial"/>
              </a:rPr>
              <a:t>Results. (2019, February 18). Retrieved from https://www.olympic.org/olympic-results.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100"/>
          <p:cNvSpPr txBox="1">
            <a:spLocks noGrp="1"/>
          </p:cNvSpPr>
          <p:nvPr>
            <p:ph type="title"/>
          </p:nvPr>
        </p:nvSpPr>
        <p:spPr>
          <a:xfrm>
            <a:off x="0" y="146416"/>
            <a:ext cx="9108684" cy="87130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1600" b="1"/>
              <a:t>Medal Share %</a:t>
            </a:r>
            <a:br>
              <a:rPr lang="en" sz="1600" b="1"/>
            </a:br>
            <a:r>
              <a:rPr lang="en" sz="1600" b="1"/>
              <a:t>Percentage of Medals won by the USA Wrestling at the Summer Olympics from the total number of medals available to win</a:t>
            </a:r>
            <a:br>
              <a:rPr lang="en" sz="1100"/>
            </a:br>
            <a:endParaRPr sz="1100" dirty="0"/>
          </a:p>
        </p:txBody>
      </p:sp>
      <p:sp>
        <p:nvSpPr>
          <p:cNvPr id="515" name="Google Shape;515;p100"/>
          <p:cNvSpPr txBox="1"/>
          <p:nvPr/>
        </p:nvSpPr>
        <p:spPr>
          <a:xfrm>
            <a:off x="6233184" y="944756"/>
            <a:ext cx="2875500" cy="2616101"/>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USA Wrestling medal share in recent Olympics has been declining even with the addition of new events.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The</a:t>
            </a:r>
            <a:r>
              <a:rPr lang="en" sz="1100" b="0" i="0" u="none" strike="noStrike" cap="none">
                <a:solidFill>
                  <a:schemeClr val="accent2"/>
                </a:solidFill>
                <a:latin typeface="Arial"/>
                <a:ea typeface="Arial"/>
                <a:cs typeface="Arial"/>
                <a:sym typeface="Arial"/>
              </a:rPr>
              <a:t> </a:t>
            </a:r>
            <a:r>
              <a:rPr lang="en" sz="1100" b="0" i="0" u="none" strike="noStrike" cap="none">
                <a:solidFill>
                  <a:srgbClr val="31EAFE"/>
                </a:solidFill>
                <a:latin typeface="Arial"/>
                <a:ea typeface="Arial"/>
                <a:cs typeface="Arial"/>
                <a:sym typeface="Arial"/>
              </a:rPr>
              <a:t>Greco- Roman</a:t>
            </a:r>
            <a:r>
              <a:rPr lang="en" sz="1100" b="0" i="0" u="none" strike="noStrike" cap="none">
                <a:solidFill>
                  <a:srgbClr val="000000"/>
                </a:solidFill>
                <a:latin typeface="Arial"/>
                <a:ea typeface="Arial"/>
                <a:cs typeface="Arial"/>
                <a:sym typeface="Arial"/>
              </a:rPr>
              <a:t> style of wrestling has particularly been a weakness for Team USA with its highest share coming in 1984 (13.3%).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Athletes leaving elite sport are provided with individualized lifestyle plans for physical and psychological health (such methodologies are being developed internationally).</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endParaRPr sz="1050" b="0" i="0" u="none" strike="noStrike" cap="none" dirty="0">
              <a:solidFill>
                <a:srgbClr val="000000"/>
              </a:solidFill>
              <a:latin typeface="Arial"/>
              <a:ea typeface="Arial"/>
              <a:cs typeface="Arial"/>
              <a:sym typeface="Arial"/>
            </a:endParaRPr>
          </a:p>
        </p:txBody>
      </p:sp>
      <p:sp>
        <p:nvSpPr>
          <p:cNvPr id="516" name="Google Shape;516;p100"/>
          <p:cNvSpPr txBox="1"/>
          <p:nvPr/>
        </p:nvSpPr>
        <p:spPr>
          <a:xfrm>
            <a:off x="6439587" y="4560923"/>
            <a:ext cx="2854426" cy="53091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Times New Roman"/>
                <a:ea typeface="Times New Roman"/>
                <a:cs typeface="Times New Roman"/>
                <a:sym typeface="Times New Roman"/>
              </a:rPr>
              <a:t>Source: Results. (2019, February 18). </a:t>
            </a:r>
            <a:endParaRPr sz="1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Times New Roman"/>
                <a:ea typeface="Times New Roman"/>
                <a:cs typeface="Times New Roman"/>
                <a:sym typeface="Times New Roman"/>
              </a:rPr>
              <a:t>Retrieved from https://www.olympic.org/olympic-results.</a:t>
            </a:r>
            <a:endParaRPr sz="1000" b="0" i="0" u="none" strike="noStrike" cap="none" dirty="0">
              <a:solidFill>
                <a:srgbClr val="000000"/>
              </a:solidFill>
              <a:latin typeface="Arial"/>
              <a:ea typeface="Arial"/>
              <a:cs typeface="Arial"/>
              <a:sym typeface="Arial"/>
            </a:endParaRPr>
          </a:p>
        </p:txBody>
      </p:sp>
      <p:pic>
        <p:nvPicPr>
          <p:cNvPr id="517" name="Google Shape;517;p100" descr="A close up of text on a white background&#10;&#10;Description generated with high confidence"/>
          <p:cNvPicPr preferRelativeResize="0">
            <a:picLocks noGrp="1"/>
          </p:cNvPicPr>
          <p:nvPr>
            <p:ph type="body" idx="1"/>
          </p:nvPr>
        </p:nvPicPr>
        <p:blipFill rotWithShape="1">
          <a:blip r:embed="rId3">
            <a:alphaModFix/>
          </a:blip>
          <a:srcRect/>
          <a:stretch/>
        </p:blipFill>
        <p:spPr>
          <a:xfrm>
            <a:off x="464400" y="1053436"/>
            <a:ext cx="5808483" cy="4008656"/>
          </a:xfrm>
          <a:prstGeom prst="rect">
            <a:avLst/>
          </a:prstGeom>
          <a:noFill/>
          <a:ln>
            <a:noFill/>
          </a:ln>
        </p:spPr>
      </p:pic>
      <p:sp>
        <p:nvSpPr>
          <p:cNvPr id="518" name="Google Shape;518;p100"/>
          <p:cNvSpPr/>
          <p:nvPr/>
        </p:nvSpPr>
        <p:spPr>
          <a:xfrm>
            <a:off x="4650219" y="2875707"/>
            <a:ext cx="241479" cy="209282"/>
          </a:xfrm>
          <a:prstGeom prst="rect">
            <a:avLst/>
          </a:prstGeom>
          <a:solidFill>
            <a:srgbClr val="00717D"/>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1050" b="0" i="0" u="none" strike="noStrike" cap="none" dirty="0">
              <a:solidFill>
                <a:schemeClr val="lt1"/>
              </a:solidFill>
              <a:latin typeface="Arial"/>
              <a:ea typeface="Arial"/>
              <a:cs typeface="Arial"/>
              <a:sym typeface="Arial"/>
            </a:endParaRPr>
          </a:p>
        </p:txBody>
      </p:sp>
      <p:sp>
        <p:nvSpPr>
          <p:cNvPr id="519" name="Google Shape;519;p100"/>
          <p:cNvSpPr/>
          <p:nvPr/>
        </p:nvSpPr>
        <p:spPr>
          <a:xfrm>
            <a:off x="4646663" y="3106192"/>
            <a:ext cx="241479" cy="209282"/>
          </a:xfrm>
          <a:prstGeom prst="rect">
            <a:avLst/>
          </a:prstGeom>
          <a:solidFill>
            <a:srgbClr val="BAF8FF"/>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0"/>
              <a:buFont typeface="Arial"/>
              <a:buNone/>
            </a:pPr>
            <a:endParaRPr sz="1050" b="0" i="0" u="none" strike="noStrike" cap="none" dirty="0">
              <a:solidFill>
                <a:schemeClr val="lt1"/>
              </a:solidFill>
              <a:latin typeface="Arial"/>
              <a:ea typeface="Arial"/>
              <a:cs typeface="Arial"/>
              <a:sym typeface="Arial"/>
            </a:endParaRPr>
          </a:p>
        </p:txBody>
      </p:sp>
      <p:sp>
        <p:nvSpPr>
          <p:cNvPr id="520" name="Google Shape;520;p100"/>
          <p:cNvSpPr txBox="1"/>
          <p:nvPr/>
        </p:nvSpPr>
        <p:spPr>
          <a:xfrm>
            <a:off x="4864112" y="2863976"/>
            <a:ext cx="2057400" cy="438582"/>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chemeClr val="dk1"/>
                </a:solidFill>
                <a:latin typeface="Arial"/>
                <a:ea typeface="Arial"/>
                <a:cs typeface="Arial"/>
                <a:sym typeface="Arial"/>
              </a:rPr>
              <a:t>Freestyle</a:t>
            </a:r>
            <a:endParaRPr sz="1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chemeClr val="dk1"/>
                </a:solidFill>
                <a:latin typeface="Arial"/>
                <a:ea typeface="Arial"/>
                <a:cs typeface="Arial"/>
                <a:sym typeface="Arial"/>
              </a:rPr>
              <a:t>Greco-Roman</a:t>
            </a:r>
            <a:endParaRPr sz="1400" b="0" i="0" u="none" strike="noStrike" cap="none" dirty="0">
              <a:solidFill>
                <a:srgbClr val="000000"/>
              </a:solidFill>
              <a:latin typeface="Arial"/>
              <a:ea typeface="Arial"/>
              <a:cs typeface="Arial"/>
              <a:sym typeface="Arial"/>
            </a:endParaRPr>
          </a:p>
        </p:txBody>
      </p:sp>
      <p:sp>
        <p:nvSpPr>
          <p:cNvPr id="521" name="Google Shape;521;p100"/>
          <p:cNvSpPr txBox="1"/>
          <p:nvPr/>
        </p:nvSpPr>
        <p:spPr>
          <a:xfrm>
            <a:off x="53150" y="4790270"/>
            <a:ext cx="2057400" cy="230832"/>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50"/>
              <a:buFont typeface="Arial"/>
              <a:buNone/>
            </a:pPr>
            <a:r>
              <a:rPr lang="en" sz="1050" b="0" i="0" u="none" strike="noStrike" cap="none">
                <a:solidFill>
                  <a:srgbClr val="000000"/>
                </a:solidFill>
                <a:latin typeface="Arial"/>
                <a:ea typeface="Arial"/>
                <a:cs typeface="Arial"/>
                <a:sym typeface="Arial"/>
              </a:rPr>
              <a:t>Year</a:t>
            </a:r>
            <a:endParaRPr sz="1400" b="0" i="0" u="none" strike="noStrike" cap="none" dirty="0">
              <a:solidFill>
                <a:srgbClr val="000000"/>
              </a:solidFill>
              <a:latin typeface="Arial"/>
              <a:ea typeface="Arial"/>
              <a:cs typeface="Arial"/>
              <a:sym typeface="Arial"/>
            </a:endParaRPr>
          </a:p>
        </p:txBody>
      </p:sp>
      <p:sp>
        <p:nvSpPr>
          <p:cNvPr id="522" name="Google Shape;522;p100"/>
          <p:cNvSpPr txBox="1"/>
          <p:nvPr/>
        </p:nvSpPr>
        <p:spPr>
          <a:xfrm>
            <a:off x="-44287" y="1985361"/>
            <a:ext cx="737316" cy="992579"/>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a:t>
            </a:r>
            <a:endParaRPr sz="1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Of</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Medals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Won</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Available medals </a:t>
            </a:r>
            <a:endParaRPr sz="1400" b="0" i="0" u="none" strike="noStrike" cap="none" dirty="0">
              <a:solidFill>
                <a:srgbClr val="000000"/>
              </a:solidFill>
              <a:latin typeface="Arial"/>
              <a:ea typeface="Arial"/>
              <a:cs typeface="Arial"/>
              <a:sym typeface="Arial"/>
            </a:endParaRPr>
          </a:p>
        </p:txBody>
      </p:sp>
      <p:sp>
        <p:nvSpPr>
          <p:cNvPr id="523" name="Google Shape;523;p100"/>
          <p:cNvSpPr/>
          <p:nvPr/>
        </p:nvSpPr>
        <p:spPr>
          <a:xfrm>
            <a:off x="1534159" y="1209040"/>
            <a:ext cx="1376657" cy="609600"/>
          </a:xfrm>
          <a:prstGeom prst="rect">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Calibri"/>
                <a:ea typeface="Calibri"/>
                <a:cs typeface="Calibri"/>
                <a:sym typeface="Calibri"/>
              </a:rPr>
              <a:t>During the 1904 Olympics, in St, Louis, Missouri, USA Wrestling captured 21 medals in freestyle wrestling</a:t>
            </a:r>
            <a:endParaRPr sz="500" b="0" i="0" u="none" strike="noStrike" cap="none" dirty="0">
              <a:solidFill>
                <a:schemeClr val="lt1"/>
              </a:solidFill>
              <a:latin typeface="Arial"/>
              <a:ea typeface="Arial"/>
              <a:cs typeface="Arial"/>
              <a:sym typeface="Arial"/>
            </a:endParaRPr>
          </a:p>
        </p:txBody>
      </p:sp>
      <p:cxnSp>
        <p:nvCxnSpPr>
          <p:cNvPr id="524" name="Google Shape;524;p100"/>
          <p:cNvCxnSpPr/>
          <p:nvPr/>
        </p:nvCxnSpPr>
        <p:spPr>
          <a:xfrm rot="10800000">
            <a:off x="1522291" y="2606216"/>
            <a:ext cx="132081" cy="2057831"/>
          </a:xfrm>
          <a:prstGeom prst="straightConnector1">
            <a:avLst/>
          </a:prstGeom>
          <a:noFill/>
          <a:ln w="9525" cap="flat" cmpd="sng">
            <a:solidFill>
              <a:srgbClr val="FDA739"/>
            </a:solidFill>
            <a:prstDash val="solid"/>
            <a:round/>
            <a:headEnd type="none" w="sm" len="sm"/>
            <a:tailEnd type="none" w="sm" len="sm"/>
          </a:ln>
        </p:spPr>
      </p:cxnSp>
      <p:sp>
        <p:nvSpPr>
          <p:cNvPr id="525" name="Google Shape;525;p100"/>
          <p:cNvSpPr/>
          <p:nvPr/>
        </p:nvSpPr>
        <p:spPr>
          <a:xfrm>
            <a:off x="1492133" y="1913358"/>
            <a:ext cx="1562279" cy="735426"/>
          </a:xfrm>
          <a:prstGeom prst="roundRect">
            <a:avLst>
              <a:gd name="adj" fmla="val 16667"/>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lt1"/>
                </a:solidFill>
                <a:latin typeface="Calibri"/>
                <a:ea typeface="Calibri"/>
                <a:cs typeface="Calibri"/>
                <a:sym typeface="Calibri"/>
              </a:rPr>
              <a:t>During the 1912 Olympics, in Stockholm, Sweden, USA Wrestling captured 0 medals in all wrestling competitions</a:t>
            </a:r>
            <a:endParaRPr sz="900" b="0" i="0" u="none" strike="noStrike" cap="none" dirty="0">
              <a:solidFill>
                <a:schemeClr val="lt1"/>
              </a:solidFill>
              <a:latin typeface="Arial"/>
              <a:ea typeface="Arial"/>
              <a:cs typeface="Arial"/>
              <a:sym typeface="Arial"/>
            </a:endParaRPr>
          </a:p>
        </p:txBody>
      </p:sp>
      <p:cxnSp>
        <p:nvCxnSpPr>
          <p:cNvPr id="526" name="Google Shape;526;p100"/>
          <p:cNvCxnSpPr/>
          <p:nvPr/>
        </p:nvCxnSpPr>
        <p:spPr>
          <a:xfrm>
            <a:off x="1249680" y="1179577"/>
            <a:ext cx="284479" cy="52022"/>
          </a:xfrm>
          <a:prstGeom prst="straightConnector1">
            <a:avLst/>
          </a:prstGeom>
          <a:noFill/>
          <a:ln w="9525" cap="flat" cmpd="sng">
            <a:solidFill>
              <a:srgbClr val="FDA739"/>
            </a:solidFill>
            <a:prstDash val="solid"/>
            <a:round/>
            <a:headEnd type="none" w="sm" len="sm"/>
            <a:tailEnd type="none" w="sm" len="sm"/>
          </a:ln>
        </p:spPr>
      </p:cxnSp>
      <p:cxnSp>
        <p:nvCxnSpPr>
          <p:cNvPr id="527" name="Google Shape;527;p100"/>
          <p:cNvCxnSpPr/>
          <p:nvPr/>
        </p:nvCxnSpPr>
        <p:spPr>
          <a:xfrm rot="10800000" flipH="1">
            <a:off x="1838960" y="3161102"/>
            <a:ext cx="383527" cy="196757"/>
          </a:xfrm>
          <a:prstGeom prst="straightConnector1">
            <a:avLst/>
          </a:prstGeom>
          <a:noFill/>
          <a:ln w="9525" cap="flat" cmpd="sng">
            <a:solidFill>
              <a:srgbClr val="FDA739"/>
            </a:solidFill>
            <a:prstDash val="solid"/>
            <a:round/>
            <a:headEnd type="none" w="sm" len="sm"/>
            <a:tailEnd type="none" w="sm" len="sm"/>
          </a:ln>
        </p:spPr>
      </p:cxnSp>
      <p:sp>
        <p:nvSpPr>
          <p:cNvPr id="528" name="Google Shape;528;p100"/>
          <p:cNvSpPr/>
          <p:nvPr/>
        </p:nvSpPr>
        <p:spPr>
          <a:xfrm>
            <a:off x="2222486" y="2734937"/>
            <a:ext cx="1435113" cy="773769"/>
          </a:xfrm>
          <a:prstGeom prst="rect">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lt1"/>
                </a:solidFill>
                <a:latin typeface="Calibri"/>
                <a:ea typeface="Calibri"/>
                <a:cs typeface="Calibri"/>
                <a:sym typeface="Calibri"/>
              </a:rPr>
              <a:t>During the 1920 Olympics, in Antwerp, Belgium, USA Wrestling captured 6 medals in all wrestling</a:t>
            </a:r>
            <a:r>
              <a:rPr lang="en" sz="1000" b="0" i="0" u="none" strike="noStrike" cap="none">
                <a:solidFill>
                  <a:schemeClr val="lt1"/>
                </a:solidFill>
                <a:latin typeface="Calibri"/>
                <a:ea typeface="Calibri"/>
                <a:cs typeface="Calibri"/>
                <a:sym typeface="Calibri"/>
              </a:rPr>
              <a:t> competition</a:t>
            </a:r>
            <a:endParaRPr sz="1000" b="0" i="0" u="none" strike="noStrike" cap="none" dirty="0">
              <a:solidFill>
                <a:schemeClr val="lt1"/>
              </a:solidFill>
              <a:latin typeface="Arial"/>
              <a:ea typeface="Arial"/>
              <a:cs typeface="Arial"/>
              <a:sym typeface="Arial"/>
            </a:endParaRPr>
          </a:p>
        </p:txBody>
      </p:sp>
      <p:sp>
        <p:nvSpPr>
          <p:cNvPr id="529" name="Google Shape;529;p100"/>
          <p:cNvSpPr/>
          <p:nvPr/>
        </p:nvSpPr>
        <p:spPr>
          <a:xfrm>
            <a:off x="3276668" y="1179577"/>
            <a:ext cx="1609456" cy="639063"/>
          </a:xfrm>
          <a:prstGeom prst="roundRect">
            <a:avLst>
              <a:gd name="adj" fmla="val 16667"/>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Calibri"/>
                <a:ea typeface="Calibri"/>
                <a:cs typeface="Calibri"/>
                <a:sym typeface="Calibri"/>
              </a:rPr>
              <a:t>During the 1980 Olympics, in Moscow, Soviet Union, USA Wrestling didn’t compete in any wrestling competition</a:t>
            </a:r>
            <a:endParaRPr sz="800" b="0" i="0" u="none" strike="noStrike" cap="none" dirty="0">
              <a:solidFill>
                <a:schemeClr val="lt1"/>
              </a:solidFill>
              <a:latin typeface="Arial"/>
              <a:ea typeface="Arial"/>
              <a:cs typeface="Arial"/>
              <a:sym typeface="Arial"/>
            </a:endParaRPr>
          </a:p>
        </p:txBody>
      </p:sp>
      <p:cxnSp>
        <p:nvCxnSpPr>
          <p:cNvPr id="530" name="Google Shape;530;p100"/>
          <p:cNvCxnSpPr/>
          <p:nvPr/>
        </p:nvCxnSpPr>
        <p:spPr>
          <a:xfrm rot="10800000">
            <a:off x="3911600" y="1818640"/>
            <a:ext cx="508000" cy="2845407"/>
          </a:xfrm>
          <a:prstGeom prst="straightConnector1">
            <a:avLst/>
          </a:prstGeom>
          <a:noFill/>
          <a:ln w="9525" cap="flat" cmpd="sng">
            <a:solidFill>
              <a:srgbClr val="FDA739"/>
            </a:solidFill>
            <a:prstDash val="solid"/>
            <a:round/>
            <a:headEnd type="none" w="sm" len="sm"/>
            <a:tailEnd type="none" w="sm" len="sm"/>
          </a:ln>
        </p:spPr>
      </p:cxnSp>
      <p:sp>
        <p:nvSpPr>
          <p:cNvPr id="531" name="Google Shape;531;p100"/>
          <p:cNvSpPr/>
          <p:nvPr/>
        </p:nvSpPr>
        <p:spPr>
          <a:xfrm>
            <a:off x="4307840" y="1913357"/>
            <a:ext cx="1609456" cy="818463"/>
          </a:xfrm>
          <a:prstGeom prst="roundRect">
            <a:avLst>
              <a:gd name="adj" fmla="val 16667"/>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Calibri"/>
                <a:ea typeface="Calibri"/>
                <a:cs typeface="Calibri"/>
                <a:sym typeface="Calibri"/>
              </a:rPr>
              <a:t>During the 1984 Olympics, in Los Angeles, California, USA Wrestling captured 13 medals in all wrestling competition</a:t>
            </a:r>
            <a:endParaRPr sz="1000" b="0" i="0" u="none" strike="noStrike" cap="none" dirty="0">
              <a:solidFill>
                <a:schemeClr val="lt1"/>
              </a:solidFill>
              <a:latin typeface="Arial"/>
              <a:ea typeface="Arial"/>
              <a:cs typeface="Arial"/>
              <a:sym typeface="Arial"/>
            </a:endParaRPr>
          </a:p>
        </p:txBody>
      </p:sp>
      <p:cxnSp>
        <p:nvCxnSpPr>
          <p:cNvPr id="532" name="Google Shape;532;p100"/>
          <p:cNvCxnSpPr/>
          <p:nvPr/>
        </p:nvCxnSpPr>
        <p:spPr>
          <a:xfrm>
            <a:off x="4307840" y="2731820"/>
            <a:ext cx="345440" cy="915620"/>
          </a:xfrm>
          <a:prstGeom prst="straightConnector1">
            <a:avLst/>
          </a:prstGeom>
          <a:noFill/>
          <a:ln w="9525" cap="flat" cmpd="sng">
            <a:solidFill>
              <a:srgbClr val="FDA739"/>
            </a:solidFill>
            <a:prstDash val="solid"/>
            <a:round/>
            <a:headEnd type="none" w="sm" len="sm"/>
            <a:tailEnd type="none" w="sm" len="sm"/>
          </a:ln>
        </p:spPr>
      </p:cxnSp>
      <p:sp>
        <p:nvSpPr>
          <p:cNvPr id="533" name="Google Shape;533;p100"/>
          <p:cNvSpPr/>
          <p:nvPr/>
        </p:nvSpPr>
        <p:spPr>
          <a:xfrm>
            <a:off x="5872449" y="3355002"/>
            <a:ext cx="2020947" cy="770830"/>
          </a:xfrm>
          <a:prstGeom prst="rect">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7000"/>
              </a:lnSpc>
              <a:spcBef>
                <a:spcPts val="0"/>
              </a:spcBef>
              <a:spcAft>
                <a:spcPts val="0"/>
              </a:spcAft>
              <a:buClr>
                <a:srgbClr val="000000"/>
              </a:buClr>
              <a:buSzPts val="900"/>
              <a:buFont typeface="Arial"/>
              <a:buNone/>
            </a:pPr>
            <a:r>
              <a:rPr lang="en" sz="900" b="0" i="0" u="none" strike="noStrike" cap="none">
                <a:solidFill>
                  <a:schemeClr val="lt1"/>
                </a:solidFill>
                <a:latin typeface="Calibri"/>
                <a:ea typeface="Calibri"/>
                <a:cs typeface="Calibri"/>
                <a:sym typeface="Calibri"/>
              </a:rPr>
              <a:t>During the 2012 Olympics, in </a:t>
            </a:r>
            <a:r>
              <a:rPr lang="en" sz="800" b="0" i="0" u="none" strike="noStrike" cap="none">
                <a:solidFill>
                  <a:schemeClr val="lt1"/>
                </a:solidFill>
                <a:latin typeface="Calibri"/>
                <a:ea typeface="Calibri"/>
                <a:cs typeface="Calibri"/>
                <a:sym typeface="Calibri"/>
              </a:rPr>
              <a:t>London, England, USA Wrestling captured 4 medals in all wrestling competitions resulting in capturing just over 5% of all available </a:t>
            </a:r>
            <a:r>
              <a:rPr lang="en" sz="900" b="0" i="0" u="none" strike="noStrike" cap="none">
                <a:solidFill>
                  <a:schemeClr val="lt1"/>
                </a:solidFill>
                <a:latin typeface="Calibri"/>
                <a:ea typeface="Calibri"/>
                <a:cs typeface="Calibri"/>
                <a:sym typeface="Calibri"/>
              </a:rPr>
              <a:t>medals to win.</a:t>
            </a:r>
            <a:endParaRPr sz="1400" b="0" i="0" u="none" strike="noStrike" cap="none" dirty="0">
              <a:solidFill>
                <a:srgbClr val="000000"/>
              </a:solidFill>
              <a:latin typeface="Arial"/>
              <a:ea typeface="Arial"/>
              <a:cs typeface="Arial"/>
              <a:sym typeface="Arial"/>
            </a:endParaRPr>
          </a:p>
        </p:txBody>
      </p:sp>
      <p:cxnSp>
        <p:nvCxnSpPr>
          <p:cNvPr id="534" name="Google Shape;534;p100"/>
          <p:cNvCxnSpPr/>
          <p:nvPr/>
        </p:nvCxnSpPr>
        <p:spPr>
          <a:xfrm rot="10800000" flipH="1">
            <a:off x="6011258" y="4157653"/>
            <a:ext cx="157944" cy="201544"/>
          </a:xfrm>
          <a:prstGeom prst="straightConnector1">
            <a:avLst/>
          </a:prstGeom>
          <a:noFill/>
          <a:ln w="9525" cap="flat" cmpd="sng">
            <a:solidFill>
              <a:srgbClr val="FDA739"/>
            </a:solidFill>
            <a:prstDash val="solid"/>
            <a:round/>
            <a:headEnd type="none" w="sm" len="sm"/>
            <a:tailEnd type="none" w="sm" len="sm"/>
          </a:ln>
        </p:spPr>
      </p:cxnSp>
      <p:cxnSp>
        <p:nvCxnSpPr>
          <p:cNvPr id="535" name="Google Shape;535;p100"/>
          <p:cNvCxnSpPr>
            <a:stCxn id="515" idx="1"/>
          </p:cNvCxnSpPr>
          <p:nvPr/>
        </p:nvCxnSpPr>
        <p:spPr>
          <a:xfrm flipH="1">
            <a:off x="4653384" y="2252806"/>
            <a:ext cx="1579800" cy="1965600"/>
          </a:xfrm>
          <a:prstGeom prst="straightConnector1">
            <a:avLst/>
          </a:prstGeom>
          <a:noFill/>
          <a:ln w="9525" cap="flat" cmpd="sng">
            <a:solidFill>
              <a:srgbClr val="FDA739"/>
            </a:solidFill>
            <a:prstDash val="solid"/>
            <a:round/>
            <a:headEnd type="none" w="sm" len="sm"/>
            <a:tailEnd type="none" w="sm" len="sm"/>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10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USA Wrestling Medal Count </a:t>
            </a:r>
            <a:endParaRPr dirty="0"/>
          </a:p>
        </p:txBody>
      </p:sp>
      <p:sp>
        <p:nvSpPr>
          <p:cNvPr id="541" name="Google Shape;541;p101"/>
          <p:cNvSpPr txBox="1">
            <a:spLocks noGrp="1"/>
          </p:cNvSpPr>
          <p:nvPr>
            <p:ph type="body" idx="1"/>
          </p:nvPr>
        </p:nvSpPr>
        <p:spPr>
          <a:xfrm>
            <a:off x="311700" y="1282075"/>
            <a:ext cx="8520600" cy="3416400"/>
          </a:xfrm>
          <a:prstGeom prst="rect">
            <a:avLst/>
          </a:prstGeom>
          <a:noFill/>
          <a:ln>
            <a:noFill/>
          </a:ln>
        </p:spPr>
        <p:txBody>
          <a:bodyPr spcFirstLastPara="1" wrap="square" lIns="68575" tIns="34275" rIns="68575" bIns="34275" anchor="t" anchorCtr="0">
            <a:noAutofit/>
          </a:bodyPr>
          <a:lstStyle/>
          <a:p>
            <a:pPr marL="114300" lvl="0" indent="0" algn="l" rtl="0">
              <a:lnSpc>
                <a:spcPct val="95000"/>
              </a:lnSpc>
              <a:spcBef>
                <a:spcPts val="0"/>
              </a:spcBef>
              <a:spcAft>
                <a:spcPts val="0"/>
              </a:spcAft>
              <a:buSzPts val="1800"/>
              <a:buNone/>
            </a:pPr>
            <a:r>
              <a:rPr lang="en" sz="1572" b="1"/>
              <a:t>2016 Rio Games: (72 Available Medals)                                     </a:t>
            </a:r>
            <a:endParaRPr dirty="0"/>
          </a:p>
          <a:p>
            <a:pPr marL="0" lvl="0" indent="0" algn="l" rtl="0">
              <a:lnSpc>
                <a:spcPct val="95000"/>
              </a:lnSpc>
              <a:spcBef>
                <a:spcPts val="0"/>
              </a:spcBef>
              <a:spcAft>
                <a:spcPts val="0"/>
              </a:spcAft>
              <a:buSzPts val="1800"/>
              <a:buNone/>
            </a:pPr>
            <a:r>
              <a:rPr lang="en" sz="1480"/>
              <a:t>- </a:t>
            </a:r>
            <a:r>
              <a:rPr lang="en" sz="1480" b="1"/>
              <a:t>2</a:t>
            </a:r>
            <a:r>
              <a:rPr lang="en" sz="1480"/>
              <a:t> Gold                                                                                                  </a:t>
            </a:r>
            <a:endParaRPr dirty="0"/>
          </a:p>
          <a:p>
            <a:pPr marL="0" lvl="0" indent="0" algn="l" rtl="0">
              <a:lnSpc>
                <a:spcPct val="95000"/>
              </a:lnSpc>
              <a:spcBef>
                <a:spcPts val="0"/>
              </a:spcBef>
              <a:spcAft>
                <a:spcPts val="0"/>
              </a:spcAft>
              <a:buSzPts val="1800"/>
              <a:buNone/>
            </a:pPr>
            <a:r>
              <a:rPr lang="en" sz="1480"/>
              <a:t>- </a:t>
            </a:r>
            <a:r>
              <a:rPr lang="en" sz="1480" b="1"/>
              <a:t>1</a:t>
            </a:r>
            <a:r>
              <a:rPr lang="en" sz="1480"/>
              <a:t> Bronze                                                                                              </a:t>
            </a:r>
            <a:endParaRPr dirty="0"/>
          </a:p>
          <a:p>
            <a:pPr marL="0" lvl="0" indent="0" algn="l" rtl="0">
              <a:lnSpc>
                <a:spcPct val="95000"/>
              </a:lnSpc>
              <a:spcBef>
                <a:spcPts val="0"/>
              </a:spcBef>
              <a:spcAft>
                <a:spcPts val="0"/>
              </a:spcAft>
              <a:buSzPts val="1800"/>
              <a:buNone/>
            </a:pPr>
            <a:r>
              <a:rPr lang="en" sz="1480"/>
              <a:t>- </a:t>
            </a:r>
            <a:r>
              <a:rPr lang="en" sz="1480" b="1" u="sng"/>
              <a:t>4.17 %</a:t>
            </a:r>
            <a:endParaRPr dirty="0"/>
          </a:p>
          <a:p>
            <a:pPr marL="0" lvl="0" indent="0" algn="l" rtl="0">
              <a:lnSpc>
                <a:spcPct val="95000"/>
              </a:lnSpc>
              <a:spcBef>
                <a:spcPts val="0"/>
              </a:spcBef>
              <a:spcAft>
                <a:spcPts val="0"/>
              </a:spcAft>
              <a:buSzPts val="1800"/>
              <a:buNone/>
            </a:pPr>
            <a:r>
              <a:rPr lang="en" sz="1480"/>
              <a:t>                                                                                                  </a:t>
            </a:r>
            <a:endParaRPr dirty="0"/>
          </a:p>
          <a:p>
            <a:pPr marL="0" lvl="0" indent="0" algn="l" rtl="0">
              <a:lnSpc>
                <a:spcPct val="95000"/>
              </a:lnSpc>
              <a:spcBef>
                <a:spcPts val="0"/>
              </a:spcBef>
              <a:spcAft>
                <a:spcPts val="0"/>
              </a:spcAft>
              <a:buSzPts val="1800"/>
              <a:buNone/>
            </a:pPr>
            <a:r>
              <a:rPr lang="en" sz="1572" b="1"/>
              <a:t> 2012 London Games: (72 Available Medals)                              </a:t>
            </a:r>
            <a:endParaRPr sz="1572" b="1" dirty="0"/>
          </a:p>
          <a:p>
            <a:pPr marL="0" lvl="0" indent="0" algn="l" rtl="0">
              <a:lnSpc>
                <a:spcPct val="95000"/>
              </a:lnSpc>
              <a:spcBef>
                <a:spcPts val="0"/>
              </a:spcBef>
              <a:spcAft>
                <a:spcPts val="0"/>
              </a:spcAft>
              <a:buSzPts val="1800"/>
              <a:buNone/>
            </a:pPr>
            <a:r>
              <a:rPr lang="en" sz="1480"/>
              <a:t>- </a:t>
            </a:r>
            <a:r>
              <a:rPr lang="en" sz="1480" b="1"/>
              <a:t>2</a:t>
            </a:r>
            <a:r>
              <a:rPr lang="en" sz="1480"/>
              <a:t> Gold</a:t>
            </a:r>
            <a:endParaRPr dirty="0"/>
          </a:p>
          <a:p>
            <a:pPr marL="0" lvl="0" indent="0" algn="l" rtl="0">
              <a:lnSpc>
                <a:spcPct val="95000"/>
              </a:lnSpc>
              <a:spcBef>
                <a:spcPts val="0"/>
              </a:spcBef>
              <a:spcAft>
                <a:spcPts val="0"/>
              </a:spcAft>
              <a:buSzPts val="1800"/>
              <a:buNone/>
            </a:pPr>
            <a:r>
              <a:rPr lang="en" sz="1480"/>
              <a:t>- </a:t>
            </a:r>
            <a:r>
              <a:rPr lang="en" sz="1480" b="1"/>
              <a:t>2</a:t>
            </a:r>
            <a:r>
              <a:rPr lang="en" sz="1480"/>
              <a:t> Bronze </a:t>
            </a:r>
            <a:endParaRPr dirty="0"/>
          </a:p>
          <a:p>
            <a:pPr marL="0" lvl="0" indent="0" algn="l" rtl="0">
              <a:lnSpc>
                <a:spcPct val="95000"/>
              </a:lnSpc>
              <a:spcBef>
                <a:spcPts val="0"/>
              </a:spcBef>
              <a:spcAft>
                <a:spcPts val="0"/>
              </a:spcAft>
              <a:buSzPts val="1800"/>
              <a:buNone/>
            </a:pPr>
            <a:r>
              <a:rPr lang="en" sz="1480"/>
              <a:t>- </a:t>
            </a:r>
            <a:r>
              <a:rPr lang="en" sz="1480" b="1" u="sng"/>
              <a:t>5.56 %</a:t>
            </a:r>
            <a:endParaRPr dirty="0"/>
          </a:p>
          <a:p>
            <a:pPr marL="114300" lvl="0" indent="0" algn="l" rtl="0">
              <a:lnSpc>
                <a:spcPct val="95000"/>
              </a:lnSpc>
              <a:spcBef>
                <a:spcPts val="0"/>
              </a:spcBef>
              <a:spcAft>
                <a:spcPts val="0"/>
              </a:spcAft>
              <a:buSzPts val="1800"/>
              <a:buNone/>
            </a:pPr>
            <a:endParaRPr sz="1572" b="1" dirty="0"/>
          </a:p>
          <a:p>
            <a:pPr marL="114300" lvl="0" indent="0" algn="l" rtl="0">
              <a:lnSpc>
                <a:spcPct val="95000"/>
              </a:lnSpc>
              <a:spcBef>
                <a:spcPts val="0"/>
              </a:spcBef>
              <a:spcAft>
                <a:spcPts val="0"/>
              </a:spcAft>
              <a:buSzPts val="1800"/>
              <a:buNone/>
            </a:pPr>
            <a:r>
              <a:rPr lang="en" sz="1572" b="1"/>
              <a:t>2008 Beijing Games: (72 Available Medals)</a:t>
            </a:r>
            <a:endParaRPr dirty="0"/>
          </a:p>
          <a:p>
            <a:pPr marL="0" lvl="0" indent="0" algn="l" rtl="0">
              <a:lnSpc>
                <a:spcPct val="95000"/>
              </a:lnSpc>
              <a:spcBef>
                <a:spcPts val="0"/>
              </a:spcBef>
              <a:spcAft>
                <a:spcPts val="0"/>
              </a:spcAft>
              <a:buSzPts val="1800"/>
              <a:buNone/>
            </a:pPr>
            <a:r>
              <a:rPr lang="en" sz="1480"/>
              <a:t>- </a:t>
            </a:r>
            <a:r>
              <a:rPr lang="en" sz="1480" b="1"/>
              <a:t>1</a:t>
            </a:r>
            <a:r>
              <a:rPr lang="en" sz="1480"/>
              <a:t> Gold</a:t>
            </a:r>
            <a:endParaRPr dirty="0"/>
          </a:p>
          <a:p>
            <a:pPr marL="0" lvl="0" indent="0" algn="l" rtl="0">
              <a:lnSpc>
                <a:spcPct val="95000"/>
              </a:lnSpc>
              <a:spcBef>
                <a:spcPts val="0"/>
              </a:spcBef>
              <a:spcAft>
                <a:spcPts val="0"/>
              </a:spcAft>
              <a:buSzPts val="1800"/>
              <a:buNone/>
            </a:pPr>
            <a:r>
              <a:rPr lang="en" sz="1480"/>
              <a:t>- </a:t>
            </a:r>
            <a:r>
              <a:rPr lang="en" sz="1480" b="1"/>
              <a:t>2</a:t>
            </a:r>
            <a:r>
              <a:rPr lang="en" sz="1480"/>
              <a:t> Bronze </a:t>
            </a:r>
            <a:endParaRPr dirty="0"/>
          </a:p>
          <a:p>
            <a:pPr marL="0" lvl="0" indent="0" algn="l" rtl="0">
              <a:lnSpc>
                <a:spcPct val="95000"/>
              </a:lnSpc>
              <a:spcBef>
                <a:spcPts val="0"/>
              </a:spcBef>
              <a:spcAft>
                <a:spcPts val="0"/>
              </a:spcAft>
              <a:buSzPts val="1800"/>
              <a:buNone/>
            </a:pPr>
            <a:r>
              <a:rPr lang="en" sz="1480"/>
              <a:t>- </a:t>
            </a:r>
            <a:r>
              <a:rPr lang="en" sz="1480" b="1" u="sng"/>
              <a:t>4.17 %</a:t>
            </a:r>
            <a:endParaRPr dirty="0"/>
          </a:p>
          <a:p>
            <a:pPr marL="0" lvl="0" indent="0" algn="l" rtl="0">
              <a:lnSpc>
                <a:spcPct val="95000"/>
              </a:lnSpc>
              <a:spcBef>
                <a:spcPts val="0"/>
              </a:spcBef>
              <a:spcAft>
                <a:spcPts val="0"/>
              </a:spcAft>
              <a:buSzPts val="1800"/>
              <a:buNone/>
            </a:pPr>
            <a:endParaRPr sz="1295" dirty="0"/>
          </a:p>
          <a:p>
            <a:pPr marL="0" lvl="0" indent="0" algn="l" rtl="0">
              <a:lnSpc>
                <a:spcPct val="95000"/>
              </a:lnSpc>
              <a:spcBef>
                <a:spcPts val="0"/>
              </a:spcBef>
              <a:spcAft>
                <a:spcPts val="0"/>
              </a:spcAft>
              <a:buSzPts val="1800"/>
              <a:buNone/>
            </a:pPr>
            <a:endParaRPr sz="97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10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USA Wrestling Medal Count</a:t>
            </a:r>
            <a:endParaRPr dirty="0"/>
          </a:p>
        </p:txBody>
      </p:sp>
      <p:sp>
        <p:nvSpPr>
          <p:cNvPr id="547" name="Google Shape;547;p102"/>
          <p:cNvSpPr txBox="1">
            <a:spLocks noGrp="1"/>
          </p:cNvSpPr>
          <p:nvPr>
            <p:ph type="body" idx="1"/>
          </p:nvPr>
        </p:nvSpPr>
        <p:spPr>
          <a:xfrm>
            <a:off x="311700" y="1152474"/>
            <a:ext cx="8520600" cy="3781475"/>
          </a:xfrm>
          <a:prstGeom prst="rect">
            <a:avLst/>
          </a:prstGeom>
          <a:noFill/>
          <a:ln>
            <a:noFill/>
          </a:ln>
        </p:spPr>
        <p:txBody>
          <a:bodyPr spcFirstLastPara="1" wrap="square" lIns="68575" tIns="34275" rIns="68575" bIns="34275" anchor="t" anchorCtr="0">
            <a:noAutofit/>
          </a:bodyPr>
          <a:lstStyle/>
          <a:p>
            <a:pPr marL="114300" lvl="0" indent="0" algn="l" rtl="0">
              <a:lnSpc>
                <a:spcPct val="115000"/>
              </a:lnSpc>
              <a:spcBef>
                <a:spcPts val="0"/>
              </a:spcBef>
              <a:spcAft>
                <a:spcPts val="0"/>
              </a:spcAft>
              <a:buSzPts val="1800"/>
              <a:buNone/>
            </a:pPr>
            <a:r>
              <a:rPr lang="en" sz="1200" b="1"/>
              <a:t>2004 Athens Games: (48 Available Medals)                                  1992 Barcelona Games: (30 Available Medals)</a:t>
            </a:r>
            <a:endParaRPr sz="1050" b="1" dirty="0"/>
          </a:p>
          <a:p>
            <a:pPr marL="0" lvl="0" indent="0" algn="l" rtl="0">
              <a:lnSpc>
                <a:spcPct val="115000"/>
              </a:lnSpc>
              <a:spcBef>
                <a:spcPts val="0"/>
              </a:spcBef>
              <a:spcAft>
                <a:spcPts val="0"/>
              </a:spcAft>
              <a:buSzPts val="1800"/>
              <a:buNone/>
            </a:pPr>
            <a:r>
              <a:rPr lang="en" sz="1100"/>
              <a:t>- </a:t>
            </a:r>
            <a:r>
              <a:rPr lang="en" sz="1100" b="1"/>
              <a:t>1</a:t>
            </a:r>
            <a:r>
              <a:rPr lang="en" sz="1100"/>
              <a:t> Gold                                                                                                                                      </a:t>
            </a:r>
            <a:r>
              <a:rPr lang="en" sz="1100" i="1"/>
              <a:t>- </a:t>
            </a:r>
            <a:r>
              <a:rPr lang="en" sz="1100" b="1" i="1"/>
              <a:t>3</a:t>
            </a:r>
            <a:r>
              <a:rPr lang="en" sz="1100" i="1"/>
              <a:t> Gold</a:t>
            </a:r>
            <a:endParaRPr dirty="0"/>
          </a:p>
          <a:p>
            <a:pPr marL="0" lvl="0" indent="0" algn="l" rtl="0">
              <a:lnSpc>
                <a:spcPct val="115000"/>
              </a:lnSpc>
              <a:spcBef>
                <a:spcPts val="0"/>
              </a:spcBef>
              <a:spcAft>
                <a:spcPts val="0"/>
              </a:spcAft>
              <a:buSzPts val="1800"/>
              <a:buNone/>
            </a:pPr>
            <a:r>
              <a:rPr lang="en" sz="1100"/>
              <a:t>- </a:t>
            </a:r>
            <a:r>
              <a:rPr lang="en" sz="1100" b="1"/>
              <a:t>3</a:t>
            </a:r>
            <a:r>
              <a:rPr lang="en" sz="1100"/>
              <a:t> Silver                                                                                                                                     - </a:t>
            </a:r>
            <a:r>
              <a:rPr lang="en" sz="1100" b="1"/>
              <a:t>2</a:t>
            </a:r>
            <a:r>
              <a:rPr lang="en" sz="1100"/>
              <a:t> Silver</a:t>
            </a:r>
            <a:endParaRPr dirty="0"/>
          </a:p>
          <a:p>
            <a:pPr marL="0" lvl="0" indent="0" algn="l" rtl="0">
              <a:lnSpc>
                <a:spcPct val="115000"/>
              </a:lnSpc>
              <a:spcBef>
                <a:spcPts val="0"/>
              </a:spcBef>
              <a:spcAft>
                <a:spcPts val="0"/>
              </a:spcAft>
              <a:buSzPts val="1800"/>
              <a:buNone/>
            </a:pPr>
            <a:r>
              <a:rPr lang="en" sz="1100"/>
              <a:t>- </a:t>
            </a:r>
            <a:r>
              <a:rPr lang="en" sz="1100" b="1"/>
              <a:t>1</a:t>
            </a:r>
            <a:r>
              <a:rPr lang="en" sz="1100"/>
              <a:t> Bronze                                                                                                                                   - </a:t>
            </a:r>
            <a:r>
              <a:rPr lang="en" sz="1100" b="1"/>
              <a:t>1</a:t>
            </a:r>
            <a:r>
              <a:rPr lang="en" sz="1100"/>
              <a:t> Bronze </a:t>
            </a:r>
            <a:endParaRPr dirty="0"/>
          </a:p>
          <a:p>
            <a:pPr marL="171450" lvl="0" indent="-171450" algn="l" rtl="0">
              <a:lnSpc>
                <a:spcPct val="115000"/>
              </a:lnSpc>
              <a:spcBef>
                <a:spcPts val="0"/>
              </a:spcBef>
              <a:spcAft>
                <a:spcPts val="0"/>
              </a:spcAft>
              <a:buSzPts val="1800"/>
              <a:buFont typeface="Arial"/>
              <a:buChar char="-"/>
            </a:pPr>
            <a:r>
              <a:rPr lang="en" sz="1100" b="1" u="sng"/>
              <a:t>12.5 %</a:t>
            </a:r>
            <a:r>
              <a:rPr lang="en" sz="1100" b="1"/>
              <a:t>          </a:t>
            </a:r>
            <a:endParaRPr dirty="0"/>
          </a:p>
          <a:p>
            <a:pPr marL="0" lvl="0" indent="0" algn="l" rtl="0">
              <a:lnSpc>
                <a:spcPct val="115000"/>
              </a:lnSpc>
              <a:spcBef>
                <a:spcPts val="0"/>
              </a:spcBef>
              <a:spcAft>
                <a:spcPts val="0"/>
              </a:spcAft>
              <a:buSzPts val="1800"/>
              <a:buNone/>
            </a:pPr>
            <a:r>
              <a:rPr lang="en" sz="1050"/>
              <a:t>                                                                                                                                                           -</a:t>
            </a:r>
            <a:r>
              <a:rPr lang="en" sz="1050" b="1" u="sng"/>
              <a:t> 20 %</a:t>
            </a:r>
            <a:endParaRPr dirty="0"/>
          </a:p>
          <a:p>
            <a:pPr marL="114300" lvl="0" indent="0" algn="l" rtl="0">
              <a:lnSpc>
                <a:spcPct val="115000"/>
              </a:lnSpc>
              <a:spcBef>
                <a:spcPts val="0"/>
              </a:spcBef>
              <a:spcAft>
                <a:spcPts val="0"/>
              </a:spcAft>
              <a:buSzPts val="1800"/>
              <a:buNone/>
            </a:pPr>
            <a:r>
              <a:rPr lang="en" sz="1200" b="1"/>
              <a:t>2000 Sydney Games: (48 Available Medals)</a:t>
            </a:r>
            <a:endParaRPr dirty="0"/>
          </a:p>
          <a:p>
            <a:pPr marL="0" lvl="0" indent="0" algn="l" rtl="0">
              <a:lnSpc>
                <a:spcPct val="115000"/>
              </a:lnSpc>
              <a:spcBef>
                <a:spcPts val="0"/>
              </a:spcBef>
              <a:spcAft>
                <a:spcPts val="0"/>
              </a:spcAft>
              <a:buSzPts val="1800"/>
              <a:buNone/>
            </a:pPr>
            <a:r>
              <a:rPr lang="en" sz="1100"/>
              <a:t>-  </a:t>
            </a:r>
            <a:r>
              <a:rPr lang="en" sz="1100" b="1"/>
              <a:t>2</a:t>
            </a:r>
            <a:r>
              <a:rPr lang="en" sz="1100"/>
              <a:t> Gold</a:t>
            </a:r>
            <a:endParaRPr dirty="0"/>
          </a:p>
          <a:p>
            <a:pPr marL="0" lvl="0" indent="0" algn="l" rtl="0">
              <a:lnSpc>
                <a:spcPct val="115000"/>
              </a:lnSpc>
              <a:spcBef>
                <a:spcPts val="0"/>
              </a:spcBef>
              <a:spcAft>
                <a:spcPts val="0"/>
              </a:spcAft>
              <a:buSzPts val="1800"/>
              <a:buNone/>
            </a:pPr>
            <a:r>
              <a:rPr lang="en" sz="1100"/>
              <a:t>-  </a:t>
            </a:r>
            <a:r>
              <a:rPr lang="en" sz="1100" b="1"/>
              <a:t>2</a:t>
            </a:r>
            <a:r>
              <a:rPr lang="en" sz="1100"/>
              <a:t> Silver</a:t>
            </a:r>
            <a:endParaRPr dirty="0"/>
          </a:p>
          <a:p>
            <a:pPr marL="0" lvl="0" indent="0" algn="l" rtl="0">
              <a:lnSpc>
                <a:spcPct val="115000"/>
              </a:lnSpc>
              <a:spcBef>
                <a:spcPts val="0"/>
              </a:spcBef>
              <a:spcAft>
                <a:spcPts val="0"/>
              </a:spcAft>
              <a:buSzPts val="1800"/>
              <a:buNone/>
            </a:pPr>
            <a:r>
              <a:rPr lang="en" sz="1100"/>
              <a:t>-  </a:t>
            </a:r>
            <a:r>
              <a:rPr lang="en" sz="1100" b="1"/>
              <a:t>3</a:t>
            </a:r>
            <a:r>
              <a:rPr lang="en" sz="1100"/>
              <a:t> Bronze</a:t>
            </a:r>
            <a:endParaRPr dirty="0"/>
          </a:p>
          <a:p>
            <a:pPr marL="171450" lvl="0" indent="-171450" algn="l" rtl="0">
              <a:lnSpc>
                <a:spcPct val="115000"/>
              </a:lnSpc>
              <a:spcBef>
                <a:spcPts val="0"/>
              </a:spcBef>
              <a:spcAft>
                <a:spcPts val="0"/>
              </a:spcAft>
              <a:buSzPts val="1800"/>
              <a:buFont typeface="Arial"/>
              <a:buChar char="-"/>
            </a:pPr>
            <a:r>
              <a:rPr lang="en" sz="1100" b="1" u="sng"/>
              <a:t>14.59 %</a:t>
            </a:r>
            <a:endParaRPr dirty="0"/>
          </a:p>
          <a:p>
            <a:pPr marL="0" lvl="0" indent="0" algn="l" rtl="0">
              <a:lnSpc>
                <a:spcPct val="115000"/>
              </a:lnSpc>
              <a:spcBef>
                <a:spcPts val="0"/>
              </a:spcBef>
              <a:spcAft>
                <a:spcPts val="0"/>
              </a:spcAft>
              <a:buSzPts val="1800"/>
              <a:buNone/>
            </a:pPr>
            <a:endParaRPr sz="1050" dirty="0"/>
          </a:p>
          <a:p>
            <a:pPr marL="114300" lvl="0" indent="0" algn="l" rtl="0">
              <a:lnSpc>
                <a:spcPct val="115000"/>
              </a:lnSpc>
              <a:spcBef>
                <a:spcPts val="0"/>
              </a:spcBef>
              <a:spcAft>
                <a:spcPts val="0"/>
              </a:spcAft>
              <a:buSzPts val="1800"/>
              <a:buNone/>
            </a:pPr>
            <a:r>
              <a:rPr lang="en" sz="1200" b="1"/>
              <a:t>1996 Atlanta Games: (60 Available Medals)</a:t>
            </a:r>
            <a:endParaRPr dirty="0"/>
          </a:p>
          <a:p>
            <a:pPr marL="0" lvl="0" indent="0" algn="l" rtl="0">
              <a:lnSpc>
                <a:spcPct val="115000"/>
              </a:lnSpc>
              <a:spcBef>
                <a:spcPts val="0"/>
              </a:spcBef>
              <a:spcAft>
                <a:spcPts val="0"/>
              </a:spcAft>
              <a:buSzPts val="1800"/>
              <a:buNone/>
            </a:pPr>
            <a:r>
              <a:rPr lang="en" sz="1100"/>
              <a:t>- </a:t>
            </a:r>
            <a:r>
              <a:rPr lang="en" sz="1100" b="1"/>
              <a:t>3</a:t>
            </a:r>
            <a:r>
              <a:rPr lang="en" sz="1100"/>
              <a:t> Gold</a:t>
            </a:r>
            <a:endParaRPr dirty="0"/>
          </a:p>
          <a:p>
            <a:pPr marL="0" lvl="0" indent="0" algn="l" rtl="0">
              <a:lnSpc>
                <a:spcPct val="115000"/>
              </a:lnSpc>
              <a:spcBef>
                <a:spcPts val="0"/>
              </a:spcBef>
              <a:spcAft>
                <a:spcPts val="0"/>
              </a:spcAft>
              <a:buSzPts val="1800"/>
              <a:buNone/>
            </a:pPr>
            <a:r>
              <a:rPr lang="en" sz="1100"/>
              <a:t>- </a:t>
            </a:r>
            <a:r>
              <a:rPr lang="en" sz="1100" b="1"/>
              <a:t>4</a:t>
            </a:r>
            <a:r>
              <a:rPr lang="en" sz="1100"/>
              <a:t> Silver </a:t>
            </a:r>
            <a:endParaRPr dirty="0"/>
          </a:p>
          <a:p>
            <a:pPr marL="0" lvl="0" indent="0" algn="l" rtl="0">
              <a:lnSpc>
                <a:spcPct val="115000"/>
              </a:lnSpc>
              <a:spcBef>
                <a:spcPts val="0"/>
              </a:spcBef>
              <a:spcAft>
                <a:spcPts val="0"/>
              </a:spcAft>
              <a:buSzPts val="1800"/>
              <a:buNone/>
            </a:pPr>
            <a:r>
              <a:rPr lang="en" sz="1100"/>
              <a:t>- </a:t>
            </a:r>
            <a:r>
              <a:rPr lang="en" sz="1100" b="1"/>
              <a:t>1</a:t>
            </a:r>
            <a:r>
              <a:rPr lang="en" sz="1100"/>
              <a:t> Bronze  </a:t>
            </a:r>
            <a:endParaRPr dirty="0"/>
          </a:p>
          <a:p>
            <a:pPr marL="0" lvl="0" indent="0" algn="l" rtl="0">
              <a:lnSpc>
                <a:spcPct val="115000"/>
              </a:lnSpc>
              <a:spcBef>
                <a:spcPts val="0"/>
              </a:spcBef>
              <a:spcAft>
                <a:spcPts val="0"/>
              </a:spcAft>
              <a:buSzPts val="1800"/>
              <a:buNone/>
            </a:pPr>
            <a:r>
              <a:rPr lang="en" sz="1100"/>
              <a:t>- </a:t>
            </a:r>
            <a:r>
              <a:rPr lang="en" sz="1100" b="1" u="sng"/>
              <a:t>13.3 %</a:t>
            </a:r>
            <a:endParaRPr sz="1100" b="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86"/>
          <p:cNvSpPr txBox="1">
            <a:spLocks noGrp="1"/>
          </p:cNvSpPr>
          <p:nvPr>
            <p:ph type="title"/>
          </p:nvPr>
        </p:nvSpPr>
        <p:spPr>
          <a:xfrm>
            <a:off x="128100" y="55321"/>
            <a:ext cx="8520600" cy="892628"/>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dirty="0"/>
              <a:t>Abstract</a:t>
            </a:r>
            <a:endParaRPr dirty="0"/>
          </a:p>
        </p:txBody>
      </p:sp>
      <p:sp>
        <p:nvSpPr>
          <p:cNvPr id="431" name="Google Shape;431;p86"/>
          <p:cNvSpPr txBox="1"/>
          <p:nvPr/>
        </p:nvSpPr>
        <p:spPr>
          <a:xfrm>
            <a:off x="956930" y="1307805"/>
            <a:ext cx="7410893" cy="3887461"/>
          </a:xfrm>
          <a:prstGeom prst="rect">
            <a:avLst/>
          </a:prstGeom>
          <a:noFill/>
          <a:ln>
            <a:noFill/>
          </a:ln>
        </p:spPr>
        <p:txBody>
          <a:bodyPr spcFirstLastPara="1" wrap="square" lIns="91425" tIns="45700" rIns="91425" bIns="45700" anchor="t" anchorCtr="0">
            <a:noAutofit/>
          </a:bodyPr>
          <a:lstStyle/>
          <a:p>
            <a:pPr lvl="0">
              <a:buSzPts val="1600"/>
            </a:pPr>
            <a:r>
              <a:rPr lang="en-US" sz="1600" dirty="0"/>
              <a:t>Referencing domestic and global practices, this study provides information on what might be implemented as best practices to advance the product, place, price and promotion of wrestling in the USA. The authors utilized the model of integrated elite and mass sport development from past research which formed the foundation for a questionnaire and interview schedule for US wrestling coaches and administrators to generate a snapshot of perceptions of the current sport system and possibilities for its further development and marketing. </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438434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103"/>
          <p:cNvSpPr txBox="1">
            <a:spLocks noGrp="1"/>
          </p:cNvSpPr>
          <p:nvPr>
            <p:ph type="title"/>
          </p:nvPr>
        </p:nvSpPr>
        <p:spPr>
          <a:xfrm>
            <a:off x="128100" y="55321"/>
            <a:ext cx="8520600" cy="892628"/>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sz="2800"/>
              <a:t>Introduction: Elite and mass participation</a:t>
            </a:r>
            <a:endParaRPr dirty="0"/>
          </a:p>
        </p:txBody>
      </p:sp>
      <p:sp>
        <p:nvSpPr>
          <p:cNvPr id="553" name="Google Shape;553;p103"/>
          <p:cNvSpPr txBox="1"/>
          <p:nvPr/>
        </p:nvSpPr>
        <p:spPr>
          <a:xfrm>
            <a:off x="128100" y="947949"/>
            <a:ext cx="8689425" cy="42473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mission of USAW is to promote the development for the sport of wrestling in the United States for both mass and elite participants. Our objective is to increase mass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participation and high performance by utilizing new and current partnerships to generate more exposure for the sport and generate new revenue streams. By obtaining new partnerships like U.S Wrestling Foundation and Beat the Streets we will create stronger ties to communities and adolescence. These ties will provide accessible sponsored programs such as clinics, tournaments, and wrestling meets to attract those of the masses and elite. To effectively advance our mission and objectives for future success of USA Wrestling we have created strategic goals to accomplish by January 1, 2024. Our intention is to unify the sport through building and improving relationships, bringing affiliates and other organizations together for the greater good of the sport amongst all groups (mass and elite). For success to be measured, we expect to attain15 Greco-Roman medals across all weight classes and world championship/Olympic Games levels, collect $1.4M in sponsorship revenue per year, receive $3.8M in donor revenue per year, increase total viewership of USA Wrestling by 30%, grow membership by 40% in the15 states with the lowest membership rates, and increase engagement with alumni which will result in increased donations, support, and resources.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10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a:solidFill>
                  <a:schemeClr val="dk1"/>
                </a:solidFill>
              </a:rPr>
              <a:t>Sport Participation vs US Population </a:t>
            </a:r>
            <a:endParaRPr sz="2400" dirty="0">
              <a:solidFill>
                <a:schemeClr val="dk1"/>
              </a:solidFill>
            </a:endParaRPr>
          </a:p>
        </p:txBody>
      </p:sp>
      <p:sp>
        <p:nvSpPr>
          <p:cNvPr id="559" name="Google Shape;559;p104"/>
          <p:cNvSpPr txBox="1">
            <a:spLocks noGrp="1"/>
          </p:cNvSpPr>
          <p:nvPr>
            <p:ph type="body" idx="1"/>
          </p:nvPr>
        </p:nvSpPr>
        <p:spPr>
          <a:xfrm>
            <a:off x="101275" y="1017725"/>
            <a:ext cx="2548200" cy="3941400"/>
          </a:xfrm>
          <a:prstGeom prst="rect">
            <a:avLst/>
          </a:prstGeom>
          <a:noFill/>
          <a:ln>
            <a:noFill/>
          </a:ln>
        </p:spPr>
        <p:txBody>
          <a:bodyPr spcFirstLastPara="1" wrap="square" lIns="91425" tIns="91425" rIns="91425" bIns="91425" anchor="t" anchorCtr="0">
            <a:noAutofit/>
          </a:bodyPr>
          <a:lstStyle/>
          <a:p>
            <a:pPr marL="457200" lvl="0" indent="-292100" algn="l" rtl="0">
              <a:lnSpc>
                <a:spcPct val="90000"/>
              </a:lnSpc>
              <a:spcBef>
                <a:spcPts val="1000"/>
              </a:spcBef>
              <a:spcAft>
                <a:spcPts val="0"/>
              </a:spcAft>
              <a:buClr>
                <a:srgbClr val="000000"/>
              </a:buClr>
              <a:buSzPts val="1000"/>
              <a:buChar char="●"/>
            </a:pPr>
            <a:r>
              <a:rPr lang="en" sz="1400">
                <a:solidFill>
                  <a:srgbClr val="000000"/>
                </a:solidFill>
              </a:rPr>
              <a:t>Overall sport participation has not increased in past 30 years</a:t>
            </a:r>
            <a:endParaRPr sz="1400" dirty="0">
              <a:solidFill>
                <a:srgbClr val="000000"/>
              </a:solidFill>
            </a:endParaRPr>
          </a:p>
          <a:p>
            <a:pPr marL="457200" lvl="0" indent="-292100" algn="l" rtl="0">
              <a:lnSpc>
                <a:spcPct val="90000"/>
              </a:lnSpc>
              <a:spcBef>
                <a:spcPts val="0"/>
              </a:spcBef>
              <a:spcAft>
                <a:spcPts val="0"/>
              </a:spcAft>
              <a:buClr>
                <a:srgbClr val="000000"/>
              </a:buClr>
              <a:buSzPts val="1000"/>
              <a:buChar char="●"/>
            </a:pPr>
            <a:r>
              <a:rPr lang="en" sz="1400">
                <a:solidFill>
                  <a:srgbClr val="000000"/>
                </a:solidFill>
              </a:rPr>
              <a:t>The growth of the population creates the potential for increased participation</a:t>
            </a:r>
            <a:endParaRPr sz="1400" dirty="0">
              <a:solidFill>
                <a:srgbClr val="000000"/>
              </a:solidFill>
            </a:endParaRPr>
          </a:p>
          <a:p>
            <a:pPr marL="457200" lvl="0" indent="-292100" algn="l" rtl="0">
              <a:lnSpc>
                <a:spcPct val="90000"/>
              </a:lnSpc>
              <a:spcBef>
                <a:spcPts val="0"/>
              </a:spcBef>
              <a:spcAft>
                <a:spcPts val="0"/>
              </a:spcAft>
              <a:buClr>
                <a:srgbClr val="000000"/>
              </a:buClr>
              <a:buSzPts val="1000"/>
              <a:buChar char="●"/>
            </a:pPr>
            <a:r>
              <a:rPr lang="en" sz="1400">
                <a:solidFill>
                  <a:srgbClr val="000000"/>
                </a:solidFill>
              </a:rPr>
              <a:t>Hasn’t been much increase in the overall participation in sports, while the population increases</a:t>
            </a:r>
            <a:endParaRPr sz="1400" dirty="0">
              <a:solidFill>
                <a:srgbClr val="000000"/>
              </a:solidFill>
            </a:endParaRPr>
          </a:p>
          <a:p>
            <a:pPr marL="0" lvl="0" indent="0" algn="l" rtl="0">
              <a:lnSpc>
                <a:spcPct val="90000"/>
              </a:lnSpc>
              <a:spcBef>
                <a:spcPts val="1000"/>
              </a:spcBef>
              <a:spcAft>
                <a:spcPts val="0"/>
              </a:spcAft>
              <a:buSzPts val="1800"/>
              <a:buNone/>
            </a:pPr>
            <a:endParaRPr sz="1200" dirty="0">
              <a:solidFill>
                <a:srgbClr val="000000"/>
              </a:solidFill>
            </a:endParaRPr>
          </a:p>
          <a:p>
            <a:pPr marL="0" lvl="0" indent="0" algn="l" rtl="0">
              <a:lnSpc>
                <a:spcPct val="115000"/>
              </a:lnSpc>
              <a:spcBef>
                <a:spcPts val="0"/>
              </a:spcBef>
              <a:spcAft>
                <a:spcPts val="0"/>
              </a:spcAft>
              <a:buSzPts val="1800"/>
              <a:buNone/>
            </a:pPr>
            <a:endParaRPr dirty="0">
              <a:solidFill>
                <a:srgbClr val="000000"/>
              </a:solidFill>
            </a:endParaRPr>
          </a:p>
          <a:p>
            <a:pPr marL="0" lvl="0" indent="0" algn="l" rtl="0">
              <a:lnSpc>
                <a:spcPct val="115000"/>
              </a:lnSpc>
              <a:spcBef>
                <a:spcPts val="0"/>
              </a:spcBef>
              <a:spcAft>
                <a:spcPts val="0"/>
              </a:spcAft>
              <a:buClr>
                <a:schemeClr val="dk1"/>
              </a:buClr>
              <a:buSzPts val="1100"/>
              <a:buFont typeface="Arial"/>
              <a:buNone/>
            </a:pPr>
            <a:r>
              <a:rPr lang="en" sz="1200">
                <a:solidFill>
                  <a:srgbClr val="000000"/>
                </a:solidFill>
              </a:rPr>
              <a:t>Source: NSGA (2016) </a:t>
            </a:r>
            <a:endParaRPr sz="1200" dirty="0">
              <a:solidFill>
                <a:srgbClr val="000000"/>
              </a:solidFill>
            </a:endParaRPr>
          </a:p>
          <a:p>
            <a:pPr marL="0" lvl="0" indent="0" algn="l" rtl="0">
              <a:lnSpc>
                <a:spcPct val="115000"/>
              </a:lnSpc>
              <a:spcBef>
                <a:spcPts val="0"/>
              </a:spcBef>
              <a:spcAft>
                <a:spcPts val="1600"/>
              </a:spcAft>
              <a:buSzPts val="1800"/>
              <a:buNone/>
            </a:pPr>
            <a:endParaRPr dirty="0"/>
          </a:p>
        </p:txBody>
      </p:sp>
      <p:pic>
        <p:nvPicPr>
          <p:cNvPr id="560" name="Google Shape;560;p104"/>
          <p:cNvPicPr preferRelativeResize="0"/>
          <p:nvPr/>
        </p:nvPicPr>
        <p:blipFill rotWithShape="1">
          <a:blip r:embed="rId3">
            <a:alphaModFix/>
          </a:blip>
          <a:srcRect/>
          <a:stretch/>
        </p:blipFill>
        <p:spPr>
          <a:xfrm>
            <a:off x="2703850" y="1006000"/>
            <a:ext cx="5866249" cy="36839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105"/>
          <p:cNvSpPr txBox="1">
            <a:spLocks noGrp="1"/>
          </p:cNvSpPr>
          <p:nvPr>
            <p:ph type="title"/>
          </p:nvPr>
        </p:nvSpPr>
        <p:spPr>
          <a:xfrm>
            <a:off x="0" y="4739400"/>
            <a:ext cx="7833600" cy="404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000"/>
              <a:t>USA Wrestling Association (2019) USA Wrestling Membership Reports. Received in email by Shonne Vest on September 9, 2019</a:t>
            </a:r>
            <a:endParaRPr sz="1000" dirty="0"/>
          </a:p>
          <a:p>
            <a:pPr marL="0" lvl="0" indent="0" algn="l" rtl="0">
              <a:lnSpc>
                <a:spcPct val="100000"/>
              </a:lnSpc>
              <a:spcBef>
                <a:spcPts val="0"/>
              </a:spcBef>
              <a:spcAft>
                <a:spcPts val="0"/>
              </a:spcAft>
              <a:buSzPts val="2800"/>
              <a:buNone/>
            </a:pPr>
            <a:endParaRPr sz="1000" dirty="0"/>
          </a:p>
        </p:txBody>
      </p:sp>
      <p:sp>
        <p:nvSpPr>
          <p:cNvPr id="566" name="Google Shape;566;p105"/>
          <p:cNvSpPr txBox="1">
            <a:spLocks noGrp="1"/>
          </p:cNvSpPr>
          <p:nvPr>
            <p:ph type="body" idx="1"/>
          </p:nvPr>
        </p:nvSpPr>
        <p:spPr>
          <a:xfrm>
            <a:off x="4414050" y="3295650"/>
            <a:ext cx="4452600" cy="1219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1400">
                <a:solidFill>
                  <a:srgbClr val="CC4125"/>
                </a:solidFill>
                <a:highlight>
                  <a:srgbClr val="FFFFFF"/>
                </a:highlight>
                <a:latin typeface="Roboto"/>
                <a:ea typeface="Roboto"/>
                <a:cs typeface="Roboto"/>
                <a:sym typeface="Roboto"/>
              </a:rPr>
              <a:t>USA wrestling total athlete membership has increased from the year 1988 by 2.6 times, where in 1988 it was 82,711 to 214,820 in 2019. It has a steady increase throughout 30 years. </a:t>
            </a:r>
            <a:endParaRPr sz="1400" dirty="0">
              <a:solidFill>
                <a:srgbClr val="CC4125"/>
              </a:solidFill>
            </a:endParaRPr>
          </a:p>
        </p:txBody>
      </p:sp>
      <p:graphicFrame>
        <p:nvGraphicFramePr>
          <p:cNvPr id="567" name="Google Shape;567;p105"/>
          <p:cNvGraphicFramePr/>
          <p:nvPr/>
        </p:nvGraphicFramePr>
        <p:xfrm>
          <a:off x="152400" y="85725"/>
          <a:ext cx="1650025" cy="3723966"/>
        </p:xfrm>
        <a:graphic>
          <a:graphicData uri="http://schemas.openxmlformats.org/drawingml/2006/table">
            <a:tbl>
              <a:tblPr>
                <a:noFill/>
                <a:tableStyleId>{CB438A2C-2D4F-4ADC-BCD2-D5EC05B107E4}</a:tableStyleId>
              </a:tblPr>
              <a:tblGrid>
                <a:gridCol w="693300">
                  <a:extLst>
                    <a:ext uri="{9D8B030D-6E8A-4147-A177-3AD203B41FA5}">
                      <a16:colId xmlns:a16="http://schemas.microsoft.com/office/drawing/2014/main" val="20000"/>
                    </a:ext>
                  </a:extLst>
                </a:gridCol>
                <a:gridCol w="956725">
                  <a:extLst>
                    <a:ext uri="{9D8B030D-6E8A-4147-A177-3AD203B41FA5}">
                      <a16:colId xmlns:a16="http://schemas.microsoft.com/office/drawing/2014/main" val="20001"/>
                    </a:ext>
                  </a:extLst>
                </a:gridCol>
              </a:tblGrid>
              <a:tr h="197350">
                <a:tc gridSpan="2">
                  <a:txBody>
                    <a:bodyPr/>
                    <a:lstStyle/>
                    <a:p>
                      <a:pPr marL="0" marR="0" lvl="0" indent="0" algn="ctr" rtl="0">
                        <a:lnSpc>
                          <a:spcPct val="115000"/>
                        </a:lnSpc>
                        <a:spcBef>
                          <a:spcPts val="0"/>
                        </a:spcBef>
                        <a:spcAft>
                          <a:spcPts val="0"/>
                        </a:spcAft>
                        <a:buClr>
                          <a:srgbClr val="000000"/>
                        </a:buClr>
                        <a:buSzPts val="1000"/>
                        <a:buFont typeface="Arial"/>
                        <a:buNone/>
                      </a:pPr>
                      <a:r>
                        <a:rPr lang="en" sz="1000" u="none" strike="noStrike" cap="none"/>
                        <a:t>USA Wrestling</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313950">
                <a:tc gridSpan="2">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Total Membership throughout the years</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1"/>
                  </a:ext>
                </a:extLst>
              </a:tr>
              <a:tr h="358800">
                <a:tc>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Years</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Membership (athletes)</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1988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82,711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1989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89,284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101,478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107,641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115,599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128,833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117,216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117,865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121,817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123,701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119,271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122,936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4"/>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126,899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1973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131,149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6"/>
                  </a:ext>
                </a:extLst>
              </a:tr>
            </a:tbl>
          </a:graphicData>
        </a:graphic>
      </p:graphicFrame>
      <p:graphicFrame>
        <p:nvGraphicFramePr>
          <p:cNvPr id="568" name="Google Shape;568;p105"/>
          <p:cNvGraphicFramePr/>
          <p:nvPr/>
        </p:nvGraphicFramePr>
        <p:xfrm>
          <a:off x="2017550" y="152400"/>
          <a:ext cx="1568725" cy="3652200"/>
        </p:xfrm>
        <a:graphic>
          <a:graphicData uri="http://schemas.openxmlformats.org/drawingml/2006/table">
            <a:tbl>
              <a:tblPr>
                <a:noFill/>
                <a:tableStyleId>{CB438A2C-2D4F-4ADC-BCD2-D5EC05B107E4}</a:tableStyleId>
              </a:tblPr>
              <a:tblGrid>
                <a:gridCol w="659150">
                  <a:extLst>
                    <a:ext uri="{9D8B030D-6E8A-4147-A177-3AD203B41FA5}">
                      <a16:colId xmlns:a16="http://schemas.microsoft.com/office/drawing/2014/main" val="20000"/>
                    </a:ext>
                  </a:extLst>
                </a:gridCol>
                <a:gridCol w="909575">
                  <a:extLst>
                    <a:ext uri="{9D8B030D-6E8A-4147-A177-3AD203B41FA5}">
                      <a16:colId xmlns:a16="http://schemas.microsoft.com/office/drawing/2014/main" val="20001"/>
                    </a:ext>
                  </a:extLst>
                </a:gridCol>
              </a:tblGrid>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133,289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133,295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135,519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142,399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140,429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145,145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147,014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148,767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153,776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150,057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166,226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175,326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194,226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194,529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199,007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4"/>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186,121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202,019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6"/>
                  </a:ext>
                </a:extLst>
              </a:tr>
              <a:tr h="20290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214,820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7"/>
                  </a:ext>
                </a:extLst>
              </a:tr>
            </a:tbl>
          </a:graphicData>
        </a:graphic>
      </p:graphicFrame>
      <p:pic>
        <p:nvPicPr>
          <p:cNvPr id="569" name="Google Shape;569;p105" title="Chart"/>
          <p:cNvPicPr preferRelativeResize="0"/>
          <p:nvPr/>
        </p:nvPicPr>
        <p:blipFill rotWithShape="1">
          <a:blip r:embed="rId3">
            <a:alphaModFix/>
          </a:blip>
          <a:srcRect/>
          <a:stretch/>
        </p:blipFill>
        <p:spPr>
          <a:xfrm>
            <a:off x="3709975" y="152400"/>
            <a:ext cx="5252925" cy="324709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106"/>
          <p:cNvSpPr txBox="1">
            <a:spLocks noGrp="1"/>
          </p:cNvSpPr>
          <p:nvPr>
            <p:ph type="title"/>
          </p:nvPr>
        </p:nvSpPr>
        <p:spPr>
          <a:xfrm>
            <a:off x="74425" y="-49075"/>
            <a:ext cx="4148400" cy="549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Population/Participation</a:t>
            </a:r>
            <a:endParaRPr dirty="0"/>
          </a:p>
        </p:txBody>
      </p:sp>
      <p:sp>
        <p:nvSpPr>
          <p:cNvPr id="575" name="Google Shape;575;p106"/>
          <p:cNvSpPr txBox="1">
            <a:spLocks noGrp="1"/>
          </p:cNvSpPr>
          <p:nvPr>
            <p:ph type="body" idx="1"/>
          </p:nvPr>
        </p:nvSpPr>
        <p:spPr>
          <a:xfrm>
            <a:off x="4031021" y="3945125"/>
            <a:ext cx="4807800" cy="829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1200">
                <a:solidFill>
                  <a:srgbClr val="38761D"/>
                </a:solidFill>
              </a:rPr>
              <a:t>In USA Wrestling participation in 2009 was 2,967 went to 3,045 in 2015. Which has only increased by 80 in 6 years. USA population has been increasing.</a:t>
            </a:r>
            <a:endParaRPr sz="1200" dirty="0">
              <a:solidFill>
                <a:srgbClr val="38761D"/>
              </a:solidFill>
            </a:endParaRPr>
          </a:p>
        </p:txBody>
      </p:sp>
      <p:graphicFrame>
        <p:nvGraphicFramePr>
          <p:cNvPr id="576" name="Google Shape;576;p106"/>
          <p:cNvGraphicFramePr/>
          <p:nvPr/>
        </p:nvGraphicFramePr>
        <p:xfrm>
          <a:off x="74425" y="635075"/>
          <a:ext cx="3307650" cy="3639675"/>
        </p:xfrm>
        <a:graphic>
          <a:graphicData uri="http://schemas.openxmlformats.org/drawingml/2006/table">
            <a:tbl>
              <a:tblPr>
                <a:noFill/>
                <a:tableStyleId>{CB438A2C-2D4F-4ADC-BCD2-D5EC05B107E4}</a:tableStyleId>
              </a:tblPr>
              <a:tblGrid>
                <a:gridCol w="846750">
                  <a:extLst>
                    <a:ext uri="{9D8B030D-6E8A-4147-A177-3AD203B41FA5}">
                      <a16:colId xmlns:a16="http://schemas.microsoft.com/office/drawing/2014/main" val="20000"/>
                    </a:ext>
                  </a:extLst>
                </a:gridCol>
                <a:gridCol w="1243650">
                  <a:extLst>
                    <a:ext uri="{9D8B030D-6E8A-4147-A177-3AD203B41FA5}">
                      <a16:colId xmlns:a16="http://schemas.microsoft.com/office/drawing/2014/main" val="20001"/>
                    </a:ext>
                  </a:extLst>
                </a:gridCol>
                <a:gridCol w="1217250">
                  <a:extLst>
                    <a:ext uri="{9D8B030D-6E8A-4147-A177-3AD203B41FA5}">
                      <a16:colId xmlns:a16="http://schemas.microsoft.com/office/drawing/2014/main" val="20002"/>
                    </a:ext>
                  </a:extLst>
                </a:gridCol>
              </a:tblGrid>
              <a:tr h="83005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years</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wrestling participation</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Population</a:t>
                      </a:r>
                      <a:endParaRPr sz="1400" u="none" strike="noStrike" cap="none" dirty="0"/>
                    </a:p>
                    <a:p>
                      <a:pPr marL="0" marR="0" lvl="0" indent="0" algn="l" rtl="0">
                        <a:lnSpc>
                          <a:spcPct val="100000"/>
                        </a:lnSpc>
                        <a:spcBef>
                          <a:spcPts val="0"/>
                        </a:spcBef>
                        <a:spcAft>
                          <a:spcPts val="0"/>
                        </a:spcAft>
                        <a:buClr>
                          <a:srgbClr val="000000"/>
                        </a:buClr>
                        <a:buSzPts val="1400"/>
                        <a:buFont typeface="Arial"/>
                        <a:buNone/>
                      </a:pPr>
                      <a:r>
                        <a:rPr lang="en" sz="1400" u="none" strike="noStrike" cap="none"/>
                        <a:t>(millions)</a:t>
                      </a:r>
                      <a:endParaRPr sz="1400" u="none" strike="noStrike" cap="none" dirty="0"/>
                    </a:p>
                  </a:txBody>
                  <a:tcPr marL="91425" marR="91425" marT="91425" marB="91425"/>
                </a:tc>
                <a:extLst>
                  <a:ext uri="{0D108BD9-81ED-4DB2-BD59-A6C34878D82A}">
                    <a16:rowId xmlns:a16="http://schemas.microsoft.com/office/drawing/2014/main" val="10000"/>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2009</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2,967</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269,988</a:t>
                      </a:r>
                      <a:endParaRPr sz="1400" u="none" strike="noStrike" cap="none" dirty="0"/>
                    </a:p>
                  </a:txBody>
                  <a:tcPr marL="91425" marR="91425" marT="91425" marB="91425"/>
                </a:tc>
                <a:extLst>
                  <a:ext uri="{0D108BD9-81ED-4DB2-BD59-A6C34878D82A}">
                    <a16:rowId xmlns:a16="http://schemas.microsoft.com/office/drawing/2014/main" val="10001"/>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2010</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2,940</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280,215</a:t>
                      </a:r>
                      <a:endParaRPr sz="1400" u="none" strike="noStrike" cap="none" dirty="0"/>
                    </a:p>
                  </a:txBody>
                  <a:tcPr marL="91425" marR="91425" marT="91425" marB="91425"/>
                </a:tc>
                <a:extLst>
                  <a:ext uri="{0D108BD9-81ED-4DB2-BD59-A6C34878D82A}">
                    <a16:rowId xmlns:a16="http://schemas.microsoft.com/office/drawing/2014/main" val="10002"/>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2011</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3,217</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280,834</a:t>
                      </a:r>
                      <a:endParaRPr sz="1400" u="none" strike="noStrike" cap="none" dirty="0"/>
                    </a:p>
                  </a:txBody>
                  <a:tcPr marL="91425" marR="91425" marT="91425" marB="91425"/>
                </a:tc>
                <a:extLst>
                  <a:ext uri="{0D108BD9-81ED-4DB2-BD59-A6C34878D82A}">
                    <a16:rowId xmlns:a16="http://schemas.microsoft.com/office/drawing/2014/main" val="10003"/>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2012</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2,841</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285,533</a:t>
                      </a:r>
                      <a:endParaRPr sz="1400" u="none" strike="noStrike" cap="none" dirty="0"/>
                    </a:p>
                  </a:txBody>
                  <a:tcPr marL="91425" marR="91425" marT="91425" marB="91425"/>
                </a:tc>
                <a:extLst>
                  <a:ext uri="{0D108BD9-81ED-4DB2-BD59-A6C34878D82A}">
                    <a16:rowId xmlns:a16="http://schemas.microsoft.com/office/drawing/2014/main" val="10004"/>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2013</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3,113</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288,012</a:t>
                      </a:r>
                      <a:endParaRPr sz="1400" u="none" strike="noStrike" cap="none" dirty="0"/>
                    </a:p>
                  </a:txBody>
                  <a:tcPr marL="91425" marR="91425" marT="91425" marB="91425"/>
                </a:tc>
                <a:extLst>
                  <a:ext uri="{0D108BD9-81ED-4DB2-BD59-A6C34878D82A}">
                    <a16:rowId xmlns:a16="http://schemas.microsoft.com/office/drawing/2014/main" val="10005"/>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2014</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2,864</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288,012</a:t>
                      </a:r>
                      <a:endParaRPr sz="1400" u="none" strike="noStrike" cap="none" dirty="0"/>
                    </a:p>
                  </a:txBody>
                  <a:tcPr marL="91425" marR="91425" marT="91425" marB="91425"/>
                </a:tc>
                <a:extLst>
                  <a:ext uri="{0D108BD9-81ED-4DB2-BD59-A6C34878D82A}">
                    <a16:rowId xmlns:a16="http://schemas.microsoft.com/office/drawing/2014/main" val="10006"/>
                  </a:ext>
                </a:extLst>
              </a:tr>
              <a:tr h="4013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2015</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3,045</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290,841</a:t>
                      </a:r>
                      <a:endParaRPr sz="1400" u="none" strike="noStrike" cap="none" dirty="0"/>
                    </a:p>
                  </a:txBody>
                  <a:tcPr marL="91425" marR="91425" marT="91425" marB="91425"/>
                </a:tc>
                <a:extLst>
                  <a:ext uri="{0D108BD9-81ED-4DB2-BD59-A6C34878D82A}">
                    <a16:rowId xmlns:a16="http://schemas.microsoft.com/office/drawing/2014/main" val="10007"/>
                  </a:ext>
                </a:extLst>
              </a:tr>
            </a:tbl>
          </a:graphicData>
        </a:graphic>
      </p:graphicFrame>
      <p:pic>
        <p:nvPicPr>
          <p:cNvPr id="577" name="Google Shape;577;p106"/>
          <p:cNvPicPr preferRelativeResize="0"/>
          <p:nvPr/>
        </p:nvPicPr>
        <p:blipFill rotWithShape="1">
          <a:blip r:embed="rId3">
            <a:alphaModFix/>
          </a:blip>
          <a:srcRect/>
          <a:stretch/>
        </p:blipFill>
        <p:spPr>
          <a:xfrm>
            <a:off x="3592568" y="571675"/>
            <a:ext cx="5417182" cy="3301700"/>
          </a:xfrm>
          <a:prstGeom prst="rect">
            <a:avLst/>
          </a:prstGeom>
          <a:noFill/>
          <a:ln>
            <a:noFill/>
          </a:ln>
        </p:spPr>
      </p:pic>
      <p:sp>
        <p:nvSpPr>
          <p:cNvPr id="578" name="Google Shape;578;p106"/>
          <p:cNvSpPr txBox="1"/>
          <p:nvPr/>
        </p:nvSpPr>
        <p:spPr>
          <a:xfrm>
            <a:off x="37150" y="4551025"/>
            <a:ext cx="3448800" cy="42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Source: National Sporting Goods Association (2016) </a:t>
            </a:r>
            <a:endParaRPr sz="1100" b="0" i="0" u="none" strike="noStrike" cap="none" dirty="0">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p107"/>
          <p:cNvSpPr txBox="1">
            <a:spLocks noGrp="1"/>
          </p:cNvSpPr>
          <p:nvPr>
            <p:ph type="body" idx="1"/>
          </p:nvPr>
        </p:nvSpPr>
        <p:spPr>
          <a:xfrm>
            <a:off x="3589125" y="3449575"/>
            <a:ext cx="4939500" cy="1295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a:solidFill>
                  <a:srgbClr val="0000FF"/>
                </a:solidFill>
              </a:rPr>
              <a:t>In 1988 the total membership was 90,658 and in 2019 the total population 259,414. The numbers have increased steadily over thirty years.</a:t>
            </a:r>
            <a:endParaRPr dirty="0">
              <a:solidFill>
                <a:srgbClr val="0000FF"/>
              </a:solidFill>
            </a:endParaRPr>
          </a:p>
        </p:txBody>
      </p:sp>
      <p:sp>
        <p:nvSpPr>
          <p:cNvPr id="584" name="Google Shape;584;p107"/>
          <p:cNvSpPr txBox="1"/>
          <p:nvPr/>
        </p:nvSpPr>
        <p:spPr>
          <a:xfrm>
            <a:off x="152400" y="4744975"/>
            <a:ext cx="7681800" cy="43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Arial"/>
                <a:ea typeface="Arial"/>
                <a:cs typeface="Arial"/>
                <a:sym typeface="Arial"/>
              </a:rPr>
              <a:t>USA Wrestling Association (2019) USA Wrestling Membership Reports. Received in email by Shonne Vest on September 9, 2019</a:t>
            </a:r>
            <a:endParaRPr sz="1000" b="0" i="0" u="none" strike="noStrike" cap="none" dirty="0">
              <a:solidFill>
                <a:schemeClr val="dk1"/>
              </a:solidFill>
              <a:latin typeface="Arial"/>
              <a:ea typeface="Arial"/>
              <a:cs typeface="Arial"/>
              <a:sym typeface="Arial"/>
            </a:endParaRPr>
          </a:p>
        </p:txBody>
      </p:sp>
      <p:graphicFrame>
        <p:nvGraphicFramePr>
          <p:cNvPr id="585" name="Google Shape;585;p107"/>
          <p:cNvGraphicFramePr/>
          <p:nvPr/>
        </p:nvGraphicFramePr>
        <p:xfrm>
          <a:off x="152400" y="51775"/>
          <a:ext cx="1559375" cy="4003725"/>
        </p:xfrm>
        <a:graphic>
          <a:graphicData uri="http://schemas.openxmlformats.org/drawingml/2006/table">
            <a:tbl>
              <a:tblPr>
                <a:noFill/>
                <a:tableStyleId>{CB438A2C-2D4F-4ADC-BCD2-D5EC05B107E4}</a:tableStyleId>
              </a:tblPr>
              <a:tblGrid>
                <a:gridCol w="672150">
                  <a:extLst>
                    <a:ext uri="{9D8B030D-6E8A-4147-A177-3AD203B41FA5}">
                      <a16:colId xmlns:a16="http://schemas.microsoft.com/office/drawing/2014/main" val="20000"/>
                    </a:ext>
                  </a:extLst>
                </a:gridCol>
                <a:gridCol w="887225">
                  <a:extLst>
                    <a:ext uri="{9D8B030D-6E8A-4147-A177-3AD203B41FA5}">
                      <a16:colId xmlns:a16="http://schemas.microsoft.com/office/drawing/2014/main" val="20001"/>
                    </a:ext>
                  </a:extLst>
                </a:gridCol>
              </a:tblGrid>
              <a:tr h="215050">
                <a:tc gridSpan="2">
                  <a:txBody>
                    <a:bodyPr/>
                    <a:lstStyle/>
                    <a:p>
                      <a:pPr marL="0" marR="0" lvl="0" indent="0" algn="ctr" rtl="0">
                        <a:lnSpc>
                          <a:spcPct val="115000"/>
                        </a:lnSpc>
                        <a:spcBef>
                          <a:spcPts val="0"/>
                        </a:spcBef>
                        <a:spcAft>
                          <a:spcPts val="0"/>
                        </a:spcAft>
                        <a:buClr>
                          <a:srgbClr val="000000"/>
                        </a:buClr>
                        <a:buSzPts val="1000"/>
                        <a:buFont typeface="Arial"/>
                        <a:buNone/>
                      </a:pPr>
                      <a:r>
                        <a:rPr lang="en" sz="1000" u="none" strike="noStrike" cap="none"/>
                        <a:t>USA Wrestling</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390975">
                <a:tc gridSpan="2">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Total Membership throughout the years</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1"/>
                  </a:ext>
                </a:extLst>
              </a:tr>
              <a:tr h="387000">
                <a:tc>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Years</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000"/>
                        <a:buFont typeface="Arial"/>
                        <a:buNone/>
                      </a:pPr>
                      <a:r>
                        <a:rPr lang="en" sz="1000" u="none" strike="noStrike" cap="none"/>
                        <a:t>Total Membership</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1988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90,658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1989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97,601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110,993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118,460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127,494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143,162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132,208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133,941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139,577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141,217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136,632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141,088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4"/>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144,733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215050">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151,402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6"/>
                  </a:ext>
                </a:extLst>
              </a:tr>
            </a:tbl>
          </a:graphicData>
        </a:graphic>
      </p:graphicFrame>
      <p:graphicFrame>
        <p:nvGraphicFramePr>
          <p:cNvPr id="586" name="Google Shape;586;p107"/>
          <p:cNvGraphicFramePr/>
          <p:nvPr/>
        </p:nvGraphicFramePr>
        <p:xfrm>
          <a:off x="1894675" y="113200"/>
          <a:ext cx="1511550" cy="3971725"/>
        </p:xfrm>
        <a:graphic>
          <a:graphicData uri="http://schemas.openxmlformats.org/drawingml/2006/table">
            <a:tbl>
              <a:tblPr>
                <a:noFill/>
                <a:tableStyleId>{CB438A2C-2D4F-4ADC-BCD2-D5EC05B107E4}</a:tableStyleId>
              </a:tblPr>
              <a:tblGrid>
                <a:gridCol w="651550">
                  <a:extLst>
                    <a:ext uri="{9D8B030D-6E8A-4147-A177-3AD203B41FA5}">
                      <a16:colId xmlns:a16="http://schemas.microsoft.com/office/drawing/2014/main" val="20000"/>
                    </a:ext>
                  </a:extLst>
                </a:gridCol>
                <a:gridCol w="860000">
                  <a:extLst>
                    <a:ext uri="{9D8B030D-6E8A-4147-A177-3AD203B41FA5}">
                      <a16:colId xmlns:a16="http://schemas.microsoft.com/office/drawing/2014/main" val="20001"/>
                    </a:ext>
                  </a:extLst>
                </a:gridCol>
              </a:tblGrid>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156,880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159,488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167,295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165,377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171,992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177,711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2009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177,040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2010</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181,501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2011</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184,764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199,002</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2013</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210,386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231,707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233,045</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239,376</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228,387</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4"/>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2018</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244,389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222425">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2019</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000"/>
                        <a:buFont typeface="Arial"/>
                        <a:buNone/>
                      </a:pPr>
                      <a:r>
                        <a:rPr lang="en" sz="1000" u="none" strike="noStrike" cap="none"/>
                        <a:t>259,414</a:t>
                      </a: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6"/>
                  </a:ext>
                </a:extLst>
              </a:tr>
              <a:tr h="100000">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endParaRPr sz="1000" u="none" strike="noStrike" cap="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7"/>
                  </a:ext>
                </a:extLst>
              </a:tr>
            </a:tbl>
          </a:graphicData>
        </a:graphic>
      </p:graphicFrame>
      <p:pic>
        <p:nvPicPr>
          <p:cNvPr id="587" name="Google Shape;587;p107" title="Chart"/>
          <p:cNvPicPr preferRelativeResize="0"/>
          <p:nvPr/>
        </p:nvPicPr>
        <p:blipFill rotWithShape="1">
          <a:blip r:embed="rId3">
            <a:alphaModFix/>
          </a:blip>
          <a:srcRect/>
          <a:stretch/>
        </p:blipFill>
        <p:spPr>
          <a:xfrm>
            <a:off x="3483675" y="152400"/>
            <a:ext cx="5507925" cy="340572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108"/>
          <p:cNvSpPr txBox="1">
            <a:spLocks noGrp="1"/>
          </p:cNvSpPr>
          <p:nvPr>
            <p:ph type="title"/>
          </p:nvPr>
        </p:nvSpPr>
        <p:spPr>
          <a:xfrm>
            <a:off x="311700" y="110250"/>
            <a:ext cx="2883000" cy="63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High performance membership </a:t>
            </a:r>
            <a:endParaRPr dirty="0"/>
          </a:p>
          <a:p>
            <a:pPr marL="0" lvl="0" indent="0" algn="l" rtl="0">
              <a:lnSpc>
                <a:spcPct val="100000"/>
              </a:lnSpc>
              <a:spcBef>
                <a:spcPts val="0"/>
              </a:spcBef>
              <a:spcAft>
                <a:spcPts val="0"/>
              </a:spcAft>
              <a:buSzPts val="2800"/>
              <a:buNone/>
            </a:pPr>
            <a:endParaRPr dirty="0"/>
          </a:p>
        </p:txBody>
      </p:sp>
      <p:sp>
        <p:nvSpPr>
          <p:cNvPr id="593" name="Google Shape;593;p108"/>
          <p:cNvSpPr txBox="1">
            <a:spLocks noGrp="1"/>
          </p:cNvSpPr>
          <p:nvPr>
            <p:ph type="body" idx="1"/>
          </p:nvPr>
        </p:nvSpPr>
        <p:spPr>
          <a:xfrm>
            <a:off x="311700" y="1740825"/>
            <a:ext cx="2592000" cy="2171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solidFill>
                  <a:srgbClr val="FF9900"/>
                </a:solidFill>
              </a:rPr>
              <a:t>There was a big spike from the year 2012 to 2013. Continued to grow throughout the years. In 2012 there was 92 to 606 in 2019, which it is an increase by 514. </a:t>
            </a:r>
            <a:endParaRPr dirty="0">
              <a:solidFill>
                <a:srgbClr val="FF9900"/>
              </a:solidFill>
            </a:endParaRPr>
          </a:p>
          <a:p>
            <a:pPr marL="0" lvl="0" indent="0" algn="l" rtl="0">
              <a:lnSpc>
                <a:spcPct val="115000"/>
              </a:lnSpc>
              <a:spcBef>
                <a:spcPts val="1600"/>
              </a:spcBef>
              <a:spcAft>
                <a:spcPts val="1600"/>
              </a:spcAft>
              <a:buSzPts val="1800"/>
              <a:buNone/>
            </a:pPr>
            <a:endParaRPr dirty="0"/>
          </a:p>
        </p:txBody>
      </p:sp>
      <p:pic>
        <p:nvPicPr>
          <p:cNvPr id="594" name="Google Shape;594;p108"/>
          <p:cNvPicPr preferRelativeResize="0"/>
          <p:nvPr/>
        </p:nvPicPr>
        <p:blipFill rotWithShape="1">
          <a:blip r:embed="rId3">
            <a:alphaModFix/>
          </a:blip>
          <a:srcRect/>
          <a:stretch/>
        </p:blipFill>
        <p:spPr>
          <a:xfrm>
            <a:off x="3472050" y="745949"/>
            <a:ext cx="5490250" cy="3294150"/>
          </a:xfrm>
          <a:prstGeom prst="rect">
            <a:avLst/>
          </a:prstGeom>
          <a:noFill/>
          <a:ln>
            <a:noFill/>
          </a:ln>
        </p:spPr>
      </p:pic>
      <p:sp>
        <p:nvSpPr>
          <p:cNvPr id="595" name="Google Shape;595;p108"/>
          <p:cNvSpPr txBox="1"/>
          <p:nvPr/>
        </p:nvSpPr>
        <p:spPr>
          <a:xfrm>
            <a:off x="133925" y="4428525"/>
            <a:ext cx="3931800" cy="925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sz="1000" b="0" i="0" u="none" strike="noStrike" cap="none">
                <a:solidFill>
                  <a:schemeClr val="dk1"/>
                </a:solidFill>
                <a:latin typeface="Arial"/>
                <a:ea typeface="Arial"/>
                <a:cs typeface="Arial"/>
                <a:sym typeface="Arial"/>
              </a:rPr>
              <a:t>USA Wrestling Association (2019) USA Wrestling Membership Reports. Received in email by Shonne Vest on September 9, 2019</a:t>
            </a:r>
            <a:endParaRPr sz="10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109"/>
          <p:cNvSpPr txBox="1"/>
          <p:nvPr/>
        </p:nvSpPr>
        <p:spPr>
          <a:xfrm>
            <a:off x="138023" y="206615"/>
            <a:ext cx="8532567" cy="419345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 sz="3200" b="0" i="0" u="none" strike="noStrike" cap="none">
                <a:solidFill>
                  <a:srgbClr val="000000"/>
                </a:solidFill>
                <a:latin typeface="Arial"/>
                <a:ea typeface="Arial"/>
                <a:cs typeface="Arial"/>
                <a:sym typeface="Arial"/>
              </a:rPr>
              <a:t>Introduction for mass participation and Elite: Membership and Involvement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-There was a large upsurge from the year 2012 to 2013. Continued to grow throughout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years. In 2012 there was 92 to 606 in 2019, which it is an increase by 514.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endParaRPr sz="1050" b="1"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r>
              <a:rPr lang="en" sz="1600" b="0" i="0" u="none" strike="noStrike" cap="none">
                <a:solidFill>
                  <a:srgbClr val="000000"/>
                </a:solidFill>
                <a:latin typeface="Arial"/>
                <a:ea typeface="Arial"/>
                <a:cs typeface="Arial"/>
                <a:sym typeface="Arial"/>
              </a:rPr>
              <a:t>There was a spike from the year of 2013 to 2014 then stayed steady (not much changed) until 2017 where it started to decline. From 2012 there was 6,854 to 18,771 in 2019 which is an increase by 11,917 teams.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endParaRPr sz="1050" b="1"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 For the last 30 years the number have increased. In 1988 it was 1,229 to 4,578 clubs in 2019, which is an increase of 3,349 throughout the 30 years.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050" b="0" i="0" u="none" strike="noStrike" cap="none" dirty="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110"/>
          <p:cNvSpPr txBox="1">
            <a:spLocks noGrp="1"/>
          </p:cNvSpPr>
          <p:nvPr>
            <p:ph type="body" idx="1"/>
          </p:nvPr>
        </p:nvSpPr>
        <p:spPr>
          <a:xfrm>
            <a:off x="311700" y="181155"/>
            <a:ext cx="8520600" cy="471850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400"/>
              <a:buNone/>
            </a:pPr>
            <a:r>
              <a:rPr lang="en" sz="1400">
                <a:solidFill>
                  <a:srgbClr val="000000"/>
                </a:solidFill>
              </a:rPr>
              <a:t>-Overall sport participation has not increased in past 30 years.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-The growth of the population creates the potential for increased participation.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-There hasn’t been much increase in the overall participation in sports, while the population the USA population increases</a:t>
            </a:r>
            <a:r>
              <a:rPr lang="en" sz="1400" b="1">
                <a:solidFill>
                  <a:srgbClr val="000000"/>
                </a:solidFill>
              </a:rPr>
              <a:t>.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-In USA Wrestling participation in 2009 was 2,967 went to 3,045 in 2015. Which has only increased by 80 in 6 years. USA population has been increasing.</a:t>
            </a:r>
            <a:r>
              <a:rPr lang="en" sz="1400" b="1" i="1">
                <a:solidFill>
                  <a:srgbClr val="000000"/>
                </a:solidFill>
              </a:rPr>
              <a:t> </a:t>
            </a:r>
            <a:r>
              <a:rPr lang="en" sz="1100" b="1" i="1">
                <a:solidFill>
                  <a:srgbClr val="000000"/>
                </a:solidFill>
              </a:rPr>
              <a:t>National Sporting Goods Association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-In 1988 the total membership was 90,658 and in 2019 the total population 259,414. The numbers have increased steadily over thirty years. </a:t>
            </a:r>
            <a:endParaRPr dirty="0"/>
          </a:p>
          <a:p>
            <a:pPr marL="0" lvl="0" indent="0" algn="l" rtl="0">
              <a:lnSpc>
                <a:spcPct val="100000"/>
              </a:lnSpc>
              <a:spcBef>
                <a:spcPts val="0"/>
              </a:spcBef>
              <a:spcAft>
                <a:spcPts val="0"/>
              </a:spcAft>
              <a:buClr>
                <a:srgbClr val="000000"/>
              </a:buClr>
              <a:buSzPts val="1100"/>
              <a:buNone/>
            </a:pPr>
            <a:r>
              <a:rPr lang="en" sz="1100" b="1" i="1">
                <a:solidFill>
                  <a:srgbClr val="000000"/>
                </a:solidFill>
              </a:rPr>
              <a:t>USA Wrestling Association (2019) USA Wrestling Membership Reports. Received in email by Shonne Vest on September 9, 2019</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 USA wrestling total athlete membership has increased from the year 1988 by 2.6 times, where in 1988 it was 82,711 to 214,820 in 2019. It has a steady increase throughout 30 years. </a:t>
            </a:r>
            <a:endParaRPr dirty="0"/>
          </a:p>
          <a:p>
            <a:pPr marL="0" lvl="0" indent="0" algn="l" rtl="0">
              <a:lnSpc>
                <a:spcPct val="100000"/>
              </a:lnSpc>
              <a:spcBef>
                <a:spcPts val="0"/>
              </a:spcBef>
              <a:spcAft>
                <a:spcPts val="0"/>
              </a:spcAft>
              <a:buClr>
                <a:srgbClr val="000000"/>
              </a:buClr>
              <a:buSzPts val="1100"/>
              <a:buNone/>
            </a:pPr>
            <a:r>
              <a:rPr lang="en" sz="1100" b="1" i="1">
                <a:solidFill>
                  <a:srgbClr val="000000"/>
                </a:solidFill>
              </a:rPr>
              <a:t>USA Wrestling Association (2019) USA Wrestling Membership Reports. Received in email by Shonne Vest on September 9, 2019</a:t>
            </a:r>
            <a:endParaRPr sz="1100" dirty="0">
              <a:solidFill>
                <a:srgbClr val="000000"/>
              </a:solidFil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1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2018 Elite vs Mass Spending</a:t>
            </a:r>
            <a:endParaRPr dirty="0"/>
          </a:p>
        </p:txBody>
      </p:sp>
      <p:sp>
        <p:nvSpPr>
          <p:cNvPr id="611" name="Google Shape;611;p111"/>
          <p:cNvSpPr txBox="1">
            <a:spLocks noGrp="1"/>
          </p:cNvSpPr>
          <p:nvPr>
            <p:ph type="body" idx="1"/>
          </p:nvPr>
        </p:nvSpPr>
        <p:spPr>
          <a:xfrm>
            <a:off x="623400" y="1114200"/>
            <a:ext cx="8520600" cy="34164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SzPts val="1800"/>
              <a:buNone/>
            </a:pPr>
            <a:endParaRPr dirty="0">
              <a:solidFill>
                <a:srgbClr val="000000"/>
              </a:solidFill>
              <a:highlight>
                <a:srgbClr val="FFFFFF"/>
              </a:highlight>
            </a:endParaRPr>
          </a:p>
          <a:p>
            <a:pPr marL="0" lvl="0" indent="0" algn="l" rtl="0">
              <a:lnSpc>
                <a:spcPct val="115000"/>
              </a:lnSpc>
              <a:spcBef>
                <a:spcPts val="1600"/>
              </a:spcBef>
              <a:spcAft>
                <a:spcPts val="1600"/>
              </a:spcAft>
              <a:buSzPts val="1800"/>
              <a:buNone/>
            </a:pPr>
            <a:endParaRPr dirty="0">
              <a:solidFill>
                <a:srgbClr val="000000"/>
              </a:solidFill>
              <a:highlight>
                <a:srgbClr val="FFFFFF"/>
              </a:highlight>
            </a:endParaRPr>
          </a:p>
        </p:txBody>
      </p:sp>
      <p:graphicFrame>
        <p:nvGraphicFramePr>
          <p:cNvPr id="612" name="Google Shape;612;p111"/>
          <p:cNvGraphicFramePr/>
          <p:nvPr/>
        </p:nvGraphicFramePr>
        <p:xfrm>
          <a:off x="790575" y="1396375"/>
          <a:ext cx="7239000" cy="3230700"/>
        </p:xfrm>
        <a:graphic>
          <a:graphicData uri="http://schemas.openxmlformats.org/drawingml/2006/table">
            <a:tbl>
              <a:tblPr>
                <a:noFill/>
                <a:tableStyleId>{CB438A2C-2D4F-4ADC-BCD2-D5EC05B107E4}</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Item</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Elite</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Mass</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Admin</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Total Spending</a:t>
                      </a:r>
                      <a:endParaRPr sz="1400" u="none" strike="noStrike" cap="none" dirty="0"/>
                    </a:p>
                  </a:txBody>
                  <a:tcPr marL="91425" marR="91425" marT="91425" marB="91425"/>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National Team</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$6,069,097</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Membership</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$49,936.04</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$3,977,163.96</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Promotions and Sport Development</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$2,014`</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Educational Programs and Events</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$2,685,167</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Total</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$6,119,033.04</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$6,664,344.96</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$1,073,535</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tc>
                <a:extLst>
                  <a:ext uri="{0D108BD9-81ED-4DB2-BD59-A6C34878D82A}">
                    <a16:rowId xmlns:a16="http://schemas.microsoft.com/office/drawing/2014/main" val="10005"/>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112"/>
          <p:cNvSpPr txBox="1"/>
          <p:nvPr/>
        </p:nvSpPr>
        <p:spPr>
          <a:xfrm>
            <a:off x="292819" y="206555"/>
            <a:ext cx="7962900" cy="35394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Finances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-60% of the revenue that team USA wrestling received in 2018 came from mass members.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-When looking it proportionally, their elite athletes bring in far more money for the number of elite members that they have. Membership price costs $40 and USA Wrestling gets $26 of that money.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-It is worth noting that Team USA made about 2 million from their events and programs, but only spent around 2,000 dollars on it.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-This is a much-needed change that must be fixed. If they spent more on their programs and events, then they will be able to make a lot more money, as those two rates are disproportionate.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-Of the $26, USA Wrestling reinvests $22.70 (87%) back into wrestling. $12.20 (47%)of that money is to fund wrestling at the state, local and individual competition level. $10.50 (40%) of the money is put into the National wrestling program.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86"/>
          <p:cNvSpPr txBox="1">
            <a:spLocks noGrp="1"/>
          </p:cNvSpPr>
          <p:nvPr>
            <p:ph type="title"/>
          </p:nvPr>
        </p:nvSpPr>
        <p:spPr>
          <a:xfrm>
            <a:off x="128100" y="55321"/>
            <a:ext cx="8520600" cy="892628"/>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Mission Statement</a:t>
            </a:r>
            <a:endParaRPr dirty="0"/>
          </a:p>
        </p:txBody>
      </p:sp>
      <p:sp>
        <p:nvSpPr>
          <p:cNvPr id="431" name="Google Shape;431;p86"/>
          <p:cNvSpPr txBox="1"/>
          <p:nvPr/>
        </p:nvSpPr>
        <p:spPr>
          <a:xfrm>
            <a:off x="128100" y="947949"/>
            <a:ext cx="8689425" cy="42473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mission of USAW is to promote the development for the sport of wrestling in the United States for both mass and elite participants. Our objective is to increase mass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participation and high performance by utilizing new and current partnerships to generate more exposure for the sport and generate new revenue streams. By obtaining new partnerships like U.S Wrestling Foundation and Beat the Streets we will create stronger ties to communities and adolescence. These ties will provide accessible sponsored programs such as clinics, tournaments, and wrestling meets to attract those of the masses and elite. To effectively advance our mission and objectives for future success of USA Wrestling we have created strategic goals to accomplish by January 1, 2024. Our intention is to unify the sport through building and improving relationships, bringing affiliates and other organizations together for the greater good of the sport amongst all groups (mass and elite). For success to be measured, we expect to attain 15 Greco-Roman medals across all weight classes and world championship/Olympic Games levels, collect $1.4M in sponsorship revenue per year, receive $3.8M in donor revenue per year, increase total viewership of USA Wrestling by 30%, grow membership by 40% in the 15 states with the lowest membership rates, and increase engagement with alumni which will result in increased donations, support, and resources.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295673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1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2018 Schedule of Program Services Spending </a:t>
            </a:r>
            <a:endParaRPr dirty="0"/>
          </a:p>
        </p:txBody>
      </p:sp>
      <p:sp>
        <p:nvSpPr>
          <p:cNvPr id="623" name="Google Shape;623;p113"/>
          <p:cNvSpPr txBox="1">
            <a:spLocks noGrp="1"/>
          </p:cNvSpPr>
          <p:nvPr>
            <p:ph type="body" idx="1"/>
          </p:nvPr>
        </p:nvSpPr>
        <p:spPr>
          <a:xfrm>
            <a:off x="0" y="1152475"/>
            <a:ext cx="88323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dirty="0"/>
          </a:p>
        </p:txBody>
      </p:sp>
      <p:pic>
        <p:nvPicPr>
          <p:cNvPr id="624" name="Google Shape;624;p113"/>
          <p:cNvPicPr preferRelativeResize="0"/>
          <p:nvPr/>
        </p:nvPicPr>
        <p:blipFill rotWithShape="1">
          <a:blip r:embed="rId3">
            <a:alphaModFix/>
          </a:blip>
          <a:srcRect/>
          <a:stretch/>
        </p:blipFill>
        <p:spPr>
          <a:xfrm rot="-2">
            <a:off x="192467" y="1085152"/>
            <a:ext cx="8467188" cy="399104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114"/>
          <p:cNvSpPr txBox="1">
            <a:spLocks noGrp="1"/>
          </p:cNvSpPr>
          <p:nvPr>
            <p:ph type="title"/>
          </p:nvPr>
        </p:nvSpPr>
        <p:spPr>
          <a:xfrm>
            <a:off x="222800" y="4577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2018 General and Administrative Spending </a:t>
            </a:r>
            <a:endParaRPr dirty="0"/>
          </a:p>
        </p:txBody>
      </p:sp>
      <p:sp>
        <p:nvSpPr>
          <p:cNvPr id="630" name="Google Shape;630;p1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endParaRPr dirty="0"/>
          </a:p>
        </p:txBody>
      </p:sp>
      <p:pic>
        <p:nvPicPr>
          <p:cNvPr id="631" name="Google Shape;631;p114"/>
          <p:cNvPicPr preferRelativeResize="0"/>
          <p:nvPr/>
        </p:nvPicPr>
        <p:blipFill rotWithShape="1">
          <a:blip r:embed="rId3">
            <a:alphaModFix/>
          </a:blip>
          <a:srcRect/>
          <a:stretch/>
        </p:blipFill>
        <p:spPr>
          <a:xfrm>
            <a:off x="311700" y="1152475"/>
            <a:ext cx="8603699" cy="399102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1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Membership Spending</a:t>
            </a:r>
            <a:endParaRPr dirty="0"/>
          </a:p>
        </p:txBody>
      </p:sp>
      <p:sp>
        <p:nvSpPr>
          <p:cNvPr id="637" name="Google Shape;637;p1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SzPts val="1200"/>
              <a:buChar char="●"/>
            </a:pPr>
            <a:r>
              <a:rPr lang="en" sz="1200"/>
              <a:t>Membership price costs $40 and USA Wrestling gets $26 of that money. Of the $26, USA Wrestling reinvests $22.70 (87%) back into wrestling. $12.20 (47%)of that money is to fund wrestling at the state, local and individual competition level. $10.50 (40%) of the money is put into the National wrestling program </a:t>
            </a:r>
            <a:endParaRPr sz="1200" dirty="0"/>
          </a:p>
          <a:p>
            <a:pPr marL="457200" lvl="0" indent="-304800" algn="l" rtl="0">
              <a:lnSpc>
                <a:spcPct val="115000"/>
              </a:lnSpc>
              <a:spcBef>
                <a:spcPts val="0"/>
              </a:spcBef>
              <a:spcAft>
                <a:spcPts val="0"/>
              </a:spcAft>
              <a:buSzPts val="1200"/>
              <a:buChar char="●"/>
            </a:pPr>
            <a:r>
              <a:rPr lang="en" sz="1200"/>
              <a:t>Membership spending in 2018 was $4,027,100</a:t>
            </a:r>
            <a:endParaRPr sz="1200" dirty="0"/>
          </a:p>
          <a:p>
            <a:pPr marL="457200" lvl="0" indent="-304800" algn="l" rtl="0">
              <a:lnSpc>
                <a:spcPct val="115000"/>
              </a:lnSpc>
              <a:spcBef>
                <a:spcPts val="0"/>
              </a:spcBef>
              <a:spcAft>
                <a:spcPts val="0"/>
              </a:spcAft>
              <a:buSzPts val="1200"/>
              <a:buChar char="●"/>
            </a:pPr>
            <a:r>
              <a:rPr lang="en" sz="1200"/>
              <a:t>There are 49,219 registered members </a:t>
            </a:r>
            <a:endParaRPr sz="1200" dirty="0"/>
          </a:p>
          <a:p>
            <a:pPr marL="914400" lvl="1" indent="-304800" algn="l" rtl="0">
              <a:lnSpc>
                <a:spcPct val="115000"/>
              </a:lnSpc>
              <a:spcBef>
                <a:spcPts val="0"/>
              </a:spcBef>
              <a:spcAft>
                <a:spcPts val="0"/>
              </a:spcAft>
              <a:buSzPts val="1200"/>
              <a:buChar char="○"/>
            </a:pPr>
            <a:r>
              <a:rPr lang="en" sz="1200"/>
              <a:t>48,613 Mass members (98.76%)</a:t>
            </a:r>
            <a:endParaRPr sz="1200" dirty="0"/>
          </a:p>
          <a:p>
            <a:pPr marL="914400" lvl="1" indent="-304800" algn="l" rtl="0">
              <a:lnSpc>
                <a:spcPct val="115000"/>
              </a:lnSpc>
              <a:spcBef>
                <a:spcPts val="0"/>
              </a:spcBef>
              <a:spcAft>
                <a:spcPts val="0"/>
              </a:spcAft>
              <a:buSzPts val="1200"/>
              <a:buChar char="○"/>
            </a:pPr>
            <a:r>
              <a:rPr lang="en" sz="1200"/>
              <a:t>606 High performing members (1.24%)</a:t>
            </a:r>
            <a:endParaRPr sz="1200" dirty="0"/>
          </a:p>
          <a:p>
            <a:pPr marL="457200" lvl="0" indent="-304800" algn="l" rtl="0">
              <a:lnSpc>
                <a:spcPct val="115000"/>
              </a:lnSpc>
              <a:spcBef>
                <a:spcPts val="0"/>
              </a:spcBef>
              <a:spcAft>
                <a:spcPts val="0"/>
              </a:spcAft>
              <a:buSzPts val="1200"/>
              <a:buChar char="●"/>
            </a:pPr>
            <a:r>
              <a:rPr lang="en" sz="1200"/>
              <a:t>The ratio of mass athlete to elite membership is 80.22:1</a:t>
            </a:r>
            <a:endParaRPr sz="1200" dirty="0"/>
          </a:p>
          <a:p>
            <a:pPr marL="457200" lvl="0" indent="-304800" algn="l" rtl="0">
              <a:lnSpc>
                <a:spcPct val="115000"/>
              </a:lnSpc>
              <a:spcBef>
                <a:spcPts val="0"/>
              </a:spcBef>
              <a:spcAft>
                <a:spcPts val="0"/>
              </a:spcAft>
              <a:buSzPts val="1200"/>
              <a:buChar char="●"/>
            </a:pPr>
            <a:r>
              <a:rPr lang="en" sz="1200"/>
              <a:t>So if spending between the two groups was equal from the money invested from Membership fees (*</a:t>
            </a:r>
            <a:r>
              <a:rPr lang="en" sz="1200" i="1"/>
              <a:t>when asked USA Wrestling did not disclose the actual spending*)</a:t>
            </a:r>
            <a:endParaRPr sz="1200" i="1" dirty="0"/>
          </a:p>
          <a:p>
            <a:pPr marL="914400" lvl="1" indent="-304800" algn="l" rtl="0">
              <a:lnSpc>
                <a:spcPct val="115000"/>
              </a:lnSpc>
              <a:spcBef>
                <a:spcPts val="0"/>
              </a:spcBef>
              <a:spcAft>
                <a:spcPts val="0"/>
              </a:spcAft>
              <a:buSzPts val="1200"/>
              <a:buChar char="○"/>
            </a:pPr>
            <a:r>
              <a:rPr lang="en" sz="1200"/>
              <a:t>Mass Spending: $</a:t>
            </a:r>
            <a:r>
              <a:rPr lang="en" sz="1200">
                <a:solidFill>
                  <a:srgbClr val="222222"/>
                </a:solidFill>
                <a:highlight>
                  <a:schemeClr val="lt1"/>
                </a:highlight>
              </a:rPr>
              <a:t>593,078.60</a:t>
            </a:r>
            <a:endParaRPr sz="1200" dirty="0">
              <a:solidFill>
                <a:srgbClr val="222222"/>
              </a:solidFill>
              <a:highlight>
                <a:schemeClr val="lt1"/>
              </a:highlight>
            </a:endParaRPr>
          </a:p>
          <a:p>
            <a:pPr marL="914400" lvl="1" indent="-304800" algn="l" rtl="0">
              <a:lnSpc>
                <a:spcPct val="115000"/>
              </a:lnSpc>
              <a:spcBef>
                <a:spcPts val="0"/>
              </a:spcBef>
              <a:spcAft>
                <a:spcPts val="0"/>
              </a:spcAft>
              <a:buClr>
                <a:srgbClr val="222222"/>
              </a:buClr>
              <a:buSzPts val="1200"/>
              <a:buChar char="○"/>
            </a:pPr>
            <a:r>
              <a:rPr lang="en" sz="1200">
                <a:solidFill>
                  <a:srgbClr val="222222"/>
                </a:solidFill>
                <a:highlight>
                  <a:schemeClr val="lt1"/>
                </a:highlight>
              </a:rPr>
              <a:t>High Performing Members: $7,393.20</a:t>
            </a:r>
            <a:endParaRPr sz="1200" dirty="0">
              <a:solidFill>
                <a:srgbClr val="222222"/>
              </a:solidFill>
              <a:highlight>
                <a:schemeClr val="lt1"/>
              </a:highlight>
            </a:endParaRPr>
          </a:p>
          <a:p>
            <a:pPr marL="457200" lvl="0" indent="-304800" algn="l" rtl="0">
              <a:lnSpc>
                <a:spcPct val="115000"/>
              </a:lnSpc>
              <a:spcBef>
                <a:spcPts val="0"/>
              </a:spcBef>
              <a:spcAft>
                <a:spcPts val="0"/>
              </a:spcAft>
              <a:buClr>
                <a:srgbClr val="222222"/>
              </a:buClr>
              <a:buSzPts val="1200"/>
              <a:buChar char="●"/>
            </a:pPr>
            <a:r>
              <a:rPr lang="en" sz="1200">
                <a:solidFill>
                  <a:srgbClr val="222222"/>
                </a:solidFill>
                <a:highlight>
                  <a:schemeClr val="lt1"/>
                </a:highlight>
              </a:rPr>
              <a:t>$10.50 of membership fees go to USA Wrestling at the National level</a:t>
            </a:r>
            <a:endParaRPr sz="1200" dirty="0">
              <a:solidFill>
                <a:srgbClr val="222222"/>
              </a:solidFill>
              <a:highlight>
                <a:schemeClr val="lt1"/>
              </a:highlight>
            </a:endParaRPr>
          </a:p>
          <a:p>
            <a:pPr marL="914400" lvl="1" indent="-304800" algn="l" rtl="0">
              <a:lnSpc>
                <a:spcPct val="115000"/>
              </a:lnSpc>
              <a:spcBef>
                <a:spcPts val="0"/>
              </a:spcBef>
              <a:spcAft>
                <a:spcPts val="0"/>
              </a:spcAft>
              <a:buClr>
                <a:srgbClr val="222222"/>
              </a:buClr>
              <a:buSzPts val="1200"/>
              <a:buChar char="○"/>
            </a:pPr>
            <a:r>
              <a:rPr lang="en" sz="1200">
                <a:solidFill>
                  <a:srgbClr val="222222"/>
                </a:solidFill>
                <a:highlight>
                  <a:schemeClr val="lt1"/>
                </a:highlight>
              </a:rPr>
              <a:t>Total: $516,799.50</a:t>
            </a:r>
            <a:endParaRPr sz="1200" dirty="0">
              <a:solidFill>
                <a:srgbClr val="222222"/>
              </a:solidFill>
              <a:highlight>
                <a:schemeClr val="lt1"/>
              </a:highlight>
            </a:endParaRPr>
          </a:p>
          <a:p>
            <a:pPr marL="0" lvl="0" indent="0" algn="l" rtl="0">
              <a:lnSpc>
                <a:spcPct val="115000"/>
              </a:lnSpc>
              <a:spcBef>
                <a:spcPts val="1600"/>
              </a:spcBef>
              <a:spcAft>
                <a:spcPts val="1600"/>
              </a:spcAft>
              <a:buSzPts val="1800"/>
              <a:buNone/>
            </a:pPr>
            <a:r>
              <a:rPr lang="en" sz="1200">
                <a:solidFill>
                  <a:srgbClr val="222222"/>
                </a:solidFill>
                <a:highlight>
                  <a:schemeClr val="lt1"/>
                </a:highlight>
              </a:rPr>
              <a:t>** with Membership spending it is key to note that most likely the spending here is not directly proportional as the High performing members require different services than the Mass majority of members **</a:t>
            </a:r>
            <a:endParaRPr sz="1200" dirty="0">
              <a:solidFill>
                <a:srgbClr val="222222"/>
              </a:solidFill>
              <a:highlight>
                <a:schemeClr val="lt1"/>
              </a:highligh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116"/>
          <p:cNvSpPr txBox="1">
            <a:spLocks noGrp="1"/>
          </p:cNvSpPr>
          <p:nvPr>
            <p:ph type="title"/>
          </p:nvPr>
        </p:nvSpPr>
        <p:spPr>
          <a:xfrm>
            <a:off x="435894" y="3457575"/>
            <a:ext cx="8245162" cy="800101"/>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2800"/>
              <a:buNone/>
            </a:pPr>
            <a:r>
              <a:rPr lang="en" sz="2700">
                <a:solidFill>
                  <a:srgbClr val="FFFFFF"/>
                </a:solidFill>
              </a:rPr>
              <a:t>Mass Vs Elite (2018)</a:t>
            </a:r>
            <a:endParaRPr dirty="0"/>
          </a:p>
        </p:txBody>
      </p:sp>
      <p:graphicFrame>
        <p:nvGraphicFramePr>
          <p:cNvPr id="643" name="Google Shape;643;p116"/>
          <p:cNvGraphicFramePr/>
          <p:nvPr/>
        </p:nvGraphicFramePr>
        <p:xfrm>
          <a:off x="361950" y="88725"/>
          <a:ext cx="8467750" cy="4924475"/>
        </p:xfrm>
        <a:graphic>
          <a:graphicData uri="http://schemas.openxmlformats.org/drawingml/2006/table">
            <a:tbl>
              <a:tblPr>
                <a:noFill/>
                <a:tableStyleId>{CB438A2C-2D4F-4ADC-BCD2-D5EC05B107E4}</a:tableStyleId>
              </a:tblPr>
              <a:tblGrid>
                <a:gridCol w="1606950">
                  <a:extLst>
                    <a:ext uri="{9D8B030D-6E8A-4147-A177-3AD203B41FA5}">
                      <a16:colId xmlns:a16="http://schemas.microsoft.com/office/drawing/2014/main" val="20000"/>
                    </a:ext>
                  </a:extLst>
                </a:gridCol>
                <a:gridCol w="943525">
                  <a:extLst>
                    <a:ext uri="{9D8B030D-6E8A-4147-A177-3AD203B41FA5}">
                      <a16:colId xmlns:a16="http://schemas.microsoft.com/office/drawing/2014/main" val="20001"/>
                    </a:ext>
                  </a:extLst>
                </a:gridCol>
                <a:gridCol w="864100">
                  <a:extLst>
                    <a:ext uri="{9D8B030D-6E8A-4147-A177-3AD203B41FA5}">
                      <a16:colId xmlns:a16="http://schemas.microsoft.com/office/drawing/2014/main" val="20002"/>
                    </a:ext>
                  </a:extLst>
                </a:gridCol>
                <a:gridCol w="1481300">
                  <a:extLst>
                    <a:ext uri="{9D8B030D-6E8A-4147-A177-3AD203B41FA5}">
                      <a16:colId xmlns:a16="http://schemas.microsoft.com/office/drawing/2014/main" val="20003"/>
                    </a:ext>
                  </a:extLst>
                </a:gridCol>
                <a:gridCol w="943425">
                  <a:extLst>
                    <a:ext uri="{9D8B030D-6E8A-4147-A177-3AD203B41FA5}">
                      <a16:colId xmlns:a16="http://schemas.microsoft.com/office/drawing/2014/main" val="20004"/>
                    </a:ext>
                  </a:extLst>
                </a:gridCol>
                <a:gridCol w="1027900">
                  <a:extLst>
                    <a:ext uri="{9D8B030D-6E8A-4147-A177-3AD203B41FA5}">
                      <a16:colId xmlns:a16="http://schemas.microsoft.com/office/drawing/2014/main" val="20005"/>
                    </a:ext>
                  </a:extLst>
                </a:gridCol>
                <a:gridCol w="772850">
                  <a:extLst>
                    <a:ext uri="{9D8B030D-6E8A-4147-A177-3AD203B41FA5}">
                      <a16:colId xmlns:a16="http://schemas.microsoft.com/office/drawing/2014/main" val="20006"/>
                    </a:ext>
                  </a:extLst>
                </a:gridCol>
                <a:gridCol w="827700">
                  <a:extLst>
                    <a:ext uri="{9D8B030D-6E8A-4147-A177-3AD203B41FA5}">
                      <a16:colId xmlns:a16="http://schemas.microsoft.com/office/drawing/2014/main" val="20007"/>
                    </a:ext>
                  </a:extLst>
                </a:gridCol>
              </a:tblGrid>
              <a:tr h="574250">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Mass Revenues ($)</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Elite Revenues ($)</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Elite Spending </a:t>
                      </a:r>
                      <a:endParaRPr sz="14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Mass Spending</a:t>
                      </a:r>
                      <a:endParaRPr sz="14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Admin</a:t>
                      </a:r>
                      <a:endParaRPr sz="14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Total Spending</a:t>
                      </a:r>
                      <a:endParaRPr sz="1400" u="none" strike="noStrike" cap="none" dirty="0"/>
                    </a:p>
                  </a:txBody>
                  <a:tcPr marL="13650" marR="13650" marT="9100" marB="9100"/>
                </a:tc>
                <a:extLst>
                  <a:ext uri="{0D108BD9-81ED-4DB2-BD59-A6C34878D82A}">
                    <a16:rowId xmlns:a16="http://schemas.microsoft.com/office/drawing/2014/main" val="10000"/>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Memberships</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5,958,860.33 (99.76%)</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14,335.67 (.24%)</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National Team</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$6,069,097</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extLst>
                  <a:ext uri="{0D108BD9-81ED-4DB2-BD59-A6C34878D82A}">
                    <a16:rowId xmlns:a16="http://schemas.microsoft.com/office/drawing/2014/main" val="10001"/>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Donations/Contributions</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r" rtl="0">
                        <a:lnSpc>
                          <a:spcPct val="100000"/>
                        </a:lnSpc>
                        <a:spcBef>
                          <a:spcPts val="0"/>
                        </a:spcBef>
                        <a:spcAft>
                          <a:spcPts val="0"/>
                        </a:spcAft>
                        <a:buClr>
                          <a:srgbClr val="000000"/>
                        </a:buClr>
                        <a:buSzPts val="900"/>
                        <a:buFont typeface="Arial"/>
                        <a:buNone/>
                      </a:pPr>
                      <a:r>
                        <a:rPr lang="en" sz="900" b="0" u="none" strike="noStrike" cap="none"/>
                        <a:t>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2,489,154 (100%)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Membership</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$49,936.04</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$3,977,163.96</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extLst>
                  <a:ext uri="{0D108BD9-81ED-4DB2-BD59-A6C34878D82A}">
                    <a16:rowId xmlns:a16="http://schemas.microsoft.com/office/drawing/2014/main" val="10002"/>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Events/Educational Programs</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895,398 (40%)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1,343,096 (60%)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Promotions and Sport Development</a:t>
                      </a:r>
                      <a:endParaRPr sz="14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$2,014</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extLst>
                  <a:ext uri="{0D108BD9-81ED-4DB2-BD59-A6C34878D82A}">
                    <a16:rowId xmlns:a16="http://schemas.microsoft.com/office/drawing/2014/main" val="10003"/>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USOC Grants</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r" rtl="0">
                        <a:lnSpc>
                          <a:spcPct val="100000"/>
                        </a:lnSpc>
                        <a:spcBef>
                          <a:spcPts val="0"/>
                        </a:spcBef>
                        <a:spcAft>
                          <a:spcPts val="0"/>
                        </a:spcAft>
                        <a:buClr>
                          <a:srgbClr val="000000"/>
                        </a:buClr>
                        <a:buSzPts val="900"/>
                        <a:buFont typeface="Arial"/>
                        <a:buNone/>
                      </a:pPr>
                      <a:r>
                        <a:rPr lang="en" sz="900" b="0" u="none" strike="noStrike" cap="none"/>
                        <a:t>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1,727,036 (100%)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t>Educational Programs and Events</a:t>
                      </a:r>
                      <a:endParaRPr sz="14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solidFill>
                            <a:srgbClr val="000000"/>
                          </a:solidFill>
                        </a:rPr>
                        <a:t>$2,685,167</a:t>
                      </a: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extLst>
                  <a:ext uri="{0D108BD9-81ED-4DB2-BD59-A6C34878D82A}">
                    <a16:rowId xmlns:a16="http://schemas.microsoft.com/office/drawing/2014/main" val="10004"/>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Corporate Sponsors</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257,185.5 (25%)</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771,553.5 (75%)</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b="0" u="none" strike="noStrike" cap="none" dirty="0">
                        <a:solidFill>
                          <a:srgbClr val="000000"/>
                        </a:solidFill>
                        <a:latin typeface="Times New Roman"/>
                        <a:ea typeface="Times New Roman"/>
                        <a:cs typeface="Times New Roman"/>
                        <a:sym typeface="Times New Roman"/>
                      </a:endParaRPr>
                    </a:p>
                  </a:txBody>
                  <a:tcPr marL="13650" marR="13650" marT="9100" marB="9100"/>
                </a:tc>
                <a:extLst>
                  <a:ext uri="{0D108BD9-81ED-4DB2-BD59-A6C34878D82A}">
                    <a16:rowId xmlns:a16="http://schemas.microsoft.com/office/drawing/2014/main" val="10005"/>
                  </a:ext>
                </a:extLst>
              </a:tr>
              <a:tr h="330475">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Tour and Program Revenue</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515,064 (50%)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515,065 (50%)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tc>
                <a:extLst>
                  <a:ext uri="{0D108BD9-81ED-4DB2-BD59-A6C34878D82A}">
                    <a16:rowId xmlns:a16="http://schemas.microsoft.com/office/drawing/2014/main" val="10006"/>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Cash</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1,835,327.5 (50%)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1,835,327.5 (50%)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endParaRPr sz="900" u="none" strike="noStrike" cap="none" dirty="0"/>
                    </a:p>
                  </a:txBody>
                  <a:tcPr marL="13650" marR="13650" marT="9100" marB="9100" anchor="b"/>
                </a:tc>
                <a:extLst>
                  <a:ext uri="{0D108BD9-81ED-4DB2-BD59-A6C34878D82A}">
                    <a16:rowId xmlns:a16="http://schemas.microsoft.com/office/drawing/2014/main" val="10007"/>
                  </a:ext>
                </a:extLst>
              </a:tr>
              <a:tr h="574250">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Total Revenue</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9,461,834 (60%)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6,335,955 (40%)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Total Spending</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6,119,033.04 (44.16%)</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6,664,344.96 (48.10%)</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1,073,535 (7.74%)</a:t>
                      </a:r>
                      <a:endParaRPr sz="900" b="0" u="none" strike="noStrike" cap="none" dirty="0">
                        <a:latin typeface="Times New Roman"/>
                        <a:ea typeface="Times New Roman"/>
                        <a:cs typeface="Times New Roman"/>
                        <a:sym typeface="Times New Roman"/>
                      </a:endParaRPr>
                    </a:p>
                  </a:txBody>
                  <a:tcPr marL="13650" marR="13650" marT="9100" marB="9100" anchor="b"/>
                </a:tc>
                <a:tc>
                  <a:txBody>
                    <a:bodyPr/>
                    <a:lstStyle/>
                    <a:p>
                      <a:pPr marL="0" marR="0" lvl="0" indent="0" algn="l" rtl="0">
                        <a:lnSpc>
                          <a:spcPct val="100000"/>
                        </a:lnSpc>
                        <a:spcBef>
                          <a:spcPts val="0"/>
                        </a:spcBef>
                        <a:spcAft>
                          <a:spcPts val="0"/>
                        </a:spcAft>
                        <a:buClr>
                          <a:srgbClr val="000000"/>
                        </a:buClr>
                        <a:buSzPts val="900"/>
                        <a:buFont typeface="Arial"/>
                        <a:buNone/>
                      </a:pPr>
                      <a:r>
                        <a:rPr lang="en" sz="900" b="0" u="none" strike="noStrike" cap="none"/>
                        <a:t>13.856.913</a:t>
                      </a:r>
                      <a:endParaRPr sz="900" b="0" u="none" strike="noStrike" cap="none" dirty="0">
                        <a:latin typeface="Times New Roman"/>
                        <a:ea typeface="Times New Roman"/>
                        <a:cs typeface="Times New Roman"/>
                        <a:sym typeface="Times New Roman"/>
                      </a:endParaRPr>
                    </a:p>
                  </a:txBody>
                  <a:tcPr marL="13650" marR="13650" marT="9100" marB="9100" anchor="b"/>
                </a:tc>
                <a:extLst>
                  <a:ext uri="{0D108BD9-81ED-4DB2-BD59-A6C34878D82A}">
                    <a16:rowId xmlns:a16="http://schemas.microsoft.com/office/drawing/2014/main" val="10008"/>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117"/>
          <p:cNvSpPr txBox="1">
            <a:spLocks noGrp="1"/>
          </p:cNvSpPr>
          <p:nvPr>
            <p:ph type="title"/>
          </p:nvPr>
        </p:nvSpPr>
        <p:spPr>
          <a:xfrm>
            <a:off x="766775" y="6549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USA Wrestling Sponsors/Sponsor Revenue:</a:t>
            </a:r>
            <a:endParaRPr dirty="0"/>
          </a:p>
        </p:txBody>
      </p:sp>
      <p:pic>
        <p:nvPicPr>
          <p:cNvPr id="649" name="Google Shape;649;p117"/>
          <p:cNvPicPr preferRelativeResize="0"/>
          <p:nvPr/>
        </p:nvPicPr>
        <p:blipFill rotWithShape="1">
          <a:blip r:embed="rId3">
            <a:alphaModFix/>
          </a:blip>
          <a:srcRect/>
          <a:stretch/>
        </p:blipFill>
        <p:spPr>
          <a:xfrm>
            <a:off x="338201" y="1332776"/>
            <a:ext cx="2434354" cy="3648525"/>
          </a:xfrm>
          <a:prstGeom prst="rect">
            <a:avLst/>
          </a:prstGeom>
          <a:noFill/>
          <a:ln>
            <a:noFill/>
          </a:ln>
        </p:spPr>
      </p:pic>
      <p:sp>
        <p:nvSpPr>
          <p:cNvPr id="650" name="Google Shape;650;p117"/>
          <p:cNvSpPr txBox="1"/>
          <p:nvPr/>
        </p:nvSpPr>
        <p:spPr>
          <a:xfrm>
            <a:off x="2855325" y="1190175"/>
            <a:ext cx="6072600" cy="3846900"/>
          </a:xfrm>
          <a:prstGeom prst="rect">
            <a:avLst/>
          </a:prstGeom>
          <a:noFill/>
          <a:ln>
            <a:noFill/>
          </a:ln>
        </p:spPr>
        <p:txBody>
          <a:bodyPr spcFirstLastPara="1" wrap="square" lIns="91425" tIns="91425" rIns="91425" bIns="91425" anchor="t" anchorCtr="0">
            <a:noAutofit/>
          </a:bodyPr>
          <a:lstStyle/>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Nike</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Ambit Energy</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Battle Skin</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EarSplintz</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InterContinental Hotels Group</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KT Tape</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Marines</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Nationwide</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NCSA (Next College Student Athlete)</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Normatec</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OPRO</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Pure Clean Sports</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Recover 180</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Rx Smartgear</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Suples</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Tanita</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United Airlines</a:t>
            </a:r>
            <a:endParaRPr sz="1200" b="0" i="0" u="none" strike="noStrike" cap="none" dirty="0">
              <a:solidFill>
                <a:srgbClr val="000000"/>
              </a:solidFill>
              <a:latin typeface="Lato"/>
              <a:ea typeface="Lato"/>
              <a:cs typeface="Lato"/>
              <a:sym typeface="Lato"/>
            </a:endParaRPr>
          </a:p>
          <a:p>
            <a:pPr marL="457189" marR="0" lvl="0" indent="-317492" algn="l" rtl="0">
              <a:lnSpc>
                <a:spcPct val="100000"/>
              </a:lnSpc>
              <a:spcBef>
                <a:spcPts val="0"/>
              </a:spcBef>
              <a:spcAft>
                <a:spcPts val="0"/>
              </a:spcAft>
              <a:buClr>
                <a:srgbClr val="000000"/>
              </a:buClr>
              <a:buSzPts val="1400"/>
              <a:buFont typeface="Lato"/>
              <a:buChar char="-"/>
            </a:pPr>
            <a:r>
              <a:rPr lang="en" sz="1200" b="0" i="0" u="none" strike="noStrike" cap="none">
                <a:solidFill>
                  <a:srgbClr val="000000"/>
                </a:solidFill>
                <a:latin typeface="Lato"/>
                <a:ea typeface="Lato"/>
                <a:cs typeface="Lato"/>
                <a:sym typeface="Lato"/>
              </a:rPr>
              <a:t>USANA Health Sciences</a:t>
            </a:r>
            <a:endParaRPr sz="1200" b="0" i="0" u="none" strike="noStrike" cap="none" dirty="0">
              <a:solidFill>
                <a:srgbClr val="000000"/>
              </a:solidFill>
              <a:latin typeface="Lato"/>
              <a:ea typeface="Lato"/>
              <a:cs typeface="Lato"/>
              <a:sym typeface="Lato"/>
            </a:endParaRPr>
          </a:p>
        </p:txBody>
      </p:sp>
      <p:graphicFrame>
        <p:nvGraphicFramePr>
          <p:cNvPr id="651" name="Google Shape;651;p117"/>
          <p:cNvGraphicFramePr/>
          <p:nvPr/>
        </p:nvGraphicFramePr>
        <p:xfrm>
          <a:off x="6294625" y="1379500"/>
          <a:ext cx="2633300" cy="3707160"/>
        </p:xfrm>
        <a:graphic>
          <a:graphicData uri="http://schemas.openxmlformats.org/drawingml/2006/table">
            <a:tbl>
              <a:tblPr>
                <a:noFill/>
                <a:tableStyleId>{CB438A2C-2D4F-4ADC-BCD2-D5EC05B107E4}</a:tableStyleId>
              </a:tblPr>
              <a:tblGrid>
                <a:gridCol w="1316650">
                  <a:extLst>
                    <a:ext uri="{9D8B030D-6E8A-4147-A177-3AD203B41FA5}">
                      <a16:colId xmlns:a16="http://schemas.microsoft.com/office/drawing/2014/main" val="20000"/>
                    </a:ext>
                  </a:extLst>
                </a:gridCol>
                <a:gridCol w="1316650">
                  <a:extLst>
                    <a:ext uri="{9D8B030D-6E8A-4147-A177-3AD203B41FA5}">
                      <a16:colId xmlns:a16="http://schemas.microsoft.com/office/drawing/2014/main" val="20001"/>
                    </a:ext>
                  </a:extLst>
                </a:gridCol>
              </a:tblGrid>
              <a:tr h="1005800">
                <a:tc>
                  <a:txBody>
                    <a:bodyPr/>
                    <a:lstStyle/>
                    <a:p>
                      <a:pPr marL="0" marR="0" lvl="0" indent="0" algn="ctr" rtl="0">
                        <a:lnSpc>
                          <a:spcPct val="100000"/>
                        </a:lnSpc>
                        <a:spcBef>
                          <a:spcPts val="0"/>
                        </a:spcBef>
                        <a:spcAft>
                          <a:spcPts val="0"/>
                        </a:spcAft>
                        <a:buClr>
                          <a:srgbClr val="000000"/>
                        </a:buClr>
                        <a:buSzPts val="1800"/>
                        <a:buFont typeface="Arial"/>
                        <a:buNone/>
                      </a:pPr>
                      <a:r>
                        <a:rPr lang="en" sz="1800" b="1" u="none" strike="noStrike" cap="none"/>
                        <a:t>Year</a:t>
                      </a:r>
                      <a:endParaRPr sz="1800" b="1" u="none" strike="noStrike" cap="none" dirty="0"/>
                    </a:p>
                  </a:txBody>
                  <a:tcPr marL="91425" marR="91425" marT="91425" marB="914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 sz="1800" b="1" u="none" strike="noStrike" cap="none"/>
                        <a:t>Sponsorship Revenue</a:t>
                      </a:r>
                      <a:endParaRPr sz="1800" b="1" u="none" strike="noStrike" cap="none" dirty="0"/>
                    </a:p>
                  </a:txBody>
                  <a:tcPr marL="91425" marR="91425" marT="91425" marB="91425" anchor="ctr"/>
                </a:tc>
                <a:extLst>
                  <a:ext uri="{0D108BD9-81ED-4DB2-BD59-A6C34878D82A}">
                    <a16:rowId xmlns:a16="http://schemas.microsoft.com/office/drawing/2014/main" val="10000"/>
                  </a:ext>
                </a:extLst>
              </a:tr>
              <a:tr h="900450">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2018</a:t>
                      </a:r>
                      <a:endParaRPr sz="1800" u="none" strike="noStrike" cap="none" dirty="0"/>
                    </a:p>
                  </a:txBody>
                  <a:tcPr marL="91425" marR="91425" marT="91425" marB="914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$1,028,738</a:t>
                      </a:r>
                      <a:endParaRPr sz="1800" u="none" strike="noStrike" cap="none" dirty="0"/>
                    </a:p>
                  </a:txBody>
                  <a:tcPr marL="91425" marR="91425" marT="91425" marB="91425" anchor="ctr"/>
                </a:tc>
                <a:extLst>
                  <a:ext uri="{0D108BD9-81ED-4DB2-BD59-A6C34878D82A}">
                    <a16:rowId xmlns:a16="http://schemas.microsoft.com/office/drawing/2014/main" val="10001"/>
                  </a:ext>
                </a:extLst>
              </a:tr>
              <a:tr h="900450">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2017</a:t>
                      </a:r>
                      <a:endParaRPr sz="1800" u="none" strike="noStrike" cap="none" dirty="0"/>
                    </a:p>
                  </a:txBody>
                  <a:tcPr marL="91425" marR="91425" marT="91425" marB="914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$863,565</a:t>
                      </a:r>
                      <a:endParaRPr sz="1800" u="none" strike="noStrike" cap="none" dirty="0"/>
                    </a:p>
                  </a:txBody>
                  <a:tcPr marL="91425" marR="91425" marT="91425" marB="91425" anchor="ctr"/>
                </a:tc>
                <a:extLst>
                  <a:ext uri="{0D108BD9-81ED-4DB2-BD59-A6C34878D82A}">
                    <a16:rowId xmlns:a16="http://schemas.microsoft.com/office/drawing/2014/main" val="10002"/>
                  </a:ext>
                </a:extLst>
              </a:tr>
              <a:tr h="900450">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2016</a:t>
                      </a:r>
                      <a:endParaRPr sz="1800" u="none" strike="noStrike" cap="none" dirty="0"/>
                    </a:p>
                  </a:txBody>
                  <a:tcPr marL="91425" marR="91425" marT="91425" marB="914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 sz="1800" u="none" strike="noStrike" cap="none"/>
                        <a:t>$652,161</a:t>
                      </a:r>
                      <a:endParaRPr sz="1800" u="none" strike="noStrike" cap="none" dirty="0"/>
                    </a:p>
                  </a:txBody>
                  <a:tcPr marL="91425" marR="91425" marT="91425" marB="914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sp>
        <p:nvSpPr>
          <p:cNvPr id="656" name="Google Shape;656;p118"/>
          <p:cNvSpPr txBox="1">
            <a:spLocks noGrp="1"/>
          </p:cNvSpPr>
          <p:nvPr>
            <p:ph type="title"/>
          </p:nvPr>
        </p:nvSpPr>
        <p:spPr>
          <a:xfrm>
            <a:off x="799425" y="6625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Sponsorship Revenue Data/Projections</a:t>
            </a:r>
            <a:endParaRPr dirty="0"/>
          </a:p>
        </p:txBody>
      </p:sp>
      <p:sp>
        <p:nvSpPr>
          <p:cNvPr id="657" name="Google Shape;657;p118"/>
          <p:cNvSpPr txBox="1">
            <a:spLocks noGrp="1"/>
          </p:cNvSpPr>
          <p:nvPr>
            <p:ph type="body" idx="1"/>
          </p:nvPr>
        </p:nvSpPr>
        <p:spPr>
          <a:xfrm>
            <a:off x="5287825" y="1979025"/>
            <a:ext cx="3737700" cy="30861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b="1"/>
              <a:t>Sponsorship Revenue is increasing at a rate of 25% per year. At this growth rate, USA Wrestling is expected to be land at about $1.9 Million by 2021 </a:t>
            </a:r>
            <a:endParaRPr b="1" dirty="0"/>
          </a:p>
        </p:txBody>
      </p:sp>
      <p:pic>
        <p:nvPicPr>
          <p:cNvPr id="658" name="Google Shape;658;p118"/>
          <p:cNvPicPr preferRelativeResize="0"/>
          <p:nvPr/>
        </p:nvPicPr>
        <p:blipFill rotWithShape="1">
          <a:blip r:embed="rId3">
            <a:alphaModFix/>
          </a:blip>
          <a:srcRect/>
          <a:stretch/>
        </p:blipFill>
        <p:spPr>
          <a:xfrm>
            <a:off x="0" y="1502575"/>
            <a:ext cx="5287834" cy="36409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119"/>
          <p:cNvSpPr txBox="1">
            <a:spLocks noGrp="1"/>
          </p:cNvSpPr>
          <p:nvPr>
            <p:ph type="title"/>
          </p:nvPr>
        </p:nvSpPr>
        <p:spPr>
          <a:xfrm>
            <a:off x="170121" y="0"/>
            <a:ext cx="9292856" cy="6286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dirty="0">
                <a:solidFill>
                  <a:schemeClr val="dk1"/>
                </a:solidFill>
                <a:latin typeface="Times New Roman"/>
                <a:ea typeface="Times New Roman"/>
                <a:cs typeface="Times New Roman"/>
                <a:sym typeface="Times New Roman"/>
              </a:rPr>
              <a:t>Survey of US wrestling coaches and administrators</a:t>
            </a:r>
            <a:endParaRPr dirty="0">
              <a:latin typeface="Times New Roman"/>
              <a:ea typeface="Times New Roman"/>
              <a:cs typeface="Times New Roman"/>
              <a:sym typeface="Times New Roman"/>
            </a:endParaRPr>
          </a:p>
        </p:txBody>
      </p:sp>
      <p:sp>
        <p:nvSpPr>
          <p:cNvPr id="664" name="Google Shape;664;p119"/>
          <p:cNvSpPr txBox="1">
            <a:spLocks noGrp="1"/>
          </p:cNvSpPr>
          <p:nvPr>
            <p:ph type="body" idx="1"/>
          </p:nvPr>
        </p:nvSpPr>
        <p:spPr>
          <a:xfrm>
            <a:off x="4753693" y="890868"/>
            <a:ext cx="3807689" cy="4127575"/>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A53010"/>
              </a:buClr>
              <a:buSzPts val="1500"/>
              <a:buFont typeface="Arial"/>
              <a:buChar char="•"/>
            </a:pPr>
            <a:r>
              <a:rPr lang="en" sz="1500">
                <a:solidFill>
                  <a:srgbClr val="0C0C0C"/>
                </a:solidFill>
                <a:latin typeface="Times New Roman"/>
                <a:ea typeface="Times New Roman"/>
                <a:cs typeface="Times New Roman"/>
                <a:sym typeface="Times New Roman"/>
              </a:rPr>
              <a:t>This study identifies a holistic approach to US </a:t>
            </a:r>
            <a:r>
              <a:rPr lang="en" sz="1600">
                <a:solidFill>
                  <a:srgbClr val="0C0C0C"/>
                </a:solidFill>
                <a:latin typeface="Times New Roman"/>
                <a:ea typeface="Times New Roman"/>
                <a:cs typeface="Times New Roman"/>
                <a:sym typeface="Times New Roman"/>
              </a:rPr>
              <a:t>Wrestling </a:t>
            </a:r>
            <a:r>
              <a:rPr lang="en" sz="1500">
                <a:solidFill>
                  <a:srgbClr val="0C0C0C"/>
                </a:solidFill>
                <a:latin typeface="Times New Roman"/>
                <a:ea typeface="Times New Roman"/>
                <a:cs typeface="Times New Roman"/>
                <a:sym typeface="Times New Roman"/>
              </a:rPr>
              <a:t>development using a universal seven element model of high-performance management integrated with mass participation.</a:t>
            </a:r>
            <a:endParaRPr dirty="0"/>
          </a:p>
          <a:p>
            <a:pPr marL="457200" lvl="0" indent="-342900" algn="l" rtl="0">
              <a:lnSpc>
                <a:spcPct val="115000"/>
              </a:lnSpc>
              <a:spcBef>
                <a:spcPts val="0"/>
              </a:spcBef>
              <a:spcAft>
                <a:spcPts val="0"/>
              </a:spcAft>
              <a:buClr>
                <a:srgbClr val="A53010"/>
              </a:buClr>
              <a:buSzPts val="1500"/>
              <a:buFont typeface="Arial"/>
              <a:buChar char="•"/>
            </a:pPr>
            <a:r>
              <a:rPr lang="en" sz="1500">
                <a:solidFill>
                  <a:srgbClr val="0C0C0C"/>
                </a:solidFill>
                <a:latin typeface="Times New Roman"/>
                <a:ea typeface="Times New Roman"/>
                <a:cs typeface="Times New Roman"/>
                <a:sym typeface="Times New Roman"/>
              </a:rPr>
              <a:t>We are trying to determine progressions for the sport of </a:t>
            </a:r>
            <a:r>
              <a:rPr lang="en" sz="1600">
                <a:solidFill>
                  <a:srgbClr val="0C0C0C"/>
                </a:solidFill>
                <a:latin typeface="Times New Roman"/>
                <a:ea typeface="Times New Roman"/>
                <a:cs typeface="Times New Roman"/>
                <a:sym typeface="Times New Roman"/>
              </a:rPr>
              <a:t>Wrestling </a:t>
            </a:r>
            <a:r>
              <a:rPr lang="en" sz="1500">
                <a:solidFill>
                  <a:srgbClr val="0C0C0C"/>
                </a:solidFill>
                <a:latin typeface="Times New Roman"/>
                <a:ea typeface="Times New Roman"/>
                <a:cs typeface="Times New Roman"/>
                <a:sym typeface="Times New Roman"/>
              </a:rPr>
              <a:t>with a basic thesis that a high-performance system can develop sport talent through an effective, underlying system of mass participation. </a:t>
            </a:r>
            <a:endParaRPr dirty="0"/>
          </a:p>
          <a:p>
            <a:pPr marL="457200" lvl="0" indent="-342900" algn="l" rtl="0">
              <a:lnSpc>
                <a:spcPct val="115000"/>
              </a:lnSpc>
              <a:spcBef>
                <a:spcPts val="0"/>
              </a:spcBef>
              <a:spcAft>
                <a:spcPts val="0"/>
              </a:spcAft>
              <a:buClr>
                <a:srgbClr val="A53010"/>
              </a:buClr>
              <a:buSzPts val="1500"/>
              <a:buFont typeface="Arial"/>
              <a:buChar char="•"/>
            </a:pPr>
            <a:r>
              <a:rPr lang="en" sz="1500">
                <a:solidFill>
                  <a:srgbClr val="0C0C0C"/>
                </a:solidFill>
                <a:latin typeface="Times New Roman"/>
                <a:ea typeface="Times New Roman"/>
                <a:cs typeface="Times New Roman"/>
                <a:sym typeface="Times New Roman"/>
              </a:rPr>
              <a:t>We hope to provide information that may be used to improve existing practices, and/or implement new practices.</a:t>
            </a:r>
            <a:endParaRPr dirty="0"/>
          </a:p>
          <a:p>
            <a:pPr marL="457200" lvl="0" indent="-228600" algn="l" rtl="0">
              <a:lnSpc>
                <a:spcPct val="115000"/>
              </a:lnSpc>
              <a:spcBef>
                <a:spcPts val="0"/>
              </a:spcBef>
              <a:spcAft>
                <a:spcPts val="0"/>
              </a:spcAft>
              <a:buSzPts val="1800"/>
              <a:buNone/>
            </a:pPr>
            <a:endParaRPr sz="1200" dirty="0">
              <a:solidFill>
                <a:srgbClr val="0C0C0C"/>
              </a:solidFill>
            </a:endParaRPr>
          </a:p>
        </p:txBody>
      </p:sp>
      <p:sp>
        <p:nvSpPr>
          <p:cNvPr id="665" name="Google Shape;665;p119"/>
          <p:cNvSpPr txBox="1"/>
          <p:nvPr/>
        </p:nvSpPr>
        <p:spPr>
          <a:xfrm>
            <a:off x="959540" y="890866"/>
            <a:ext cx="3444618" cy="4252633"/>
          </a:xfrm>
          <a:prstGeom prst="rect">
            <a:avLst/>
          </a:prstGeom>
          <a:noFill/>
          <a:ln>
            <a:noFill/>
          </a:ln>
        </p:spPr>
        <p:txBody>
          <a:bodyPr spcFirstLastPara="1" wrap="square" lIns="68575" tIns="34275" rIns="68575" bIns="34275" anchor="t" anchorCtr="0">
            <a:noAutofit/>
          </a:bodyPr>
          <a:lstStyle/>
          <a:p>
            <a:pPr marL="342900" marR="0" lvl="0" indent="-342900" algn="l" rtl="0">
              <a:lnSpc>
                <a:spcPct val="95000"/>
              </a:lnSpc>
              <a:spcBef>
                <a:spcPts val="0"/>
              </a:spcBef>
              <a:spcAft>
                <a:spcPts val="0"/>
              </a:spcAft>
              <a:buClr>
                <a:srgbClr val="C00000"/>
              </a:buClr>
              <a:buSzPts val="1500"/>
              <a:buFont typeface="Arial"/>
              <a:buChar char="•"/>
            </a:pPr>
            <a:r>
              <a:rPr lang="en" sz="1500" b="0" i="0" u="none" strike="noStrike" cap="none" dirty="0">
                <a:solidFill>
                  <a:srgbClr val="0C0C0C"/>
                </a:solidFill>
                <a:latin typeface="Times New Roman"/>
                <a:ea typeface="Times New Roman"/>
                <a:cs typeface="Times New Roman"/>
                <a:sym typeface="Times New Roman"/>
              </a:rPr>
              <a:t>Referencing domestic and global practices particularly from healthy nations successful in Wrestling could provide information on what might be implemented as “best practice” in the US to advance performance and participation structures, processes and programs (Sparvero, Chalip, and Green 2008). </a:t>
            </a:r>
            <a:endParaRPr sz="1400" b="0" i="0" u="none" strike="noStrike" cap="none" dirty="0">
              <a:solidFill>
                <a:srgbClr val="000000"/>
              </a:solidFill>
              <a:latin typeface="Arial"/>
              <a:ea typeface="Arial"/>
              <a:cs typeface="Arial"/>
              <a:sym typeface="Arial"/>
            </a:endParaRPr>
          </a:p>
          <a:p>
            <a:pPr marL="342900" marR="0" lvl="0" indent="-342900" algn="l" rtl="0">
              <a:lnSpc>
                <a:spcPct val="95000"/>
              </a:lnSpc>
              <a:spcBef>
                <a:spcPts val="750"/>
              </a:spcBef>
              <a:spcAft>
                <a:spcPts val="0"/>
              </a:spcAft>
              <a:buClr>
                <a:srgbClr val="C00000"/>
              </a:buClr>
              <a:buSzPts val="1500"/>
              <a:buFont typeface="Arial"/>
              <a:buChar char="•"/>
            </a:pPr>
            <a:r>
              <a:rPr lang="en" sz="1500" b="0" i="0" u="none" strike="noStrike" cap="none" dirty="0">
                <a:solidFill>
                  <a:srgbClr val="0C0C0C"/>
                </a:solidFill>
                <a:latin typeface="Times New Roman"/>
                <a:ea typeface="Times New Roman"/>
                <a:cs typeface="Times New Roman"/>
                <a:sym typeface="Times New Roman"/>
              </a:rPr>
              <a:t>The authors built the model of integrated elite and mass sport development from past research and formed the foundation for a questionnaire and interview schedule for US Wrestling coaches and administrators to generate a snapshot of perceptions of the current sport system and possibilities for its further development. </a:t>
            </a:r>
            <a:r>
              <a:rPr lang="en" sz="1500" b="0" i="0" u="none" strike="noStrike" cap="none" dirty="0">
                <a:solidFill>
                  <a:srgbClr val="0C0C0C"/>
                </a:solidFill>
                <a:latin typeface="Arial"/>
                <a:ea typeface="Arial"/>
                <a:cs typeface="Arial"/>
                <a:sym typeface="Arial"/>
              </a:rPr>
              <a:t> </a:t>
            </a:r>
            <a:r>
              <a:rPr lang="en" sz="1500" b="0" i="0" u="none" strike="noStrike" cap="none" dirty="0">
                <a:solidFill>
                  <a:srgbClr val="0C0C0C"/>
                </a:solidFill>
                <a:latin typeface="Times New Roman"/>
                <a:ea typeface="Times New Roman"/>
                <a:cs typeface="Times New Roman"/>
                <a:sym typeface="Times New Roman"/>
              </a:rPr>
              <a:t> </a:t>
            </a:r>
            <a:endParaRPr sz="1400" b="0" i="0" u="none" strike="noStrike" cap="none" dirty="0">
              <a:solidFill>
                <a:srgbClr val="000000"/>
              </a:solidFill>
              <a:latin typeface="Arial"/>
              <a:ea typeface="Arial"/>
              <a:cs typeface="Arial"/>
              <a:sym typeface="Arial"/>
            </a:endParaRPr>
          </a:p>
          <a:p>
            <a:pPr marL="742950" marR="0" lvl="1" indent="-269112" algn="l" rtl="0">
              <a:lnSpc>
                <a:spcPct val="80000"/>
              </a:lnSpc>
              <a:spcBef>
                <a:spcPts val="1750"/>
              </a:spcBef>
              <a:spcAft>
                <a:spcPts val="0"/>
              </a:spcAft>
              <a:buClr>
                <a:schemeClr val="accent1"/>
              </a:buClr>
              <a:buSzPts val="262"/>
              <a:buFont typeface="Noto Sans Symbols"/>
              <a:buNone/>
            </a:pPr>
            <a:endParaRPr sz="262" b="0" i="0" u="none" strike="noStrike" cap="none" dirty="0">
              <a:solidFill>
                <a:srgbClr val="0C0C0C"/>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120"/>
          <p:cNvSpPr txBox="1">
            <a:spLocks noGrp="1"/>
          </p:cNvSpPr>
          <p:nvPr>
            <p:ph type="title"/>
          </p:nvPr>
        </p:nvSpPr>
        <p:spPr>
          <a:xfrm>
            <a:off x="228600" y="197069"/>
            <a:ext cx="8686800" cy="6286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cap="none">
                <a:solidFill>
                  <a:schemeClr val="dk1"/>
                </a:solidFill>
                <a:latin typeface="Times New Roman"/>
                <a:ea typeface="Times New Roman"/>
                <a:cs typeface="Times New Roman"/>
                <a:sym typeface="Times New Roman"/>
              </a:rPr>
              <a:t>Theoretical framework – global model for integrated high performance and mass sport development</a:t>
            </a:r>
            <a:endParaRPr dirty="0"/>
          </a:p>
        </p:txBody>
      </p:sp>
      <p:pic>
        <p:nvPicPr>
          <p:cNvPr id="671" name="Google Shape;671;p120"/>
          <p:cNvPicPr preferRelativeResize="0"/>
          <p:nvPr/>
        </p:nvPicPr>
        <p:blipFill rotWithShape="1">
          <a:blip r:embed="rId3">
            <a:alphaModFix/>
          </a:blip>
          <a:srcRect/>
          <a:stretch/>
        </p:blipFill>
        <p:spPr>
          <a:xfrm>
            <a:off x="1212421" y="1516924"/>
            <a:ext cx="5726998" cy="3429507"/>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123"/>
          <p:cNvSpPr txBox="1">
            <a:spLocks noGrp="1"/>
          </p:cNvSpPr>
          <p:nvPr>
            <p:ph type="title"/>
          </p:nvPr>
        </p:nvSpPr>
        <p:spPr>
          <a:xfrm>
            <a:off x="-400832" y="347102"/>
            <a:ext cx="8520600" cy="841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Methodology</a:t>
            </a:r>
            <a:br>
              <a:rPr lang="en"/>
            </a:br>
            <a:endParaRPr dirty="0"/>
          </a:p>
        </p:txBody>
      </p:sp>
      <p:sp>
        <p:nvSpPr>
          <p:cNvPr id="689" name="Google Shape;689;p123"/>
          <p:cNvSpPr/>
          <p:nvPr/>
        </p:nvSpPr>
        <p:spPr>
          <a:xfrm>
            <a:off x="494116" y="1879252"/>
            <a:ext cx="8354860" cy="175432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Char char="•"/>
            </a:pPr>
            <a:r>
              <a:rPr lang="en" sz="1800" b="0" i="0" u="none" strike="noStrike" cap="none">
                <a:solidFill>
                  <a:srgbClr val="000000"/>
                </a:solidFill>
                <a:latin typeface="Times New Roman"/>
                <a:ea typeface="Times New Roman"/>
                <a:cs typeface="Times New Roman"/>
                <a:sym typeface="Times New Roman"/>
              </a:rPr>
              <a:t>The survey sample of </a:t>
            </a:r>
            <a:r>
              <a:rPr lang="en" sz="1800" b="1" i="0" u="none" strike="noStrike" cap="none">
                <a:solidFill>
                  <a:srgbClr val="FF0000"/>
                </a:solidFill>
                <a:latin typeface="Times New Roman"/>
                <a:ea typeface="Times New Roman"/>
                <a:cs typeface="Times New Roman"/>
                <a:sym typeface="Times New Roman"/>
              </a:rPr>
              <a:t>2,000</a:t>
            </a:r>
            <a:r>
              <a:rPr lang="en" sz="1800" b="0" i="0" u="none" strike="noStrike" cap="none">
                <a:solidFill>
                  <a:srgbClr val="000000"/>
                </a:solidFill>
                <a:latin typeface="Times New Roman"/>
                <a:ea typeface="Times New Roman"/>
                <a:cs typeface="Times New Roman"/>
                <a:sym typeface="Times New Roman"/>
              </a:rPr>
              <a:t> Wrestling coaches and administrators email addresses was collected from various sources; USA Wrestling web page, college/university athletics web pages, high school web pages and Wrestling clubs’ web pages.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Char char="•"/>
            </a:pPr>
            <a:r>
              <a:rPr lang="en" sz="1800" b="0" i="0" u="none" strike="noStrike" cap="none">
                <a:solidFill>
                  <a:srgbClr val="000000"/>
                </a:solidFill>
                <a:latin typeface="Times New Roman"/>
                <a:ea typeface="Times New Roman"/>
                <a:cs typeface="Times New Roman"/>
                <a:sym typeface="Times New Roman"/>
              </a:rPr>
              <a:t>Fully completed questionnaires were returned by </a:t>
            </a:r>
            <a:r>
              <a:rPr lang="en" sz="1800" b="1" i="0" u="none" strike="noStrike" cap="none">
                <a:solidFill>
                  <a:srgbClr val="FF0000"/>
                </a:solidFill>
                <a:latin typeface="Times New Roman"/>
                <a:ea typeface="Times New Roman"/>
                <a:cs typeface="Times New Roman"/>
                <a:sym typeface="Times New Roman"/>
              </a:rPr>
              <a:t>102</a:t>
            </a:r>
            <a:r>
              <a:rPr lang="en" sz="1800" b="0" i="0" u="none" strike="noStrike" cap="none">
                <a:solidFill>
                  <a:srgbClr val="000000"/>
                </a:solidFill>
                <a:latin typeface="Times New Roman"/>
                <a:ea typeface="Times New Roman"/>
                <a:cs typeface="Times New Roman"/>
                <a:sym typeface="Times New Roman"/>
              </a:rPr>
              <a:t> coaches for a response rate of </a:t>
            </a:r>
            <a:r>
              <a:rPr lang="en" sz="1800" b="1" i="0" u="none" strike="noStrike" cap="none">
                <a:solidFill>
                  <a:srgbClr val="FF0000"/>
                </a:solidFill>
                <a:latin typeface="Times New Roman"/>
                <a:ea typeface="Times New Roman"/>
                <a:cs typeface="Times New Roman"/>
                <a:sym typeface="Times New Roman"/>
              </a:rPr>
              <a:t>5</a:t>
            </a:r>
            <a:r>
              <a:rPr lang="en" sz="1800" b="0" i="0" u="none" strike="noStrike" cap="none">
                <a:solidFill>
                  <a:srgbClr val="000000"/>
                </a:solidFill>
                <a:latin typeface="Times New Roman"/>
                <a:ea typeface="Times New Roman"/>
                <a:cs typeface="Times New Roman"/>
                <a:sym typeface="Times New Roman"/>
              </a:rPr>
              <a: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Char char="•"/>
            </a:pPr>
            <a:r>
              <a:rPr lang="en" sz="1800" b="0" i="0" u="none" strike="noStrike" cap="none">
                <a:solidFill>
                  <a:srgbClr val="000000"/>
                </a:solidFill>
                <a:latin typeface="Times New Roman"/>
                <a:ea typeface="Times New Roman"/>
                <a:cs typeface="Times New Roman"/>
                <a:sym typeface="Times New Roman"/>
              </a:rPr>
              <a:t>Additionally, </a:t>
            </a:r>
            <a:r>
              <a:rPr lang="en" sz="1800" b="1" i="0" u="none" strike="noStrike" cap="none">
                <a:solidFill>
                  <a:srgbClr val="FF0000"/>
                </a:solidFill>
                <a:latin typeface="Times New Roman"/>
                <a:ea typeface="Times New Roman"/>
                <a:cs typeface="Times New Roman"/>
                <a:sym typeface="Times New Roman"/>
              </a:rPr>
              <a:t>10</a:t>
            </a:r>
            <a:r>
              <a:rPr lang="en" sz="1800" b="0" i="0" u="none" strike="noStrike" cap="none">
                <a:solidFill>
                  <a:srgbClr val="000000"/>
                </a:solidFill>
                <a:latin typeface="Times New Roman"/>
                <a:ea typeface="Times New Roman"/>
                <a:cs typeface="Times New Roman"/>
                <a:sym typeface="Times New Roman"/>
              </a:rPr>
              <a:t> regional US Wrestling administrators were interviewed on the 7 elements of the model to suggest possible changes to the future of US</a:t>
            </a:r>
            <a:r>
              <a:rPr lang="en" sz="1800" b="0" i="0" u="none" strike="noStrike" cap="none">
                <a:solidFill>
                  <a:srgbClr val="0C0C0C"/>
                </a:solidFill>
                <a:latin typeface="Times New Roman"/>
                <a:ea typeface="Times New Roman"/>
                <a:cs typeface="Times New Roman"/>
                <a:sym typeface="Times New Roman"/>
              </a:rPr>
              <a:t> Wrestling</a:t>
            </a:r>
            <a:r>
              <a:rPr lang="en" sz="1800" b="0" i="0" u="none" strike="noStrike" cap="none">
                <a:solidFill>
                  <a:srgbClr val="000000"/>
                </a:solidFill>
                <a:latin typeface="Times New Roman"/>
                <a:ea typeface="Times New Roman"/>
                <a:cs typeface="Times New Roman"/>
                <a:sym typeface="Times New Roman"/>
              </a:rPr>
              <a:t>. </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124"/>
          <p:cNvSpPr txBox="1">
            <a:spLocks noGrp="1"/>
          </p:cNvSpPr>
          <p:nvPr>
            <p:ph type="title"/>
          </p:nvPr>
        </p:nvSpPr>
        <p:spPr>
          <a:xfrm>
            <a:off x="311700" y="94296"/>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4800">
                <a:solidFill>
                  <a:srgbClr val="000000"/>
                </a:solidFill>
                <a:latin typeface="Times New Roman"/>
                <a:ea typeface="Times New Roman"/>
                <a:cs typeface="Times New Roman"/>
                <a:sym typeface="Times New Roman"/>
              </a:rPr>
              <a:t>About Survey Participants</a:t>
            </a:r>
            <a:r>
              <a:rPr lang="en" sz="4400">
                <a:solidFill>
                  <a:srgbClr val="000000"/>
                </a:solidFill>
                <a:latin typeface="Times New Roman"/>
                <a:ea typeface="Times New Roman"/>
                <a:cs typeface="Times New Roman"/>
                <a:sym typeface="Times New Roman"/>
              </a:rPr>
              <a:t>	</a:t>
            </a:r>
            <a:endParaRPr dirty="0"/>
          </a:p>
        </p:txBody>
      </p:sp>
      <p:sp>
        <p:nvSpPr>
          <p:cNvPr id="695" name="Google Shape;695;p124"/>
          <p:cNvSpPr txBox="1">
            <a:spLocks noGrp="1"/>
          </p:cNvSpPr>
          <p:nvPr>
            <p:ph type="body" idx="1"/>
          </p:nvPr>
        </p:nvSpPr>
        <p:spPr>
          <a:xfrm>
            <a:off x="311700" y="1152474"/>
            <a:ext cx="8520600" cy="3991025"/>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Font typeface="Arial"/>
              <a:buChar char="•"/>
            </a:pPr>
            <a:r>
              <a:rPr lang="en" sz="1400">
                <a:latin typeface="Times New Roman"/>
                <a:ea typeface="Times New Roman"/>
                <a:cs typeface="Times New Roman"/>
                <a:sym typeface="Times New Roman"/>
              </a:rPr>
              <a:t>Average age of respondents was </a:t>
            </a:r>
            <a:r>
              <a:rPr lang="en" sz="1400" b="1">
                <a:solidFill>
                  <a:srgbClr val="FF0000"/>
                </a:solidFill>
                <a:latin typeface="Times New Roman"/>
                <a:ea typeface="Times New Roman"/>
                <a:cs typeface="Times New Roman"/>
                <a:sym typeface="Times New Roman"/>
              </a:rPr>
              <a:t>45</a:t>
            </a:r>
            <a:endParaRPr dirty="0"/>
          </a:p>
          <a:p>
            <a:pPr marL="457200" lvl="0" indent="-342900" algn="l" rtl="0">
              <a:lnSpc>
                <a:spcPct val="115000"/>
              </a:lnSpc>
              <a:spcBef>
                <a:spcPts val="0"/>
              </a:spcBef>
              <a:spcAft>
                <a:spcPts val="0"/>
              </a:spcAft>
              <a:buSzPts val="1800"/>
              <a:buFont typeface="Arial"/>
              <a:buChar char="•"/>
            </a:pPr>
            <a:r>
              <a:rPr lang="en" sz="1400">
                <a:latin typeface="Times New Roman"/>
                <a:ea typeface="Times New Roman"/>
                <a:cs typeface="Times New Roman"/>
                <a:sym typeface="Times New Roman"/>
              </a:rPr>
              <a:t>The average coaching experience of respondents is </a:t>
            </a:r>
            <a:r>
              <a:rPr lang="en" sz="1400" b="1">
                <a:solidFill>
                  <a:srgbClr val="FF0000"/>
                </a:solidFill>
                <a:latin typeface="Times New Roman"/>
                <a:ea typeface="Times New Roman"/>
                <a:cs typeface="Times New Roman"/>
                <a:sym typeface="Times New Roman"/>
              </a:rPr>
              <a:t>24</a:t>
            </a:r>
            <a:r>
              <a:rPr lang="en" sz="1400">
                <a:latin typeface="Times New Roman"/>
                <a:ea typeface="Times New Roman"/>
                <a:cs typeface="Times New Roman"/>
                <a:sym typeface="Times New Roman"/>
              </a:rPr>
              <a:t> years</a:t>
            </a:r>
            <a:endParaRPr dirty="0"/>
          </a:p>
          <a:p>
            <a:pPr marL="457200" lvl="0" indent="-342900" algn="l" rtl="0">
              <a:lnSpc>
                <a:spcPct val="115000"/>
              </a:lnSpc>
              <a:spcBef>
                <a:spcPts val="0"/>
              </a:spcBef>
              <a:spcAft>
                <a:spcPts val="0"/>
              </a:spcAft>
              <a:buSzPts val="1800"/>
              <a:buFont typeface="Arial"/>
              <a:buChar char="•"/>
            </a:pPr>
            <a:r>
              <a:rPr lang="en" sz="1400" b="1">
                <a:solidFill>
                  <a:srgbClr val="FF0000"/>
                </a:solidFill>
                <a:latin typeface="Times New Roman"/>
                <a:ea typeface="Times New Roman"/>
                <a:cs typeface="Times New Roman"/>
                <a:sym typeface="Times New Roman"/>
              </a:rPr>
              <a:t>96.5</a:t>
            </a:r>
            <a:r>
              <a:rPr lang="en" sz="1400">
                <a:latin typeface="Times New Roman"/>
                <a:ea typeface="Times New Roman"/>
                <a:cs typeface="Times New Roman"/>
                <a:sym typeface="Times New Roman"/>
              </a:rPr>
              <a:t>% of respondents were male, </a:t>
            </a:r>
            <a:r>
              <a:rPr lang="en" sz="1400" b="1">
                <a:solidFill>
                  <a:srgbClr val="FF0000"/>
                </a:solidFill>
                <a:latin typeface="Times New Roman"/>
                <a:ea typeface="Times New Roman"/>
                <a:cs typeface="Times New Roman"/>
                <a:sym typeface="Times New Roman"/>
              </a:rPr>
              <a:t>3.5</a:t>
            </a:r>
            <a:r>
              <a:rPr lang="en" sz="1400">
                <a:latin typeface="Times New Roman"/>
                <a:ea typeface="Times New Roman"/>
                <a:cs typeface="Times New Roman"/>
                <a:sym typeface="Times New Roman"/>
              </a:rPr>
              <a:t>% were female</a:t>
            </a:r>
            <a:endParaRPr dirty="0"/>
          </a:p>
          <a:p>
            <a:pPr marL="457200" lvl="0" indent="-342900" algn="l" rtl="0">
              <a:lnSpc>
                <a:spcPct val="115000"/>
              </a:lnSpc>
              <a:spcBef>
                <a:spcPts val="0"/>
              </a:spcBef>
              <a:spcAft>
                <a:spcPts val="0"/>
              </a:spcAft>
              <a:buSzPts val="1800"/>
              <a:buFont typeface="Arial"/>
              <a:buChar char="•"/>
            </a:pPr>
            <a:r>
              <a:rPr lang="en" sz="1400">
                <a:latin typeface="Times New Roman"/>
                <a:ea typeface="Times New Roman"/>
                <a:cs typeface="Times New Roman"/>
                <a:sym typeface="Times New Roman"/>
              </a:rPr>
              <a:t>At least </a:t>
            </a:r>
            <a:r>
              <a:rPr lang="en" sz="1400" b="1">
                <a:solidFill>
                  <a:srgbClr val="FF0000"/>
                </a:solidFill>
                <a:latin typeface="Times New Roman"/>
                <a:ea typeface="Times New Roman"/>
                <a:cs typeface="Times New Roman"/>
                <a:sym typeface="Times New Roman"/>
              </a:rPr>
              <a:t>69</a:t>
            </a:r>
            <a:r>
              <a:rPr lang="en" sz="1400">
                <a:latin typeface="Times New Roman"/>
                <a:ea typeface="Times New Roman"/>
                <a:cs typeface="Times New Roman"/>
                <a:sym typeface="Times New Roman"/>
              </a:rPr>
              <a:t>% of respondents have bachelor's degree</a:t>
            </a:r>
            <a:endParaRPr dirty="0"/>
          </a:p>
          <a:p>
            <a:pPr marL="457200" lvl="0" indent="-342900" algn="l" rtl="0">
              <a:lnSpc>
                <a:spcPct val="115000"/>
              </a:lnSpc>
              <a:spcBef>
                <a:spcPts val="0"/>
              </a:spcBef>
              <a:spcAft>
                <a:spcPts val="0"/>
              </a:spcAft>
              <a:buSzPts val="1800"/>
              <a:buFont typeface="Arial"/>
              <a:buChar char="•"/>
            </a:pPr>
            <a:r>
              <a:rPr lang="en" sz="1400">
                <a:latin typeface="Times New Roman"/>
                <a:ea typeface="Times New Roman"/>
                <a:cs typeface="Times New Roman"/>
                <a:sym typeface="Times New Roman"/>
              </a:rPr>
              <a:t>At least </a:t>
            </a:r>
            <a:r>
              <a:rPr lang="en" sz="1400" b="1">
                <a:solidFill>
                  <a:srgbClr val="FF0000"/>
                </a:solidFill>
                <a:latin typeface="Times New Roman"/>
                <a:ea typeface="Times New Roman"/>
                <a:cs typeface="Times New Roman"/>
                <a:sym typeface="Times New Roman"/>
              </a:rPr>
              <a:t>46</a:t>
            </a:r>
            <a:r>
              <a:rPr lang="en" sz="1400">
                <a:latin typeface="Times New Roman"/>
                <a:ea typeface="Times New Roman"/>
                <a:cs typeface="Times New Roman"/>
                <a:sym typeface="Times New Roman"/>
              </a:rPr>
              <a:t>% of respondents have master's degree </a:t>
            </a:r>
            <a:endParaRPr dirty="0"/>
          </a:p>
          <a:p>
            <a:pPr marL="457200" lvl="0" indent="-342900" algn="l" rtl="0">
              <a:lnSpc>
                <a:spcPct val="115000"/>
              </a:lnSpc>
              <a:spcBef>
                <a:spcPts val="0"/>
              </a:spcBef>
              <a:spcAft>
                <a:spcPts val="0"/>
              </a:spcAft>
              <a:buSzPts val="1800"/>
              <a:buFont typeface="Arial"/>
              <a:buChar char="•"/>
            </a:pPr>
            <a:r>
              <a:rPr lang="en" sz="1400">
                <a:latin typeface="Times New Roman"/>
                <a:ea typeface="Times New Roman"/>
                <a:cs typeface="Times New Roman"/>
                <a:sym typeface="Times New Roman"/>
              </a:rPr>
              <a:t>Levels of Wrestling athletes that respondents coached:</a:t>
            </a:r>
            <a:endParaRPr dirty="0"/>
          </a:p>
          <a:p>
            <a:pPr marL="914400" lvl="1" indent="-317500" algn="l" rtl="0">
              <a:lnSpc>
                <a:spcPct val="115000"/>
              </a:lnSpc>
              <a:spcBef>
                <a:spcPts val="1600"/>
              </a:spcBef>
              <a:spcAft>
                <a:spcPts val="0"/>
              </a:spcAft>
              <a:buSzPts val="1400"/>
              <a:buFont typeface="Arial"/>
              <a:buChar char="•"/>
            </a:pPr>
            <a:r>
              <a:rPr lang="en">
                <a:latin typeface="Times New Roman"/>
                <a:ea typeface="Times New Roman"/>
                <a:cs typeface="Times New Roman"/>
                <a:sym typeface="Times New Roman"/>
              </a:rPr>
              <a:t>Beginner: </a:t>
            </a:r>
            <a:r>
              <a:rPr lang="en" b="1">
                <a:solidFill>
                  <a:srgbClr val="FF0000"/>
                </a:solidFill>
                <a:latin typeface="Times New Roman"/>
                <a:ea typeface="Times New Roman"/>
                <a:cs typeface="Times New Roman"/>
                <a:sym typeface="Times New Roman"/>
              </a:rPr>
              <a:t>59</a:t>
            </a:r>
            <a:r>
              <a:rPr lang="en">
                <a:latin typeface="Times New Roman"/>
                <a:ea typeface="Times New Roman"/>
                <a:cs typeface="Times New Roman"/>
                <a:sym typeface="Times New Roman"/>
              </a:rPr>
              <a:t>%</a:t>
            </a:r>
            <a:endParaRPr dirty="0"/>
          </a:p>
          <a:p>
            <a:pPr marL="914400" lvl="1" indent="-317500" algn="l" rtl="0">
              <a:lnSpc>
                <a:spcPct val="115000"/>
              </a:lnSpc>
              <a:spcBef>
                <a:spcPts val="1600"/>
              </a:spcBef>
              <a:spcAft>
                <a:spcPts val="0"/>
              </a:spcAft>
              <a:buSzPts val="1400"/>
              <a:buFont typeface="Arial"/>
              <a:buChar char="•"/>
            </a:pPr>
            <a:r>
              <a:rPr lang="en">
                <a:latin typeface="Times New Roman"/>
                <a:ea typeface="Times New Roman"/>
                <a:cs typeface="Times New Roman"/>
                <a:sym typeface="Times New Roman"/>
              </a:rPr>
              <a:t>High School: </a:t>
            </a:r>
            <a:r>
              <a:rPr lang="en" b="1">
                <a:solidFill>
                  <a:srgbClr val="FF0000"/>
                </a:solidFill>
                <a:latin typeface="Times New Roman"/>
                <a:ea typeface="Times New Roman"/>
                <a:cs typeface="Times New Roman"/>
                <a:sym typeface="Times New Roman"/>
              </a:rPr>
              <a:t>73</a:t>
            </a:r>
            <a:r>
              <a:rPr lang="en">
                <a:latin typeface="Times New Roman"/>
                <a:ea typeface="Times New Roman"/>
                <a:cs typeface="Times New Roman"/>
                <a:sym typeface="Times New Roman"/>
              </a:rPr>
              <a:t>%</a:t>
            </a:r>
            <a:endParaRPr dirty="0"/>
          </a:p>
          <a:p>
            <a:pPr marL="914400" lvl="1" indent="-317500" algn="l" rtl="0">
              <a:lnSpc>
                <a:spcPct val="115000"/>
              </a:lnSpc>
              <a:spcBef>
                <a:spcPts val="1600"/>
              </a:spcBef>
              <a:spcAft>
                <a:spcPts val="0"/>
              </a:spcAft>
              <a:buSzPts val="1400"/>
              <a:buFont typeface="Arial"/>
              <a:buChar char="•"/>
            </a:pPr>
            <a:r>
              <a:rPr lang="en">
                <a:latin typeface="Times New Roman"/>
                <a:ea typeface="Times New Roman"/>
                <a:cs typeface="Times New Roman"/>
                <a:sym typeface="Times New Roman"/>
              </a:rPr>
              <a:t>University (D I </a:t>
            </a:r>
            <a:r>
              <a:rPr lang="en" b="1">
                <a:solidFill>
                  <a:srgbClr val="FF0000"/>
                </a:solidFill>
                <a:latin typeface="Times New Roman"/>
                <a:ea typeface="Times New Roman"/>
                <a:cs typeface="Times New Roman"/>
                <a:sym typeface="Times New Roman"/>
              </a:rPr>
              <a:t>5</a:t>
            </a:r>
            <a:r>
              <a:rPr lang="en">
                <a:solidFill>
                  <a:schemeClr val="dk1"/>
                </a:solidFill>
                <a:latin typeface="Times New Roman"/>
                <a:ea typeface="Times New Roman"/>
                <a:cs typeface="Times New Roman"/>
                <a:sym typeface="Times New Roman"/>
              </a:rPr>
              <a:t>%</a:t>
            </a:r>
            <a:r>
              <a:rPr lang="en">
                <a:latin typeface="Times New Roman"/>
                <a:ea typeface="Times New Roman"/>
                <a:cs typeface="Times New Roman"/>
                <a:sym typeface="Times New Roman"/>
              </a:rPr>
              <a:t> , II </a:t>
            </a:r>
            <a:r>
              <a:rPr lang="en">
                <a:solidFill>
                  <a:srgbClr val="FF0000"/>
                </a:solidFill>
                <a:latin typeface="Times New Roman"/>
                <a:ea typeface="Times New Roman"/>
                <a:cs typeface="Times New Roman"/>
                <a:sym typeface="Times New Roman"/>
              </a:rPr>
              <a:t>7</a:t>
            </a:r>
            <a:r>
              <a:rPr lang="en">
                <a:solidFill>
                  <a:schemeClr val="dk1"/>
                </a:solidFill>
                <a:latin typeface="Times New Roman"/>
                <a:ea typeface="Times New Roman"/>
                <a:cs typeface="Times New Roman"/>
                <a:sym typeface="Times New Roman"/>
              </a:rPr>
              <a:t>%</a:t>
            </a:r>
            <a:r>
              <a:rPr lang="en">
                <a:latin typeface="Times New Roman"/>
                <a:ea typeface="Times New Roman"/>
                <a:cs typeface="Times New Roman"/>
                <a:sym typeface="Times New Roman"/>
              </a:rPr>
              <a:t>, III</a:t>
            </a:r>
            <a:r>
              <a:rPr lang="en">
                <a:solidFill>
                  <a:srgbClr val="FF0000"/>
                </a:solidFill>
                <a:latin typeface="Times New Roman"/>
                <a:ea typeface="Times New Roman"/>
                <a:cs typeface="Times New Roman"/>
                <a:sym typeface="Times New Roman"/>
              </a:rPr>
              <a:t> 10</a:t>
            </a:r>
            <a:r>
              <a:rPr lang="en">
                <a:solidFill>
                  <a:schemeClr val="dk1"/>
                </a:solidFill>
                <a:latin typeface="Times New Roman"/>
                <a:ea typeface="Times New Roman"/>
                <a:cs typeface="Times New Roman"/>
                <a:sym typeface="Times New Roman"/>
              </a:rPr>
              <a:t>%</a:t>
            </a:r>
            <a:r>
              <a:rPr lang="en">
                <a:latin typeface="Times New Roman"/>
                <a:ea typeface="Times New Roman"/>
                <a:cs typeface="Times New Roman"/>
                <a:sym typeface="Times New Roman"/>
              </a:rPr>
              <a:t>)</a:t>
            </a:r>
            <a:endParaRPr dirty="0"/>
          </a:p>
          <a:p>
            <a:pPr marL="914400" lvl="1" indent="-317500" algn="l" rtl="0">
              <a:lnSpc>
                <a:spcPct val="115000"/>
              </a:lnSpc>
              <a:spcBef>
                <a:spcPts val="1600"/>
              </a:spcBef>
              <a:spcAft>
                <a:spcPts val="0"/>
              </a:spcAft>
              <a:buSzPts val="1400"/>
              <a:buFont typeface="Arial"/>
              <a:buChar char="•"/>
            </a:pPr>
            <a:r>
              <a:rPr lang="en">
                <a:latin typeface="Times New Roman"/>
                <a:ea typeface="Times New Roman"/>
                <a:cs typeface="Times New Roman"/>
                <a:sym typeface="Times New Roman"/>
              </a:rPr>
              <a:t>Masters/Adult: </a:t>
            </a:r>
            <a:r>
              <a:rPr lang="en" b="1">
                <a:solidFill>
                  <a:srgbClr val="FF0000"/>
                </a:solidFill>
                <a:latin typeface="Times New Roman"/>
                <a:ea typeface="Times New Roman"/>
                <a:cs typeface="Times New Roman"/>
                <a:sym typeface="Times New Roman"/>
              </a:rPr>
              <a:t>9</a:t>
            </a:r>
            <a:r>
              <a:rPr lang="en">
                <a:latin typeface="Times New Roman"/>
                <a:ea typeface="Times New Roman"/>
                <a:cs typeface="Times New Roman"/>
                <a:sym typeface="Times New Roman"/>
              </a:rPr>
              <a:t>%</a:t>
            </a:r>
            <a:endParaRPr dirty="0"/>
          </a:p>
          <a:p>
            <a:pPr marL="914400" lvl="1" indent="-317500" algn="l" rtl="0">
              <a:lnSpc>
                <a:spcPct val="115000"/>
              </a:lnSpc>
              <a:spcBef>
                <a:spcPts val="1600"/>
              </a:spcBef>
              <a:spcAft>
                <a:spcPts val="0"/>
              </a:spcAft>
              <a:buSzPts val="1400"/>
              <a:buFont typeface="Arial"/>
              <a:buChar char="•"/>
            </a:pPr>
            <a:r>
              <a:rPr lang="en">
                <a:latin typeface="Times New Roman"/>
                <a:ea typeface="Times New Roman"/>
                <a:cs typeface="Times New Roman"/>
                <a:sym typeface="Times New Roman"/>
              </a:rPr>
              <a:t>Elite (not representing USA): </a:t>
            </a:r>
            <a:r>
              <a:rPr lang="en" b="1">
                <a:solidFill>
                  <a:srgbClr val="FF0000"/>
                </a:solidFill>
                <a:latin typeface="Times New Roman"/>
                <a:ea typeface="Times New Roman"/>
                <a:cs typeface="Times New Roman"/>
                <a:sym typeface="Times New Roman"/>
              </a:rPr>
              <a:t>7</a:t>
            </a:r>
            <a:r>
              <a:rPr lang="en">
                <a:latin typeface="Times New Roman"/>
                <a:ea typeface="Times New Roman"/>
                <a:cs typeface="Times New Roman"/>
                <a:sym typeface="Times New Roman"/>
              </a:rPr>
              <a:t>%</a:t>
            </a:r>
            <a:endParaRPr dirty="0"/>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7"/>
          <p:cNvSpPr txBox="1">
            <a:spLocks noGrp="1"/>
          </p:cNvSpPr>
          <p:nvPr>
            <p:ph type="title"/>
          </p:nvPr>
        </p:nvSpPr>
        <p:spPr>
          <a:xfrm>
            <a:off x="245025" y="-119817"/>
            <a:ext cx="8520600" cy="901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37" name="Google Shape;437;p87"/>
          <p:cNvSpPr txBox="1"/>
          <p:nvPr/>
        </p:nvSpPr>
        <p:spPr>
          <a:xfrm>
            <a:off x="0" y="641186"/>
            <a:ext cx="8897705" cy="461613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Medal Count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a:p>
            <a:pPr marL="0" marR="0" lvl="0" indent="0" algn="l" rtl="0">
              <a:lnSpc>
                <a:spcPct val="107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During the 1904 Olympics, in St, Louis, Missouri, USA Wrestling captured </a:t>
            </a:r>
            <a:r>
              <a:rPr lang="en" sz="1400" b="1" i="0" u="none" strike="noStrike" cap="none">
                <a:solidFill>
                  <a:srgbClr val="000000"/>
                </a:solidFill>
                <a:latin typeface="Arial"/>
                <a:ea typeface="Arial"/>
                <a:cs typeface="Arial"/>
                <a:sym typeface="Arial"/>
              </a:rPr>
              <a:t>15 medals </a:t>
            </a:r>
            <a:r>
              <a:rPr lang="en" sz="1400" b="0" i="0" u="none" strike="noStrike" cap="none">
                <a:solidFill>
                  <a:srgbClr val="000000"/>
                </a:solidFill>
                <a:latin typeface="Arial"/>
                <a:ea typeface="Arial"/>
                <a:cs typeface="Arial"/>
                <a:sym typeface="Arial"/>
              </a:rPr>
              <a:t>in freestyle wrestling which resulted in capturing </a:t>
            </a:r>
            <a:r>
              <a:rPr lang="en" sz="1400" b="1" i="0" u="none" strike="noStrike" cap="none">
                <a:solidFill>
                  <a:srgbClr val="000000"/>
                </a:solidFill>
                <a:latin typeface="Arial"/>
                <a:ea typeface="Arial"/>
                <a:cs typeface="Arial"/>
                <a:sym typeface="Arial"/>
              </a:rPr>
              <a:t>100% </a:t>
            </a:r>
            <a:r>
              <a:rPr lang="en" sz="1400" b="0" i="0" u="none" strike="noStrike" cap="none">
                <a:solidFill>
                  <a:srgbClr val="000000"/>
                </a:solidFill>
                <a:latin typeface="Arial"/>
                <a:ea typeface="Arial"/>
                <a:cs typeface="Arial"/>
                <a:sym typeface="Arial"/>
              </a:rPr>
              <a:t>of available medals to win in all wrestling competition. During the 1912 Olympics, in Stockholm, Sweden, USA Wrestling captured 0 medals in all wrestling competitions capturing </a:t>
            </a:r>
            <a:r>
              <a:rPr lang="en" sz="1400" b="1" i="0" u="none" strike="noStrike" cap="none">
                <a:solidFill>
                  <a:srgbClr val="000000"/>
                </a:solidFill>
                <a:latin typeface="Arial"/>
                <a:ea typeface="Arial"/>
                <a:cs typeface="Arial"/>
                <a:sym typeface="Arial"/>
              </a:rPr>
              <a:t>0% </a:t>
            </a:r>
            <a:r>
              <a:rPr lang="en" sz="1400" b="0" i="0" u="none" strike="noStrike" cap="none">
                <a:solidFill>
                  <a:srgbClr val="000000"/>
                </a:solidFill>
                <a:latin typeface="Arial"/>
                <a:ea typeface="Arial"/>
                <a:cs typeface="Arial"/>
                <a:sym typeface="Arial"/>
              </a:rPr>
              <a:t>of available medals to win. During the 1920 Olympics, in Antwerp, Belgium, USA Wrestling captured </a:t>
            </a:r>
            <a:r>
              <a:rPr lang="en" sz="1400" b="1" i="0" u="none" strike="noStrike" cap="none">
                <a:solidFill>
                  <a:srgbClr val="000000"/>
                </a:solidFill>
                <a:latin typeface="Arial"/>
                <a:ea typeface="Arial"/>
                <a:cs typeface="Arial"/>
                <a:sym typeface="Arial"/>
              </a:rPr>
              <a:t>6 medals </a:t>
            </a:r>
            <a:r>
              <a:rPr lang="en" sz="1400" b="0" i="0" u="none" strike="noStrike" cap="none">
                <a:solidFill>
                  <a:srgbClr val="000000"/>
                </a:solidFill>
                <a:latin typeface="Arial"/>
                <a:ea typeface="Arial"/>
                <a:cs typeface="Arial"/>
                <a:sym typeface="Arial"/>
              </a:rPr>
              <a:t>in all wrestling competition which resulted in capturing just </a:t>
            </a:r>
            <a:r>
              <a:rPr lang="en" sz="1400" b="1" i="0" u="none" strike="noStrike" cap="none">
                <a:solidFill>
                  <a:srgbClr val="000000"/>
                </a:solidFill>
                <a:latin typeface="Arial"/>
                <a:ea typeface="Arial"/>
                <a:cs typeface="Arial"/>
                <a:sym typeface="Arial"/>
              </a:rPr>
              <a:t>under 40% </a:t>
            </a:r>
            <a:r>
              <a:rPr lang="en" sz="1400" b="0" i="0" u="none" strike="noStrike" cap="none">
                <a:solidFill>
                  <a:srgbClr val="000000"/>
                </a:solidFill>
                <a:latin typeface="Arial"/>
                <a:ea typeface="Arial"/>
                <a:cs typeface="Arial"/>
                <a:sym typeface="Arial"/>
              </a:rPr>
              <a:t>of all available medals to win. During the 1980 Olympics, in Moscow, Soviet Union, USA Wrestling didn’t compete in any wrestling competition and captured </a:t>
            </a:r>
            <a:r>
              <a:rPr lang="en" sz="1400" b="1" i="0" u="none" strike="noStrike" cap="none">
                <a:solidFill>
                  <a:srgbClr val="000000"/>
                </a:solidFill>
                <a:latin typeface="Arial"/>
                <a:ea typeface="Arial"/>
                <a:cs typeface="Arial"/>
                <a:sym typeface="Arial"/>
              </a:rPr>
              <a:t>0% </a:t>
            </a:r>
            <a:r>
              <a:rPr lang="en" sz="1400" b="0" i="0" u="none" strike="noStrike" cap="none">
                <a:solidFill>
                  <a:srgbClr val="000000"/>
                </a:solidFill>
                <a:latin typeface="Arial"/>
                <a:ea typeface="Arial"/>
                <a:cs typeface="Arial"/>
                <a:sym typeface="Arial"/>
              </a:rPr>
              <a:t>of available medals to win. During the 1984 Olympics, in Los Angeles, California, USA Wrestling captured </a:t>
            </a:r>
            <a:r>
              <a:rPr lang="en" sz="1400" b="1" i="0" u="none" strike="noStrike" cap="none">
                <a:solidFill>
                  <a:srgbClr val="000000"/>
                </a:solidFill>
                <a:latin typeface="Arial"/>
                <a:ea typeface="Arial"/>
                <a:cs typeface="Arial"/>
                <a:sym typeface="Arial"/>
              </a:rPr>
              <a:t>13 medals </a:t>
            </a:r>
            <a:r>
              <a:rPr lang="en" sz="1400" b="0" i="0" u="none" strike="noStrike" cap="none">
                <a:solidFill>
                  <a:srgbClr val="000000"/>
                </a:solidFill>
                <a:latin typeface="Arial"/>
                <a:ea typeface="Arial"/>
                <a:cs typeface="Arial"/>
                <a:sym typeface="Arial"/>
              </a:rPr>
              <a:t>in all wrestling competition which resulted in capturing roughly </a:t>
            </a:r>
            <a:r>
              <a:rPr lang="en" sz="1400" b="1" i="0" u="none" strike="noStrike" cap="none">
                <a:solidFill>
                  <a:srgbClr val="000000"/>
                </a:solidFill>
                <a:latin typeface="Arial"/>
                <a:ea typeface="Arial"/>
                <a:cs typeface="Arial"/>
                <a:sym typeface="Arial"/>
              </a:rPr>
              <a:t>30% </a:t>
            </a:r>
            <a:r>
              <a:rPr lang="en" sz="1400" b="0" i="0" u="none" strike="noStrike" cap="none">
                <a:solidFill>
                  <a:srgbClr val="000000"/>
                </a:solidFill>
                <a:latin typeface="Arial"/>
                <a:ea typeface="Arial"/>
                <a:cs typeface="Arial"/>
                <a:sym typeface="Arial"/>
              </a:rPr>
              <a:t>of all available medals to win. During the 2012 Olympics, in London, England, USA Wrestling captured </a:t>
            </a:r>
            <a:r>
              <a:rPr lang="en" sz="1400" b="1" i="0" u="none" strike="noStrike" cap="none">
                <a:solidFill>
                  <a:srgbClr val="000000"/>
                </a:solidFill>
                <a:latin typeface="Arial"/>
                <a:ea typeface="Arial"/>
                <a:cs typeface="Arial"/>
                <a:sym typeface="Arial"/>
              </a:rPr>
              <a:t>4 medals</a:t>
            </a:r>
            <a:r>
              <a:rPr lang="en" sz="1400" b="0" i="0" u="none" strike="noStrike" cap="none">
                <a:solidFill>
                  <a:srgbClr val="000000"/>
                </a:solidFill>
                <a:latin typeface="Arial"/>
                <a:ea typeface="Arial"/>
                <a:cs typeface="Arial"/>
                <a:sym typeface="Arial"/>
              </a:rPr>
              <a:t> in all wrestling competitions resulting in capturing just over 5% of all available medals to win.</a:t>
            </a:r>
            <a:endParaRPr sz="1400" b="0" i="0" u="none" strike="noStrike" cap="none" dirty="0">
              <a:solidFill>
                <a:srgbClr val="000000"/>
              </a:solidFill>
              <a:latin typeface="Arial"/>
              <a:ea typeface="Arial"/>
              <a:cs typeface="Arial"/>
              <a:sym typeface="Arial"/>
            </a:endParaRPr>
          </a:p>
          <a:p>
            <a:pPr marL="0" marR="0" lvl="0" indent="0" algn="l" rtl="0">
              <a:lnSpc>
                <a:spcPct val="107000"/>
              </a:lnSpc>
              <a:spcBef>
                <a:spcPts val="800"/>
              </a:spcBef>
              <a:spcAft>
                <a:spcPts val="0"/>
              </a:spcAft>
              <a:buClr>
                <a:srgbClr val="000000"/>
              </a:buClr>
              <a:buSzPts val="1200"/>
              <a:buFont typeface="Arial"/>
              <a:buNone/>
            </a:pP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USA Wrestling medal count in recent Olympics has been declining even with the addition of new events. The Greco- Roman style of wrestling has particularly been a weakness for Team USA never earning more than 3 medals. The Greco-Roman style of wrestling has particularly been a weakness for Team USA with its highest share coming in 1984 (13.3%)  </a:t>
            </a:r>
            <a:r>
              <a:rPr lang="en" sz="1400" b="1" i="1" u="none" strike="noStrike" cap="none">
                <a:solidFill>
                  <a:srgbClr val="000000"/>
                </a:solidFill>
                <a:latin typeface="Arial"/>
                <a:ea typeface="Arial"/>
                <a:cs typeface="Arial"/>
                <a:sym typeface="Arial"/>
              </a:rPr>
              <a:t>Results. (2019, February 18). Retrieved from https://www.olympic.org/olympic-results.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graphicFrame>
        <p:nvGraphicFramePr>
          <p:cNvPr id="700" name="Google Shape;700;p125"/>
          <p:cNvGraphicFramePr/>
          <p:nvPr/>
        </p:nvGraphicFramePr>
        <p:xfrm>
          <a:off x="0" y="727974"/>
          <a:ext cx="9109500" cy="4415450"/>
        </p:xfrm>
        <a:graphic>
          <a:graphicData uri="http://schemas.openxmlformats.org/drawingml/2006/table">
            <a:tbl>
              <a:tblPr>
                <a:noFill/>
                <a:tableStyleId>{CB438A2C-2D4F-4ADC-BCD2-D5EC05B107E4}</a:tableStyleId>
              </a:tblPr>
              <a:tblGrid>
                <a:gridCol w="8701550">
                  <a:extLst>
                    <a:ext uri="{9D8B030D-6E8A-4147-A177-3AD203B41FA5}">
                      <a16:colId xmlns:a16="http://schemas.microsoft.com/office/drawing/2014/main" val="20000"/>
                    </a:ext>
                  </a:extLst>
                </a:gridCol>
                <a:gridCol w="407950">
                  <a:extLst>
                    <a:ext uri="{9D8B030D-6E8A-4147-A177-3AD203B41FA5}">
                      <a16:colId xmlns:a16="http://schemas.microsoft.com/office/drawing/2014/main" val="20001"/>
                    </a:ext>
                  </a:extLst>
                </a:gridCol>
              </a:tblGrid>
              <a:tr h="8935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 Young wrestlers are trained based on clear guidelines for multiple development stages recommended by USA Wrestling (USAW) (many national governing bodies (NGBs) have guidelines for nurturing players from the introduction to sport through the achievement of peak performance on to retirement from sport (USOC encourages and helps all its NGBs to implement such guidelines as American Development Model).</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3.2</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2. In addition to being introduced to wrestling by themselves and parents, potential wrestlers are attracted from outside the sport’s participation base (e.g., by a search at schools).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3.0</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3. Sufficient resources (coaching, facilities, equipment, cash, etc.) are available collectively from various supporting organizations for all young talented wrestlers to progress through all developmental stages.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b="1" u="none" strike="noStrike" cap="none">
                          <a:solidFill>
                            <a:srgbClr val="FF0000"/>
                          </a:solidFill>
                          <a:latin typeface="Times New Roman"/>
                          <a:ea typeface="Times New Roman"/>
                          <a:cs typeface="Times New Roman"/>
                          <a:sym typeface="Times New Roman"/>
                        </a:rPr>
                        <a:t>2.7</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4. A multi-stage system of wrestler qualification based on results/ranking within age groups is used to reward wrestlers progress from beginner to top international level.</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3.4</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5. Performance of wrestlers in each competitive age group is monitored and developed using a national database.</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3.0</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291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6. A high number of full-time wrestling coaches are available making the athlete-coach ratio low.</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2.3</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291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7. Wrestling coach expertise is equally high across all participant ages and levels.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2.4</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8. Wrestling coaches are paid according to multi-level certification based on coaches' education and achievements of entrusted athletes.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1.9</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9. Wrestlers with potential to represent the country (e.g. nation's top 100 players per age group) are offered the conditions to train full time with high performance standards).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2.9</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4376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10. Wrestling training is well integrated with school/college/university education for harmonious/well-balanced development of athletes.</a:t>
                      </a:r>
                      <a:endParaRPr sz="1100" b="1" i="1" u="none" strike="noStrike" cap="none" dirty="0">
                        <a:solidFill>
                          <a:schemeClr val="dk1"/>
                        </a:solidFill>
                        <a:latin typeface="Times New Roman"/>
                        <a:ea typeface="Times New Roman"/>
                        <a:cs typeface="Times New Roman"/>
                        <a:sym typeface="Times New Roman"/>
                      </a:endParaRPr>
                    </a:p>
                  </a:txBody>
                  <a:tcPr marL="62750" marR="6275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latin typeface="Times New Roman"/>
                          <a:ea typeface="Times New Roman"/>
                          <a:cs typeface="Times New Roman"/>
                          <a:sym typeface="Times New Roman"/>
                        </a:rPr>
                        <a:t>2.8</a:t>
                      </a:r>
                      <a:endParaRPr sz="1400" u="none" strike="noStrike" cap="none" dirty="0"/>
                    </a:p>
                  </a:txBody>
                  <a:tcPr marL="62750" marR="62750"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701" name="Google Shape;701;p125"/>
          <p:cNvSpPr/>
          <p:nvPr/>
        </p:nvSpPr>
        <p:spPr>
          <a:xfrm>
            <a:off x="243205" y="237083"/>
            <a:ext cx="7397859" cy="215444"/>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400"/>
              <a:buFont typeface="Arial"/>
              <a:buNone/>
            </a:pPr>
            <a:r>
              <a:rPr lang="en" sz="1400" b="1" i="0" u="none" strike="noStrike" cap="none">
                <a:solidFill>
                  <a:schemeClr val="dk1"/>
                </a:solidFill>
                <a:latin typeface="Times New Roman"/>
                <a:ea typeface="Times New Roman"/>
                <a:cs typeface="Times New Roman"/>
                <a:sym typeface="Times New Roman"/>
              </a:rPr>
              <a:t>1. Talent Search and Development (Average ratings on a 5-point scale from 1-never to 5-always) </a:t>
            </a:r>
            <a:endParaRPr sz="2000" b="1" i="0" u="none" strike="noStrike" cap="none" dirty="0">
              <a:solidFill>
                <a:schemeClr val="dk1"/>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1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1: Coach Open Responses</a:t>
            </a:r>
            <a:endParaRPr dirty="0"/>
          </a:p>
        </p:txBody>
      </p:sp>
      <p:sp>
        <p:nvSpPr>
          <p:cNvPr id="707" name="Google Shape;707;p1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#86 on 10/2/2019: “Quality opportunities are not equitable at the middle school and high school level in different parts of the country. In New England, many high schools are not allowed to compete in out of state, elite tournaments due to strict state federation guidelines. Some are able to transfer out to prep schools, but those situations are cost prohibitive.” </a:t>
            </a:r>
            <a:r>
              <a:rPr lang="en" sz="1200">
                <a:solidFill>
                  <a:srgbClr val="FF0000"/>
                </a:solidFill>
              </a:rPr>
              <a:t>Element1. Statement 3.</a:t>
            </a:r>
            <a:endParaRPr dirty="0"/>
          </a:p>
          <a:p>
            <a:pPr marL="457200" lvl="0" indent="-228600" algn="l" rtl="0">
              <a:lnSpc>
                <a:spcPct val="115000"/>
              </a:lnSpc>
              <a:spcBef>
                <a:spcPts val="0"/>
              </a:spcBef>
              <a:spcAft>
                <a:spcPts val="0"/>
              </a:spcAft>
              <a:buClr>
                <a:srgbClr val="595959"/>
              </a:buClr>
              <a:buSzPts val="1800"/>
              <a:buNone/>
            </a:pPr>
            <a:endParaRPr sz="1200" dirty="0">
              <a:solidFill>
                <a:srgbClr val="FF0000"/>
              </a:solidFill>
            </a:endParaRPr>
          </a:p>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#78 on 10/3/2019: “USAW needs to be the leader in developing the program from the grassroots to the elite.  They need to move forward with developing youth clubs in underserved areas.” </a:t>
            </a:r>
            <a:r>
              <a:rPr lang="en" sz="1200">
                <a:solidFill>
                  <a:srgbClr val="FF0000"/>
                </a:solidFill>
              </a:rPr>
              <a:t>Element1. Statement 3.</a:t>
            </a:r>
            <a:endParaRPr dirty="0"/>
          </a:p>
          <a:p>
            <a:pPr marL="457200" lvl="0" indent="-228600" algn="l" rtl="0">
              <a:lnSpc>
                <a:spcPct val="115000"/>
              </a:lnSpc>
              <a:spcBef>
                <a:spcPts val="0"/>
              </a:spcBef>
              <a:spcAft>
                <a:spcPts val="0"/>
              </a:spcAft>
              <a:buClr>
                <a:srgbClr val="595959"/>
              </a:buClr>
              <a:buSzPts val="1800"/>
              <a:buNone/>
            </a:pPr>
            <a:endParaRPr sz="1200" dirty="0">
              <a:solidFill>
                <a:srgbClr val="FF0000"/>
              </a:solidFill>
            </a:endParaRPr>
          </a:p>
          <a:p>
            <a:pPr marL="114300" lvl="0" indent="0" algn="l" rtl="0">
              <a:lnSpc>
                <a:spcPct val="115000"/>
              </a:lnSpc>
              <a:spcBef>
                <a:spcPts val="0"/>
              </a:spcBef>
              <a:spcAft>
                <a:spcPts val="0"/>
              </a:spcAft>
              <a:buSzPts val="1800"/>
              <a:buNone/>
            </a:pPr>
            <a:endParaRPr sz="1200" dirty="0"/>
          </a:p>
          <a:p>
            <a:pPr marL="457200" lvl="0" indent="-342900" algn="l" rtl="0">
              <a:lnSpc>
                <a:spcPct val="115000"/>
              </a:lnSpc>
              <a:spcBef>
                <a:spcPts val="0"/>
              </a:spcBef>
              <a:spcAft>
                <a:spcPts val="0"/>
              </a:spcAft>
              <a:buSzPts val="1800"/>
              <a:buChar char="●"/>
            </a:pPr>
            <a:r>
              <a:rPr lang="en" sz="1200">
                <a:solidFill>
                  <a:schemeClr val="dk1"/>
                </a:solidFill>
              </a:rPr>
              <a:t>Coach #26 on 10/4/2019: “The sport is not promoted well. Sport role models are not promoted well. It is not funded well. Coaches receive little to no compensation. Facility availability is sparse.” </a:t>
            </a:r>
            <a:r>
              <a:rPr lang="en" sz="1200">
                <a:solidFill>
                  <a:srgbClr val="FF0000"/>
                </a:solidFill>
              </a:rPr>
              <a:t>Element1. Statement 6.</a:t>
            </a:r>
            <a:endParaRPr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#1 on 10/9/2019: “Most coaches are volunteers. If there is a kid that has a lot of talent but cannot afford to attend the big tournaments and travel, they are never discovered.” </a:t>
            </a:r>
            <a:r>
              <a:rPr lang="en" sz="1200">
                <a:solidFill>
                  <a:srgbClr val="FF0000"/>
                </a:solidFill>
              </a:rPr>
              <a:t>Element1. Statement 10. </a:t>
            </a:r>
            <a:endParaRPr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114300" lvl="0" indent="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127"/>
          <p:cNvSpPr txBox="1">
            <a:spLocks noGrp="1"/>
          </p:cNvSpPr>
          <p:nvPr>
            <p:ph type="title"/>
          </p:nvPr>
        </p:nvSpPr>
        <p:spPr>
          <a:xfrm>
            <a:off x="311700" y="2882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400" b="1"/>
              <a:t>Element 1. </a:t>
            </a:r>
            <a:r>
              <a:rPr lang="en" sz="1400" i="1"/>
              <a:t>Talent Search and Development</a:t>
            </a:r>
            <a:br>
              <a:rPr lang="en" sz="1400" b="1"/>
            </a:br>
            <a:r>
              <a:rPr lang="en" sz="1400" b="1"/>
              <a:t>Statement 3</a:t>
            </a:r>
            <a:r>
              <a:rPr lang="en" sz="1400" b="1" i="1"/>
              <a:t>: </a:t>
            </a:r>
            <a:r>
              <a:rPr lang="en" sz="1400" i="1"/>
              <a:t>Sufficient resources (coaching, facilities, equipment, cash, etc.) are available collectively from various supporting organizations for all young talented wrestlers to progress through all developmental stages.</a:t>
            </a:r>
            <a:br>
              <a:rPr lang="en" sz="1050" i="1"/>
            </a:br>
            <a:endParaRPr sz="1050" i="1" dirty="0"/>
          </a:p>
        </p:txBody>
      </p:sp>
      <p:sp>
        <p:nvSpPr>
          <p:cNvPr id="713" name="Google Shape;713;p127"/>
          <p:cNvSpPr txBox="1">
            <a:spLocks noGrp="1"/>
          </p:cNvSpPr>
          <p:nvPr>
            <p:ph type="body" idx="1"/>
          </p:nvPr>
        </p:nvSpPr>
        <p:spPr>
          <a:xfrm>
            <a:off x="216810" y="143882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000">
                <a:solidFill>
                  <a:schemeClr val="dk1"/>
                </a:solidFill>
              </a:rPr>
              <a:t>This response was gathered from Adam Parise who was able to contact this administrator and provide us with crucial insight for our research. </a:t>
            </a:r>
            <a:endParaRPr dirty="0"/>
          </a:p>
          <a:p>
            <a:pPr marL="457200" lvl="0" indent="-342900" algn="l" rtl="0">
              <a:lnSpc>
                <a:spcPct val="115000"/>
              </a:lnSpc>
              <a:spcBef>
                <a:spcPts val="0"/>
              </a:spcBef>
              <a:spcAft>
                <a:spcPts val="0"/>
              </a:spcAft>
              <a:buSzPts val="1800"/>
              <a:buChar char="●"/>
            </a:pPr>
            <a:r>
              <a:rPr lang="en" sz="1000">
                <a:solidFill>
                  <a:schemeClr val="dk1"/>
                </a:solidFill>
              </a:rPr>
              <a:t>I have read through his comments in the survey and noted areas that we can addresses to help USA Wrestling. In this response to Administrator 2/B (October 20, 2019 rated Element1, Statement with a </a:t>
            </a:r>
            <a:r>
              <a:rPr lang="en" sz="1000">
                <a:solidFill>
                  <a:srgbClr val="FF0000"/>
                </a:solidFill>
              </a:rPr>
              <a:t>2.8</a:t>
            </a:r>
            <a:r>
              <a:rPr lang="en" sz="1000">
                <a:solidFill>
                  <a:schemeClr val="dk1"/>
                </a:solidFill>
              </a:rPr>
              <a:t> out of 5.0. I felt he was being generous based off his recommendation. His comment reflects his sentiment on:  Sufficient resources (coaching, facilities, equipment, cash, etc.) are available collectively from various supporting organizations for all young talented wrestlers to progress through all developmental stages.</a:t>
            </a:r>
            <a:endParaRPr dirty="0"/>
          </a:p>
          <a:p>
            <a:pPr marL="114300" lvl="0" indent="0" algn="l" rtl="0">
              <a:lnSpc>
                <a:spcPct val="115000"/>
              </a:lnSpc>
              <a:spcBef>
                <a:spcPts val="0"/>
              </a:spcBef>
              <a:spcAft>
                <a:spcPts val="0"/>
              </a:spcAft>
              <a:buSzPts val="1800"/>
              <a:buNone/>
            </a:pPr>
            <a:endParaRPr sz="1000" dirty="0">
              <a:solidFill>
                <a:schemeClr val="dk1"/>
              </a:solidFill>
            </a:endParaRPr>
          </a:p>
          <a:p>
            <a:pPr marL="457200" lvl="0" indent="-342900" algn="l" rtl="0">
              <a:lnSpc>
                <a:spcPct val="115000"/>
              </a:lnSpc>
              <a:spcBef>
                <a:spcPts val="0"/>
              </a:spcBef>
              <a:spcAft>
                <a:spcPts val="0"/>
              </a:spcAft>
              <a:buSzPts val="1800"/>
              <a:buChar char="●"/>
            </a:pPr>
            <a:r>
              <a:rPr lang="en" sz="1000" i="1">
                <a:solidFill>
                  <a:schemeClr val="dk1"/>
                </a:solidFill>
              </a:rPr>
              <a:t>"This has, and I would assume will continue to be a low score as financial support of wrestling does not equal that of other organizations.</a:t>
            </a:r>
            <a:endParaRPr dirty="0"/>
          </a:p>
          <a:p>
            <a:pPr marL="457200" lvl="0" indent="-342900" algn="l" rtl="0">
              <a:lnSpc>
                <a:spcPct val="115000"/>
              </a:lnSpc>
              <a:spcBef>
                <a:spcPts val="0"/>
              </a:spcBef>
              <a:spcAft>
                <a:spcPts val="0"/>
              </a:spcAft>
              <a:buSzPts val="1800"/>
              <a:buChar char="●"/>
            </a:pPr>
            <a:r>
              <a:rPr lang="en" sz="1000" i="1">
                <a:solidFill>
                  <a:schemeClr val="dk1"/>
                </a:solidFill>
              </a:rPr>
              <a:t>Many athletes must pay their way on age level trips, preventing some from participation in high level competition.</a:t>
            </a:r>
            <a:endParaRPr dirty="0"/>
          </a:p>
          <a:p>
            <a:pPr marL="457200" lvl="0" indent="-342900" algn="l" rtl="0">
              <a:lnSpc>
                <a:spcPct val="115000"/>
              </a:lnSpc>
              <a:spcBef>
                <a:spcPts val="0"/>
              </a:spcBef>
              <a:spcAft>
                <a:spcPts val="0"/>
              </a:spcAft>
              <a:buSzPts val="1800"/>
              <a:buChar char="●"/>
            </a:pPr>
            <a:r>
              <a:rPr lang="en" sz="1000" i="1">
                <a:solidFill>
                  <a:schemeClr val="dk1"/>
                </a:solidFill>
              </a:rPr>
              <a:t>Overall, USAW facilities at the Olympic Training Center are fantastic. But, throughout the United States the consistency in facilities for wrestling tend to be lacking.</a:t>
            </a:r>
            <a:endParaRPr dirty="0"/>
          </a:p>
          <a:p>
            <a:pPr marL="457200" lvl="0" indent="-342900" algn="l" rtl="0">
              <a:lnSpc>
                <a:spcPct val="115000"/>
              </a:lnSpc>
              <a:spcBef>
                <a:spcPts val="0"/>
              </a:spcBef>
              <a:spcAft>
                <a:spcPts val="0"/>
              </a:spcAft>
              <a:buSzPts val="1800"/>
              <a:buChar char="●"/>
            </a:pPr>
            <a:r>
              <a:rPr lang="en" sz="1000" i="1">
                <a:solidFill>
                  <a:schemeClr val="dk1"/>
                </a:solidFill>
              </a:rPr>
              <a:t>More progressive and creative strategies for fundraising, promotional events, and corporate partnerships are needed to improve this number.“</a:t>
            </a:r>
            <a:endParaRPr dirty="0"/>
          </a:p>
          <a:p>
            <a:pPr marL="114300" lvl="0" indent="0" algn="l" rtl="0">
              <a:lnSpc>
                <a:spcPct val="115000"/>
              </a:lnSpc>
              <a:spcBef>
                <a:spcPts val="0"/>
              </a:spcBef>
              <a:spcAft>
                <a:spcPts val="0"/>
              </a:spcAft>
              <a:buSzPts val="1800"/>
              <a:buNone/>
            </a:pPr>
            <a:endParaRPr sz="1050" dirty="0">
              <a:solidFill>
                <a:schemeClr val="dk1"/>
              </a:solidFill>
            </a:endParaRPr>
          </a:p>
          <a:p>
            <a:pPr marL="457200" lvl="0" indent="-342900" algn="l" rtl="0">
              <a:lnSpc>
                <a:spcPct val="115000"/>
              </a:lnSpc>
              <a:spcBef>
                <a:spcPts val="0"/>
              </a:spcBef>
              <a:spcAft>
                <a:spcPts val="0"/>
              </a:spcAft>
              <a:buSzPts val="1800"/>
              <a:buChar char="●"/>
            </a:pPr>
            <a:r>
              <a:rPr lang="en" sz="1050" b="1">
                <a:solidFill>
                  <a:schemeClr val="dk1"/>
                </a:solidFill>
              </a:rPr>
              <a:t>Based off this recommendation we should start brainstorming possible corporate partnerships that will increase awareness and generate revenue through strategic partnerships in order to generate revenue that can be allocated or used for talent development and search. I would love to hear some possible examples that make sense for USA Wrestling that would help locate top level talent and increase revenue for both parties.</a:t>
            </a:r>
            <a:endParaRPr sz="900" b="1" dirty="0">
              <a:solidFill>
                <a:schemeClr val="dk1"/>
              </a:solidFil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graphicFrame>
        <p:nvGraphicFramePr>
          <p:cNvPr id="718" name="Google Shape;718;p128"/>
          <p:cNvGraphicFramePr/>
          <p:nvPr/>
        </p:nvGraphicFramePr>
        <p:xfrm>
          <a:off x="0" y="558800"/>
          <a:ext cx="9144000" cy="4572050"/>
        </p:xfrm>
        <a:graphic>
          <a:graphicData uri="http://schemas.openxmlformats.org/drawingml/2006/table">
            <a:tbl>
              <a:tblPr>
                <a:noFill/>
                <a:tableStyleId>{CB438A2C-2D4F-4ADC-BCD2-D5EC05B107E4}</a:tableStyleId>
              </a:tblPr>
              <a:tblGrid>
                <a:gridCol w="8705100">
                  <a:extLst>
                    <a:ext uri="{9D8B030D-6E8A-4147-A177-3AD203B41FA5}">
                      <a16:colId xmlns:a16="http://schemas.microsoft.com/office/drawing/2014/main" val="20000"/>
                    </a:ext>
                  </a:extLst>
                </a:gridCol>
                <a:gridCol w="438900">
                  <a:extLst>
                    <a:ext uri="{9D8B030D-6E8A-4147-A177-3AD203B41FA5}">
                      <a16:colId xmlns:a16="http://schemas.microsoft.com/office/drawing/2014/main" val="20001"/>
                    </a:ext>
                  </a:extLst>
                </a:gridCol>
              </a:tblGrid>
              <a:tr h="49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 Athletes, including wrestlers, are supported at places of work similar to those at companies such as Hilton or the US Army where they are given paid time to train and compete.</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b="1" u="none" strike="noStrike" cap="none">
                          <a:solidFill>
                            <a:srgbClr val="FF0000"/>
                          </a:solidFill>
                          <a:latin typeface="Times New Roman"/>
                          <a:ea typeface="Times New Roman"/>
                          <a:cs typeface="Times New Roman"/>
                          <a:sym typeface="Times New Roman"/>
                        </a:rPr>
                        <a:t>2.4</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9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2.  High performance wrestlers are ranked into hierarchical levels/pools with appropriate financial and technical support.</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2.7</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9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3. Wrestlers are assisted with formal education and career outside sport by clubs, state and national wrestling governing bodies, USOC and/or sponsors.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2.7</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7587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4.  Athlete support is well shared/balanced between coaches and advisors (e.g., coach may provide psychological, nutritional and performance science support, while independent advisors may best assist with medicine, career, education and personal finances).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3.1</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9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5. Scientific research (e.g., biomechanics of athlete movement and psychophysiological analysis) is applied quickly and effectively to immediately benefit athlete performance.</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3.0</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587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6. A wrestling career is prolonged by medical personnel knowledgeable in wrestling (helping with such things as injury prevention, adjustment of training levels, nutrition, pharmacology, rest and stimulation therapy, doping use prevention).</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3.4</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49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7. Doping is controlled by the USAW and is based on the most recent guidelines from the World Anti-Doping Agency.</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4.2</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5598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8. Athletes leaving elite sport are provided with individualized lifestyle plans for physical and psychological health.</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2.5</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719" name="Google Shape;719;p128"/>
          <p:cNvSpPr/>
          <p:nvPr/>
        </p:nvSpPr>
        <p:spPr>
          <a:xfrm>
            <a:off x="1071245" y="195660"/>
            <a:ext cx="7994176" cy="246221"/>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600"/>
              <a:buFont typeface="Arial"/>
              <a:buNone/>
            </a:pPr>
            <a:r>
              <a:rPr lang="en" sz="1600" b="1" i="0" u="none" strike="noStrike" cap="none">
                <a:solidFill>
                  <a:schemeClr val="dk1"/>
                </a:solidFill>
                <a:latin typeface="Times New Roman"/>
                <a:ea typeface="Times New Roman"/>
                <a:cs typeface="Times New Roman"/>
                <a:sym typeface="Times New Roman"/>
              </a:rPr>
              <a:t>2. Advanced Athlete Support (Average ratings on a 5-point scale from 1-never to 5-always) </a:t>
            </a:r>
            <a:endParaRPr sz="2400" b="1" i="0" u="none" strike="noStrike" cap="none" dirty="0">
              <a:solidFill>
                <a:schemeClr val="dk1"/>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1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2: Coach Open Responses</a:t>
            </a:r>
            <a:endParaRPr dirty="0"/>
          </a:p>
        </p:txBody>
      </p:sp>
      <p:sp>
        <p:nvSpPr>
          <p:cNvPr id="725" name="Google Shape;725;p1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Coach #66 on 10/4/2019: “Depends on resources that are available based upon the state.  For wrestlers to get the resources being talked about they need to be seen.  The less resources a state has, the less opportunity a high caliber athlete will be seen which may lead them into another sport avenue.” </a:t>
            </a:r>
            <a:r>
              <a:rPr lang="en" sz="1400">
                <a:solidFill>
                  <a:srgbClr val="FF0000"/>
                </a:solidFill>
              </a:rPr>
              <a:t>Element 2. Statement 4. </a:t>
            </a:r>
            <a:endParaRPr dirty="0"/>
          </a:p>
          <a:p>
            <a:pPr marL="114300" lvl="0" indent="0" algn="l" rtl="0">
              <a:lnSpc>
                <a:spcPct val="115000"/>
              </a:lnSpc>
              <a:spcBef>
                <a:spcPts val="0"/>
              </a:spcBef>
              <a:spcAft>
                <a:spcPts val="0"/>
              </a:spcAft>
              <a:buSzPts val="1800"/>
              <a:buNone/>
            </a:pPr>
            <a:br>
              <a:rPr lang="en" sz="1400"/>
            </a:br>
            <a:endParaRPr sz="1400" dirty="0"/>
          </a:p>
          <a:p>
            <a:pPr marL="457200" lvl="0" indent="-228600" algn="l" rtl="0">
              <a:lnSpc>
                <a:spcPct val="115000"/>
              </a:lnSpc>
              <a:spcBef>
                <a:spcPts val="0"/>
              </a:spcBef>
              <a:spcAft>
                <a:spcPts val="0"/>
              </a:spcAft>
              <a:buSzPts val="1800"/>
              <a:buNone/>
            </a:pPr>
            <a:endParaRPr sz="1400" dirty="0"/>
          </a:p>
          <a:p>
            <a:pPr marL="457200" lvl="0" indent="-228600" algn="l" rtl="0">
              <a:lnSpc>
                <a:spcPct val="115000"/>
              </a:lnSpc>
              <a:spcBef>
                <a:spcPts val="0"/>
              </a:spcBef>
              <a:spcAft>
                <a:spcPts val="0"/>
              </a:spcAft>
              <a:buSzPts val="1800"/>
              <a:buNone/>
            </a:pPr>
            <a:endParaRPr sz="1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130"/>
          <p:cNvSpPr txBox="1">
            <a:spLocks noGrp="1"/>
          </p:cNvSpPr>
          <p:nvPr>
            <p:ph type="title"/>
          </p:nvPr>
        </p:nvSpPr>
        <p:spPr>
          <a:xfrm>
            <a:off x="311700" y="159275"/>
            <a:ext cx="8520600" cy="7646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600" b="1"/>
              <a:t>Element 2.</a:t>
            </a:r>
            <a:r>
              <a:rPr lang="en" sz="1600"/>
              <a:t> </a:t>
            </a:r>
            <a:r>
              <a:rPr lang="en" sz="1600" i="1"/>
              <a:t>Advanced Athlete Report</a:t>
            </a:r>
            <a:br>
              <a:rPr lang="en" sz="1600"/>
            </a:br>
            <a:r>
              <a:rPr lang="en" sz="1600" b="1"/>
              <a:t>Statement 1</a:t>
            </a:r>
            <a:r>
              <a:rPr lang="en" sz="1600"/>
              <a:t>: </a:t>
            </a:r>
            <a:r>
              <a:rPr lang="en" sz="1600" i="1"/>
              <a:t>Athletes, including wrestlers, are supported at places of work similar to those at companies such as Hilton or the US Army where they are given paid time to train and compete.</a:t>
            </a:r>
            <a:br>
              <a:rPr lang="en" sz="1400" i="1"/>
            </a:br>
            <a:endParaRPr sz="1400" i="1" dirty="0"/>
          </a:p>
        </p:txBody>
      </p:sp>
      <p:sp>
        <p:nvSpPr>
          <p:cNvPr id="731" name="Google Shape;731;p130"/>
          <p:cNvSpPr txBox="1">
            <a:spLocks noGrp="1"/>
          </p:cNvSpPr>
          <p:nvPr>
            <p:ph type="body" idx="1"/>
          </p:nvPr>
        </p:nvSpPr>
        <p:spPr>
          <a:xfrm>
            <a:off x="130725" y="14572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400">
                <a:solidFill>
                  <a:schemeClr val="dk1"/>
                </a:solidFill>
              </a:rPr>
              <a:t>Administrator 7/G said on December 2, 2019, </a:t>
            </a:r>
            <a:r>
              <a:rPr lang="en" sz="1400" i="1">
                <a:solidFill>
                  <a:schemeClr val="dk1"/>
                </a:solidFill>
              </a:rPr>
              <a:t>“Any programs that Wisconsin has would be helpful, the Hilton and the US Army are well trained and can be very useful in different programs.”</a:t>
            </a:r>
            <a:endParaRPr dirty="0"/>
          </a:p>
          <a:p>
            <a:pPr marL="457200" lvl="0" indent="-22860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The US Army are well trained and with the techniques that they have learned it will be useful to work on different skills. I think there should be more programs that have US Army men or women to help increase skills. It was scaled </a:t>
            </a:r>
            <a:r>
              <a:rPr lang="en" sz="1400">
                <a:solidFill>
                  <a:srgbClr val="FF0000"/>
                </a:solidFill>
              </a:rPr>
              <a:t>2.4</a:t>
            </a:r>
            <a:r>
              <a:rPr lang="en" sz="1400">
                <a:solidFill>
                  <a:schemeClr val="dk1"/>
                </a:solidFill>
              </a:rPr>
              <a:t> out of 5 being the lowest. In the military and Army there is a such thing as Army Forces Wrestling. Everything that you need it is pointed out by the military just like obstacle courses, strength and muscles, and mental toughness. Military teaches children of all ages disciple, good sportsmanship, friendship, sacrifice and self- reliance. Every state that have wrestling should have at least one person or more in each program who has been in the US Army or even Hilton. The recommendation I would give would be to expand the training knowledge with the Army and military, it would be helpful for anyone who does wrestling. </a:t>
            </a:r>
            <a:endParaRPr dirty="0"/>
          </a:p>
          <a:p>
            <a:pPr marL="457200" lvl="0" indent="-228600" algn="l" rtl="0">
              <a:lnSpc>
                <a:spcPct val="115000"/>
              </a:lnSpc>
              <a:spcBef>
                <a:spcPts val="0"/>
              </a:spcBef>
              <a:spcAft>
                <a:spcPts val="0"/>
              </a:spcAft>
              <a:buSzPts val="1800"/>
              <a:buNone/>
            </a:pPr>
            <a:endParaRPr sz="1400" dirty="0"/>
          </a:p>
          <a:p>
            <a:pPr marL="457200" lvl="0" indent="-228600" algn="l" rtl="0">
              <a:lnSpc>
                <a:spcPct val="115000"/>
              </a:lnSpc>
              <a:spcBef>
                <a:spcPts val="0"/>
              </a:spcBef>
              <a:spcAft>
                <a:spcPts val="0"/>
              </a:spcAft>
              <a:buSzPts val="1800"/>
              <a:buNone/>
            </a:pPr>
            <a:endParaRPr sz="1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graphicFrame>
        <p:nvGraphicFramePr>
          <p:cNvPr id="736" name="Google Shape;736;p131"/>
          <p:cNvGraphicFramePr/>
          <p:nvPr/>
        </p:nvGraphicFramePr>
        <p:xfrm>
          <a:off x="0" y="843280"/>
          <a:ext cx="9144000" cy="4300175"/>
        </p:xfrm>
        <a:graphic>
          <a:graphicData uri="http://schemas.openxmlformats.org/drawingml/2006/table">
            <a:tbl>
              <a:tblPr>
                <a:noFill/>
                <a:tableStyleId>{CB438A2C-2D4F-4ADC-BCD2-D5EC05B107E4}</a:tableStyleId>
              </a:tblPr>
              <a:tblGrid>
                <a:gridCol w="8554075">
                  <a:extLst>
                    <a:ext uri="{9D8B030D-6E8A-4147-A177-3AD203B41FA5}">
                      <a16:colId xmlns:a16="http://schemas.microsoft.com/office/drawing/2014/main" val="20000"/>
                    </a:ext>
                  </a:extLst>
                </a:gridCol>
                <a:gridCol w="589925">
                  <a:extLst>
                    <a:ext uri="{9D8B030D-6E8A-4147-A177-3AD203B41FA5}">
                      <a16:colId xmlns:a16="http://schemas.microsoft.com/office/drawing/2014/main" val="20001"/>
                    </a:ext>
                  </a:extLst>
                </a:gridCol>
              </a:tblGrid>
              <a:tr h="4064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 High performance athletes are provided with priority access to specific high-quality equipment and facilities.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3.6</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064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2. Training centers/clubs provide specialized facilities and equipment for each age and level of participation.</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 </a:t>
                      </a:r>
                      <a:r>
                        <a:rPr lang="en" sz="1200" b="1" u="none" strike="noStrike" cap="none">
                          <a:solidFill>
                            <a:srgbClr val="0070C0"/>
                          </a:solidFill>
                          <a:latin typeface="Times New Roman"/>
                          <a:ea typeface="Times New Roman"/>
                          <a:cs typeface="Times New Roman"/>
                          <a:sym typeface="Times New Roman"/>
                        </a:rPr>
                        <a:t>3.2</a:t>
                      </a:r>
                      <a:endParaRPr sz="1100" b="1" u="none" strike="noStrike" cap="none" dirty="0">
                        <a:solidFill>
                          <a:srgbClr val="0070C0"/>
                        </a:solidFill>
                        <a:latin typeface="Times New Roman"/>
                        <a:ea typeface="Times New Roman"/>
                        <a:cs typeface="Times New Roman"/>
                        <a:sym typeface="Times New Roman"/>
                      </a:endParaRPr>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064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3.</a:t>
                      </a:r>
                      <a:r>
                        <a:rPr lang="en" sz="1100" b="1" i="1" u="none" strike="noStrike" cap="none">
                          <a:solidFill>
                            <a:schemeClr val="dk1"/>
                          </a:solidFill>
                          <a:latin typeface="Times New Roman"/>
                          <a:ea typeface="Times New Roman"/>
                          <a:cs typeface="Times New Roman"/>
                          <a:sym typeface="Times New Roman"/>
                        </a:rPr>
                        <a:t> </a:t>
                      </a:r>
                      <a:r>
                        <a:rPr lang="en" sz="1100" b="1" i="0" u="none" strike="noStrike" cap="none">
                          <a:solidFill>
                            <a:schemeClr val="dk1"/>
                          </a:solidFill>
                          <a:latin typeface="Times New Roman"/>
                          <a:ea typeface="Times New Roman"/>
                          <a:cs typeface="Times New Roman"/>
                          <a:sym typeface="Times New Roman"/>
                        </a:rPr>
                        <a:t> All national, regional and local training centers are available to athletes at affordable costs.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 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064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4. Travel from home to training facilities takes little time for US wrestlers of all levels and types.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2.6</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9234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5. Training facilities are close to all facilities for athlete support (e.g., school/college, medical, room &amp; board, leisure/entertainment).</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8874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6.</a:t>
                      </a:r>
                      <a:r>
                        <a:rPr lang="en" sz="1100" b="1" i="1" u="none" strike="noStrike" cap="none">
                          <a:solidFill>
                            <a:schemeClr val="dk1"/>
                          </a:solidFill>
                          <a:latin typeface="Times New Roman"/>
                          <a:ea typeface="Times New Roman"/>
                          <a:cs typeface="Times New Roman"/>
                          <a:sym typeface="Times New Roman"/>
                        </a:rPr>
                        <a:t> </a:t>
                      </a:r>
                      <a:r>
                        <a:rPr lang="en" sz="1100" b="1" i="0" u="none" strike="noStrike" cap="none">
                          <a:solidFill>
                            <a:schemeClr val="dk1"/>
                          </a:solidFill>
                          <a:latin typeface="Times New Roman"/>
                          <a:ea typeface="Times New Roman"/>
                          <a:cs typeface="Times New Roman"/>
                          <a:sym typeface="Times New Roman"/>
                        </a:rPr>
                        <a:t>An organized network of training centers is used to prepare US wrestlers in different environments/sociogeoclimates (e.g., high altitude/temperature/humidity, city/pollution, rural/resort).</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 2.9</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86340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7. Wrestling training centers are located close to other sport facilities so that players participate in and learn from other sports.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2.7</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737" name="Google Shape;737;p131"/>
          <p:cNvSpPr/>
          <p:nvPr/>
        </p:nvSpPr>
        <p:spPr>
          <a:xfrm>
            <a:off x="347980" y="274886"/>
            <a:ext cx="8053487" cy="276999"/>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r>
              <a:rPr lang="en" sz="1800" b="1" i="0" u="none" strike="noStrike" cap="none">
                <a:solidFill>
                  <a:schemeClr val="dk1"/>
                </a:solidFill>
                <a:latin typeface="Times New Roman"/>
                <a:ea typeface="Times New Roman"/>
                <a:cs typeface="Times New Roman"/>
                <a:sym typeface="Times New Roman"/>
              </a:rPr>
              <a:t>3. Training Centers (Average ratings on a 5-point scale from 1-never to 5-always) </a:t>
            </a:r>
            <a:endParaRPr sz="2800" b="1" i="0" u="none" strike="noStrike" cap="none" dirty="0">
              <a:solidFill>
                <a:schemeClr val="dk1"/>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1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3: Coach Open Responses</a:t>
            </a:r>
            <a:endParaRPr dirty="0"/>
          </a:p>
        </p:txBody>
      </p:sp>
      <p:sp>
        <p:nvSpPr>
          <p:cNvPr id="743" name="Google Shape;743;p132"/>
          <p:cNvSpPr txBox="1">
            <a:spLocks noGrp="1"/>
          </p:cNvSpPr>
          <p:nvPr>
            <p:ph type="body" idx="1"/>
          </p:nvPr>
        </p:nvSpPr>
        <p:spPr>
          <a:xfrm>
            <a:off x="146649" y="985652"/>
            <a:ext cx="8685651" cy="3712823"/>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SzPts val="1800"/>
              <a:buChar char="●"/>
            </a:pPr>
            <a:r>
              <a:rPr lang="en" sz="1200">
                <a:solidFill>
                  <a:schemeClr val="dk1"/>
                </a:solidFill>
              </a:rPr>
              <a:t>Coach #26 on 10/4/2019: “You save prime real estate, increase opportunity to train and related equipment, services and science based on commercial or economic viability. Although wrestling will never be a revenue generator like football or basketball, which receive the best facilities, prime location, ease of access and best equipped to develop future elites, it has the potential to be elevated with a created vision and plan to execute. There is not plan or leadership to deliver that in wrestling.” </a:t>
            </a:r>
            <a:r>
              <a:rPr lang="en" sz="1200">
                <a:solidFill>
                  <a:srgbClr val="FF0000"/>
                </a:solidFill>
              </a:rPr>
              <a:t>Element 3. Statement 1. </a:t>
            </a:r>
            <a:endParaRPr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SzPts val="1800"/>
              <a:buChar char="●"/>
            </a:pPr>
            <a:r>
              <a:rPr lang="en" sz="1200">
                <a:solidFill>
                  <a:schemeClr val="dk1"/>
                </a:solidFill>
              </a:rPr>
              <a:t>Coach #32 on 10/4/2019: “We have several training centers in the state of Georgia, but sometimes they are prohibitively expensive.  I don't necessarily think they are trying to price themselves that high, it's just that what it costs to operate a facility like that.  I have several athletes, who would like to participate more with those training centers, however they cannot afford to have the monthly memberships like other athletes can.” </a:t>
            </a:r>
            <a:r>
              <a:rPr lang="en" sz="1200">
                <a:solidFill>
                  <a:srgbClr val="FF0000"/>
                </a:solidFill>
              </a:rPr>
              <a:t>Element 3. Statement 3. </a:t>
            </a:r>
            <a:endParaRPr dirty="0"/>
          </a:p>
          <a:p>
            <a:pPr marL="457200" lvl="0" indent="-228600" algn="l" rtl="0">
              <a:lnSpc>
                <a:spcPct val="115000"/>
              </a:lnSpc>
              <a:spcBef>
                <a:spcPts val="0"/>
              </a:spcBef>
              <a:spcAft>
                <a:spcPts val="0"/>
              </a:spcAft>
              <a:buSzPts val="1800"/>
              <a:buNone/>
            </a:pPr>
            <a:endParaRPr sz="1200" dirty="0">
              <a:solidFill>
                <a:srgbClr val="FF0000"/>
              </a:solidFill>
            </a:endParaRPr>
          </a:p>
          <a:p>
            <a:pPr marL="114300" lvl="0" indent="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#9 on 10/3/2019: “The only training center that I know of in the state of Wyoming is on the campus at the University, my team is only a short 1 hour drive from the facility but many other town maybe a full day trip away from the facility which really limits the ability to be exposed to that higher level.” </a:t>
            </a:r>
            <a:r>
              <a:rPr lang="en" sz="1200">
                <a:solidFill>
                  <a:srgbClr val="FF0000"/>
                </a:solidFill>
              </a:rPr>
              <a:t>Element 3. Statement 5. </a:t>
            </a:r>
            <a:endParaRPr dirty="0"/>
          </a:p>
          <a:p>
            <a:pPr marL="457200" lvl="0" indent="-228600" algn="l" rtl="0">
              <a:lnSpc>
                <a:spcPct val="115000"/>
              </a:lnSpc>
              <a:spcBef>
                <a:spcPts val="0"/>
              </a:spcBef>
              <a:spcAft>
                <a:spcPts val="0"/>
              </a:spcAft>
              <a:buSzPts val="1800"/>
              <a:buNone/>
            </a:pPr>
            <a:endParaRPr sz="1200" dirty="0">
              <a:solidFill>
                <a:srgbClr val="FF0000"/>
              </a:solidFill>
            </a:endParaRPr>
          </a:p>
          <a:p>
            <a:pPr marL="457200" lvl="0" indent="-228600" algn="l" rtl="0">
              <a:lnSpc>
                <a:spcPct val="115000"/>
              </a:lnSpc>
              <a:spcBef>
                <a:spcPts val="0"/>
              </a:spcBef>
              <a:spcAft>
                <a:spcPts val="0"/>
              </a:spcAft>
              <a:buSzPts val="1800"/>
              <a:buNone/>
            </a:pPr>
            <a:endParaRPr sz="12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133"/>
          <p:cNvSpPr txBox="1">
            <a:spLocks noGrp="1"/>
          </p:cNvSpPr>
          <p:nvPr>
            <p:ph type="subTitle" idx="1"/>
          </p:nvPr>
        </p:nvSpPr>
        <p:spPr>
          <a:xfrm>
            <a:off x="0" y="365245"/>
            <a:ext cx="907288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2800"/>
              <a:buNone/>
            </a:pPr>
            <a:r>
              <a:rPr lang="en" sz="1600" b="1">
                <a:solidFill>
                  <a:srgbClr val="000000"/>
                </a:solidFill>
              </a:rPr>
              <a:t>Element 3. </a:t>
            </a:r>
            <a:r>
              <a:rPr lang="en" sz="1600" i="1">
                <a:solidFill>
                  <a:srgbClr val="000000"/>
                </a:solidFill>
              </a:rPr>
              <a:t>Training Centers (Average ratings on a 5-point scale from 1-never to 5-always) </a:t>
            </a:r>
            <a:endParaRPr dirty="0"/>
          </a:p>
          <a:p>
            <a:pPr marL="457200" lvl="0" indent="-342900" algn="l" rtl="0">
              <a:lnSpc>
                <a:spcPct val="100000"/>
              </a:lnSpc>
              <a:spcBef>
                <a:spcPts val="0"/>
              </a:spcBef>
              <a:spcAft>
                <a:spcPts val="0"/>
              </a:spcAft>
              <a:buSzPts val="2800"/>
              <a:buNone/>
            </a:pPr>
            <a:r>
              <a:rPr lang="en" sz="1600" b="1">
                <a:solidFill>
                  <a:srgbClr val="000000"/>
                </a:solidFill>
              </a:rPr>
              <a:t>Statement 3:  </a:t>
            </a:r>
            <a:r>
              <a:rPr lang="en" sz="1600">
                <a:solidFill>
                  <a:srgbClr val="000000"/>
                </a:solidFill>
              </a:rPr>
              <a:t>All national, regional and local training centers are available to athletes at    	         affordable costs.</a:t>
            </a:r>
            <a:endParaRPr dirty="0"/>
          </a:p>
        </p:txBody>
      </p:sp>
      <p:sp>
        <p:nvSpPr>
          <p:cNvPr id="749" name="Google Shape;749;p133"/>
          <p:cNvSpPr/>
          <p:nvPr/>
        </p:nvSpPr>
        <p:spPr>
          <a:xfrm>
            <a:off x="338730" y="1372380"/>
            <a:ext cx="8395420" cy="4011355"/>
          </a:xfrm>
          <a:prstGeom prst="rect">
            <a:avLst/>
          </a:prstGeom>
          <a:noFill/>
          <a:ln>
            <a:noFill/>
          </a:ln>
        </p:spPr>
        <p:txBody>
          <a:bodyPr spcFirstLastPara="1" wrap="square" lIns="91425" tIns="45700" rIns="91425" bIns="45700" anchor="t" anchorCtr="0">
            <a:noAutofit/>
          </a:bodyPr>
          <a:lstStyle/>
          <a:p>
            <a:pPr marL="171450" marR="0" lvl="0" indent="-171450" algn="l" rtl="0">
              <a:lnSpc>
                <a:spcPct val="115000"/>
              </a:lnSpc>
              <a:spcBef>
                <a:spcPts val="0"/>
              </a:spcBef>
              <a:spcAft>
                <a:spcPts val="0"/>
              </a:spcAft>
              <a:buClr>
                <a:srgbClr val="000000"/>
              </a:buClr>
              <a:buSzPts val="1600"/>
              <a:buFont typeface="Arial"/>
              <a:buChar char="•"/>
            </a:pPr>
            <a:r>
              <a:rPr lang="en" sz="1600" b="0" i="0" u="none" strike="noStrike" cap="none">
                <a:solidFill>
                  <a:srgbClr val="000000"/>
                </a:solidFill>
                <a:latin typeface="Times New Roman"/>
                <a:ea typeface="Times New Roman"/>
                <a:cs typeface="Times New Roman"/>
                <a:sym typeface="Times New Roman"/>
              </a:rPr>
              <a:t>Administrator 1/A said on October 30, 2019) “The clubs and regional centers have state of the art facilities. They have modern training aids. D1 colleges are filming practices.” </a:t>
            </a:r>
            <a:endParaRPr sz="1400" b="0" i="0" u="none" strike="noStrike" cap="none" dirty="0">
              <a:solidFill>
                <a:srgbClr val="000000"/>
              </a:solidFill>
              <a:latin typeface="Arial"/>
              <a:ea typeface="Arial"/>
              <a:cs typeface="Arial"/>
              <a:sym typeface="Arial"/>
            </a:endParaRPr>
          </a:p>
          <a:p>
            <a:pPr marL="285750" marR="0" lvl="0" indent="-285750" algn="l" rtl="0">
              <a:lnSpc>
                <a:spcPct val="115000"/>
              </a:lnSpc>
              <a:spcBef>
                <a:spcPts val="1000"/>
              </a:spcBef>
              <a:spcAft>
                <a:spcPts val="0"/>
              </a:spcAft>
              <a:buClr>
                <a:srgbClr val="000000"/>
              </a:buClr>
              <a:buSzPts val="1600"/>
              <a:buFont typeface="Arial"/>
              <a:buChar char="•"/>
            </a:pPr>
            <a:r>
              <a:rPr lang="en" sz="1600" b="0" i="0" u="none" strike="noStrike" cap="none">
                <a:solidFill>
                  <a:srgbClr val="000000"/>
                </a:solidFill>
                <a:latin typeface="Times New Roman"/>
                <a:ea typeface="Times New Roman"/>
                <a:cs typeface="Times New Roman"/>
                <a:sym typeface="Times New Roman"/>
              </a:rPr>
              <a:t>“Elite athletes are having their own shoes made by companies based on what they are looking for in their equipment. Technology continues to change and improve. Shoes and other gear given to elite athletes aids in their improvement.” </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1000"/>
              </a:spcBef>
              <a:spcAft>
                <a:spcPts val="0"/>
              </a:spcAft>
              <a:buClr>
                <a:srgbClr val="000000"/>
              </a:buClr>
              <a:buSzPts val="1600"/>
              <a:buFont typeface="Arial"/>
              <a:buChar char="•"/>
            </a:pPr>
            <a:r>
              <a:rPr lang="en" sz="1600" b="0" i="0" u="none" strike="noStrike" cap="none">
                <a:solidFill>
                  <a:srgbClr val="000000"/>
                </a:solidFill>
                <a:latin typeface="Times New Roman"/>
                <a:ea typeface="Times New Roman"/>
                <a:cs typeface="Times New Roman"/>
                <a:sym typeface="Times New Roman"/>
              </a:rPr>
              <a:t>Administrator 1/A said on October 30, 2018), “I believe that clubs are affordable for all levels. Clubs do need to charge to exist, but they also assist those athletes that are in need.”</a:t>
            </a:r>
            <a:endParaRPr sz="1400" b="0" i="0" u="none" strike="noStrike" cap="none" dirty="0">
              <a:solidFill>
                <a:srgbClr val="000000"/>
              </a:solidFill>
              <a:latin typeface="Arial"/>
              <a:ea typeface="Arial"/>
              <a:cs typeface="Arial"/>
              <a:sym typeface="Arial"/>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600"/>
              <a:buFont typeface="Arial"/>
              <a:buChar char="•"/>
            </a:pPr>
            <a:r>
              <a:rPr lang="en" sz="1600" b="0" i="0" u="none" strike="noStrike" cap="none">
                <a:solidFill>
                  <a:srgbClr val="000000"/>
                </a:solidFill>
                <a:latin typeface="Times New Roman"/>
                <a:ea typeface="Times New Roman"/>
                <a:cs typeface="Times New Roman"/>
                <a:sym typeface="Times New Roman"/>
              </a:rPr>
              <a:t>One-way to help support different athletes that train at these local training centers would be to create scholarships that elite level wrestlers can apply to. We should also opportunities for need based grants or membership that are available to athletes that need finical assistance. </a:t>
            </a:r>
            <a:endParaRPr sz="1400" b="0" i="0" u="none" strike="noStrike" cap="none" dirty="0">
              <a:solidFill>
                <a:srgbClr val="000000"/>
              </a:solidFill>
              <a:latin typeface="Arial"/>
              <a:ea typeface="Arial"/>
              <a:cs typeface="Arial"/>
              <a:sym typeface="Arial"/>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Times New Roman"/>
              <a:ea typeface="Times New Roman"/>
              <a:cs typeface="Times New Roman"/>
              <a:sym typeface="Times New Roman"/>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Times New Roman"/>
              <a:ea typeface="Times New Roman"/>
              <a:cs typeface="Times New Roman"/>
              <a:sym typeface="Times New Roman"/>
            </a:endParaRPr>
          </a:p>
          <a:p>
            <a:pPr marL="285750" marR="0" lvl="0" indent="-17145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graphicFrame>
        <p:nvGraphicFramePr>
          <p:cNvPr id="754" name="Google Shape;754;p134"/>
          <p:cNvGraphicFramePr/>
          <p:nvPr/>
        </p:nvGraphicFramePr>
        <p:xfrm>
          <a:off x="0" y="616585"/>
          <a:ext cx="9144000" cy="4526900"/>
        </p:xfrm>
        <a:graphic>
          <a:graphicData uri="http://schemas.openxmlformats.org/drawingml/2006/table">
            <a:tbl>
              <a:tblPr>
                <a:noFill/>
                <a:tableStyleId>{CB438A2C-2D4F-4ADC-BCD2-D5EC05B107E4}</a:tableStyleId>
              </a:tblPr>
              <a:tblGrid>
                <a:gridCol w="8701550">
                  <a:extLst>
                    <a:ext uri="{9D8B030D-6E8A-4147-A177-3AD203B41FA5}">
                      <a16:colId xmlns:a16="http://schemas.microsoft.com/office/drawing/2014/main" val="20000"/>
                    </a:ext>
                  </a:extLst>
                </a:gridCol>
                <a:gridCol w="442450">
                  <a:extLst>
                    <a:ext uri="{9D8B030D-6E8A-4147-A177-3AD203B41FA5}">
                      <a16:colId xmlns:a16="http://schemas.microsoft.com/office/drawing/2014/main" val="20001"/>
                    </a:ext>
                  </a:extLst>
                </a:gridCol>
              </a:tblGrid>
              <a:tr h="4307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 Hosted international events and international opportunities are sufficient for all athletes with potential to represent the country.</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3.0</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307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2. Competitions are well structured at all levels (e.g., club/training center, regional, and national).</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3.3</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5150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3. USAW and their support mechanisms sufficiently assist in local and developmental events.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3.0</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1567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4. USAW attempts to integrate professional and amateur tournaments into a progressive plan of competitions gradually preparing athletes for peak performance at "elite events” (i.e. Olympic Games, World and US Championships).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3.3</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9785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5. USAW tries to coordinate all domestic and international competitions for all ages and levels, between and within all possible organizations.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en" sz="1100" u="none" strike="noStrike" cap="none">
                          <a:solidFill>
                            <a:schemeClr val="dk1"/>
                          </a:solidFill>
                          <a:latin typeface="Times New Roman"/>
                          <a:ea typeface="Times New Roman"/>
                          <a:cs typeface="Times New Roman"/>
                          <a:sym typeface="Times New Roman"/>
                        </a:rPr>
                        <a:t>3.2</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97857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6.  Event sponsorship incomes are used to develop competitions for all participation levels.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b="1" u="none" strike="noStrike" cap="none">
                          <a:solidFill>
                            <a:srgbClr val="FF0000"/>
                          </a:solidFill>
                          <a:latin typeface="Times New Roman"/>
                          <a:ea typeface="Times New Roman"/>
                          <a:cs typeface="Times New Roman"/>
                          <a:sym typeface="Times New Roman"/>
                        </a:rPr>
                        <a:t>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755" name="Google Shape;755;p134"/>
          <p:cNvSpPr/>
          <p:nvPr/>
        </p:nvSpPr>
        <p:spPr>
          <a:xfrm>
            <a:off x="845820" y="217181"/>
            <a:ext cx="7513275" cy="52322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600"/>
              <a:buFont typeface="Arial"/>
              <a:buNone/>
            </a:pPr>
            <a:r>
              <a:rPr lang="en" sz="1600" b="1" i="0" u="none" strike="noStrike" cap="none">
                <a:solidFill>
                  <a:schemeClr val="dk1"/>
                </a:solidFill>
                <a:latin typeface="Times New Roman"/>
                <a:ea typeface="Times New Roman"/>
                <a:cs typeface="Times New Roman"/>
                <a:sym typeface="Times New Roman"/>
              </a:rPr>
              <a:t>4. Competition Systems (Average ratings on a 5-point scale from 1-never to 5-always) </a:t>
            </a:r>
            <a:endParaRPr sz="9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88"/>
          <p:cNvSpPr txBox="1">
            <a:spLocks noGrp="1"/>
          </p:cNvSpPr>
          <p:nvPr>
            <p:ph type="title"/>
          </p:nvPr>
        </p:nvSpPr>
        <p:spPr>
          <a:xfrm>
            <a:off x="2353860" y="9958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Executive Summary</a:t>
            </a:r>
            <a:endParaRPr dirty="0"/>
          </a:p>
        </p:txBody>
      </p:sp>
      <p:sp>
        <p:nvSpPr>
          <p:cNvPr id="443" name="Google Shape;443;p88"/>
          <p:cNvSpPr txBox="1">
            <a:spLocks noGrp="1"/>
          </p:cNvSpPr>
          <p:nvPr>
            <p:ph type="body" idx="1"/>
          </p:nvPr>
        </p:nvSpPr>
        <p:spPr>
          <a:xfrm>
            <a:off x="311700" y="908634"/>
            <a:ext cx="8520600" cy="399102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400"/>
              <a:buNone/>
            </a:pPr>
            <a:r>
              <a:rPr lang="en" sz="1400" b="1">
                <a:solidFill>
                  <a:srgbClr val="000000"/>
                </a:solidFill>
              </a:rPr>
              <a:t>Membership/Participation</a:t>
            </a:r>
            <a:endParaRPr sz="14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-Overall sport participation has not increased in past 30 years.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-The growth of the population creates the potential for increased participation.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-There hasn’t been much increase in the overall participation in sports, while the population the USA population increases</a:t>
            </a:r>
            <a:r>
              <a:rPr lang="en" sz="1400" b="1">
                <a:solidFill>
                  <a:srgbClr val="000000"/>
                </a:solidFill>
              </a:rPr>
              <a:t>. </a:t>
            </a:r>
            <a:r>
              <a:rPr lang="en" sz="1100" b="1">
                <a:solidFill>
                  <a:srgbClr val="000000"/>
                </a:solidFill>
              </a:rPr>
              <a:t>NSGA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-In USA Wrestling participation in 2009 was 2,967 went to 3,045 in 2015. Which has only increased by 80 in 6 years. USA population has been increasing.</a:t>
            </a:r>
            <a:r>
              <a:rPr lang="en" sz="1400" b="1" i="1">
                <a:solidFill>
                  <a:srgbClr val="000000"/>
                </a:solidFill>
              </a:rPr>
              <a:t> </a:t>
            </a:r>
            <a:r>
              <a:rPr lang="en" sz="1100" b="1" i="1">
                <a:solidFill>
                  <a:srgbClr val="000000"/>
                </a:solidFill>
              </a:rPr>
              <a:t>National Sporting Goods Association (2016)</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-In 1988 the total membership was 90,658 and in 2019 the total population 259,414. The numbers have increased steadily over thirty years. </a:t>
            </a:r>
            <a:endParaRPr dirty="0"/>
          </a:p>
          <a:p>
            <a:pPr marL="0" lvl="0" indent="0" algn="l" rtl="0">
              <a:lnSpc>
                <a:spcPct val="100000"/>
              </a:lnSpc>
              <a:spcBef>
                <a:spcPts val="0"/>
              </a:spcBef>
              <a:spcAft>
                <a:spcPts val="0"/>
              </a:spcAft>
              <a:buClr>
                <a:srgbClr val="000000"/>
              </a:buClr>
              <a:buSzPts val="1100"/>
              <a:buNone/>
            </a:pPr>
            <a:r>
              <a:rPr lang="en" sz="1100" b="1" i="1">
                <a:solidFill>
                  <a:srgbClr val="000000"/>
                </a:solidFill>
              </a:rPr>
              <a:t>USA Wrestling Association (2019) USA Wrestling Membership Reports. Received in email by Shonne Vest on September 9, 2019</a:t>
            </a:r>
            <a:endParaRPr dirty="0"/>
          </a:p>
          <a:p>
            <a:pPr marL="0" lvl="0" indent="0" algn="l" rtl="0">
              <a:lnSpc>
                <a:spcPct val="100000"/>
              </a:lnSpc>
              <a:spcBef>
                <a:spcPts val="0"/>
              </a:spcBef>
              <a:spcAft>
                <a:spcPts val="0"/>
              </a:spcAft>
              <a:buClr>
                <a:srgbClr val="000000"/>
              </a:buClr>
              <a:buSzPts val="1100"/>
              <a:buNone/>
            </a:pPr>
            <a:endParaRPr sz="1100" dirty="0">
              <a:solidFill>
                <a:srgbClr val="000000"/>
              </a:solidFill>
            </a:endParaRPr>
          </a:p>
          <a:p>
            <a:pPr marL="0" lvl="0" indent="0" algn="l" rtl="0">
              <a:lnSpc>
                <a:spcPct val="100000"/>
              </a:lnSpc>
              <a:spcBef>
                <a:spcPts val="0"/>
              </a:spcBef>
              <a:spcAft>
                <a:spcPts val="0"/>
              </a:spcAft>
              <a:buClr>
                <a:srgbClr val="000000"/>
              </a:buClr>
              <a:buSzPts val="1400"/>
              <a:buNone/>
            </a:pPr>
            <a:r>
              <a:rPr lang="en" sz="1400">
                <a:solidFill>
                  <a:srgbClr val="000000"/>
                </a:solidFill>
              </a:rPr>
              <a:t>- USA wrestling total athlete membership has increased from the year 1988 by 2.6 times, where in 1988 it was 82,711 to 214,820 in 2019. It has a steady increase throughout 30 years. </a:t>
            </a:r>
            <a:endParaRPr dirty="0"/>
          </a:p>
          <a:p>
            <a:pPr marL="0" lvl="0" indent="0" algn="l" rtl="0">
              <a:lnSpc>
                <a:spcPct val="100000"/>
              </a:lnSpc>
              <a:spcBef>
                <a:spcPts val="0"/>
              </a:spcBef>
              <a:spcAft>
                <a:spcPts val="0"/>
              </a:spcAft>
              <a:buClr>
                <a:srgbClr val="000000"/>
              </a:buClr>
              <a:buSzPts val="1100"/>
              <a:buNone/>
            </a:pPr>
            <a:r>
              <a:rPr lang="en" sz="1100" b="1" i="1">
                <a:solidFill>
                  <a:srgbClr val="000000"/>
                </a:solidFill>
              </a:rPr>
              <a:t>USA Wrestling Association (2019) USA Wrestling Membership Reports. Received in email by Shonne Vest on September 9, 2019</a:t>
            </a:r>
            <a:endParaRPr sz="1100" dirty="0">
              <a:solidFill>
                <a:srgbClr val="000000"/>
              </a:solidFil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1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4: Coach Open Responses</a:t>
            </a:r>
            <a:endParaRPr dirty="0"/>
          </a:p>
        </p:txBody>
      </p:sp>
      <p:sp>
        <p:nvSpPr>
          <p:cNvPr id="761" name="Google Shape;761;p135"/>
          <p:cNvSpPr txBox="1">
            <a:spLocks noGrp="1"/>
          </p:cNvSpPr>
          <p:nvPr>
            <p:ph type="body" idx="1"/>
          </p:nvPr>
        </p:nvSpPr>
        <p:spPr>
          <a:xfrm>
            <a:off x="311700" y="1152475"/>
            <a:ext cx="8520600" cy="3764582"/>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100">
                <a:solidFill>
                  <a:schemeClr val="dk1"/>
                </a:solidFill>
              </a:rPr>
              <a:t>Coach #1 on 10/2/2019: “I have not seen USAW come in and help out the beginners unless it is for some inner-city publicity photo shoot. Nor have I seen them send a team of young kids to a foreign country, unless they are the top in the country. I understand that we want to win, but that is what we would be doing when we allow more kids to go and not just the top 3.” </a:t>
            </a:r>
            <a:r>
              <a:rPr lang="en" sz="1100">
                <a:solidFill>
                  <a:srgbClr val="FF0000"/>
                </a:solidFill>
              </a:rPr>
              <a:t>Element 4. Statement 1.</a:t>
            </a:r>
            <a:endParaRPr dirty="0"/>
          </a:p>
          <a:p>
            <a:pPr marL="457200" lvl="0" indent="-228600" algn="l" rtl="0">
              <a:lnSpc>
                <a:spcPct val="115000"/>
              </a:lnSpc>
              <a:spcBef>
                <a:spcPts val="0"/>
              </a:spcBef>
              <a:spcAft>
                <a:spcPts val="0"/>
              </a:spcAft>
              <a:buSzPts val="1800"/>
              <a:buNone/>
            </a:pPr>
            <a:endParaRPr sz="1100" dirty="0"/>
          </a:p>
          <a:p>
            <a:pPr marL="114300" lvl="0" indent="0" algn="l" rtl="0">
              <a:lnSpc>
                <a:spcPct val="115000"/>
              </a:lnSpc>
              <a:spcBef>
                <a:spcPts val="0"/>
              </a:spcBef>
              <a:spcAft>
                <a:spcPts val="0"/>
              </a:spcAft>
              <a:buSzPts val="1800"/>
              <a:buNone/>
            </a:pPr>
            <a:endParaRPr sz="1100" dirty="0"/>
          </a:p>
          <a:p>
            <a:pPr marL="457200" lvl="0" indent="-342900" algn="l" rtl="0">
              <a:lnSpc>
                <a:spcPct val="115000"/>
              </a:lnSpc>
              <a:spcBef>
                <a:spcPts val="0"/>
              </a:spcBef>
              <a:spcAft>
                <a:spcPts val="0"/>
              </a:spcAft>
              <a:buSzPts val="1800"/>
              <a:buChar char="●"/>
            </a:pPr>
            <a:r>
              <a:rPr lang="en" sz="1100">
                <a:solidFill>
                  <a:schemeClr val="dk1"/>
                </a:solidFill>
              </a:rPr>
              <a:t>Coach #16 on 10/3/2019: “One of the biggest barriers I've experienced is USAW's refusal to work with athletes or states that are not sanctioned by USAW.  If the goal is truly growing the sport, then everyone needs to make nice, put the politics aside and let a kid from PA attend a youth tournament in CT without having to pay for a full year membership to USAW.  You want to improve regionally then remove the barriers and let the kids roam and compete.” </a:t>
            </a:r>
            <a:r>
              <a:rPr lang="en" sz="1100">
                <a:solidFill>
                  <a:srgbClr val="FF0000"/>
                </a:solidFill>
              </a:rPr>
              <a:t>Element 4. Statement 3.</a:t>
            </a:r>
            <a:endParaRPr dirty="0"/>
          </a:p>
          <a:p>
            <a:pPr marL="457200" lvl="0" indent="-228600" algn="l" rtl="0">
              <a:lnSpc>
                <a:spcPct val="115000"/>
              </a:lnSpc>
              <a:spcBef>
                <a:spcPts val="0"/>
              </a:spcBef>
              <a:spcAft>
                <a:spcPts val="0"/>
              </a:spcAft>
              <a:buSzPts val="1800"/>
              <a:buNone/>
            </a:pPr>
            <a:endParaRPr sz="1100" dirty="0">
              <a:solidFill>
                <a:schemeClr val="dk1"/>
              </a:solidFill>
            </a:endParaRPr>
          </a:p>
          <a:p>
            <a:pPr marL="457200" lvl="0" indent="-228600" algn="l" rtl="0">
              <a:lnSpc>
                <a:spcPct val="115000"/>
              </a:lnSpc>
              <a:spcBef>
                <a:spcPts val="0"/>
              </a:spcBef>
              <a:spcAft>
                <a:spcPts val="0"/>
              </a:spcAft>
              <a:buSzPts val="1800"/>
              <a:buNone/>
            </a:pPr>
            <a:endParaRPr sz="1100" dirty="0">
              <a:solidFill>
                <a:schemeClr val="dk1"/>
              </a:solidFill>
            </a:endParaRPr>
          </a:p>
          <a:p>
            <a:pPr marL="457200" lvl="0" indent="-342900" algn="l" rtl="0">
              <a:lnSpc>
                <a:spcPct val="115000"/>
              </a:lnSpc>
              <a:spcBef>
                <a:spcPts val="0"/>
              </a:spcBef>
              <a:spcAft>
                <a:spcPts val="0"/>
              </a:spcAft>
              <a:buSzPts val="1800"/>
              <a:buChar char="●"/>
            </a:pPr>
            <a:r>
              <a:rPr lang="en" sz="1100">
                <a:solidFill>
                  <a:schemeClr val="dk1"/>
                </a:solidFill>
              </a:rPr>
              <a:t>Coach #41 on 10/4/2019: “I can only speak on the behalf of my independent wrestler who was ranked high in his area and there was ZERO support from anyone in the professional field.  The only support he had was colleges trying to recruit him. We as coaches have to track our athletes and I feel the wrestling world should be tracking the more elite wrestlers on their own just like the colleges do.  If this was happening there would be more elite wrestlers out competing at higher levels. Our Junior Olympics for Cross Country spot the elite runners and talk with them at races to pull them in.  Why is wrestling not doing the same?” </a:t>
            </a:r>
            <a:r>
              <a:rPr lang="en" sz="1100">
                <a:solidFill>
                  <a:srgbClr val="FF0000"/>
                </a:solidFill>
              </a:rPr>
              <a:t>Element 4. Statement 4.</a:t>
            </a:r>
            <a:endParaRPr dirty="0"/>
          </a:p>
          <a:p>
            <a:pPr marL="114300" lvl="0" indent="0" algn="l" rtl="0">
              <a:lnSpc>
                <a:spcPct val="115000"/>
              </a:lnSpc>
              <a:spcBef>
                <a:spcPts val="0"/>
              </a:spcBef>
              <a:spcAft>
                <a:spcPts val="0"/>
              </a:spcAft>
              <a:buSzPts val="1800"/>
              <a:buNone/>
            </a:pPr>
            <a:br>
              <a:rPr lang="en" sz="1100"/>
            </a:br>
            <a:endParaRPr sz="11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65"/>
        <p:cNvGrpSpPr/>
        <p:nvPr/>
      </p:nvGrpSpPr>
      <p:grpSpPr>
        <a:xfrm>
          <a:off x="0" y="0"/>
          <a:ext cx="0" cy="0"/>
          <a:chOff x="0" y="0"/>
          <a:chExt cx="0" cy="0"/>
        </a:xfrm>
      </p:grpSpPr>
      <p:sp>
        <p:nvSpPr>
          <p:cNvPr id="766" name="Google Shape;766;p136"/>
          <p:cNvSpPr txBox="1">
            <a:spLocks noGrp="1"/>
          </p:cNvSpPr>
          <p:nvPr>
            <p:ph type="title"/>
          </p:nvPr>
        </p:nvSpPr>
        <p:spPr>
          <a:xfrm>
            <a:off x="311700" y="209551"/>
            <a:ext cx="8520600" cy="83704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600" b="1"/>
              <a:t>Element 4. </a:t>
            </a:r>
            <a:r>
              <a:rPr lang="en" sz="1600" i="1"/>
              <a:t>Competition system</a:t>
            </a:r>
            <a:br>
              <a:rPr lang="en" sz="1600"/>
            </a:br>
            <a:r>
              <a:rPr lang="en" sz="1600" b="1"/>
              <a:t>Statement 6: </a:t>
            </a:r>
            <a:r>
              <a:rPr lang="en" sz="1600" i="1"/>
              <a:t>Event sponsorship incomes are used to develop competitions for all participation levels. </a:t>
            </a:r>
            <a:br>
              <a:rPr lang="en" sz="1400"/>
            </a:br>
            <a:endParaRPr sz="1400" dirty="0"/>
          </a:p>
        </p:txBody>
      </p:sp>
      <p:sp>
        <p:nvSpPr>
          <p:cNvPr id="767" name="Google Shape;767;p136"/>
          <p:cNvSpPr txBox="1">
            <a:spLocks noGrp="1"/>
          </p:cNvSpPr>
          <p:nvPr>
            <p:ph type="body" idx="1"/>
          </p:nvPr>
        </p:nvSpPr>
        <p:spPr>
          <a:xfrm>
            <a:off x="311700" y="1282074"/>
            <a:ext cx="8520600" cy="3651875"/>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600">
                <a:solidFill>
                  <a:schemeClr val="dk1"/>
                </a:solidFill>
              </a:rPr>
              <a:t>Administrator 7/G said on December 2, 2019, </a:t>
            </a:r>
            <a:r>
              <a:rPr lang="en" sz="1600" i="1">
                <a:solidFill>
                  <a:schemeClr val="dk1"/>
                </a:solidFill>
              </a:rPr>
              <a:t>“I believe it is important to offer a more advertisement of requirements to make national teams at the High School and kid’s levels would be helpful. To be able to provide and help build up the states from hosting events. We need more sponsorships to be able to expand more. “</a:t>
            </a:r>
            <a:endParaRPr dirty="0"/>
          </a:p>
          <a:p>
            <a:pPr marL="457200" lvl="0" indent="-228600" algn="l" rtl="0">
              <a:lnSpc>
                <a:spcPct val="115000"/>
              </a:lnSpc>
              <a:spcBef>
                <a:spcPts val="0"/>
              </a:spcBef>
              <a:spcAft>
                <a:spcPts val="0"/>
              </a:spcAft>
              <a:buSzPts val="1800"/>
              <a:buNone/>
            </a:pPr>
            <a:endParaRPr sz="1600" dirty="0">
              <a:solidFill>
                <a:schemeClr val="dk1"/>
              </a:solidFill>
            </a:endParaRPr>
          </a:p>
          <a:p>
            <a:pPr marL="457200" lvl="0" indent="-342900" algn="l" rtl="0">
              <a:lnSpc>
                <a:spcPct val="115000"/>
              </a:lnSpc>
              <a:spcBef>
                <a:spcPts val="0"/>
              </a:spcBef>
              <a:spcAft>
                <a:spcPts val="0"/>
              </a:spcAft>
              <a:buSzPts val="1800"/>
              <a:buChar char="●"/>
            </a:pPr>
            <a:r>
              <a:rPr lang="en" sz="1600">
                <a:solidFill>
                  <a:schemeClr val="dk1"/>
                </a:solidFill>
              </a:rPr>
              <a:t>This was scaled </a:t>
            </a:r>
            <a:r>
              <a:rPr lang="en" sz="1600">
                <a:solidFill>
                  <a:srgbClr val="FF0000"/>
                </a:solidFill>
              </a:rPr>
              <a:t>2.8 </a:t>
            </a:r>
            <a:r>
              <a:rPr lang="en" sz="1600">
                <a:solidFill>
                  <a:schemeClr val="dk1"/>
                </a:solidFill>
              </a:rPr>
              <a:t>out of 5 being the lowest compared to the rest. There should be more advertisement of requirements to make high school team national. The recommendation I would give is to offer more advertisements in the lower level being able to help the kids, where kids can be scouted to go to different colleges and universities. Sponsorship should be expanded especially under education student athletes. </a:t>
            </a:r>
            <a:endParaRPr dirty="0"/>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graphicFrame>
        <p:nvGraphicFramePr>
          <p:cNvPr id="772" name="Google Shape;772;p137"/>
          <p:cNvGraphicFramePr/>
          <p:nvPr/>
        </p:nvGraphicFramePr>
        <p:xfrm>
          <a:off x="0" y="745197"/>
          <a:ext cx="9144000" cy="4398275"/>
        </p:xfrm>
        <a:graphic>
          <a:graphicData uri="http://schemas.openxmlformats.org/drawingml/2006/table">
            <a:tbl>
              <a:tblPr>
                <a:noFill/>
                <a:tableStyleId>{CB438A2C-2D4F-4ADC-BCD2-D5EC05B107E4}</a:tableStyleId>
              </a:tblPr>
              <a:tblGrid>
                <a:gridCol w="8701550">
                  <a:extLst>
                    <a:ext uri="{9D8B030D-6E8A-4147-A177-3AD203B41FA5}">
                      <a16:colId xmlns:a16="http://schemas.microsoft.com/office/drawing/2014/main" val="20000"/>
                    </a:ext>
                  </a:extLst>
                </a:gridCol>
                <a:gridCol w="442450">
                  <a:extLst>
                    <a:ext uri="{9D8B030D-6E8A-4147-A177-3AD203B41FA5}">
                      <a16:colId xmlns:a16="http://schemas.microsoft.com/office/drawing/2014/main" val="20001"/>
                    </a:ext>
                  </a:extLst>
                </a:gridCol>
              </a:tblGrid>
              <a:tr h="668425">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1. All specialists engaged in the development of wrestling are well educated for their roles - from grass roots volunteer instructors to high performance managers, coaches, referees, physicians, nutritionists, psychologists, etc.</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3.0</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768950">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2. USAW fosters research on all important aspects of wrestling development (from training methods and nutrition to event and facility management).</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3.5</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877250">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3. Principles of sportsman like conduct and Olympism are communicated well (e.g., through mass media, school education, and through the arts as part of track and field events).</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3.3</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01825">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4. Research results are well communicated to coaches (e.g., by research institutes, universities, USAW).</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 sz="1200" b="1" u="none" strike="noStrike" cap="none">
                          <a:solidFill>
                            <a:srgbClr val="FF0000"/>
                          </a:solidFill>
                          <a:latin typeface="Times New Roman"/>
                          <a:ea typeface="Times New Roman"/>
                          <a:cs typeface="Times New Roman"/>
                          <a:sym typeface="Times New Roman"/>
                        </a:rPr>
                        <a:t>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912875">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5. Communication by the USAW contributes to national values and identity by inspiring participants to strive for excellence, to show the best results and character in the world.</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3.3</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68950">
                <a:tc>
                  <a:txBody>
                    <a:bodyPr/>
                    <a:lstStyle/>
                    <a:p>
                      <a:pPr marL="0" marR="0" lvl="0" indent="0" algn="l" rtl="0">
                        <a:lnSpc>
                          <a:spcPct val="115000"/>
                        </a:lnSpc>
                        <a:spcBef>
                          <a:spcPts val="0"/>
                        </a:spcBef>
                        <a:spcAft>
                          <a:spcPts val="0"/>
                        </a:spcAft>
                        <a:buClr>
                          <a:srgbClr val="000000"/>
                        </a:buClr>
                        <a:buSzPts val="1050"/>
                        <a:buFont typeface="Arial"/>
                        <a:buNone/>
                      </a:pPr>
                      <a:r>
                        <a:rPr lang="en" sz="1050" b="1" i="0" u="none" strike="noStrike" cap="none">
                          <a:solidFill>
                            <a:schemeClr val="dk1"/>
                          </a:solidFill>
                          <a:latin typeface="Times New Roman"/>
                          <a:ea typeface="Times New Roman"/>
                          <a:cs typeface="Times New Roman"/>
                          <a:sym typeface="Times New Roman"/>
                        </a:rPr>
                        <a:t>6. USAW provides vision and leadership in improving all aspects of the participants' well-being through wrestling (e.g., physical, social, emotional, mental, spiritual, and environmental/ecological).</a:t>
                      </a:r>
                      <a:endParaRPr sz="105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3.2</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773" name="Google Shape;773;p137"/>
          <p:cNvSpPr/>
          <p:nvPr/>
        </p:nvSpPr>
        <p:spPr>
          <a:xfrm>
            <a:off x="541020" y="104988"/>
            <a:ext cx="8335615" cy="55399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r>
              <a:rPr lang="en" sz="1800" b="1" i="0" u="none" strike="noStrike" cap="none">
                <a:solidFill>
                  <a:schemeClr val="dk1"/>
                </a:solidFill>
                <a:latin typeface="Times New Roman"/>
                <a:ea typeface="Times New Roman"/>
                <a:cs typeface="Times New Roman"/>
                <a:sym typeface="Times New Roman"/>
              </a:rPr>
              <a:t>5. Intellectual Services (Average ratings on a 5-point scale from 1-never to 5-always) </a:t>
            </a:r>
            <a:endParaRPr sz="10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1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5: Coach Open Responses</a:t>
            </a:r>
            <a:endParaRPr dirty="0"/>
          </a:p>
        </p:txBody>
      </p:sp>
      <p:sp>
        <p:nvSpPr>
          <p:cNvPr id="779" name="Google Shape;779;p138"/>
          <p:cNvSpPr txBox="1">
            <a:spLocks noGrp="1"/>
          </p:cNvSpPr>
          <p:nvPr>
            <p:ph type="body" idx="1"/>
          </p:nvPr>
        </p:nvSpPr>
        <p:spPr>
          <a:xfrm>
            <a:off x="311699" y="1152474"/>
            <a:ext cx="8720157" cy="3790461"/>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200">
                <a:solidFill>
                  <a:schemeClr val="dk1"/>
                </a:solidFill>
              </a:rPr>
              <a:t>Coach #12 on 10/4/2019: “The biggest issue is that wrestling is not well known by the uninitiated. Our sport is arcane and requires patience to understand it and appreciate it. Additionally, as a coach I would like to see more research studies, and it would be nice if they were compiled in a place and written format that would be easily accessible.” </a:t>
            </a:r>
            <a:r>
              <a:rPr lang="en" sz="1200">
                <a:solidFill>
                  <a:srgbClr val="FF0000"/>
                </a:solidFill>
              </a:rPr>
              <a:t>Element 5. Statement 4.</a:t>
            </a:r>
            <a:endParaRPr dirty="0"/>
          </a:p>
          <a:p>
            <a:pPr marL="457200" lvl="0" indent="-228600" algn="l" rtl="0">
              <a:lnSpc>
                <a:spcPct val="115000"/>
              </a:lnSpc>
              <a:spcBef>
                <a:spcPts val="0"/>
              </a:spcBef>
              <a:spcAft>
                <a:spcPts val="0"/>
              </a:spcAft>
              <a:buSzPts val="1800"/>
              <a:buNone/>
            </a:pPr>
            <a:endParaRPr sz="1200" dirty="0">
              <a:solidFill>
                <a:srgbClr val="FF0000"/>
              </a:solidFill>
            </a:endParaRPr>
          </a:p>
          <a:p>
            <a:pPr marL="114300" lvl="0" indent="0" algn="l" rtl="0">
              <a:lnSpc>
                <a:spcPct val="115000"/>
              </a:lnSpc>
              <a:spcBef>
                <a:spcPts val="0"/>
              </a:spcBef>
              <a:spcAft>
                <a:spcPts val="0"/>
              </a:spcAft>
              <a:buSzPts val="1800"/>
              <a:buNone/>
            </a:pPr>
            <a:endParaRPr sz="1200" dirty="0"/>
          </a:p>
          <a:p>
            <a:pPr marL="457200" lvl="0" indent="-342900" algn="l" rtl="0">
              <a:lnSpc>
                <a:spcPct val="115000"/>
              </a:lnSpc>
              <a:spcBef>
                <a:spcPts val="0"/>
              </a:spcBef>
              <a:spcAft>
                <a:spcPts val="0"/>
              </a:spcAft>
              <a:buSzPts val="1800"/>
              <a:buChar char="●"/>
            </a:pPr>
            <a:r>
              <a:rPr lang="en" sz="1200">
                <a:solidFill>
                  <a:schemeClr val="dk1"/>
                </a:solidFill>
              </a:rPr>
              <a:t>Coach #16 on 10/4/2019: “USAW doesn't have a spokesperson (that I'm aware of). You have all kinds of recognizable faces. Get someone people recognize (Taylor, Dake, Burroughs) and have them take 15 mins and do some PSA's for wrestling that explain what USAW is all about.  You have zero public relations.  People don't even know what principles USAW promotes other than what the local youth or HS coach tells them.  You have NO presence. Even among the participants in the sport!” </a:t>
            </a:r>
            <a:r>
              <a:rPr lang="en" sz="1200">
                <a:solidFill>
                  <a:srgbClr val="FF0000"/>
                </a:solidFill>
              </a:rPr>
              <a:t>Element 5. Statement 6.</a:t>
            </a:r>
            <a:endParaRPr dirty="0"/>
          </a:p>
          <a:p>
            <a:pPr marL="114300" lvl="0" indent="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342900" algn="l" rtl="0">
              <a:lnSpc>
                <a:spcPct val="115000"/>
              </a:lnSpc>
              <a:spcBef>
                <a:spcPts val="0"/>
              </a:spcBef>
              <a:spcAft>
                <a:spcPts val="0"/>
              </a:spcAft>
              <a:buSzPts val="1800"/>
              <a:buChar char="●"/>
            </a:pPr>
            <a:r>
              <a:rPr lang="en" sz="1200">
                <a:solidFill>
                  <a:schemeClr val="dk1"/>
                </a:solidFill>
              </a:rPr>
              <a:t>Coach #66 on 10/2/2019: “USA Wrestling has not shown to be open to views outside of a certain clique or level of coaching.  It is difficult for those outside of the system to have access.” </a:t>
            </a:r>
            <a:r>
              <a:rPr lang="en" sz="1200">
                <a:solidFill>
                  <a:srgbClr val="FF0000"/>
                </a:solidFill>
              </a:rPr>
              <a:t>Element 5. Statement 6.</a:t>
            </a:r>
            <a:endParaRPr dirty="0"/>
          </a:p>
          <a:p>
            <a:pPr marL="114300" lvl="0" indent="0" algn="l" rtl="0">
              <a:lnSpc>
                <a:spcPct val="115000"/>
              </a:lnSpc>
              <a:spcBef>
                <a:spcPts val="0"/>
              </a:spcBef>
              <a:spcAft>
                <a:spcPts val="0"/>
              </a:spcAft>
              <a:buSzPts val="1800"/>
              <a:buNone/>
            </a:pPr>
            <a:endParaRPr sz="1100" dirty="0"/>
          </a:p>
          <a:p>
            <a:pPr marL="457200" lvl="0" indent="-228600" algn="l" rtl="0">
              <a:lnSpc>
                <a:spcPct val="115000"/>
              </a:lnSpc>
              <a:spcBef>
                <a:spcPts val="0"/>
              </a:spcBef>
              <a:spcAft>
                <a:spcPts val="0"/>
              </a:spcAft>
              <a:buSzPts val="1800"/>
              <a:buNone/>
            </a:pPr>
            <a:endParaRPr sz="1100" dirty="0"/>
          </a:p>
          <a:p>
            <a:pPr marL="114300" lvl="0" indent="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139"/>
          <p:cNvSpPr txBox="1">
            <a:spLocks noGrp="1"/>
          </p:cNvSpPr>
          <p:nvPr>
            <p:ph type="title"/>
          </p:nvPr>
        </p:nvSpPr>
        <p:spPr>
          <a:xfrm>
            <a:off x="311700" y="2735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600" b="1"/>
              <a:t>Element 5. </a:t>
            </a:r>
            <a:r>
              <a:rPr lang="en" sz="1600" i="1"/>
              <a:t>Intellectual Services </a:t>
            </a:r>
            <a:br>
              <a:rPr lang="en" sz="1600"/>
            </a:br>
            <a:r>
              <a:rPr lang="en" sz="1600" b="1"/>
              <a:t>Statement 4</a:t>
            </a:r>
            <a:r>
              <a:rPr lang="en" sz="2000" b="1"/>
              <a:t>: </a:t>
            </a:r>
            <a:r>
              <a:rPr lang="en" sz="1600" i="1"/>
              <a:t>Research results are well communicated to coaches (e.g., by research institutes, universities, USAW)</a:t>
            </a:r>
            <a:br>
              <a:rPr lang="en" sz="1600" i="1"/>
            </a:br>
            <a:endParaRPr sz="1200" i="1" dirty="0"/>
          </a:p>
        </p:txBody>
      </p:sp>
      <p:sp>
        <p:nvSpPr>
          <p:cNvPr id="785" name="Google Shape;785;p139"/>
          <p:cNvSpPr txBox="1">
            <a:spLocks noGrp="1"/>
          </p:cNvSpPr>
          <p:nvPr>
            <p:ph type="body" idx="1"/>
          </p:nvPr>
        </p:nvSpPr>
        <p:spPr>
          <a:xfrm>
            <a:off x="311700" y="1282075"/>
            <a:ext cx="8520600" cy="358785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400">
                <a:solidFill>
                  <a:schemeClr val="dk1"/>
                </a:solidFill>
              </a:rPr>
              <a:t>Administrator 7/G said on December 2, 2019, </a:t>
            </a:r>
            <a:r>
              <a:rPr lang="en" sz="1400" i="1">
                <a:solidFill>
                  <a:schemeClr val="dk1"/>
                </a:solidFill>
              </a:rPr>
              <a:t>“Communicating to the states, coaches and athlete’s parents needs work. I believe it is important to get back to the face to face conversation instead of having video formats. It is better to have more people going to the events, so they can see the overall vision of the organization. Coaches are so passionate for what they do, and they want for people to have that face to face interaction.”</a:t>
            </a:r>
            <a:endParaRPr dirty="0"/>
          </a:p>
          <a:p>
            <a:pPr marL="457200" lvl="0" indent="-22860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I do agree with him in the form of it is important to have a connection with the athlete’s parents and making sure the coaches formally meet them in person. Communication with every single person in the institution or in the program. Yes, this generation is all about the technology, but it is so much better when it is face to face. It was scaled to being </a:t>
            </a:r>
            <a:r>
              <a:rPr lang="en" sz="1400">
                <a:solidFill>
                  <a:srgbClr val="FF0000"/>
                </a:solidFill>
              </a:rPr>
              <a:t>2.8</a:t>
            </a:r>
            <a:r>
              <a:rPr lang="en" sz="1400">
                <a:solidFill>
                  <a:schemeClr val="dk1"/>
                </a:solidFill>
              </a:rPr>
              <a:t> out of 5, which was the lowest in this element. The recommendation I would give would be to increase in the lack of communication to different places and people like the athlete’s parents. It is important for coaches to have an interaction in person with the parents. With face to face, people gain trust from the parents and other people. </a:t>
            </a:r>
            <a:endParaRPr dirty="0"/>
          </a:p>
          <a:p>
            <a:pPr marL="457200" lvl="0" indent="-228600" algn="l" rtl="0">
              <a:lnSpc>
                <a:spcPct val="115000"/>
              </a:lnSpc>
              <a:spcBef>
                <a:spcPts val="0"/>
              </a:spcBef>
              <a:spcAft>
                <a:spcPts val="0"/>
              </a:spcAft>
              <a:buSzPts val="1800"/>
              <a:buNone/>
            </a:pPr>
            <a:endParaRPr sz="14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pic>
        <p:nvPicPr>
          <p:cNvPr id="790" name="Google Shape;790;p140"/>
          <p:cNvPicPr preferRelativeResize="0"/>
          <p:nvPr/>
        </p:nvPicPr>
        <p:blipFill rotWithShape="1">
          <a:blip r:embed="rId3">
            <a:alphaModFix/>
          </a:blip>
          <a:srcRect/>
          <a:stretch/>
        </p:blipFill>
        <p:spPr>
          <a:xfrm>
            <a:off x="274739" y="128844"/>
            <a:ext cx="7629741" cy="612836"/>
          </a:xfrm>
          <a:prstGeom prst="rect">
            <a:avLst/>
          </a:prstGeom>
          <a:noFill/>
          <a:ln>
            <a:noFill/>
          </a:ln>
        </p:spPr>
      </p:pic>
      <p:graphicFrame>
        <p:nvGraphicFramePr>
          <p:cNvPr id="791" name="Google Shape;791;p140"/>
          <p:cNvGraphicFramePr/>
          <p:nvPr/>
        </p:nvGraphicFramePr>
        <p:xfrm>
          <a:off x="0" y="741680"/>
          <a:ext cx="9144000" cy="4368825"/>
        </p:xfrm>
        <a:graphic>
          <a:graphicData uri="http://schemas.openxmlformats.org/drawingml/2006/table">
            <a:tbl>
              <a:tblPr>
                <a:noFill/>
                <a:tableStyleId>{CB438A2C-2D4F-4ADC-BCD2-D5EC05B107E4}</a:tableStyleId>
              </a:tblPr>
              <a:tblGrid>
                <a:gridCol w="8697950">
                  <a:extLst>
                    <a:ext uri="{9D8B030D-6E8A-4147-A177-3AD203B41FA5}">
                      <a16:colId xmlns:a16="http://schemas.microsoft.com/office/drawing/2014/main" val="20000"/>
                    </a:ext>
                  </a:extLst>
                </a:gridCol>
                <a:gridCol w="446050">
                  <a:extLst>
                    <a:ext uri="{9D8B030D-6E8A-4147-A177-3AD203B41FA5}">
                      <a16:colId xmlns:a16="http://schemas.microsoft.com/office/drawing/2014/main" val="20001"/>
                    </a:ext>
                  </a:extLst>
                </a:gridCol>
              </a:tblGrid>
              <a:tr h="5089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1.  Support for wrestling development is adequate from various levels of government.</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b="1" u="none" strike="noStrike" cap="none">
                          <a:solidFill>
                            <a:srgbClr val="FF0000"/>
                          </a:solidFill>
                          <a:latin typeface="Times New Roman"/>
                          <a:ea typeface="Times New Roman"/>
                          <a:cs typeface="Times New Roman"/>
                          <a:sym typeface="Times New Roman"/>
                        </a:rPr>
                        <a:t>2.2</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8554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2. Sufficient help is obtained from USAW and other national governing bodies of wrestling that provide coach education and certification.</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3.1</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5995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3. Role of clubs/community programs in wrestling development is sound/strong.</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3.1</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90025">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4.</a:t>
                      </a:r>
                      <a:r>
                        <a:rPr lang="en" sz="1100" b="1" i="1" u="none" strike="noStrike" cap="none">
                          <a:solidFill>
                            <a:schemeClr val="dk1"/>
                          </a:solidFill>
                          <a:latin typeface="Times New Roman"/>
                          <a:ea typeface="Times New Roman"/>
                          <a:cs typeface="Times New Roman"/>
                          <a:sym typeface="Times New Roman"/>
                        </a:rPr>
                        <a:t> </a:t>
                      </a:r>
                      <a:r>
                        <a:rPr lang="en" sz="1100" b="1" i="0" u="none" strike="noStrike" cap="none">
                          <a:solidFill>
                            <a:schemeClr val="dk1"/>
                          </a:solidFill>
                          <a:latin typeface="Times New Roman"/>
                          <a:ea typeface="Times New Roman"/>
                          <a:cs typeface="Times New Roman"/>
                          <a:sym typeface="Times New Roman"/>
                        </a:rPr>
                        <a:t>Wrestling is well supported by educational sector (e.g., schools, colleges, universities).</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2.6</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97390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5. Cooperation with agencies outside of sport industry (e.g., medical, scientific, military, philanthropic and sponsoring organizations, lotteries) is in place.</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680600">
                <a:tc>
                  <a:txBody>
                    <a:bodyPr/>
                    <a:lstStyle/>
                    <a:p>
                      <a:pPr marL="0" marR="0" lvl="0" indent="0" algn="l" rtl="0">
                        <a:lnSpc>
                          <a:spcPct val="115000"/>
                        </a:lnSpc>
                        <a:spcBef>
                          <a:spcPts val="0"/>
                        </a:spcBef>
                        <a:spcAft>
                          <a:spcPts val="0"/>
                        </a:spcAft>
                        <a:buClr>
                          <a:srgbClr val="000000"/>
                        </a:buClr>
                        <a:buSzPts val="1100"/>
                        <a:buFont typeface="Arial"/>
                        <a:buNone/>
                      </a:pPr>
                      <a:r>
                        <a:rPr lang="en" sz="1100" b="1" i="0" u="none" strike="noStrike" cap="none">
                          <a:solidFill>
                            <a:schemeClr val="dk1"/>
                          </a:solidFill>
                          <a:latin typeface="Times New Roman"/>
                          <a:ea typeface="Times New Roman"/>
                          <a:cs typeface="Times New Roman"/>
                          <a:sym typeface="Times New Roman"/>
                        </a:rPr>
                        <a:t>6. USAW influences media coverage and popularity of wrestling to increase support from the society.</a:t>
                      </a:r>
                      <a:endParaRPr sz="11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latin typeface="Times New Roman"/>
                          <a:ea typeface="Times New Roman"/>
                          <a:cs typeface="Times New Roman"/>
                          <a:sym typeface="Times New Roman"/>
                        </a:rPr>
                        <a:t>2.4</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14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6: Coach Open Responses</a:t>
            </a:r>
            <a:endParaRPr dirty="0"/>
          </a:p>
        </p:txBody>
      </p:sp>
      <p:sp>
        <p:nvSpPr>
          <p:cNvPr id="797" name="Google Shape;797;p141"/>
          <p:cNvSpPr txBox="1">
            <a:spLocks noGrp="1"/>
          </p:cNvSpPr>
          <p:nvPr>
            <p:ph type="body" idx="1"/>
          </p:nvPr>
        </p:nvSpPr>
        <p:spPr>
          <a:xfrm>
            <a:off x="224287" y="1017725"/>
            <a:ext cx="8608013" cy="3919857"/>
          </a:xfrm>
          <a:prstGeom prst="rect">
            <a:avLst/>
          </a:prstGeom>
          <a:noFill/>
          <a:ln>
            <a:noFill/>
          </a:ln>
        </p:spPr>
        <p:txBody>
          <a:bodyPr spcFirstLastPara="1" wrap="square" lIns="91425" tIns="91425" rIns="91425" bIns="91425" anchor="t" anchorCtr="0">
            <a:noAutofit/>
          </a:bodyPr>
          <a:lstStyle/>
          <a:p>
            <a:pPr marL="114300" lvl="0" indent="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SzPts val="1800"/>
              <a:buChar char="●"/>
            </a:pPr>
            <a:r>
              <a:rPr lang="en" sz="1200">
                <a:solidFill>
                  <a:schemeClr val="dk1"/>
                </a:solidFill>
              </a:rPr>
              <a:t>Coach #90 on 10/5/2019: “Education at the school administration levels. What do I mean? I think what hurts our sport is the unknown of school administrators Athletic Department Heads, Principals and Superintendents they all know and understand Baseball, Football, Soccer and Basketball or other big money making sports. When it comes to wrestling, they don't know or understand what the school or the kid gets out of it. We need to educate why kids need wrestling in their lives these days when there is no discipline in sports these days and the training it takes to do this sport. We need to simply educate them.”</a:t>
            </a:r>
            <a:r>
              <a:rPr lang="en" sz="1200">
                <a:solidFill>
                  <a:srgbClr val="FF0000"/>
                </a:solidFill>
              </a:rPr>
              <a:t> Element 6. Statement 4.</a:t>
            </a:r>
            <a:endParaRPr dirty="0"/>
          </a:p>
          <a:p>
            <a:pPr marL="114300" lvl="0" indent="0" algn="l" rtl="0">
              <a:lnSpc>
                <a:spcPct val="115000"/>
              </a:lnSpc>
              <a:spcBef>
                <a:spcPts val="0"/>
              </a:spcBef>
              <a:spcAft>
                <a:spcPts val="0"/>
              </a:spcAft>
              <a:buSzPts val="1800"/>
              <a:buNone/>
            </a:pPr>
            <a:endParaRPr sz="1200" dirty="0">
              <a:solidFill>
                <a:srgbClr val="FF0000"/>
              </a:solidFill>
            </a:endParaRPr>
          </a:p>
          <a:p>
            <a:pPr marL="457200" lvl="0" indent="-342900" algn="l" rtl="0">
              <a:lnSpc>
                <a:spcPct val="115000"/>
              </a:lnSpc>
              <a:spcBef>
                <a:spcPts val="0"/>
              </a:spcBef>
              <a:spcAft>
                <a:spcPts val="0"/>
              </a:spcAft>
              <a:buSzPts val="1800"/>
              <a:buChar char="●"/>
            </a:pPr>
            <a:r>
              <a:rPr lang="en" sz="1200">
                <a:solidFill>
                  <a:schemeClr val="dk1"/>
                </a:solidFill>
              </a:rPr>
              <a:t>Coach #46 on 10/2/2019: “Wrestling is too divided between governing bodies and not enough college wrestling in all parts of the country which determines success...Outside of the area surrounding Oklahoma to Iowa to Penn State” </a:t>
            </a:r>
            <a:r>
              <a:rPr lang="en" sz="1200">
                <a:solidFill>
                  <a:srgbClr val="FF0000"/>
                </a:solidFill>
              </a:rPr>
              <a:t>Element 6. Statement 4.</a:t>
            </a:r>
            <a:endParaRPr dirty="0"/>
          </a:p>
          <a:p>
            <a:pPr marL="114300" lvl="0" indent="0" algn="l" rtl="0">
              <a:lnSpc>
                <a:spcPct val="115000"/>
              </a:lnSpc>
              <a:spcBef>
                <a:spcPts val="0"/>
              </a:spcBef>
              <a:spcAft>
                <a:spcPts val="0"/>
              </a:spcAft>
              <a:buSzPts val="1800"/>
              <a:buNone/>
            </a:pPr>
            <a:endParaRPr sz="1200" dirty="0"/>
          </a:p>
          <a:p>
            <a:pPr marL="457200" lvl="0" indent="-342900" algn="l" rtl="0">
              <a:lnSpc>
                <a:spcPct val="115000"/>
              </a:lnSpc>
              <a:spcBef>
                <a:spcPts val="0"/>
              </a:spcBef>
              <a:spcAft>
                <a:spcPts val="0"/>
              </a:spcAft>
              <a:buSzPts val="1800"/>
              <a:buChar char="●"/>
            </a:pPr>
            <a:r>
              <a:rPr lang="en" sz="1200">
                <a:solidFill>
                  <a:schemeClr val="dk1"/>
                </a:solidFill>
              </a:rPr>
              <a:t>Coach #84 on 10/4/2019: “Wrestling gets zero publicity. We had two men and two women just recently win world gold medals and numerous others take home silver and bronze. Nothing was said, absolute zero coverage on major TV networks. No parades, no Whitehouse meeting, just a pat on the back. Many times kids don't even know the sport exist until middles school or high school at which point, they are very reluctant to try a new sport. USA needs to contact TV networks and other various media outlets to start getting our great athletes the recognition they deserve.”</a:t>
            </a:r>
            <a:r>
              <a:rPr lang="en" sz="1200"/>
              <a:t> </a:t>
            </a:r>
            <a:r>
              <a:rPr lang="en" sz="1200">
                <a:solidFill>
                  <a:srgbClr val="FF0000"/>
                </a:solidFill>
              </a:rPr>
              <a:t>Element 6. Statement 6. </a:t>
            </a:r>
            <a:endParaRPr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14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6: Coach Open Responses Continued… </a:t>
            </a:r>
            <a:endParaRPr dirty="0"/>
          </a:p>
        </p:txBody>
      </p:sp>
      <p:sp>
        <p:nvSpPr>
          <p:cNvPr id="803" name="Google Shape;803;p14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200">
                <a:solidFill>
                  <a:schemeClr val="dk1"/>
                </a:solidFill>
              </a:rPr>
              <a:t>Coach #100 on 10/4/2019: “There is a distinct lack of media coverage for the sport. Unless you are involved with wrestling and know about flow wrestling or track wrestling you rarely get to see it on television. A partnership with an organization like the UFC to promote wrestling and get it televised would help increase the popularity and revenue the sport would generate.” </a:t>
            </a:r>
            <a:r>
              <a:rPr lang="en" sz="1200">
                <a:solidFill>
                  <a:srgbClr val="FF0000"/>
                </a:solidFill>
              </a:rPr>
              <a:t>Element 6. Statement 6. </a:t>
            </a:r>
            <a:endParaRPr dirty="0"/>
          </a:p>
          <a:p>
            <a:pPr marL="457200" lvl="0" indent="-228600" algn="l" rtl="0">
              <a:lnSpc>
                <a:spcPct val="115000"/>
              </a:lnSpc>
              <a:spcBef>
                <a:spcPts val="0"/>
              </a:spcBef>
              <a:spcAft>
                <a:spcPts val="0"/>
              </a:spcAft>
              <a:buSzPts val="1800"/>
              <a:buNone/>
            </a:pPr>
            <a:endParaRPr sz="1200" dirty="0">
              <a:solidFill>
                <a:srgbClr val="FF0000"/>
              </a:solidFill>
            </a:endParaRPr>
          </a:p>
          <a:p>
            <a:pPr marL="457200" lvl="0" indent="-342900" algn="l" rtl="0">
              <a:lnSpc>
                <a:spcPct val="115000"/>
              </a:lnSpc>
              <a:spcBef>
                <a:spcPts val="0"/>
              </a:spcBef>
              <a:spcAft>
                <a:spcPts val="0"/>
              </a:spcAft>
              <a:buSzPts val="1800"/>
              <a:buChar char="●"/>
            </a:pPr>
            <a:r>
              <a:rPr lang="en" sz="1200">
                <a:solidFill>
                  <a:schemeClr val="dk1"/>
                </a:solidFill>
              </a:rPr>
              <a:t>Coach #87 on 10/4/2019: “Wrestling is not a visible sport on TV as others are.  With the rules for different styles of wrestling staying similar over the past few years, the opportunity to understand scoring while viewing is increasing. The sport must continue to push to get more coverage.  Having 40,000 at this year's NCAA tournament is a step in the right direction.” </a:t>
            </a:r>
            <a:r>
              <a:rPr lang="en" sz="1200">
                <a:solidFill>
                  <a:srgbClr val="FF0000"/>
                </a:solidFill>
              </a:rPr>
              <a:t>Element 6. Statement 6. </a:t>
            </a:r>
            <a:endParaRPr dirty="0"/>
          </a:p>
          <a:p>
            <a:pPr marL="457200" lvl="0" indent="-228600" algn="l" rtl="0">
              <a:lnSpc>
                <a:spcPct val="115000"/>
              </a:lnSpc>
              <a:spcBef>
                <a:spcPts val="0"/>
              </a:spcBef>
              <a:spcAft>
                <a:spcPts val="0"/>
              </a:spcAft>
              <a:buSzPts val="1800"/>
              <a:buNone/>
            </a:pPr>
            <a:endParaRPr sz="1200" dirty="0">
              <a:solidFill>
                <a:schemeClr val="dk1"/>
              </a:solidFill>
            </a:endParaRPr>
          </a:p>
          <a:p>
            <a:pPr marL="114300" lvl="0" indent="0" algn="l" rtl="0">
              <a:lnSpc>
                <a:spcPct val="115000"/>
              </a:lnSpc>
              <a:spcBef>
                <a:spcPts val="0"/>
              </a:spcBef>
              <a:spcAft>
                <a:spcPts val="0"/>
              </a:spcAft>
              <a:buSzPts val="1800"/>
              <a:buNone/>
            </a:pPr>
            <a:endParaRPr sz="1200" dirty="0">
              <a:solidFill>
                <a:srgbClr val="FF0000"/>
              </a:solidFill>
            </a:endParaRPr>
          </a:p>
          <a:p>
            <a:pPr marL="457200" lvl="0" indent="-342900" algn="l" rtl="0">
              <a:lnSpc>
                <a:spcPct val="115000"/>
              </a:lnSpc>
              <a:spcBef>
                <a:spcPts val="0"/>
              </a:spcBef>
              <a:spcAft>
                <a:spcPts val="0"/>
              </a:spcAft>
              <a:buSzPts val="1800"/>
              <a:buChar char="●"/>
            </a:pPr>
            <a:r>
              <a:rPr lang="en" sz="1200">
                <a:solidFill>
                  <a:schemeClr val="dk1"/>
                </a:solidFill>
              </a:rPr>
              <a:t>Coach #4 on 10/3/2019: “National based advertising on print and digital media is virtually nonexistent, Where other sports get constant exposure on televised media, wrestling is nearly in a vacuum with only those involved in the sport made aware of the opportunities.” </a:t>
            </a:r>
            <a:r>
              <a:rPr lang="en" sz="1200">
                <a:solidFill>
                  <a:srgbClr val="FF0000"/>
                </a:solidFill>
              </a:rPr>
              <a:t>Element 6. Statement 6. </a:t>
            </a:r>
            <a:endParaRPr dirty="0"/>
          </a:p>
          <a:p>
            <a:pPr marL="457200" lvl="0" indent="-228600" algn="l" rtl="0">
              <a:lnSpc>
                <a:spcPct val="115000"/>
              </a:lnSpc>
              <a:spcBef>
                <a:spcPts val="0"/>
              </a:spcBef>
              <a:spcAft>
                <a:spcPts val="0"/>
              </a:spcAft>
              <a:buSzPts val="1800"/>
              <a:buNone/>
            </a:pPr>
            <a:endParaRPr sz="1100" dirty="0">
              <a:solidFill>
                <a:srgbClr val="FF0000"/>
              </a:solidFill>
            </a:endParaRPr>
          </a:p>
          <a:p>
            <a:pPr marL="457200" lvl="0" indent="-228600" algn="l" rtl="0">
              <a:lnSpc>
                <a:spcPct val="115000"/>
              </a:lnSpc>
              <a:spcBef>
                <a:spcPts val="0"/>
              </a:spcBef>
              <a:spcAft>
                <a:spcPts val="0"/>
              </a:spcAft>
              <a:buSzPts val="1800"/>
              <a:buNone/>
            </a:pPr>
            <a:endParaRPr sz="1100" dirty="0">
              <a:solidFill>
                <a:srgbClr val="FF0000"/>
              </a:solidFill>
            </a:endParaRPr>
          </a:p>
          <a:p>
            <a:pPr marL="457200" lvl="0" indent="-228600" algn="l" rtl="0">
              <a:lnSpc>
                <a:spcPct val="115000"/>
              </a:lnSpc>
              <a:spcBef>
                <a:spcPts val="0"/>
              </a:spcBef>
              <a:spcAft>
                <a:spcPts val="0"/>
              </a:spcAft>
              <a:buSzPts val="1800"/>
              <a:buNone/>
            </a:pPr>
            <a:endParaRPr dirty="0">
              <a:solidFill>
                <a:srgbClr val="FF0000"/>
              </a:solidFil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sp>
        <p:nvSpPr>
          <p:cNvPr id="808" name="Google Shape;808;p143"/>
          <p:cNvSpPr txBox="1">
            <a:spLocks noGrp="1"/>
          </p:cNvSpPr>
          <p:nvPr>
            <p:ph type="title"/>
          </p:nvPr>
        </p:nvSpPr>
        <p:spPr>
          <a:xfrm>
            <a:off x="178350" y="2984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600" b="1"/>
              <a:t>Element 6. </a:t>
            </a:r>
            <a:r>
              <a:rPr lang="en" sz="1600" i="1"/>
              <a:t>Partnerships with Supporting Agencies</a:t>
            </a:r>
            <a:br>
              <a:rPr lang="en" sz="1600"/>
            </a:br>
            <a:r>
              <a:rPr lang="en" sz="1600" b="1"/>
              <a:t>Statement 1: </a:t>
            </a:r>
            <a:r>
              <a:rPr lang="en" sz="1600" i="1"/>
              <a:t>Support for wrestling development is adequate from various levels of government.</a:t>
            </a:r>
            <a:br>
              <a:rPr lang="en" sz="1600" i="1"/>
            </a:br>
            <a:endParaRPr sz="1600" i="1" dirty="0"/>
          </a:p>
        </p:txBody>
      </p:sp>
      <p:sp>
        <p:nvSpPr>
          <p:cNvPr id="809" name="Google Shape;809;p143"/>
          <p:cNvSpPr txBox="1">
            <a:spLocks noGrp="1"/>
          </p:cNvSpPr>
          <p:nvPr>
            <p:ph type="body" idx="1"/>
          </p:nvPr>
        </p:nvSpPr>
        <p:spPr>
          <a:xfrm>
            <a:off x="178350" y="1295350"/>
            <a:ext cx="8520600" cy="354975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200">
                <a:solidFill>
                  <a:schemeClr val="dk1"/>
                </a:solidFill>
              </a:rPr>
              <a:t>I am citing an administrator that governors wrestling in MA; Administrator 1/A (October 30, 2019) . This is a response that was shared in an email from Professor Smolianov. I read through his remarks and comments took some notes in areas that we can addresses to help USA Wrestling. In this response Administrator 1/A (October 30, 2019) rated Element 6 statement 1 with a </a:t>
            </a:r>
            <a:r>
              <a:rPr lang="en" sz="1200">
                <a:solidFill>
                  <a:srgbClr val="FF0000"/>
                </a:solidFill>
              </a:rPr>
              <a:t>2.2</a:t>
            </a:r>
            <a:r>
              <a:rPr lang="en" sz="1200">
                <a:solidFill>
                  <a:schemeClr val="dk1"/>
                </a:solidFill>
              </a:rPr>
              <a:t> out of 5.0. His comment reads,</a:t>
            </a:r>
            <a:endParaRPr dirty="0"/>
          </a:p>
          <a:p>
            <a:pPr marL="457200" lvl="0" indent="-342900" algn="l" rtl="0">
              <a:lnSpc>
                <a:spcPct val="115000"/>
              </a:lnSpc>
              <a:spcBef>
                <a:spcPts val="0"/>
              </a:spcBef>
              <a:spcAft>
                <a:spcPts val="0"/>
              </a:spcAft>
              <a:buSzPts val="1800"/>
              <a:buChar char="●"/>
            </a:pPr>
            <a:r>
              <a:rPr lang="en" sz="1200" i="1">
                <a:solidFill>
                  <a:schemeClr val="dk1"/>
                </a:solidFill>
              </a:rPr>
              <a:t>"Political Action Committees focused solely on developing governmental partnerships with the wrestling community could improve this number.</a:t>
            </a:r>
            <a:endParaRPr dirty="0"/>
          </a:p>
          <a:p>
            <a:pPr marL="457200" lvl="0" indent="-342900" algn="l" rtl="0">
              <a:lnSpc>
                <a:spcPct val="115000"/>
              </a:lnSpc>
              <a:spcBef>
                <a:spcPts val="0"/>
              </a:spcBef>
              <a:spcAft>
                <a:spcPts val="0"/>
              </a:spcAft>
              <a:buSzPts val="1800"/>
              <a:buChar char="●"/>
            </a:pPr>
            <a:r>
              <a:rPr lang="en" sz="1200" i="1">
                <a:solidFill>
                  <a:schemeClr val="dk1"/>
                </a:solidFill>
              </a:rPr>
              <a:t>Put together a political candidate list of allies and supporters of the sport of wrestling and sending it to USAW membership</a:t>
            </a:r>
            <a:r>
              <a:rPr lang="en" sz="1200">
                <a:solidFill>
                  <a:schemeClr val="dk1"/>
                </a:solidFill>
              </a:rPr>
              <a:t>.“</a:t>
            </a:r>
            <a:endParaRPr dirty="0"/>
          </a:p>
          <a:p>
            <a:pPr marL="114300" lvl="0" indent="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SzPts val="1800"/>
              <a:buChar char="●"/>
            </a:pPr>
            <a:r>
              <a:rPr lang="en" sz="1200">
                <a:solidFill>
                  <a:schemeClr val="dk1"/>
                </a:solidFill>
              </a:rPr>
              <a:t>This advice seems to be positive in regards of convincing USWA governing board that USA Wrestling as an organization has a vision of expanding and creating a more supportive organization for their athletes in hopes to bring recognition to wrestling in the US through opportunities like Olympic Games and media coverage of NCAA wrestling. If USA Wrestling makes effort to put together a political candidate, they are showing that they are serious about promoting and developing the organization into an elite level national contention program! Like the Boston Youth Wrestling’s diverse, accomplished, and networked executive committee it seems foreseeable to assemble a committee with connection and expertise in a multitude of industries and political savviness. </a:t>
            </a:r>
            <a:endParaRPr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pic>
        <p:nvPicPr>
          <p:cNvPr id="814" name="Google Shape;814;p144"/>
          <p:cNvPicPr preferRelativeResize="0"/>
          <p:nvPr/>
        </p:nvPicPr>
        <p:blipFill rotWithShape="1">
          <a:blip r:embed="rId3">
            <a:alphaModFix/>
          </a:blip>
          <a:srcRect/>
          <a:stretch/>
        </p:blipFill>
        <p:spPr>
          <a:xfrm>
            <a:off x="233680" y="168222"/>
            <a:ext cx="8514080" cy="567796"/>
          </a:xfrm>
          <a:prstGeom prst="rect">
            <a:avLst/>
          </a:prstGeom>
          <a:noFill/>
          <a:ln>
            <a:noFill/>
          </a:ln>
        </p:spPr>
      </p:pic>
      <p:graphicFrame>
        <p:nvGraphicFramePr>
          <p:cNvPr id="815" name="Google Shape;815;p144"/>
          <p:cNvGraphicFramePr/>
          <p:nvPr/>
        </p:nvGraphicFramePr>
        <p:xfrm>
          <a:off x="0" y="736018"/>
          <a:ext cx="9144000" cy="4404883"/>
        </p:xfrm>
        <a:graphic>
          <a:graphicData uri="http://schemas.openxmlformats.org/drawingml/2006/table">
            <a:tbl>
              <a:tblPr>
                <a:noFill/>
                <a:tableStyleId>{CB438A2C-2D4F-4ADC-BCD2-D5EC05B107E4}</a:tableStyleId>
              </a:tblPr>
              <a:tblGrid>
                <a:gridCol w="8701550">
                  <a:extLst>
                    <a:ext uri="{9D8B030D-6E8A-4147-A177-3AD203B41FA5}">
                      <a16:colId xmlns:a16="http://schemas.microsoft.com/office/drawing/2014/main" val="20000"/>
                    </a:ext>
                  </a:extLst>
                </a:gridCol>
                <a:gridCol w="442450">
                  <a:extLst>
                    <a:ext uri="{9D8B030D-6E8A-4147-A177-3AD203B41FA5}">
                      <a16:colId xmlns:a16="http://schemas.microsoft.com/office/drawing/2014/main" val="20001"/>
                    </a:ext>
                  </a:extLst>
                </a:gridCol>
              </a:tblGrid>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1.</a:t>
                      </a:r>
                      <a:r>
                        <a:rPr lang="en" sz="1200" b="1" i="1" u="none" strike="noStrike" cap="none">
                          <a:solidFill>
                            <a:schemeClr val="dk1"/>
                          </a:solidFill>
                          <a:latin typeface="Times New Roman"/>
                          <a:ea typeface="Times New Roman"/>
                          <a:cs typeface="Times New Roman"/>
                          <a:sym typeface="Times New Roman"/>
                        </a:rPr>
                        <a:t>  </a:t>
                      </a:r>
                      <a:r>
                        <a:rPr lang="en" sz="1200" b="1" i="0" u="none" strike="noStrike" cap="none">
                          <a:solidFill>
                            <a:schemeClr val="dk1"/>
                          </a:solidFill>
                          <a:latin typeface="Times New Roman"/>
                          <a:ea typeface="Times New Roman"/>
                          <a:cs typeface="Times New Roman"/>
                          <a:sym typeface="Times New Roman"/>
                        </a:rPr>
                        <a:t>Corporate and philanthropic tax incentives provide sufficient support of mass and elite wrestling.</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2.4</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2. Participation in various sports, as a foundation for wrestling development, is encouraged through physical education requirements.</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2.6</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3. Sport participation, including wrestling, is rewarded with reduced personal tax.</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1.5</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4. Wrestling programs service both recreational and high-performance players.</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3.4</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5. Specialized sport schools similar to IMG academies are available and affordable to all talented wrestlers.</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b="1" u="none" strike="noStrike" cap="none">
                          <a:solidFill>
                            <a:srgbClr val="FF0000"/>
                          </a:solidFill>
                          <a:latin typeface="Times New Roman"/>
                          <a:ea typeface="Times New Roman"/>
                          <a:cs typeface="Times New Roman"/>
                          <a:sym typeface="Times New Roman"/>
                        </a:rPr>
                        <a:t>2.1</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6. A multi-stage system of elite wrestling qualification is integrated with a system of fitness tests for mass participation.</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2.2</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7. Memberships and other "fees" affordable for all are available in various wrestling clubs.</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3.0</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8. Wrestling participants are diverse as general population.</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3.5</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317850">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9.  USAW demonstrates systematic/strategic management in developing wrestlers on every level.</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2.9</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646975">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10. USAW is effective in fostering both mass participation and high performance in wrestling.</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2.8</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811375">
                <a:tc>
                  <a:txBody>
                    <a:bodyPr/>
                    <a:lstStyle/>
                    <a:p>
                      <a:pPr marL="0" marR="0" lvl="0" indent="0" algn="l" rtl="0">
                        <a:lnSpc>
                          <a:spcPct val="115000"/>
                        </a:lnSpc>
                        <a:spcBef>
                          <a:spcPts val="0"/>
                        </a:spcBef>
                        <a:spcAft>
                          <a:spcPts val="0"/>
                        </a:spcAft>
                        <a:buClr>
                          <a:srgbClr val="000000"/>
                        </a:buClr>
                        <a:buSzPts val="1200"/>
                        <a:buFont typeface="Arial"/>
                        <a:buNone/>
                      </a:pPr>
                      <a:r>
                        <a:rPr lang="en" sz="1200" b="1" i="0" u="none" strike="noStrike" cap="none">
                          <a:solidFill>
                            <a:schemeClr val="dk1"/>
                          </a:solidFill>
                          <a:latin typeface="Times New Roman"/>
                          <a:ea typeface="Times New Roman"/>
                          <a:cs typeface="Times New Roman"/>
                          <a:sym typeface="Times New Roman"/>
                        </a:rPr>
                        <a:t>11. Wrestling is developed in integration with Olympic and Paralympic sports to achieve sustainable competitive excellence.</a:t>
                      </a:r>
                      <a:endParaRPr sz="1200" b="1" i="1" u="none" strike="noStrike" cap="none" dirty="0">
                        <a:solidFill>
                          <a:schemeClr val="dk1"/>
                        </a:solidFill>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 sz="1200" u="none" strike="noStrike" cap="none">
                          <a:solidFill>
                            <a:schemeClr val="dk1"/>
                          </a:solidFill>
                          <a:latin typeface="Times New Roman"/>
                          <a:ea typeface="Times New Roman"/>
                          <a:cs typeface="Times New Roman"/>
                          <a:sym typeface="Times New Roman"/>
                        </a:rPr>
                        <a:t>3.1</a:t>
                      </a:r>
                      <a:endParaRPr sz="1400" u="none" strike="noStrike" cap="none" dirty="0"/>
                    </a:p>
                  </a:txBody>
                  <a:tcPr marL="68575" marR="68575" marT="0"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89"/>
          <p:cNvSpPr txBox="1">
            <a:spLocks noGrp="1"/>
          </p:cNvSpPr>
          <p:nvPr>
            <p:ph type="title"/>
          </p:nvPr>
        </p:nvSpPr>
        <p:spPr>
          <a:xfrm>
            <a:off x="311700" y="406400"/>
            <a:ext cx="8520600" cy="660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49" name="Google Shape;449;p89"/>
          <p:cNvSpPr txBox="1"/>
          <p:nvPr/>
        </p:nvSpPr>
        <p:spPr>
          <a:xfrm>
            <a:off x="311700" y="1336675"/>
            <a:ext cx="8317950" cy="296234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r>
              <a:rPr lang="en" sz="1600" b="0" i="0" u="none" strike="noStrike" cap="none">
                <a:solidFill>
                  <a:srgbClr val="000000"/>
                </a:solidFill>
                <a:latin typeface="Arial"/>
                <a:ea typeface="Arial"/>
                <a:cs typeface="Arial"/>
                <a:sym typeface="Arial"/>
              </a:rPr>
              <a:t>There was a large upsurge from the year 2012 to 2013. Continued to grow throughout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years. In 2012 there was 92 to 606 in 2019, which it is an increase by 514.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endParaRPr sz="1050" b="1"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 </a:t>
            </a:r>
            <a:r>
              <a:rPr lang="en" sz="1600" b="0" i="0" u="none" strike="noStrike" cap="none">
                <a:solidFill>
                  <a:srgbClr val="000000"/>
                </a:solidFill>
                <a:latin typeface="Arial"/>
                <a:ea typeface="Arial"/>
                <a:cs typeface="Arial"/>
                <a:sym typeface="Arial"/>
              </a:rPr>
              <a:t>There was a spike from the year of 2013 to 2014 then stayed steady (not much changed) until 2017 where it started to decline. From 2012 there was 6,854 to 18,771 in 2019 which is an increase by 11,917 teams.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endParaRPr sz="1050" b="1"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 For the last 30 years the number have increased. In 1988 it was 1,229 to 4,578 clubs in 2019, which is an increase of 3,349 throughout the 30 years.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 sz="1050" b="1" i="1" u="none" strike="noStrike" cap="none">
                <a:solidFill>
                  <a:srgbClr val="000000"/>
                </a:solidFill>
                <a:latin typeface="Arial"/>
                <a:ea typeface="Arial"/>
                <a:cs typeface="Arial"/>
                <a:sym typeface="Arial"/>
              </a:rPr>
              <a:t>USA Wrestling Association (2019) USA Wrestling Membership Reports. Received in email by Shonne Vest on September 9, 2019</a:t>
            </a:r>
            <a:endParaRPr sz="1050" b="0" i="0" u="none" strike="noStrike" cap="none" dirty="0">
              <a:solidFill>
                <a:srgbClr val="000000"/>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14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Element 7: Coach Open Responses</a:t>
            </a:r>
            <a:endParaRPr dirty="0"/>
          </a:p>
        </p:txBody>
      </p:sp>
      <p:sp>
        <p:nvSpPr>
          <p:cNvPr id="821" name="Google Shape;821;p145"/>
          <p:cNvSpPr txBox="1">
            <a:spLocks noGrp="1"/>
          </p:cNvSpPr>
          <p:nvPr>
            <p:ph type="body" idx="1"/>
          </p:nvPr>
        </p:nvSpPr>
        <p:spPr>
          <a:xfrm>
            <a:off x="311700" y="1152475"/>
            <a:ext cx="871153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#26 on 10/3/2019: “Leadership, visions, people to execute and money. Let's talk about the money first, with the exception of a tax write off if the wrestling program is a non-profit, other than that the government should not be in the business of creating sports stars. The money is there just look at football, basketball, baseball, soccer, volleyball...and the other sports where parents empty their wallets to get little Johnny or Jannie better opportunities. Corporate money will come when business leaders can see USAW leadership can articulate a compelling long-term plan and inspire a shared vision. And let's throw Crooked Hillary and her merry pranksters in jail (Comey, Brennan, Clapper, Obama, Biden...)” </a:t>
            </a:r>
            <a:r>
              <a:rPr lang="en" sz="1200">
                <a:solidFill>
                  <a:srgbClr val="FF0000"/>
                </a:solidFill>
              </a:rPr>
              <a:t>Element 7. Statement 1. </a:t>
            </a:r>
            <a:endParaRPr sz="1200" dirty="0">
              <a:solidFill>
                <a:schemeClr val="dk1"/>
              </a:solidFill>
            </a:endParaRPr>
          </a:p>
          <a:p>
            <a:pPr marL="114300" lvl="0" indent="0" algn="l" rtl="0">
              <a:lnSpc>
                <a:spcPct val="115000"/>
              </a:lnSpc>
              <a:spcBef>
                <a:spcPts val="0"/>
              </a:spcBef>
              <a:spcAft>
                <a:spcPts val="0"/>
              </a:spcAft>
              <a:buSzPts val="1800"/>
              <a:buNone/>
            </a:pPr>
            <a:endParaRPr sz="1200" dirty="0"/>
          </a:p>
          <a:p>
            <a:pPr marL="114300" lvl="0" indent="0" algn="l" rtl="0">
              <a:lnSpc>
                <a:spcPct val="115000"/>
              </a:lnSpc>
              <a:spcBef>
                <a:spcPts val="0"/>
              </a:spcBef>
              <a:spcAft>
                <a:spcPts val="0"/>
              </a:spcAft>
              <a:buSzPts val="1800"/>
              <a:buNone/>
            </a:pPr>
            <a:endParaRPr sz="1200" dirty="0"/>
          </a:p>
          <a:p>
            <a:pPr marL="457200" lvl="0" indent="-342900" algn="l" rtl="0">
              <a:lnSpc>
                <a:spcPct val="115000"/>
              </a:lnSpc>
              <a:spcBef>
                <a:spcPts val="0"/>
              </a:spcBef>
              <a:spcAft>
                <a:spcPts val="0"/>
              </a:spcAft>
              <a:buSzPts val="1800"/>
              <a:buChar char="●"/>
            </a:pPr>
            <a:r>
              <a:rPr lang="en" sz="1200">
                <a:solidFill>
                  <a:schemeClr val="dk1"/>
                </a:solidFill>
              </a:rPr>
              <a:t>Coach #99 on 10/5/2019: “Mass appeal of wrestling is limited--inherently challenging and not necessarily USAW shortcoming. Wrestling is not well-accessible to young people in broad swaths of the country” </a:t>
            </a:r>
            <a:r>
              <a:rPr lang="en" sz="1200">
                <a:solidFill>
                  <a:srgbClr val="FF0000"/>
                </a:solidFill>
              </a:rPr>
              <a:t>Element 7. Statement 7.</a:t>
            </a:r>
            <a:endParaRPr dirty="0"/>
          </a:p>
          <a:p>
            <a:pPr marL="457200" lvl="0" indent="-228600" algn="l" rtl="0">
              <a:lnSpc>
                <a:spcPct val="115000"/>
              </a:lnSpc>
              <a:spcBef>
                <a:spcPts val="0"/>
              </a:spcBef>
              <a:spcAft>
                <a:spcPts val="0"/>
              </a:spcAft>
              <a:buSzPts val="1800"/>
              <a:buNone/>
            </a:pPr>
            <a:endParaRPr sz="1200" dirty="0">
              <a:solidFill>
                <a:srgbClr val="FF0000"/>
              </a:solidFill>
            </a:endParaRPr>
          </a:p>
          <a:p>
            <a:pPr marL="114300" lvl="0" indent="0" algn="l" rtl="0">
              <a:lnSpc>
                <a:spcPct val="115000"/>
              </a:lnSpc>
              <a:spcBef>
                <a:spcPts val="0"/>
              </a:spcBef>
              <a:spcAft>
                <a:spcPts val="0"/>
              </a:spcAft>
              <a:buClr>
                <a:srgbClr val="595959"/>
              </a:buClr>
              <a:buSzPts val="1800"/>
              <a:buNone/>
            </a:pPr>
            <a:r>
              <a:rPr lang="en" sz="1200">
                <a:solidFill>
                  <a:srgbClr val="FF0000"/>
                </a:solidFill>
              </a:rPr>
              <a:t> </a:t>
            </a:r>
            <a:endParaRPr sz="1200" dirty="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200">
                <a:solidFill>
                  <a:schemeClr val="dk1"/>
                </a:solidFill>
              </a:rPr>
              <a:t>Coach #18 on 10/2/2019: “The Olympic Committee tried to drop wrestling from the summer venue. Thankfully, from a unified outcry from the wrestling community was it restored.” </a:t>
            </a:r>
            <a:r>
              <a:rPr lang="en" sz="1200">
                <a:solidFill>
                  <a:srgbClr val="FF0000"/>
                </a:solidFill>
              </a:rPr>
              <a:t>Element 7. Statement 11. </a:t>
            </a:r>
            <a:endParaRPr sz="1200" dirty="0">
              <a:solidFill>
                <a:srgbClr val="595959"/>
              </a:solidFill>
            </a:endParaRPr>
          </a:p>
          <a:p>
            <a:pPr marL="457200" lvl="0" indent="-228600" algn="l" rtl="0">
              <a:lnSpc>
                <a:spcPct val="115000"/>
              </a:lnSpc>
              <a:spcBef>
                <a:spcPts val="0"/>
              </a:spcBef>
              <a:spcAft>
                <a:spcPts val="0"/>
              </a:spcAft>
              <a:buSzPts val="1800"/>
              <a:buNone/>
            </a:pPr>
            <a:endParaRPr sz="1200" dirty="0">
              <a:solidFill>
                <a:srgbClr val="FF0000"/>
              </a:solidFill>
            </a:endParaRPr>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a:p>
            <a:pPr marL="457200" lvl="0" indent="-228600" algn="l" rtl="0">
              <a:lnSpc>
                <a:spcPct val="115000"/>
              </a:lnSpc>
              <a:spcBef>
                <a:spcPts val="0"/>
              </a:spcBef>
              <a:spcAft>
                <a:spcPts val="0"/>
              </a:spcAft>
              <a:buSzPts val="1800"/>
              <a:buNone/>
            </a:pPr>
            <a:endParaRPr sz="12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146"/>
          <p:cNvSpPr txBox="1">
            <a:spLocks noGrp="1"/>
          </p:cNvSpPr>
          <p:nvPr>
            <p:ph type="title"/>
          </p:nvPr>
        </p:nvSpPr>
        <p:spPr>
          <a:xfrm>
            <a:off x="311700" y="266700"/>
            <a:ext cx="8520600" cy="10153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600" b="1"/>
              <a:t>Element 7.  </a:t>
            </a:r>
            <a:r>
              <a:rPr lang="en" sz="1600" i="1"/>
              <a:t>Balanced and Integrated Funding and Structures of Mass and Elite Sport</a:t>
            </a:r>
            <a:br>
              <a:rPr lang="en" sz="1600"/>
            </a:br>
            <a:r>
              <a:rPr lang="en" sz="1600" b="1"/>
              <a:t>Statement 5: </a:t>
            </a:r>
            <a:r>
              <a:rPr lang="en" sz="1600" i="1"/>
              <a:t>Specialized sport schools similar to IMG academies are available and affordable to all talented wrestlers.</a:t>
            </a:r>
            <a:br>
              <a:rPr lang="en" sz="1400"/>
            </a:br>
            <a:endParaRPr sz="1400" dirty="0"/>
          </a:p>
        </p:txBody>
      </p:sp>
      <p:sp>
        <p:nvSpPr>
          <p:cNvPr id="827" name="Google Shape;827;p146"/>
          <p:cNvSpPr txBox="1">
            <a:spLocks noGrp="1"/>
          </p:cNvSpPr>
          <p:nvPr>
            <p:ph type="body" idx="1"/>
          </p:nvPr>
        </p:nvSpPr>
        <p:spPr>
          <a:xfrm>
            <a:off x="311700" y="12820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200">
                <a:solidFill>
                  <a:schemeClr val="dk1"/>
                </a:solidFill>
              </a:rPr>
              <a:t>I am citing an administrator that governors wrestling in MA; 	 . This is a response that was shared in an email from Professor Smolianov. I read through his remarks and comments took some notes in areas that we can addresses to help USA Wrestling.  In this response Administrator 1/A (October 30, 2019)  rated statement 5 with a </a:t>
            </a:r>
            <a:r>
              <a:rPr lang="en" sz="1200">
                <a:solidFill>
                  <a:srgbClr val="FF0000"/>
                </a:solidFill>
              </a:rPr>
              <a:t>2.1</a:t>
            </a:r>
            <a:r>
              <a:rPr lang="en" sz="1200">
                <a:solidFill>
                  <a:schemeClr val="dk1"/>
                </a:solidFill>
              </a:rPr>
              <a:t> out of 5.0.  His comment reads, </a:t>
            </a:r>
            <a:endParaRPr dirty="0"/>
          </a:p>
          <a:p>
            <a:pPr marL="457200" lvl="0" indent="-342900" algn="l" rtl="0">
              <a:lnSpc>
                <a:spcPct val="115000"/>
              </a:lnSpc>
              <a:spcBef>
                <a:spcPts val="0"/>
              </a:spcBef>
              <a:spcAft>
                <a:spcPts val="0"/>
              </a:spcAft>
              <a:buSzPts val="1800"/>
              <a:buChar char="●"/>
            </a:pPr>
            <a:r>
              <a:rPr lang="en" sz="1200">
                <a:solidFill>
                  <a:schemeClr val="dk1"/>
                </a:solidFill>
              </a:rPr>
              <a:t>"These exist, but not at the level of IMG (Montini Catholic, Bergen, Blair, etc.).”</a:t>
            </a:r>
            <a:endParaRPr dirty="0"/>
          </a:p>
          <a:p>
            <a:pPr marL="457200" lvl="0" indent="-342900" algn="l" rtl="0">
              <a:lnSpc>
                <a:spcPct val="115000"/>
              </a:lnSpc>
              <a:spcBef>
                <a:spcPts val="0"/>
              </a:spcBef>
              <a:spcAft>
                <a:spcPts val="0"/>
              </a:spcAft>
              <a:buSzPts val="1800"/>
              <a:buChar char="●"/>
            </a:pPr>
            <a:r>
              <a:rPr lang="en" sz="1200">
                <a:solidFill>
                  <a:schemeClr val="dk1"/>
                </a:solidFill>
              </a:rPr>
              <a:t>“This is difficult to improve on as there is little in the way of making educational institutions change affordability.”</a:t>
            </a:r>
            <a:endParaRPr dirty="0"/>
          </a:p>
          <a:p>
            <a:pPr marL="457200" lvl="0" indent="-342900" algn="l" rtl="0">
              <a:lnSpc>
                <a:spcPct val="115000"/>
              </a:lnSpc>
              <a:spcBef>
                <a:spcPts val="0"/>
              </a:spcBef>
              <a:spcAft>
                <a:spcPts val="0"/>
              </a:spcAft>
              <a:buSzPts val="1800"/>
              <a:buChar char="●"/>
            </a:pPr>
            <a:r>
              <a:rPr lang="en" sz="1200">
                <a:solidFill>
                  <a:schemeClr val="dk1"/>
                </a:solidFill>
              </a:rPr>
              <a:t>“One possible improvement could be a result from improving partnerships with educational institutions in regard to their relationship with wrestling programs.“</a:t>
            </a:r>
            <a:endParaRPr dirty="0"/>
          </a:p>
          <a:p>
            <a:pPr marL="114300" lvl="0" indent="0" algn="l" rtl="0">
              <a:lnSpc>
                <a:spcPct val="115000"/>
              </a:lnSpc>
              <a:spcBef>
                <a:spcPts val="0"/>
              </a:spcBef>
              <a:spcAft>
                <a:spcPts val="0"/>
              </a:spcAft>
              <a:buSzPts val="1800"/>
              <a:buNone/>
            </a:pPr>
            <a:endParaRPr sz="1200" dirty="0">
              <a:solidFill>
                <a:schemeClr val="dk1"/>
              </a:solidFill>
            </a:endParaRPr>
          </a:p>
          <a:p>
            <a:pPr marL="457200" lvl="0" indent="-342900" algn="l" rtl="0">
              <a:lnSpc>
                <a:spcPct val="115000"/>
              </a:lnSpc>
              <a:spcBef>
                <a:spcPts val="0"/>
              </a:spcBef>
              <a:spcAft>
                <a:spcPts val="0"/>
              </a:spcAft>
              <a:buSzPts val="1800"/>
              <a:buChar char="●"/>
            </a:pPr>
            <a:r>
              <a:rPr lang="en" sz="1200">
                <a:solidFill>
                  <a:schemeClr val="dk1"/>
                </a:solidFill>
              </a:rPr>
              <a:t>There seems to be a huge disparity in creating an equally opportunities to all schools. However, it seems like schools and wrestling programs can create a more effective way to promote their wrestlers in high school or in club wrestling to give the athlete an opportunity to participate in collegiate wrestling. This will take a creative partnership that will benefit both university and public/private wrestling program, club or organization. If a successful partnership can be made then resources, networking, and idea can be shared and communicated more readily amongst both parties. This can be an advantageous scenario for both parties.</a:t>
            </a:r>
            <a:endParaRPr dirty="0"/>
          </a:p>
          <a:p>
            <a:pPr marL="457200" lvl="0" indent="-228600" algn="l" rtl="0">
              <a:lnSpc>
                <a:spcPct val="115000"/>
              </a:lnSpc>
              <a:spcBef>
                <a:spcPts val="0"/>
              </a:spcBef>
              <a:spcAft>
                <a:spcPts val="0"/>
              </a:spcAft>
              <a:buSzPts val="1800"/>
              <a:buNone/>
            </a:pPr>
            <a:endParaRPr sz="10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831"/>
        <p:cNvGrpSpPr/>
        <p:nvPr/>
      </p:nvGrpSpPr>
      <p:grpSpPr>
        <a:xfrm>
          <a:off x="0" y="0"/>
          <a:ext cx="0" cy="0"/>
          <a:chOff x="0" y="0"/>
          <a:chExt cx="0" cy="0"/>
        </a:xfrm>
      </p:grpSpPr>
      <p:sp>
        <p:nvSpPr>
          <p:cNvPr id="832" name="Google Shape;832;p147"/>
          <p:cNvSpPr txBox="1">
            <a:spLocks noGrp="1"/>
          </p:cNvSpPr>
          <p:nvPr>
            <p:ph type="title"/>
          </p:nvPr>
        </p:nvSpPr>
        <p:spPr>
          <a:xfrm>
            <a:off x="311700" y="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Conclusions to consider</a:t>
            </a:r>
            <a:endParaRPr dirty="0"/>
          </a:p>
        </p:txBody>
      </p:sp>
      <p:sp>
        <p:nvSpPr>
          <p:cNvPr id="833" name="Google Shape;833;p147"/>
          <p:cNvSpPr txBox="1">
            <a:spLocks noGrp="1"/>
          </p:cNvSpPr>
          <p:nvPr>
            <p:ph type="body" idx="1"/>
          </p:nvPr>
        </p:nvSpPr>
        <p:spPr>
          <a:xfrm>
            <a:off x="0" y="572700"/>
            <a:ext cx="9144000" cy="4730989"/>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200">
                <a:solidFill>
                  <a:srgbClr val="FF0000"/>
                </a:solidFill>
                <a:latin typeface="Arial"/>
                <a:ea typeface="Arial"/>
                <a:cs typeface="Arial"/>
                <a:sym typeface="Arial"/>
              </a:rPr>
              <a:t>Element 1</a:t>
            </a:r>
            <a:r>
              <a:rPr lang="en" sz="1400">
                <a:latin typeface="Arial"/>
                <a:ea typeface="Arial"/>
                <a:cs typeface="Arial"/>
                <a:sym typeface="Arial"/>
              </a:rPr>
              <a:t>: </a:t>
            </a:r>
            <a:r>
              <a:rPr lang="en" sz="1200">
                <a:latin typeface="Arial"/>
                <a:ea typeface="Arial"/>
                <a:cs typeface="Arial"/>
                <a:sym typeface="Arial"/>
              </a:rPr>
              <a:t>USWA should start brainstorming possible corporate partnerships that will increase awareness and generate revenue through strategic partnerships in order to generate revenue that can be allocated or used for talent development and search. I would love to hear some possible examples that make sense for USA Wrestling that would help locate top level talent and increase revenue for both parties.</a:t>
            </a:r>
            <a:endParaRPr dirty="0"/>
          </a:p>
          <a:p>
            <a:pPr marL="457200" lvl="0" indent="-342900" algn="l" rtl="0">
              <a:lnSpc>
                <a:spcPct val="115000"/>
              </a:lnSpc>
              <a:spcBef>
                <a:spcPts val="0"/>
              </a:spcBef>
              <a:spcAft>
                <a:spcPts val="0"/>
              </a:spcAft>
              <a:buSzPts val="1800"/>
              <a:buChar char="●"/>
            </a:pPr>
            <a:r>
              <a:rPr lang="en" sz="1200" b="1">
                <a:solidFill>
                  <a:schemeClr val="dk1"/>
                </a:solidFill>
                <a:latin typeface="Arial"/>
                <a:ea typeface="Arial"/>
                <a:cs typeface="Arial"/>
                <a:sym typeface="Arial"/>
              </a:rPr>
              <a:t>Administrator 2/B (October 20, 2019). </a:t>
            </a:r>
            <a:r>
              <a:rPr lang="en" sz="1200">
                <a:latin typeface="Arial"/>
                <a:ea typeface="Arial"/>
                <a:cs typeface="Arial"/>
                <a:sym typeface="Arial"/>
              </a:rPr>
              <a:t>“More progressive and creative strategies for fundraising, promotional events, and corporate partnerships are needed to improve this number.“</a:t>
            </a:r>
            <a:endParaRPr dirty="0"/>
          </a:p>
          <a:p>
            <a:pPr marL="457200" lvl="0" indent="-22860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200">
                <a:solidFill>
                  <a:srgbClr val="FF0000"/>
                </a:solidFill>
                <a:latin typeface="Arial"/>
                <a:ea typeface="Arial"/>
                <a:cs typeface="Arial"/>
                <a:sym typeface="Arial"/>
              </a:rPr>
              <a:t>Element 2</a:t>
            </a:r>
            <a:r>
              <a:rPr lang="en" sz="1200">
                <a:latin typeface="Arial"/>
                <a:ea typeface="Arial"/>
                <a:cs typeface="Arial"/>
                <a:sym typeface="Arial"/>
              </a:rPr>
              <a:t>: Military teaches children of all ages disciple, good sportsmanship, friendship, sacrifice and self- reliance. Every state that have wrestling should have at least one person or more in each program who has been in the US Army or even Hilton. The recommendation I would give would be to expand the training knowledge with the Army and military, it would be helpful for anyone who does wrestling. </a:t>
            </a:r>
            <a:endParaRPr dirty="0"/>
          </a:p>
          <a:p>
            <a:pPr marL="457200" lvl="0" indent="-342900" algn="l" rtl="0">
              <a:lnSpc>
                <a:spcPct val="115000"/>
              </a:lnSpc>
              <a:spcBef>
                <a:spcPts val="0"/>
              </a:spcBef>
              <a:spcAft>
                <a:spcPts val="0"/>
              </a:spcAft>
              <a:buSzPts val="1800"/>
              <a:buChar char="●"/>
            </a:pPr>
            <a:r>
              <a:rPr lang="en" sz="1200" b="1">
                <a:solidFill>
                  <a:schemeClr val="dk1"/>
                </a:solidFill>
                <a:latin typeface="Arial"/>
                <a:ea typeface="Arial"/>
                <a:cs typeface="Arial"/>
                <a:sym typeface="Arial"/>
              </a:rPr>
              <a:t>Administrator 7/G (December 2, 2019). </a:t>
            </a:r>
            <a:r>
              <a:rPr lang="en" sz="1200">
                <a:solidFill>
                  <a:schemeClr val="dk2"/>
                </a:solidFill>
                <a:latin typeface="Arial"/>
                <a:ea typeface="Arial"/>
                <a:cs typeface="Arial"/>
                <a:sym typeface="Arial"/>
              </a:rPr>
              <a:t>“Any programs that Wisconsin has would be helpful, the Hilton and the US Army are well trained and can be very useful in different programs.”</a:t>
            </a:r>
            <a:endParaRPr dirty="0"/>
          </a:p>
          <a:p>
            <a:pPr marL="114300" lvl="0" indent="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342900" algn="l" rtl="0">
              <a:lnSpc>
                <a:spcPct val="115000"/>
              </a:lnSpc>
              <a:spcBef>
                <a:spcPts val="0"/>
              </a:spcBef>
              <a:spcAft>
                <a:spcPts val="0"/>
              </a:spcAft>
              <a:buSzPts val="1800"/>
              <a:buChar char="●"/>
            </a:pPr>
            <a:r>
              <a:rPr lang="en" sz="1200">
                <a:solidFill>
                  <a:srgbClr val="FF0000"/>
                </a:solidFill>
                <a:latin typeface="Arial"/>
                <a:ea typeface="Arial"/>
                <a:cs typeface="Arial"/>
                <a:sym typeface="Arial"/>
              </a:rPr>
              <a:t>Element 3</a:t>
            </a:r>
            <a:r>
              <a:rPr lang="en" sz="1200">
                <a:latin typeface="Arial"/>
                <a:ea typeface="Arial"/>
                <a:cs typeface="Arial"/>
                <a:sym typeface="Arial"/>
              </a:rPr>
              <a:t>: One-way to help support different athletes that train at these local training centers would be to create scholarships that elite level wrestlers can apply to. We should also create opportunities for need based grants or membership that are available to athletes that need finical assistance at all level. Resources that are given to elite level athletes should be available to any wrestler that is registered with USWA. Sharing resources will have a positive effect on both elite and mass wrestlers.  </a:t>
            </a:r>
            <a:endParaRPr dirty="0"/>
          </a:p>
          <a:p>
            <a:pPr marL="457200" lvl="0" indent="-342900" algn="l" rtl="0">
              <a:lnSpc>
                <a:spcPct val="115000"/>
              </a:lnSpc>
              <a:spcBef>
                <a:spcPts val="0"/>
              </a:spcBef>
              <a:spcAft>
                <a:spcPts val="0"/>
              </a:spcAft>
              <a:buSzPts val="1800"/>
              <a:buChar char="●"/>
            </a:pPr>
            <a:r>
              <a:rPr lang="en" sz="1200" b="1">
                <a:solidFill>
                  <a:schemeClr val="dk1"/>
                </a:solidFill>
                <a:latin typeface="Arial"/>
                <a:ea typeface="Arial"/>
                <a:cs typeface="Arial"/>
                <a:sym typeface="Arial"/>
              </a:rPr>
              <a:t>Administrator 1/A said on October 30, 2019) </a:t>
            </a:r>
            <a:r>
              <a:rPr lang="en" sz="1200">
                <a:latin typeface="Arial"/>
                <a:ea typeface="Arial"/>
                <a:cs typeface="Arial"/>
                <a:sym typeface="Arial"/>
              </a:rPr>
              <a:t>“The clubs and regional centers have state of the art facilities. They have modern training aids. D1 colleges are filming practices.” </a:t>
            </a:r>
            <a:endParaRPr dirty="0"/>
          </a:p>
          <a:p>
            <a:pPr marL="114300" lvl="0" indent="0" algn="l" rtl="0">
              <a:lnSpc>
                <a:spcPct val="115000"/>
              </a:lnSpc>
              <a:spcBef>
                <a:spcPts val="0"/>
              </a:spcBef>
              <a:spcAft>
                <a:spcPts val="0"/>
              </a:spcAft>
              <a:buSzPts val="1800"/>
              <a:buNone/>
            </a:pPr>
            <a:r>
              <a:rPr lang="en" sz="1200">
                <a:latin typeface="Arial"/>
                <a:ea typeface="Arial"/>
                <a:cs typeface="Arial"/>
                <a:sym typeface="Arial"/>
              </a:rPr>
              <a:t> </a:t>
            </a:r>
            <a:endParaRPr dirty="0"/>
          </a:p>
          <a:p>
            <a:pPr marL="457200" lvl="0" indent="-22860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22860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22860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228600" algn="l" rtl="0">
              <a:lnSpc>
                <a:spcPct val="115000"/>
              </a:lnSpc>
              <a:spcBef>
                <a:spcPts val="0"/>
              </a:spcBef>
              <a:spcAft>
                <a:spcPts val="0"/>
              </a:spcAft>
              <a:buSzPts val="1800"/>
              <a:buNone/>
            </a:pPr>
            <a:endParaRPr sz="1200" dirty="0">
              <a:latin typeface="Arial"/>
              <a:ea typeface="Arial"/>
              <a:cs typeface="Arial"/>
              <a:sym typeface="Aria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48"/>
          <p:cNvSpPr txBox="1">
            <a:spLocks noGrp="1"/>
          </p:cNvSpPr>
          <p:nvPr>
            <p:ph type="title"/>
          </p:nvPr>
        </p:nvSpPr>
        <p:spPr>
          <a:xfrm>
            <a:off x="311700" y="-10458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Conclusions to consider</a:t>
            </a:r>
            <a:endParaRPr dirty="0"/>
          </a:p>
        </p:txBody>
      </p:sp>
      <p:sp>
        <p:nvSpPr>
          <p:cNvPr id="839" name="Google Shape;839;p148"/>
          <p:cNvSpPr txBox="1">
            <a:spLocks noGrp="1"/>
          </p:cNvSpPr>
          <p:nvPr>
            <p:ph type="body" idx="1"/>
          </p:nvPr>
        </p:nvSpPr>
        <p:spPr>
          <a:xfrm>
            <a:off x="-103517" y="387534"/>
            <a:ext cx="9144000" cy="4857326"/>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400">
                <a:solidFill>
                  <a:srgbClr val="FF0000"/>
                </a:solidFill>
              </a:rPr>
              <a:t>Element 4</a:t>
            </a:r>
            <a:r>
              <a:rPr lang="en" sz="1200"/>
              <a:t>:</a:t>
            </a:r>
            <a:r>
              <a:rPr lang="en" sz="2000"/>
              <a:t> </a:t>
            </a:r>
            <a:r>
              <a:rPr lang="en" sz="1400">
                <a:solidFill>
                  <a:schemeClr val="dk2"/>
                </a:solidFill>
              </a:rPr>
              <a:t>USWA needs to allocate resources across all levels of competition more proportionally and restructure the policies which would allow USWA to intervene and help wrestlers get the exposures they need by allowing wrestlers to enter tournaments in different regions with lower restrictions.</a:t>
            </a:r>
            <a:endParaRPr dirty="0"/>
          </a:p>
          <a:p>
            <a:pPr marL="457200" lvl="0" indent="-228600" algn="l" rtl="0">
              <a:lnSpc>
                <a:spcPct val="115000"/>
              </a:lnSpc>
              <a:spcBef>
                <a:spcPts val="0"/>
              </a:spcBef>
              <a:spcAft>
                <a:spcPts val="0"/>
              </a:spcAft>
              <a:buSzPts val="1800"/>
              <a:buNone/>
            </a:pPr>
            <a:endParaRPr sz="1100" dirty="0">
              <a:solidFill>
                <a:schemeClr val="dk2"/>
              </a:solidFill>
            </a:endParaRPr>
          </a:p>
          <a:p>
            <a:pPr marL="457200" lvl="0" indent="-342900" algn="l" rtl="0">
              <a:lnSpc>
                <a:spcPct val="115000"/>
              </a:lnSpc>
              <a:spcBef>
                <a:spcPts val="0"/>
              </a:spcBef>
              <a:spcAft>
                <a:spcPts val="0"/>
              </a:spcAft>
              <a:buSzPts val="1800"/>
              <a:buChar char="●"/>
            </a:pPr>
            <a:r>
              <a:rPr lang="en" sz="1100" b="1">
                <a:solidFill>
                  <a:schemeClr val="dk1"/>
                </a:solidFill>
              </a:rPr>
              <a:t>Coach #16 on 10/3/2019</a:t>
            </a:r>
            <a:r>
              <a:rPr lang="en" sz="1100" b="1">
                <a:solidFill>
                  <a:schemeClr val="dk2"/>
                </a:solidFill>
              </a:rPr>
              <a:t>: </a:t>
            </a:r>
            <a:r>
              <a:rPr lang="en" sz="1100">
                <a:solidFill>
                  <a:schemeClr val="dk2"/>
                </a:solidFill>
              </a:rPr>
              <a:t>“One of the biggest barriers I've experienced is USAW's refusal to work with athletes or states that are not sanctioned by USAW.  If the goal is truly growing the sport, then everyone needs to make nice, put the politics aside and let a kid from PA attend a youth tournament in CT without having to pay for a full year membership to USAW.  You want to improve regionally then remove the barriers and let the kids roam and compete.”</a:t>
            </a:r>
            <a:endParaRPr dirty="0"/>
          </a:p>
          <a:p>
            <a:pPr marL="457200" lvl="0" indent="-342900" algn="l" rtl="0">
              <a:lnSpc>
                <a:spcPct val="115000"/>
              </a:lnSpc>
              <a:spcBef>
                <a:spcPts val="0"/>
              </a:spcBef>
              <a:spcAft>
                <a:spcPts val="0"/>
              </a:spcAft>
              <a:buSzPts val="1800"/>
              <a:buChar char="●"/>
            </a:pPr>
            <a:r>
              <a:rPr lang="en" sz="1100" b="1">
                <a:solidFill>
                  <a:schemeClr val="dk1"/>
                </a:solidFill>
              </a:rPr>
              <a:t>Administrator 7/G (December 2, 2019)</a:t>
            </a:r>
            <a:r>
              <a:rPr lang="en" sz="1100" b="1">
                <a:solidFill>
                  <a:schemeClr val="dk2"/>
                </a:solidFill>
              </a:rPr>
              <a:t>. </a:t>
            </a:r>
            <a:r>
              <a:rPr lang="en" sz="1100">
                <a:solidFill>
                  <a:schemeClr val="dk2"/>
                </a:solidFill>
              </a:rPr>
              <a:t>“The recommendation I would give is to offer more advertisements in the lower level being able to help the kids, where kids can be scouted to go to different colleges and universities. Sponsorship should be expanded especially under education student athletes.”</a:t>
            </a:r>
            <a:endParaRPr dirty="0"/>
          </a:p>
          <a:p>
            <a:pPr marL="1143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sz="1400">
                <a:solidFill>
                  <a:srgbClr val="FF0000"/>
                </a:solidFill>
              </a:rPr>
              <a:t>Element 5: </a:t>
            </a:r>
            <a:r>
              <a:rPr lang="en" sz="1400">
                <a:latin typeface="Times New Roman"/>
                <a:ea typeface="Times New Roman"/>
                <a:cs typeface="Times New Roman"/>
                <a:sym typeface="Times New Roman"/>
              </a:rPr>
              <a:t>USWA needs to better communicate research results to coaches through a shared database system.</a:t>
            </a:r>
            <a:endParaRPr dirty="0"/>
          </a:p>
          <a:p>
            <a:pPr marL="114300" lvl="0" indent="0" algn="l" rtl="0">
              <a:lnSpc>
                <a:spcPct val="115000"/>
              </a:lnSpc>
              <a:spcBef>
                <a:spcPts val="0"/>
              </a:spcBef>
              <a:spcAft>
                <a:spcPts val="0"/>
              </a:spcAft>
              <a:buSzPts val="1800"/>
              <a:buNone/>
            </a:pPr>
            <a:endParaRPr sz="1400" dirty="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Char char="●"/>
            </a:pPr>
            <a:r>
              <a:rPr lang="en" sz="1100" b="1">
                <a:solidFill>
                  <a:schemeClr val="dk1"/>
                </a:solidFill>
              </a:rPr>
              <a:t>Administrator 7/G (December 2, 2019). </a:t>
            </a:r>
            <a:r>
              <a:rPr lang="en" sz="1100">
                <a:solidFill>
                  <a:schemeClr val="dk2"/>
                </a:solidFill>
              </a:rPr>
              <a:t>“Communicating to the states, coaches and athlete’s parents needs work. I believe it is important to get back to the face to face conversation instead of having video formats. It is better to have more people going to the events, so they can see the overall vision of the organization. Coaches are so passionate for what they do, and they want for people to have that face to face interaction.”</a:t>
            </a:r>
            <a:endParaRPr dirty="0"/>
          </a:p>
          <a:p>
            <a:pPr marL="457200" lvl="0" indent="-342900" algn="l" rtl="0">
              <a:lnSpc>
                <a:spcPct val="115000"/>
              </a:lnSpc>
              <a:spcBef>
                <a:spcPts val="0"/>
              </a:spcBef>
              <a:spcAft>
                <a:spcPts val="0"/>
              </a:spcAft>
              <a:buSzPts val="1800"/>
              <a:buChar char="●"/>
            </a:pPr>
            <a:r>
              <a:rPr lang="en" sz="1100" b="1">
                <a:solidFill>
                  <a:schemeClr val="dk1"/>
                </a:solidFill>
              </a:rPr>
              <a:t>Coach #12 on 10/4/2019: </a:t>
            </a:r>
            <a:r>
              <a:rPr lang="en" sz="1100">
                <a:solidFill>
                  <a:schemeClr val="dk2"/>
                </a:solidFill>
              </a:rPr>
              <a:t>“The biggest issue is that wrestling is not well known by the uninitiated. Our sport is arcane and requires patience to understand it and appreciate it. Additionally, as a coach I would like to see more research studies, and it would be nice if they were compiled in a place and written format that would be easily accessible.”</a:t>
            </a:r>
            <a:endParaRPr dirty="0"/>
          </a:p>
          <a:p>
            <a:pPr marL="457200" lvl="0" indent="-228600" algn="l" rtl="0">
              <a:lnSpc>
                <a:spcPct val="115000"/>
              </a:lnSpc>
              <a:spcBef>
                <a:spcPts val="0"/>
              </a:spcBef>
              <a:spcAft>
                <a:spcPts val="0"/>
              </a:spcAft>
              <a:buSzPts val="1800"/>
              <a:buNone/>
            </a:pPr>
            <a:endParaRPr sz="1100" dirty="0">
              <a:solidFill>
                <a:schemeClr val="dk2"/>
              </a:solidFill>
            </a:endParaRPr>
          </a:p>
          <a:p>
            <a:pPr marL="114300" lvl="0" indent="0" algn="l" rtl="0">
              <a:lnSpc>
                <a:spcPct val="115000"/>
              </a:lnSpc>
              <a:spcBef>
                <a:spcPts val="0"/>
              </a:spcBef>
              <a:spcAft>
                <a:spcPts val="0"/>
              </a:spcAft>
              <a:buSzPts val="1800"/>
              <a:buNone/>
            </a:pPr>
            <a:endParaRPr sz="1100" dirty="0"/>
          </a:p>
          <a:p>
            <a:pPr marL="457200" lvl="0" indent="-228600" algn="l" rtl="0">
              <a:lnSpc>
                <a:spcPct val="115000"/>
              </a:lnSpc>
              <a:spcBef>
                <a:spcPts val="0"/>
              </a:spcBef>
              <a:spcAft>
                <a:spcPts val="0"/>
              </a:spcAft>
              <a:buSzPts val="1800"/>
              <a:buNone/>
            </a:pPr>
            <a:endParaRPr sz="1100" dirty="0"/>
          </a:p>
          <a:p>
            <a:pPr marL="457200" lvl="0" indent="-228600" algn="l" rtl="0">
              <a:lnSpc>
                <a:spcPct val="115000"/>
              </a:lnSpc>
              <a:spcBef>
                <a:spcPts val="0"/>
              </a:spcBef>
              <a:spcAft>
                <a:spcPts val="0"/>
              </a:spcAft>
              <a:buSzPts val="1800"/>
              <a:buNone/>
            </a:pPr>
            <a:endParaRPr sz="1100" dirty="0"/>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149"/>
          <p:cNvSpPr txBox="1">
            <a:spLocks noGrp="1"/>
          </p:cNvSpPr>
          <p:nvPr>
            <p:ph type="title"/>
          </p:nvPr>
        </p:nvSpPr>
        <p:spPr>
          <a:xfrm>
            <a:off x="0" y="19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Conclusions to consider</a:t>
            </a:r>
            <a:endParaRPr dirty="0"/>
          </a:p>
        </p:txBody>
      </p:sp>
      <p:sp>
        <p:nvSpPr>
          <p:cNvPr id="845" name="Google Shape;845;p149"/>
          <p:cNvSpPr txBox="1">
            <a:spLocks noGrp="1"/>
          </p:cNvSpPr>
          <p:nvPr>
            <p:ph type="body" idx="1"/>
          </p:nvPr>
        </p:nvSpPr>
        <p:spPr>
          <a:xfrm>
            <a:off x="0" y="669395"/>
            <a:ext cx="9144000" cy="447218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400">
                <a:solidFill>
                  <a:srgbClr val="FF0000"/>
                </a:solidFill>
              </a:rPr>
              <a:t>Element 6:</a:t>
            </a:r>
            <a:r>
              <a:rPr lang="en" sz="1100">
                <a:solidFill>
                  <a:srgbClr val="FF0000"/>
                </a:solidFill>
              </a:rPr>
              <a:t> </a:t>
            </a:r>
            <a:r>
              <a:rPr lang="en" sz="1400">
                <a:solidFill>
                  <a:schemeClr val="dk2"/>
                </a:solidFill>
              </a:rPr>
              <a:t>USWA needs to grow support from media which will hopefully influence society to perceive wrestling as a mass appeal with highly athletic and competitive wrestlers competing year-round to represent their nation.</a:t>
            </a:r>
            <a:endParaRPr dirty="0"/>
          </a:p>
          <a:p>
            <a:pPr marL="114300" lvl="0" indent="0" algn="l" rtl="0">
              <a:lnSpc>
                <a:spcPct val="115000"/>
              </a:lnSpc>
              <a:spcBef>
                <a:spcPts val="0"/>
              </a:spcBef>
              <a:spcAft>
                <a:spcPts val="0"/>
              </a:spcAft>
              <a:buSzPts val="1800"/>
              <a:buNone/>
            </a:pPr>
            <a:endParaRPr sz="1400" dirty="0">
              <a:solidFill>
                <a:schemeClr val="dk2"/>
              </a:solidFill>
            </a:endParaRPr>
          </a:p>
          <a:p>
            <a:pPr marL="457200" lvl="0" indent="-342900" algn="l" rtl="0">
              <a:lnSpc>
                <a:spcPct val="115000"/>
              </a:lnSpc>
              <a:spcBef>
                <a:spcPts val="0"/>
              </a:spcBef>
              <a:spcAft>
                <a:spcPts val="0"/>
              </a:spcAft>
              <a:buClr>
                <a:srgbClr val="595959"/>
              </a:buClr>
              <a:buSzPts val="1800"/>
              <a:buChar char="●"/>
            </a:pPr>
            <a:r>
              <a:rPr lang="en" sz="1200" b="1">
                <a:solidFill>
                  <a:schemeClr val="dk1"/>
                </a:solidFill>
              </a:rPr>
              <a:t>Administrator 1/A (October 30, 2019) </a:t>
            </a:r>
            <a:r>
              <a:rPr lang="en" sz="1200" b="1">
                <a:solidFill>
                  <a:schemeClr val="dk2"/>
                </a:solidFill>
              </a:rPr>
              <a:t>“</a:t>
            </a:r>
            <a:r>
              <a:rPr lang="en" sz="1200">
                <a:solidFill>
                  <a:schemeClr val="dk2"/>
                </a:solidFill>
              </a:rPr>
              <a:t>This advice seems to be positive in regards of convincing USWA governing board that USA Wrestling as an organization has a vision of expanding and creating a more supportive organization for their athletes in hopes to bring recognition to wrestling in the US through opportunities like Olympic Games and media coverage of NCAA wrestling. If USA Wrestling makes effort to put together a political candidate, they are showing that they are serious about promoting and developing the organization into an elite level national contention program! Like the Boston Youth Wrestling’s diverse, accomplished, and networked executive committee it seems foreseeable to assemble a committee with connection and expertise in a multitude of industries and political savviness. </a:t>
            </a:r>
            <a:endParaRPr dirty="0"/>
          </a:p>
          <a:p>
            <a:pPr marL="114300" lvl="0" indent="0" algn="l" rtl="0">
              <a:lnSpc>
                <a:spcPct val="115000"/>
              </a:lnSpc>
              <a:spcBef>
                <a:spcPts val="0"/>
              </a:spcBef>
              <a:spcAft>
                <a:spcPts val="0"/>
              </a:spcAft>
              <a:buClr>
                <a:srgbClr val="595959"/>
              </a:buClr>
              <a:buSzPts val="1800"/>
              <a:buNone/>
            </a:pPr>
            <a:endParaRPr sz="1200" dirty="0">
              <a:solidFill>
                <a:schemeClr val="dk2"/>
              </a:solidFill>
            </a:endParaRPr>
          </a:p>
          <a:p>
            <a:pPr marL="457200" lvl="0" indent="-342900" algn="l" rtl="0">
              <a:lnSpc>
                <a:spcPct val="115000"/>
              </a:lnSpc>
              <a:spcBef>
                <a:spcPts val="0"/>
              </a:spcBef>
              <a:spcAft>
                <a:spcPts val="0"/>
              </a:spcAft>
              <a:buSzPts val="1800"/>
              <a:buChar char="●"/>
            </a:pPr>
            <a:r>
              <a:rPr lang="en" sz="1200" b="1">
                <a:solidFill>
                  <a:schemeClr val="dk1"/>
                </a:solidFill>
              </a:rPr>
              <a:t>Coach #87 on 10/4/2019: </a:t>
            </a:r>
            <a:r>
              <a:rPr lang="en" sz="1200">
                <a:solidFill>
                  <a:schemeClr val="dk2"/>
                </a:solidFill>
              </a:rPr>
              <a:t>“Wrestling is not a visible sport on TV as others are.  With the rules for different styles of wrestling staying similar over the past few years, the opportunity to understand scoring while viewing is increasing. The sport must continue to push to get more coverage.  Having 40,000 at this year's NCAA tournament is a step in the right direction.”</a:t>
            </a:r>
            <a:endParaRPr dirty="0"/>
          </a:p>
          <a:p>
            <a:pPr marL="457200" lvl="0" indent="-228600" algn="l" rtl="0">
              <a:lnSpc>
                <a:spcPct val="115000"/>
              </a:lnSpc>
              <a:spcBef>
                <a:spcPts val="0"/>
              </a:spcBef>
              <a:spcAft>
                <a:spcPts val="0"/>
              </a:spcAft>
              <a:buSzPts val="1800"/>
              <a:buNone/>
            </a:pPr>
            <a:endParaRPr sz="1200" dirty="0">
              <a:solidFill>
                <a:schemeClr val="dk2"/>
              </a:solidFill>
            </a:endParaRPr>
          </a:p>
          <a:p>
            <a:pPr marL="457200" lvl="0" indent="-342900" algn="l" rtl="0">
              <a:lnSpc>
                <a:spcPct val="115000"/>
              </a:lnSpc>
              <a:spcBef>
                <a:spcPts val="0"/>
              </a:spcBef>
              <a:spcAft>
                <a:spcPts val="0"/>
              </a:spcAft>
              <a:buSzPts val="1800"/>
              <a:buChar char="●"/>
            </a:pPr>
            <a:r>
              <a:rPr lang="en" sz="1200" b="1">
                <a:solidFill>
                  <a:schemeClr val="dk1"/>
                </a:solidFill>
              </a:rPr>
              <a:t>Coach #100 on 10/4/2019: </a:t>
            </a:r>
            <a:r>
              <a:rPr lang="en" sz="1200">
                <a:solidFill>
                  <a:schemeClr val="dk2"/>
                </a:solidFill>
              </a:rPr>
              <a:t>“There is a distinct lack of media coverage for the sport. Unless you are involved with wrestling and know about flow wrestling or track wrestling you rarely get to see it on television. A partnership with an organization like the UFC to promote wrestling and get it televised would help increase the popularity and revenue the sport would generate.”</a:t>
            </a:r>
            <a:endParaRPr dirty="0"/>
          </a:p>
          <a:p>
            <a:pPr marL="457200" lvl="0" indent="-228600" algn="l" rtl="0">
              <a:lnSpc>
                <a:spcPct val="115000"/>
              </a:lnSpc>
              <a:spcBef>
                <a:spcPts val="0"/>
              </a:spcBef>
              <a:spcAft>
                <a:spcPts val="0"/>
              </a:spcAft>
              <a:buSzPts val="1800"/>
              <a:buNone/>
            </a:pPr>
            <a:endParaRPr dirty="0">
              <a:solidFill>
                <a:schemeClr val="dk2"/>
              </a:solidFil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50"/>
          <p:cNvSpPr txBox="1">
            <a:spLocks noGrp="1"/>
          </p:cNvSpPr>
          <p:nvPr>
            <p:ph type="title"/>
          </p:nvPr>
        </p:nvSpPr>
        <p:spPr>
          <a:xfrm>
            <a:off x="0" y="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Conclusions to consider</a:t>
            </a:r>
            <a:endParaRPr dirty="0"/>
          </a:p>
        </p:txBody>
      </p:sp>
      <p:sp>
        <p:nvSpPr>
          <p:cNvPr id="851" name="Google Shape;851;p150"/>
          <p:cNvSpPr txBox="1">
            <a:spLocks noGrp="1"/>
          </p:cNvSpPr>
          <p:nvPr>
            <p:ph type="body" idx="1"/>
          </p:nvPr>
        </p:nvSpPr>
        <p:spPr>
          <a:xfrm>
            <a:off x="0" y="652142"/>
            <a:ext cx="9144000" cy="4491357"/>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600">
                <a:solidFill>
                  <a:srgbClr val="FF0000"/>
                </a:solidFill>
              </a:rPr>
              <a:t>Element 7: </a:t>
            </a:r>
            <a:r>
              <a:rPr lang="en" sz="1400">
                <a:solidFill>
                  <a:schemeClr val="dk2"/>
                </a:solidFill>
                <a:latin typeface="Arial"/>
                <a:ea typeface="Arial"/>
                <a:cs typeface="Arial"/>
                <a:sym typeface="Arial"/>
              </a:rPr>
              <a:t>USWA needs restructure funding for mass and elite wrestling where an increase in capital and funding local and state government should be utilized under privileged and lower income participants. </a:t>
            </a:r>
            <a:endParaRPr dirty="0"/>
          </a:p>
          <a:p>
            <a:pPr marL="114300" lvl="0" indent="0" algn="l" rtl="0">
              <a:lnSpc>
                <a:spcPct val="115000"/>
              </a:lnSpc>
              <a:spcBef>
                <a:spcPts val="0"/>
              </a:spcBef>
              <a:spcAft>
                <a:spcPts val="0"/>
              </a:spcAft>
              <a:buSzPts val="1800"/>
              <a:buNone/>
            </a:pPr>
            <a:endParaRPr sz="1400" dirty="0">
              <a:solidFill>
                <a:schemeClr val="dk1"/>
              </a:solidFill>
              <a:latin typeface="Arial"/>
              <a:ea typeface="Arial"/>
              <a:cs typeface="Arial"/>
              <a:sym typeface="Arial"/>
            </a:endParaRPr>
          </a:p>
          <a:p>
            <a:pPr marL="457200" lvl="0" indent="-342900" algn="l" rtl="0">
              <a:lnSpc>
                <a:spcPct val="115000"/>
              </a:lnSpc>
              <a:spcBef>
                <a:spcPts val="0"/>
              </a:spcBef>
              <a:spcAft>
                <a:spcPts val="0"/>
              </a:spcAft>
              <a:buClr>
                <a:srgbClr val="595959"/>
              </a:buClr>
              <a:buSzPts val="1800"/>
              <a:buChar char="●"/>
            </a:pPr>
            <a:r>
              <a:rPr lang="en" sz="1200" b="1">
                <a:solidFill>
                  <a:schemeClr val="dk1"/>
                </a:solidFill>
                <a:latin typeface="Arial"/>
                <a:ea typeface="Arial"/>
                <a:cs typeface="Arial"/>
                <a:sym typeface="Arial"/>
              </a:rPr>
              <a:t>Administrator 1/A (October 30, 2019) </a:t>
            </a:r>
            <a:r>
              <a:rPr lang="en" sz="1200">
                <a:solidFill>
                  <a:schemeClr val="dk2"/>
                </a:solidFill>
                <a:latin typeface="Arial"/>
                <a:ea typeface="Arial"/>
                <a:cs typeface="Arial"/>
                <a:sym typeface="Arial"/>
              </a:rPr>
              <a:t>“One possible improvement could be a result from improving partnerships with educational institutions in regard to their relationship with wrestling programs.“</a:t>
            </a:r>
            <a:endParaRPr dirty="0"/>
          </a:p>
          <a:p>
            <a:pPr marL="114300" lvl="0" indent="0" algn="l" rtl="0">
              <a:lnSpc>
                <a:spcPct val="115000"/>
              </a:lnSpc>
              <a:spcBef>
                <a:spcPts val="0"/>
              </a:spcBef>
              <a:spcAft>
                <a:spcPts val="0"/>
              </a:spcAft>
              <a:buClr>
                <a:srgbClr val="595959"/>
              </a:buClr>
              <a:buSzPts val="1800"/>
              <a:buNone/>
            </a:pPr>
            <a:endParaRPr sz="1200" dirty="0">
              <a:solidFill>
                <a:schemeClr val="dk2"/>
              </a:solidFill>
              <a:latin typeface="Arial"/>
              <a:ea typeface="Arial"/>
              <a:cs typeface="Arial"/>
              <a:sym typeface="Arial"/>
            </a:endParaRPr>
          </a:p>
          <a:p>
            <a:pPr marL="457200" lvl="0" indent="-342900" algn="l" rtl="0">
              <a:lnSpc>
                <a:spcPct val="115000"/>
              </a:lnSpc>
              <a:spcBef>
                <a:spcPts val="0"/>
              </a:spcBef>
              <a:spcAft>
                <a:spcPts val="0"/>
              </a:spcAft>
              <a:buClr>
                <a:srgbClr val="595959"/>
              </a:buClr>
              <a:buSzPts val="1800"/>
              <a:buChar char="●"/>
            </a:pPr>
            <a:r>
              <a:rPr lang="en" sz="1200">
                <a:solidFill>
                  <a:schemeClr val="dk2"/>
                </a:solidFill>
                <a:latin typeface="Arial"/>
                <a:ea typeface="Arial"/>
                <a:cs typeface="Arial"/>
                <a:sym typeface="Arial"/>
              </a:rPr>
              <a:t>“There seems to be a huge disparity in creating an equally opportunities to all schools. However, it seems like schools and wrestling programs can create a more effective way to promote their wrestlers in high school or in club wrestling to give the athlete an opportunity to participate in collegiate wrestling. This will take a creative partnership that will benefit both university and public/private wrestling program, club or organization. If a successful partnership can be made then resources, networking, and idea can be shared and communicated more readily amongst both parties. This can be an advantageous scenario for both parties.”</a:t>
            </a:r>
            <a:endParaRPr dirty="0"/>
          </a:p>
          <a:p>
            <a:pPr marL="457200" lvl="0" indent="-228600" algn="l" rtl="0">
              <a:lnSpc>
                <a:spcPct val="115000"/>
              </a:lnSpc>
              <a:spcBef>
                <a:spcPts val="0"/>
              </a:spcBef>
              <a:spcAft>
                <a:spcPts val="0"/>
              </a:spcAft>
              <a:buClr>
                <a:srgbClr val="595959"/>
              </a:buClr>
              <a:buSzPts val="1800"/>
              <a:buNone/>
            </a:pPr>
            <a:endParaRPr sz="1200" dirty="0">
              <a:solidFill>
                <a:srgbClr val="000000"/>
              </a:solidFill>
              <a:latin typeface="Arial"/>
              <a:ea typeface="Arial"/>
              <a:cs typeface="Arial"/>
              <a:sym typeface="Arial"/>
            </a:endParaRPr>
          </a:p>
          <a:p>
            <a:pPr marL="457200" lvl="0" indent="-342900" algn="l" rtl="0">
              <a:lnSpc>
                <a:spcPct val="115000"/>
              </a:lnSpc>
              <a:spcBef>
                <a:spcPts val="0"/>
              </a:spcBef>
              <a:spcAft>
                <a:spcPts val="0"/>
              </a:spcAft>
              <a:buClr>
                <a:srgbClr val="595959"/>
              </a:buClr>
              <a:buSzPts val="1800"/>
              <a:buChar char="●"/>
            </a:pPr>
            <a:r>
              <a:rPr lang="en" sz="1200" b="1">
                <a:solidFill>
                  <a:schemeClr val="dk1"/>
                </a:solidFill>
              </a:rPr>
              <a:t>Coach #99 on 10/5/2019: </a:t>
            </a:r>
            <a:r>
              <a:rPr lang="en" sz="1200">
                <a:solidFill>
                  <a:schemeClr val="dk2"/>
                </a:solidFill>
                <a:latin typeface="Arial"/>
                <a:ea typeface="Arial"/>
                <a:cs typeface="Arial"/>
                <a:sym typeface="Arial"/>
              </a:rPr>
              <a:t>“Mass appeal of wrestling is limited--inherently challenging and not necessarily USAW shortcoming. Wrestling is not well-accessible to young people in broad swaths of the country”</a:t>
            </a:r>
            <a:endParaRPr dirty="0"/>
          </a:p>
          <a:p>
            <a:pPr marL="457200" lvl="0" indent="-228600" algn="l" rtl="0">
              <a:lnSpc>
                <a:spcPct val="115000"/>
              </a:lnSpc>
              <a:spcBef>
                <a:spcPts val="0"/>
              </a:spcBef>
              <a:spcAft>
                <a:spcPts val="0"/>
              </a:spcAft>
              <a:buClr>
                <a:srgbClr val="595959"/>
              </a:buClr>
              <a:buSzPts val="1800"/>
              <a:buNone/>
            </a:pPr>
            <a:endParaRPr sz="1200" dirty="0">
              <a:solidFill>
                <a:schemeClr val="dk2"/>
              </a:solidFill>
              <a:latin typeface="Arial"/>
              <a:ea typeface="Arial"/>
              <a:cs typeface="Arial"/>
              <a:sym typeface="Arial"/>
            </a:endParaRPr>
          </a:p>
          <a:p>
            <a:pPr marL="457200" lvl="0" indent="-228600" algn="l" rtl="0">
              <a:lnSpc>
                <a:spcPct val="115000"/>
              </a:lnSpc>
              <a:spcBef>
                <a:spcPts val="0"/>
              </a:spcBef>
              <a:spcAft>
                <a:spcPts val="0"/>
              </a:spcAft>
              <a:buSzPts val="1800"/>
              <a:buNone/>
            </a:pPr>
            <a:endParaRPr sz="1200" dirty="0">
              <a:solidFill>
                <a:schemeClr val="dk2"/>
              </a:solidFill>
              <a:latin typeface="Arial"/>
              <a:ea typeface="Arial"/>
              <a:cs typeface="Arial"/>
              <a:sym typeface="Arial"/>
            </a:endParaRPr>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855"/>
        <p:cNvGrpSpPr/>
        <p:nvPr/>
      </p:nvGrpSpPr>
      <p:grpSpPr>
        <a:xfrm>
          <a:off x="0" y="0"/>
          <a:ext cx="0" cy="0"/>
          <a:chOff x="0" y="0"/>
          <a:chExt cx="0" cy="0"/>
        </a:xfrm>
      </p:grpSpPr>
      <p:sp>
        <p:nvSpPr>
          <p:cNvPr id="856" name="Google Shape;856;p151"/>
          <p:cNvSpPr txBox="1">
            <a:spLocks noGrp="1"/>
          </p:cNvSpPr>
          <p:nvPr>
            <p:ph type="title"/>
          </p:nvPr>
        </p:nvSpPr>
        <p:spPr>
          <a:xfrm>
            <a:off x="311700" y="105391"/>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Conclusions from Survey</a:t>
            </a:r>
            <a:endParaRPr dirty="0"/>
          </a:p>
        </p:txBody>
      </p:sp>
      <p:sp>
        <p:nvSpPr>
          <p:cNvPr id="857" name="Google Shape;857;p151"/>
          <p:cNvSpPr txBox="1">
            <a:spLocks noGrp="1"/>
          </p:cNvSpPr>
          <p:nvPr>
            <p:ph type="body" idx="1"/>
          </p:nvPr>
        </p:nvSpPr>
        <p:spPr>
          <a:xfrm>
            <a:off x="0" y="863550"/>
            <a:ext cx="9144000" cy="427995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1400">
                <a:solidFill>
                  <a:schemeClr val="dk1"/>
                </a:solidFill>
              </a:rPr>
              <a:t>The key message from the study is that sufficient public resources have not been available for development of USWA, particularly at the mass participation level (high school, collegiate, clubs, etc.). </a:t>
            </a:r>
            <a:endParaRPr dirty="0"/>
          </a:p>
          <a:p>
            <a:pPr marL="114300" lvl="0" indent="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Respondents were not positive about current practices as mean scores for each element were below average and coaches and administrator were eager to provided positive feedback and criticisms. </a:t>
            </a:r>
            <a:endParaRPr dirty="0"/>
          </a:p>
          <a:p>
            <a:pPr marL="114300" lvl="0" indent="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Throughout all seven elements, the coaches’ open responses demonstrated that the need for accessible and proximal facilities that are properly funded to hold mass and elite level training/competitions. USWA could benefit from strategical investing into public relation which could help educational and promotional support for the sport. Before building more facilities for training it is more important to fill the current facilities and allow access to participants of all wrestling level, with the exception they are registered with USWA.</a:t>
            </a:r>
            <a:endParaRPr dirty="0"/>
          </a:p>
          <a:p>
            <a:pPr marL="114300" lvl="0" indent="0" algn="l" rtl="0">
              <a:lnSpc>
                <a:spcPct val="115000"/>
              </a:lnSpc>
              <a:spcBef>
                <a:spcPts val="0"/>
              </a:spcBef>
              <a:spcAft>
                <a:spcPts val="0"/>
              </a:spcAft>
              <a:buSzPts val="1800"/>
              <a:buNone/>
            </a:pPr>
            <a:endParaRPr sz="1400" dirty="0">
              <a:solidFill>
                <a:schemeClr val="dk1"/>
              </a:solidFill>
            </a:endParaRPr>
          </a:p>
          <a:p>
            <a:pPr marL="457200" lvl="0" indent="-342900" algn="l" rtl="0">
              <a:lnSpc>
                <a:spcPct val="115000"/>
              </a:lnSpc>
              <a:spcBef>
                <a:spcPts val="0"/>
              </a:spcBef>
              <a:spcAft>
                <a:spcPts val="0"/>
              </a:spcAft>
              <a:buSzPts val="1800"/>
              <a:buChar char="●"/>
            </a:pPr>
            <a:r>
              <a:rPr lang="en" sz="1400">
                <a:solidFill>
                  <a:schemeClr val="dk1"/>
                </a:solidFill>
              </a:rPr>
              <a:t>Most of these conclusions and recommendations are consistent with the study by Run, Jump, Throw aimed to better the lives of children through sport and recreation, stressing the challenge of costs, commitment and indicating that programs need to be revitalized, with a focus on improving the quality and affordability of the offering as well as the number of participants through new places to play.</a:t>
            </a:r>
            <a:endParaRPr dirty="0"/>
          </a:p>
          <a:p>
            <a:pPr marL="457200" lvl="0" indent="-228600" algn="l" rtl="0">
              <a:lnSpc>
                <a:spcPct val="115000"/>
              </a:lnSpc>
              <a:spcBef>
                <a:spcPts val="0"/>
              </a:spcBef>
              <a:spcAft>
                <a:spcPts val="0"/>
              </a:spcAft>
              <a:buSzPts val="1800"/>
              <a:buNone/>
            </a:pPr>
            <a:endParaRP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15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2800"/>
              <a:buNone/>
            </a:pPr>
            <a:r>
              <a:rPr lang="en"/>
              <a:t>Conclusion: Micro level</a:t>
            </a:r>
            <a:endParaRPr dirty="0"/>
          </a:p>
        </p:txBody>
      </p:sp>
      <p:grpSp>
        <p:nvGrpSpPr>
          <p:cNvPr id="863" name="Google Shape;863;p152"/>
          <p:cNvGrpSpPr/>
          <p:nvPr/>
        </p:nvGrpSpPr>
        <p:grpSpPr>
          <a:xfrm>
            <a:off x="78377" y="1152932"/>
            <a:ext cx="8882743" cy="3758241"/>
            <a:chOff x="0" y="458"/>
            <a:chExt cx="8882743" cy="3758241"/>
          </a:xfrm>
        </p:grpSpPr>
        <p:sp>
          <p:nvSpPr>
            <p:cNvPr id="864" name="Google Shape;864;p152"/>
            <p:cNvSpPr/>
            <p:nvPr/>
          </p:nvSpPr>
          <p:spPr>
            <a:xfrm>
              <a:off x="0" y="458"/>
              <a:ext cx="8882743" cy="1073783"/>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65" name="Google Shape;865;p152"/>
            <p:cNvSpPr/>
            <p:nvPr/>
          </p:nvSpPr>
          <p:spPr>
            <a:xfrm>
              <a:off x="324819" y="242060"/>
              <a:ext cx="590580" cy="59058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66" name="Google Shape;866;p152"/>
            <p:cNvSpPr/>
            <p:nvPr/>
          </p:nvSpPr>
          <p:spPr>
            <a:xfrm>
              <a:off x="1240219" y="458"/>
              <a:ext cx="7642523" cy="107378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67" name="Google Shape;867;p152"/>
            <p:cNvSpPr txBox="1"/>
            <p:nvPr/>
          </p:nvSpPr>
          <p:spPr>
            <a:xfrm>
              <a:off x="1240219" y="458"/>
              <a:ext cx="7642523" cy="1073783"/>
            </a:xfrm>
            <a:prstGeom prst="rect">
              <a:avLst/>
            </a:prstGeom>
            <a:noFill/>
            <a:ln>
              <a:noFill/>
            </a:ln>
          </p:spPr>
          <p:txBody>
            <a:bodyPr spcFirstLastPara="1" wrap="square" lIns="113625" tIns="113625" rIns="113625" bIns="113625"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At micro level, more than half of the open responses regarding talent search and development indicated that coach expertise should be higher across all participant ages and levels. It is also evident that wrestling coaches should be paid according to multi-level certification based on coaches' education and achievements of entrusted athletes. </a:t>
              </a:r>
              <a:endParaRPr sz="1400" b="0" i="0" u="none" strike="noStrike" cap="none" dirty="0">
                <a:solidFill>
                  <a:srgbClr val="000000"/>
                </a:solidFill>
                <a:latin typeface="Arial"/>
                <a:ea typeface="Arial"/>
                <a:cs typeface="Arial"/>
                <a:sym typeface="Arial"/>
              </a:endParaRPr>
            </a:p>
          </p:txBody>
        </p:sp>
        <p:sp>
          <p:nvSpPr>
            <p:cNvPr id="868" name="Google Shape;868;p152"/>
            <p:cNvSpPr/>
            <p:nvPr/>
          </p:nvSpPr>
          <p:spPr>
            <a:xfrm>
              <a:off x="0" y="1342687"/>
              <a:ext cx="8882743" cy="1073783"/>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69" name="Google Shape;869;p152"/>
            <p:cNvSpPr/>
            <p:nvPr/>
          </p:nvSpPr>
          <p:spPr>
            <a:xfrm>
              <a:off x="324819" y="1584289"/>
              <a:ext cx="590580" cy="590580"/>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70" name="Google Shape;870;p152"/>
            <p:cNvSpPr/>
            <p:nvPr/>
          </p:nvSpPr>
          <p:spPr>
            <a:xfrm>
              <a:off x="1240219" y="1342687"/>
              <a:ext cx="7642523" cy="107378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71" name="Google Shape;871;p152"/>
            <p:cNvSpPr txBox="1"/>
            <p:nvPr/>
          </p:nvSpPr>
          <p:spPr>
            <a:xfrm>
              <a:off x="1240219" y="1342687"/>
              <a:ext cx="7642523" cy="1073783"/>
            </a:xfrm>
            <a:prstGeom prst="rect">
              <a:avLst/>
            </a:prstGeom>
            <a:noFill/>
            <a:ln>
              <a:noFill/>
            </a:ln>
          </p:spPr>
          <p:txBody>
            <a:bodyPr spcFirstLastPara="1" wrap="square" lIns="113625" tIns="113625" rIns="113625" bIns="113625"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The responses indicates that there is need for higher level coaching across all ages and levels as well as a development program for public organizations and that paying coaches according to certification level may incentive more potential coaches to go through certification programs provided by USWA.</a:t>
              </a:r>
              <a:endParaRPr sz="1400" b="0" i="0" u="none" strike="noStrike" cap="none" dirty="0">
                <a:solidFill>
                  <a:srgbClr val="000000"/>
                </a:solidFill>
                <a:latin typeface="Arial"/>
                <a:ea typeface="Arial"/>
                <a:cs typeface="Arial"/>
                <a:sym typeface="Arial"/>
              </a:endParaRPr>
            </a:p>
          </p:txBody>
        </p:sp>
        <p:sp>
          <p:nvSpPr>
            <p:cNvPr id="872" name="Google Shape;872;p152"/>
            <p:cNvSpPr/>
            <p:nvPr/>
          </p:nvSpPr>
          <p:spPr>
            <a:xfrm>
              <a:off x="0" y="2684916"/>
              <a:ext cx="8882743" cy="1073783"/>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73" name="Google Shape;873;p152"/>
            <p:cNvSpPr/>
            <p:nvPr/>
          </p:nvSpPr>
          <p:spPr>
            <a:xfrm>
              <a:off x="324819" y="2926518"/>
              <a:ext cx="590580" cy="590580"/>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74" name="Google Shape;874;p152"/>
            <p:cNvSpPr/>
            <p:nvPr/>
          </p:nvSpPr>
          <p:spPr>
            <a:xfrm>
              <a:off x="1240219" y="2684916"/>
              <a:ext cx="7642523" cy="107378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75" name="Google Shape;875;p152"/>
            <p:cNvSpPr txBox="1"/>
            <p:nvPr/>
          </p:nvSpPr>
          <p:spPr>
            <a:xfrm>
              <a:off x="1240219" y="2684916"/>
              <a:ext cx="7642523" cy="1073783"/>
            </a:xfrm>
            <a:prstGeom prst="rect">
              <a:avLst/>
            </a:prstGeom>
            <a:noFill/>
            <a:ln>
              <a:noFill/>
            </a:ln>
          </p:spPr>
          <p:txBody>
            <a:bodyPr spcFirstLastPara="1" wrap="square" lIns="113625" tIns="113625" rIns="113625" bIns="113625"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To improve advanced athlete support, the benefits of training should focus on communities and wrestling programs that are underfunded to ensure all athletes receive equal support from the USWA .</a:t>
              </a:r>
              <a:endParaRPr sz="1400" b="0" i="0" u="none" strike="noStrike" cap="none" dirty="0">
                <a:solidFill>
                  <a:srgbClr val="000000"/>
                </a:solidFill>
                <a:latin typeface="Arial"/>
                <a:ea typeface="Arial"/>
                <a:cs typeface="Arial"/>
                <a:sym typeface="Arial"/>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879"/>
        <p:cNvGrpSpPr/>
        <p:nvPr/>
      </p:nvGrpSpPr>
      <p:grpSpPr>
        <a:xfrm>
          <a:off x="0" y="0"/>
          <a:ext cx="0" cy="0"/>
          <a:chOff x="0" y="0"/>
          <a:chExt cx="0" cy="0"/>
        </a:xfrm>
      </p:grpSpPr>
      <p:sp>
        <p:nvSpPr>
          <p:cNvPr id="880" name="Google Shape;880;p153"/>
          <p:cNvSpPr txBox="1">
            <a:spLocks noGrp="1"/>
          </p:cNvSpPr>
          <p:nvPr>
            <p:ph type="title"/>
          </p:nvPr>
        </p:nvSpPr>
        <p:spPr>
          <a:xfrm>
            <a:off x="311700" y="481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2800"/>
              <a:buNone/>
            </a:pPr>
            <a:r>
              <a:rPr lang="en"/>
              <a:t>Conclusion: Macro level</a:t>
            </a:r>
            <a:endParaRPr dirty="0"/>
          </a:p>
        </p:txBody>
      </p:sp>
      <p:grpSp>
        <p:nvGrpSpPr>
          <p:cNvPr id="881" name="Google Shape;881;p153"/>
          <p:cNvGrpSpPr/>
          <p:nvPr/>
        </p:nvGrpSpPr>
        <p:grpSpPr>
          <a:xfrm>
            <a:off x="54179" y="586122"/>
            <a:ext cx="9148851" cy="4555845"/>
            <a:chOff x="-59031" y="8605"/>
            <a:chExt cx="9148851" cy="4555845"/>
          </a:xfrm>
        </p:grpSpPr>
        <p:sp>
          <p:nvSpPr>
            <p:cNvPr id="882" name="Google Shape;882;p153"/>
            <p:cNvSpPr/>
            <p:nvPr/>
          </p:nvSpPr>
          <p:spPr>
            <a:xfrm>
              <a:off x="-59031" y="8605"/>
              <a:ext cx="9030789" cy="1306052"/>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3" name="Google Shape;883;p153"/>
            <p:cNvSpPr/>
            <p:nvPr/>
          </p:nvSpPr>
          <p:spPr>
            <a:xfrm>
              <a:off x="336049" y="302467"/>
              <a:ext cx="719734" cy="718328"/>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4" name="Google Shape;884;p153"/>
            <p:cNvSpPr/>
            <p:nvPr/>
          </p:nvSpPr>
          <p:spPr>
            <a:xfrm>
              <a:off x="1450864" y="8605"/>
              <a:ext cx="7460173" cy="130732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5" name="Google Shape;885;p153"/>
            <p:cNvSpPr txBox="1"/>
            <p:nvPr/>
          </p:nvSpPr>
          <p:spPr>
            <a:xfrm>
              <a:off x="1450864" y="8605"/>
              <a:ext cx="7460173" cy="1307329"/>
            </a:xfrm>
            <a:prstGeom prst="rect">
              <a:avLst/>
            </a:prstGeom>
            <a:noFill/>
            <a:ln>
              <a:noFill/>
            </a:ln>
          </p:spPr>
          <p:txBody>
            <a:bodyPr spcFirstLastPara="1" wrap="square" lIns="138350" tIns="138350" rIns="138350" bIns="1383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At macro level, partnerships with supporting agencies could be mutually beneficial to both parties. The public funding could be improved through brand recognition with our strategic partners which would increase awareness and participation. NGB’s need to work directly with the government to increase financial assistance and allocate resources tactfully. USWA should also look to make strategic partnership with US Army, US Marines, and US Navy. </a:t>
              </a:r>
              <a:endParaRPr sz="1400" b="0" i="0" u="none" strike="noStrike" cap="none" dirty="0">
                <a:solidFill>
                  <a:srgbClr val="000000"/>
                </a:solidFill>
                <a:latin typeface="Arial"/>
                <a:ea typeface="Arial"/>
                <a:cs typeface="Arial"/>
                <a:sym typeface="Arial"/>
              </a:endParaRPr>
            </a:p>
          </p:txBody>
        </p:sp>
        <p:sp>
          <p:nvSpPr>
            <p:cNvPr id="886" name="Google Shape;886;p153"/>
            <p:cNvSpPr/>
            <p:nvPr/>
          </p:nvSpPr>
          <p:spPr>
            <a:xfrm>
              <a:off x="-59031" y="1632863"/>
              <a:ext cx="9030789" cy="1306052"/>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7" name="Google Shape;887;p153"/>
            <p:cNvSpPr/>
            <p:nvPr/>
          </p:nvSpPr>
          <p:spPr>
            <a:xfrm>
              <a:off x="336049" y="1926725"/>
              <a:ext cx="719734" cy="71832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8" name="Google Shape;888;p153"/>
            <p:cNvSpPr/>
            <p:nvPr/>
          </p:nvSpPr>
          <p:spPr>
            <a:xfrm>
              <a:off x="1450864" y="1632863"/>
              <a:ext cx="7460173" cy="130732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89" name="Google Shape;889;p153"/>
            <p:cNvSpPr txBox="1"/>
            <p:nvPr/>
          </p:nvSpPr>
          <p:spPr>
            <a:xfrm>
              <a:off x="1450864" y="1632863"/>
              <a:ext cx="7460173" cy="1307329"/>
            </a:xfrm>
            <a:prstGeom prst="rect">
              <a:avLst/>
            </a:prstGeom>
            <a:noFill/>
            <a:ln>
              <a:noFill/>
            </a:ln>
          </p:spPr>
          <p:txBody>
            <a:bodyPr spcFirstLastPara="1" wrap="square" lIns="138350" tIns="138350" rIns="138350" bIns="138350" anchor="ctr" anchorCtr="0">
              <a:noAutofit/>
            </a:bodyPr>
            <a:lstStyle/>
            <a:p>
              <a:pPr marL="0" marR="0" lvl="0" indent="0" algn="l" rtl="0">
                <a:lnSpc>
                  <a:spcPct val="9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Public-private wrestling partnerships such as the Beat the Streets should work in correspondence with USWA. Coaches should be certified to USWA satisfaction and there ought to be talent development and scouts that have exposure to some of the less fortunate participants that may have promising potential at a competitive wrestler. In addition, the instructors of these programs should be paid according to their certification and experience. Wrestling needs to be spearheaded and promoted more in educational systems, afterschool programs, and community recreational centers so potential participants have access and knowledge to the sport of wrestling. </a:t>
              </a:r>
              <a:endParaRPr sz="1400" b="0" i="0" u="none" strike="noStrike" cap="none" dirty="0">
                <a:solidFill>
                  <a:srgbClr val="000000"/>
                </a:solidFill>
                <a:latin typeface="Arial"/>
                <a:ea typeface="Arial"/>
                <a:cs typeface="Arial"/>
                <a:sym typeface="Arial"/>
              </a:endParaRPr>
            </a:p>
          </p:txBody>
        </p:sp>
        <p:sp>
          <p:nvSpPr>
            <p:cNvPr id="890" name="Google Shape;890;p153"/>
            <p:cNvSpPr/>
            <p:nvPr/>
          </p:nvSpPr>
          <p:spPr>
            <a:xfrm>
              <a:off x="-59031" y="3257121"/>
              <a:ext cx="9030789" cy="1306052"/>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91" name="Google Shape;891;p153"/>
            <p:cNvSpPr/>
            <p:nvPr/>
          </p:nvSpPr>
          <p:spPr>
            <a:xfrm>
              <a:off x="336049" y="3550982"/>
              <a:ext cx="719734" cy="718328"/>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92" name="Google Shape;892;p153"/>
            <p:cNvSpPr/>
            <p:nvPr/>
          </p:nvSpPr>
          <p:spPr>
            <a:xfrm>
              <a:off x="1272081" y="3257121"/>
              <a:ext cx="7817739" cy="130732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93" name="Google Shape;893;p153"/>
            <p:cNvSpPr txBox="1"/>
            <p:nvPr/>
          </p:nvSpPr>
          <p:spPr>
            <a:xfrm>
              <a:off x="1272081" y="3257121"/>
              <a:ext cx="7817739" cy="1307329"/>
            </a:xfrm>
            <a:prstGeom prst="rect">
              <a:avLst/>
            </a:prstGeom>
            <a:noFill/>
            <a:ln>
              <a:noFill/>
            </a:ln>
          </p:spPr>
          <p:txBody>
            <a:bodyPr spcFirstLastPara="1" wrap="square" lIns="138350" tIns="138350" rIns="138350" bIns="1383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Programs should be better designed to reach impoverished areas and lower-income families. Findings from this study suggest working along with IMG-type academies in order to allow more financial flexibility and possibly propose programs accepting financial aid recipients, so that a variety of individuals from different demographics can learn the sport of wrestling early adolescence or at the youth stage of development. </a:t>
              </a:r>
              <a:endParaRPr sz="1400" b="0" i="0" u="none" strike="noStrike" cap="none" dirty="0">
                <a:solidFill>
                  <a:srgbClr val="000000"/>
                </a:solidFill>
                <a:latin typeface="Arial"/>
                <a:ea typeface="Arial"/>
                <a:cs typeface="Arial"/>
                <a:sym typeface="Arial"/>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p154"/>
          <p:cNvSpPr txBox="1">
            <a:spLocks noGrp="1"/>
          </p:cNvSpPr>
          <p:nvPr>
            <p:ph type="title"/>
          </p:nvPr>
        </p:nvSpPr>
        <p:spPr>
          <a:xfrm>
            <a:off x="311700" y="19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2800"/>
              <a:buNone/>
            </a:pPr>
            <a:r>
              <a:rPr lang="en"/>
              <a:t>Conclusion: Meso level</a:t>
            </a:r>
            <a:endParaRPr dirty="0"/>
          </a:p>
        </p:txBody>
      </p:sp>
      <p:grpSp>
        <p:nvGrpSpPr>
          <p:cNvPr id="899" name="Google Shape;899;p154"/>
          <p:cNvGrpSpPr/>
          <p:nvPr/>
        </p:nvGrpSpPr>
        <p:grpSpPr>
          <a:xfrm>
            <a:off x="0" y="574624"/>
            <a:ext cx="9039496" cy="4397402"/>
            <a:chOff x="0" y="0"/>
            <a:chExt cx="9039496" cy="4397402"/>
          </a:xfrm>
        </p:grpSpPr>
        <p:sp>
          <p:nvSpPr>
            <p:cNvPr id="900" name="Google Shape;900;p154"/>
            <p:cNvSpPr/>
            <p:nvPr/>
          </p:nvSpPr>
          <p:spPr>
            <a:xfrm>
              <a:off x="0" y="0"/>
              <a:ext cx="9039496" cy="1323419"/>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1" name="Google Shape;901;p154"/>
            <p:cNvSpPr/>
            <p:nvPr/>
          </p:nvSpPr>
          <p:spPr>
            <a:xfrm>
              <a:off x="75604" y="0"/>
              <a:ext cx="727880" cy="727880"/>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2" name="Google Shape;902;p154"/>
            <p:cNvSpPr/>
            <p:nvPr/>
          </p:nvSpPr>
          <p:spPr>
            <a:xfrm>
              <a:off x="963351" y="0"/>
              <a:ext cx="7510945" cy="132341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3" name="Google Shape;903;p154"/>
            <p:cNvSpPr txBox="1"/>
            <p:nvPr/>
          </p:nvSpPr>
          <p:spPr>
            <a:xfrm>
              <a:off x="963351" y="0"/>
              <a:ext cx="7510945" cy="1323419"/>
            </a:xfrm>
            <a:prstGeom prst="rect">
              <a:avLst/>
            </a:prstGeom>
            <a:noFill/>
            <a:ln>
              <a:noFill/>
            </a:ln>
          </p:spPr>
          <p:txBody>
            <a:bodyPr spcFirstLastPara="1" wrap="square" lIns="140050" tIns="140050" rIns="140050" bIns="14005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At meso level, to advance training centers, most programs should cost less and be easier to gain entry regardless of one’s financial means or talent. All participants should have access to instructions from USWA certified coaches—not only those who can pay or show promise as wrestlers. Programs and facilities need to be made more economical and accepting of these athletes from all levels. </a:t>
              </a:r>
              <a:endParaRPr sz="1400" b="0" i="0" u="none" strike="noStrike" cap="none" dirty="0">
                <a:solidFill>
                  <a:srgbClr val="000000"/>
                </a:solidFill>
                <a:latin typeface="Arial"/>
                <a:ea typeface="Arial"/>
                <a:cs typeface="Arial"/>
                <a:sym typeface="Arial"/>
              </a:endParaRPr>
            </a:p>
          </p:txBody>
        </p:sp>
        <p:sp>
          <p:nvSpPr>
            <p:cNvPr id="904" name="Google Shape;904;p154"/>
            <p:cNvSpPr/>
            <p:nvPr/>
          </p:nvSpPr>
          <p:spPr>
            <a:xfrm>
              <a:off x="0" y="1500741"/>
              <a:ext cx="9039496" cy="1323419"/>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5" name="Google Shape;905;p154"/>
            <p:cNvSpPr/>
            <p:nvPr/>
          </p:nvSpPr>
          <p:spPr>
            <a:xfrm>
              <a:off x="311700" y="1763812"/>
              <a:ext cx="727880" cy="727880"/>
            </a:xfrm>
            <a:prstGeom prst="rect">
              <a:avLst/>
            </a:prstGeom>
            <a:blipFill rotWithShape="1">
              <a:blip r:embed="rId4">
                <a:alphaModFix/>
              </a:blip>
              <a:stretch>
                <a:fillRect l="-6996" r="-6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6" name="Google Shape;906;p154"/>
            <p:cNvSpPr/>
            <p:nvPr/>
          </p:nvSpPr>
          <p:spPr>
            <a:xfrm>
              <a:off x="1179741" y="1497340"/>
              <a:ext cx="7510945" cy="132341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7" name="Google Shape;907;p154"/>
            <p:cNvSpPr txBox="1"/>
            <p:nvPr/>
          </p:nvSpPr>
          <p:spPr>
            <a:xfrm>
              <a:off x="1179741" y="1497340"/>
              <a:ext cx="7510945" cy="1323419"/>
            </a:xfrm>
            <a:prstGeom prst="rect">
              <a:avLst/>
            </a:prstGeom>
            <a:noFill/>
            <a:ln>
              <a:noFill/>
            </a:ln>
          </p:spPr>
          <p:txBody>
            <a:bodyPr spcFirstLastPara="1" wrap="square" lIns="140050" tIns="140050" rIns="140050" bIns="14005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Coach #13 on 10/2/2019: </a:t>
              </a:r>
              <a:r>
                <a:rPr lang="en" sz="1400" b="0" i="0" u="none" strike="noStrike" cap="none">
                  <a:solidFill>
                    <a:srgbClr val="000000"/>
                  </a:solidFill>
                  <a:latin typeface="Arial"/>
                  <a:ea typeface="Arial"/>
                  <a:cs typeface="Arial"/>
                  <a:sym typeface="Arial"/>
                </a:rPr>
                <a:t>“Everything is pay to play or pay to practice this restricts many kids from joining the sport unlike basketball where you can go to a park and train.”</a:t>
              </a:r>
              <a:endParaRPr sz="1400" b="0" i="0" u="none" strike="noStrike" cap="none" dirty="0">
                <a:solidFill>
                  <a:srgbClr val="000000"/>
                </a:solidFill>
                <a:latin typeface="Arial"/>
                <a:ea typeface="Arial"/>
                <a:cs typeface="Arial"/>
                <a:sym typeface="Arial"/>
              </a:endParaRPr>
            </a:p>
          </p:txBody>
        </p:sp>
        <p:sp>
          <p:nvSpPr>
            <p:cNvPr id="908" name="Google Shape;908;p154"/>
            <p:cNvSpPr/>
            <p:nvPr/>
          </p:nvSpPr>
          <p:spPr>
            <a:xfrm>
              <a:off x="0" y="3039151"/>
              <a:ext cx="9039496" cy="1323419"/>
            </a:xfrm>
            <a:prstGeom prst="roundRect">
              <a:avLst>
                <a:gd name="adj" fmla="val 10000"/>
              </a:avLst>
            </a:prstGeom>
            <a:solidFill>
              <a:srgbClr val="CBCBC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09" name="Google Shape;909;p154"/>
            <p:cNvSpPr/>
            <p:nvPr/>
          </p:nvSpPr>
          <p:spPr>
            <a:xfrm>
              <a:off x="311700" y="3310790"/>
              <a:ext cx="727880" cy="727880"/>
            </a:xfrm>
            <a:prstGeom prst="rect">
              <a:avLst/>
            </a:prstGeom>
            <a:blipFill rotWithShape="1">
              <a:blip r:embed="rId5">
                <a:alphaModFix/>
              </a:blip>
              <a:stretch>
                <a:fillRect l="-5998" r="-5996"/>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10" name="Google Shape;910;p154"/>
            <p:cNvSpPr/>
            <p:nvPr/>
          </p:nvSpPr>
          <p:spPr>
            <a:xfrm>
              <a:off x="1321323" y="3073983"/>
              <a:ext cx="7510945" cy="132341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911" name="Google Shape;911;p154"/>
            <p:cNvSpPr txBox="1"/>
            <p:nvPr/>
          </p:nvSpPr>
          <p:spPr>
            <a:xfrm>
              <a:off x="1321323" y="3073983"/>
              <a:ext cx="7510945" cy="1323419"/>
            </a:xfrm>
            <a:prstGeom prst="rect">
              <a:avLst/>
            </a:prstGeom>
            <a:noFill/>
            <a:ln>
              <a:noFill/>
            </a:ln>
          </p:spPr>
          <p:txBody>
            <a:bodyPr spcFirstLastPara="1" wrap="square" lIns="140050" tIns="140050" rIns="140050" bIns="14005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000000"/>
                  </a:solidFill>
                  <a:latin typeface="Arial"/>
                  <a:ea typeface="Arial"/>
                  <a:cs typeface="Arial"/>
                  <a:sym typeface="Arial"/>
                </a:rPr>
                <a:t>Coach #26 on 10/4/2019: </a:t>
              </a:r>
              <a:r>
                <a:rPr lang="en" sz="1200" b="0" i="0" u="none" strike="noStrike" cap="none">
                  <a:solidFill>
                    <a:srgbClr val="000000"/>
                  </a:solidFill>
                  <a:latin typeface="Arial"/>
                  <a:ea typeface="Arial"/>
                  <a:cs typeface="Arial"/>
                  <a:sym typeface="Arial"/>
                </a:rPr>
                <a:t>“Funding is holding back some of these areas. The funding problems goes directly to the lack of awareness to the sport (marketing 101...donors, sponsors). Sport role models, branding, compelling stories, sell the sizzle. This is just not done or performed at a remedial level.”</a:t>
              </a:r>
              <a:endParaRPr sz="1400" b="0" i="0" u="none" strike="noStrike" cap="none" dirty="0">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90"/>
          <p:cNvSpPr txBox="1"/>
          <p:nvPr/>
        </p:nvSpPr>
        <p:spPr>
          <a:xfrm>
            <a:off x="3542800" y="0"/>
            <a:ext cx="5665500" cy="49764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800"/>
              <a:buFont typeface="Arial"/>
              <a:buNone/>
            </a:pPr>
            <a:r>
              <a:rPr lang="en" sz="1100">
                <a:solidFill>
                  <a:schemeClr val="dk1"/>
                </a:solidFill>
              </a:rPr>
              <a:t>There was estimation that approximately 60% of the revenue that team USA wrestling received in 2018 came from mass members. This is most likely since most of their members are mass as they only have 488 “high performance athletes”. When looking it proportionally, the elite athletes bring in far more money for elite members that they have. The Membership price cost is $40 and USAW retains $26 of the money. Team USA made about 2 million from their events and programs, but only spent around 2,000 dollars on it. This is a much-needed change that must be fixed. If they spend more on their programs and events, then they will be able to make a lot more money, as the two rates are disproportionate.  Of the $26, USA Wrestling reinvests $22.70 (87%) back into the sport of wrestling. $12.20 (47%) of that money is to fund wrestling at the state, local and individual competition level. $10.50 (40%) of the money is put into the National wrestling program . Membership spending in 2018 was $4,027,100. There are 49,219 registered members, 48,613 Mass members (98.76%) and 606 High performing members (1.24%).</a:t>
            </a:r>
            <a:endParaRPr sz="1100" dirty="0">
              <a:solidFill>
                <a:schemeClr val="dk1"/>
              </a:solidFill>
            </a:endParaRPr>
          </a:p>
          <a:p>
            <a:pPr marL="0" lvl="0" indent="0" algn="l" rtl="0">
              <a:lnSpc>
                <a:spcPct val="115000"/>
              </a:lnSpc>
              <a:spcBef>
                <a:spcPts val="0"/>
              </a:spcBef>
              <a:spcAft>
                <a:spcPts val="0"/>
              </a:spcAft>
              <a:buClr>
                <a:schemeClr val="dk1"/>
              </a:buClr>
              <a:buSzPts val="1800"/>
              <a:buFont typeface="Arial"/>
              <a:buNone/>
            </a:pPr>
            <a:endParaRPr sz="1100" dirty="0">
              <a:solidFill>
                <a:schemeClr val="dk1"/>
              </a:solidFill>
            </a:endParaRPr>
          </a:p>
          <a:p>
            <a:pPr marL="0" lvl="0" indent="0" algn="l" rtl="0">
              <a:lnSpc>
                <a:spcPct val="115000"/>
              </a:lnSpc>
              <a:spcBef>
                <a:spcPts val="0"/>
              </a:spcBef>
              <a:spcAft>
                <a:spcPts val="0"/>
              </a:spcAft>
              <a:buClr>
                <a:schemeClr val="dk1"/>
              </a:buClr>
              <a:buSzPts val="1800"/>
              <a:buFont typeface="Arial"/>
              <a:buNone/>
            </a:pPr>
            <a:r>
              <a:rPr lang="en" sz="1100" i="1">
                <a:solidFill>
                  <a:schemeClr val="dk1"/>
                </a:solidFill>
              </a:rPr>
              <a:t>When asked about the revenue, USA Wrestling did not disclose the actual spending </a:t>
            </a:r>
            <a:r>
              <a:rPr lang="en" sz="1100">
                <a:solidFill>
                  <a:schemeClr val="dk1"/>
                </a:solidFill>
                <a:highlight>
                  <a:schemeClr val="lt1"/>
                </a:highlight>
              </a:rPr>
              <a:t>with Membership spending. </a:t>
            </a:r>
            <a:r>
              <a:rPr lang="en" sz="1100">
                <a:solidFill>
                  <a:schemeClr val="dk1"/>
                </a:solidFill>
              </a:rPr>
              <a:t>The spending between Mass and Elite wrestlers is rather equal. The key to this is how much membership money is split between High performance (elite) vs the rest of the athletes (mass). Results may show that much more money is being spent on the elite, while as for the rest of the athletes, the spending is rather equal. If they really want to grow the sport, US Wrestling needs to invest more money into Sport Development. They should also be open and proud of how much money they spend trying to grow and support the sport with both State Games and Beat the Streets Programs.  </a:t>
            </a:r>
            <a:endParaRPr sz="1100" dirty="0">
              <a:solidFill>
                <a:schemeClr val="dk1"/>
              </a:solidFill>
              <a:highlight>
                <a:schemeClr val="lt1"/>
              </a:highlight>
            </a:endParaRPr>
          </a:p>
          <a:p>
            <a:pPr marL="146047" lvl="0" indent="0" algn="l" rtl="0">
              <a:lnSpc>
                <a:spcPct val="115000"/>
              </a:lnSpc>
              <a:spcBef>
                <a:spcPts val="0"/>
              </a:spcBef>
              <a:spcAft>
                <a:spcPts val="0"/>
              </a:spcAft>
              <a:buClr>
                <a:schemeClr val="dk1"/>
              </a:buClr>
              <a:buSzPts val="1800"/>
              <a:buFont typeface="Arial"/>
              <a:buNone/>
            </a:pPr>
            <a:endParaRPr sz="1800" dirty="0">
              <a:solidFill>
                <a:schemeClr val="dk1"/>
              </a:solidFill>
            </a:endParaRPr>
          </a:p>
          <a:p>
            <a:pPr marL="0" lvl="0" indent="0" algn="l" rtl="0">
              <a:lnSpc>
                <a:spcPct val="115000"/>
              </a:lnSpc>
              <a:spcBef>
                <a:spcPts val="0"/>
              </a:spcBef>
              <a:spcAft>
                <a:spcPts val="0"/>
              </a:spcAft>
              <a:buClr>
                <a:schemeClr val="dk1"/>
              </a:buClr>
              <a:buSzPts val="1800"/>
              <a:buFont typeface="Arial"/>
              <a:buNone/>
            </a:pPr>
            <a:endParaRPr sz="1100" dirty="0">
              <a:solidFill>
                <a:schemeClr val="dk1"/>
              </a:solidFill>
            </a:endParaRPr>
          </a:p>
        </p:txBody>
      </p:sp>
      <p:sp>
        <p:nvSpPr>
          <p:cNvPr id="455" name="Google Shape;455;p90"/>
          <p:cNvSpPr/>
          <p:nvPr/>
        </p:nvSpPr>
        <p:spPr>
          <a:xfrm>
            <a:off x="0" y="4185701"/>
            <a:ext cx="4430100" cy="893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Times New Roman"/>
                <a:ea typeface="Times New Roman"/>
                <a:cs typeface="Times New Roman"/>
                <a:sym typeface="Times New Roman"/>
              </a:rPr>
              <a:t>(</a:t>
            </a:r>
            <a:r>
              <a:rPr lang="en" sz="1600">
                <a:solidFill>
                  <a:schemeClr val="dk1"/>
                </a:solidFill>
                <a:latin typeface="Times New Roman"/>
                <a:ea typeface="Times New Roman"/>
                <a:cs typeface="Times New Roman"/>
                <a:sym typeface="Times New Roman"/>
              </a:rPr>
              <a:t>Info from </a:t>
            </a:r>
            <a:r>
              <a:rPr lang="en" sz="1600" b="0" i="0" u="none" strike="noStrike" cap="none">
                <a:solidFill>
                  <a:schemeClr val="dk1"/>
                </a:solidFill>
                <a:latin typeface="Times New Roman"/>
                <a:ea typeface="Times New Roman"/>
                <a:cs typeface="Times New Roman"/>
                <a:sym typeface="Times New Roman"/>
              </a:rPr>
              <a:t>USA </a:t>
            </a:r>
            <a:r>
              <a:rPr lang="en" sz="1600">
                <a:solidFill>
                  <a:schemeClr val="dk1"/>
                </a:solidFill>
                <a:latin typeface="Times New Roman"/>
                <a:ea typeface="Times New Roman"/>
                <a:cs typeface="Times New Roman"/>
                <a:sym typeface="Times New Roman"/>
              </a:rPr>
              <a:t>Wrestling</a:t>
            </a:r>
            <a:r>
              <a:rPr lang="en" sz="1600" b="0" i="0" u="none" strike="noStrike" cap="none">
                <a:solidFill>
                  <a:schemeClr val="dk1"/>
                </a:solidFill>
                <a:latin typeface="Times New Roman"/>
                <a:ea typeface="Times New Roman"/>
                <a:cs typeface="Times New Roman"/>
                <a:sym typeface="Times New Roman"/>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Times New Roman"/>
                <a:ea typeface="Times New Roman"/>
                <a:cs typeface="Times New Roman"/>
                <a:sym typeface="Times New Roman"/>
              </a:rPr>
              <a:t>Financial Statements, 201</a:t>
            </a:r>
            <a:r>
              <a:rPr lang="en" sz="1600">
                <a:solidFill>
                  <a:schemeClr val="dk1"/>
                </a:solidFill>
                <a:latin typeface="Times New Roman"/>
                <a:ea typeface="Times New Roman"/>
                <a:cs typeface="Times New Roman"/>
                <a:sym typeface="Times New Roman"/>
              </a:rPr>
              <a:t>8</a:t>
            </a:r>
            <a:r>
              <a:rPr lang="en" sz="1600" b="0" i="0" u="none" strike="noStrike" cap="none">
                <a:solidFill>
                  <a:srgbClr val="333333"/>
                </a:solidFill>
                <a:latin typeface="Times New Roman"/>
                <a:ea typeface="Times New Roman"/>
                <a:cs typeface="Times New Roman"/>
                <a:sym typeface="Times New Roman"/>
              </a:rPr>
              <a:t>)</a:t>
            </a:r>
            <a:endParaRPr sz="1600" b="0" i="0" u="none" strike="noStrike" cap="none" dirty="0">
              <a:solidFill>
                <a:srgbClr val="333333"/>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600"/>
              <a:buFont typeface="Arial"/>
              <a:buNone/>
            </a:pPr>
            <a:r>
              <a:rPr lang="en" sz="1100" u="sng">
                <a:solidFill>
                  <a:schemeClr val="hlink"/>
                </a:solidFill>
                <a:latin typeface="Times New Roman"/>
                <a:ea typeface="Times New Roman"/>
                <a:cs typeface="Times New Roman"/>
                <a:sym typeface="Times New Roman"/>
                <a:hlinkClick r:id="rId3"/>
              </a:rPr>
              <a:t>http://content.themat.com/forms/USAW_Audit_8-31-18.pdf</a:t>
            </a:r>
            <a:endParaRPr sz="1100" dirty="0">
              <a:solidFill>
                <a:srgbClr val="333333"/>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dirty="0">
              <a:solidFill>
                <a:srgbClr val="333333"/>
              </a:solidFill>
              <a:latin typeface="Times New Roman"/>
              <a:ea typeface="Times New Roman"/>
              <a:cs typeface="Times New Roman"/>
              <a:sym typeface="Times New Roman"/>
            </a:endParaRPr>
          </a:p>
        </p:txBody>
      </p:sp>
      <p:graphicFrame>
        <p:nvGraphicFramePr>
          <p:cNvPr id="456" name="Google Shape;456;p90"/>
          <p:cNvGraphicFramePr/>
          <p:nvPr/>
        </p:nvGraphicFramePr>
        <p:xfrm>
          <a:off x="120148" y="353562"/>
          <a:ext cx="3229575" cy="3515975"/>
        </p:xfrm>
        <a:graphic>
          <a:graphicData uri="http://schemas.openxmlformats.org/drawingml/2006/table">
            <a:tbl>
              <a:tblPr>
                <a:noFill/>
                <a:tableStyleId>{CB438A2C-2D4F-4ADC-BCD2-D5EC05B107E4}</a:tableStyleId>
              </a:tblPr>
              <a:tblGrid>
                <a:gridCol w="1570350">
                  <a:extLst>
                    <a:ext uri="{9D8B030D-6E8A-4147-A177-3AD203B41FA5}">
                      <a16:colId xmlns:a16="http://schemas.microsoft.com/office/drawing/2014/main" val="20000"/>
                    </a:ext>
                  </a:extLst>
                </a:gridCol>
                <a:gridCol w="1659225">
                  <a:extLst>
                    <a:ext uri="{9D8B030D-6E8A-4147-A177-3AD203B41FA5}">
                      <a16:colId xmlns:a16="http://schemas.microsoft.com/office/drawing/2014/main" val="20001"/>
                    </a:ext>
                  </a:extLst>
                </a:gridCol>
              </a:tblGrid>
              <a:tr h="568175">
                <a:tc>
                  <a:txBody>
                    <a:bodyPr/>
                    <a:lstStyle/>
                    <a:p>
                      <a:pPr marL="0" marR="0" lvl="0" indent="0" algn="l" rtl="0">
                        <a:lnSpc>
                          <a:spcPct val="100000"/>
                        </a:lnSpc>
                        <a:spcBef>
                          <a:spcPts val="0"/>
                        </a:spcBef>
                        <a:spcAft>
                          <a:spcPts val="0"/>
                        </a:spcAft>
                        <a:buClr>
                          <a:srgbClr val="000000"/>
                        </a:buClr>
                        <a:buSzPts val="1600"/>
                        <a:buFont typeface="Arial"/>
                        <a:buNone/>
                      </a:pPr>
                      <a:r>
                        <a:rPr lang="en" sz="1600" u="none" strike="noStrike" cap="none"/>
                        <a:t>Total Revenues</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ctr" rtl="0">
                        <a:lnSpc>
                          <a:spcPct val="100000"/>
                        </a:lnSpc>
                        <a:spcBef>
                          <a:spcPts val="0"/>
                        </a:spcBef>
                        <a:spcAft>
                          <a:spcPts val="0"/>
                        </a:spcAft>
                        <a:buClr>
                          <a:srgbClr val="000000"/>
                        </a:buClr>
                        <a:buSzPts val="1600"/>
                        <a:buFont typeface="Arial"/>
                        <a:buNone/>
                      </a:pPr>
                      <a:r>
                        <a:rPr lang="en" sz="1600"/>
                        <a:t>           15,797,789</a:t>
                      </a:r>
                      <a:endParaRPr sz="1600" b="1"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0"/>
                  </a:ext>
                </a:extLst>
              </a:tr>
              <a:tr h="475925">
                <a:tc>
                  <a:txBody>
                    <a:bodyPr/>
                    <a:lstStyle/>
                    <a:p>
                      <a:pPr marL="0" marR="0" lvl="0" indent="0" algn="ctr" rtl="0">
                        <a:lnSpc>
                          <a:spcPct val="100000"/>
                        </a:lnSpc>
                        <a:spcBef>
                          <a:spcPts val="0"/>
                        </a:spcBef>
                        <a:spcAft>
                          <a:spcPts val="0"/>
                        </a:spcAft>
                        <a:buClr>
                          <a:srgbClr val="000000"/>
                        </a:buClr>
                        <a:buSzPts val="1600"/>
                        <a:buFont typeface="Arial"/>
                        <a:buNone/>
                      </a:pPr>
                      <a:r>
                        <a:rPr lang="en" sz="1600" u="none" strike="noStrike" cap="none"/>
                        <a:t>% of mass</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r" rtl="0">
                        <a:lnSpc>
                          <a:spcPct val="100000"/>
                        </a:lnSpc>
                        <a:spcBef>
                          <a:spcPts val="0"/>
                        </a:spcBef>
                        <a:spcAft>
                          <a:spcPts val="0"/>
                        </a:spcAft>
                        <a:buClr>
                          <a:srgbClr val="000000"/>
                        </a:buClr>
                        <a:buSzPts val="1600"/>
                        <a:buFont typeface="Arial"/>
                        <a:buNone/>
                      </a:pPr>
                      <a:r>
                        <a:rPr lang="en" sz="1600"/>
                        <a:t>60</a:t>
                      </a:r>
                      <a:r>
                        <a:rPr lang="en" sz="1600" u="none" strike="noStrike" cap="none"/>
                        <a:t>%</a:t>
                      </a:r>
                      <a:endParaRPr sz="1600" b="0"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1"/>
                  </a:ext>
                </a:extLst>
              </a:tr>
              <a:tr h="475925">
                <a:tc>
                  <a:txBody>
                    <a:bodyPr/>
                    <a:lstStyle/>
                    <a:p>
                      <a:pPr marL="0" marR="0" lvl="0" indent="0" algn="ctr" rtl="0">
                        <a:lnSpc>
                          <a:spcPct val="100000"/>
                        </a:lnSpc>
                        <a:spcBef>
                          <a:spcPts val="0"/>
                        </a:spcBef>
                        <a:spcAft>
                          <a:spcPts val="0"/>
                        </a:spcAft>
                        <a:buClr>
                          <a:srgbClr val="000000"/>
                        </a:buClr>
                        <a:buSzPts val="1600"/>
                        <a:buFont typeface="Arial"/>
                        <a:buNone/>
                      </a:pPr>
                      <a:r>
                        <a:rPr lang="en" sz="1600" u="none" strike="noStrike" cap="none"/>
                        <a:t>% of elite</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r" rtl="0">
                        <a:lnSpc>
                          <a:spcPct val="100000"/>
                        </a:lnSpc>
                        <a:spcBef>
                          <a:spcPts val="0"/>
                        </a:spcBef>
                        <a:spcAft>
                          <a:spcPts val="0"/>
                        </a:spcAft>
                        <a:buClr>
                          <a:srgbClr val="000000"/>
                        </a:buClr>
                        <a:buSzPts val="1600"/>
                        <a:buFont typeface="Arial"/>
                        <a:buNone/>
                      </a:pPr>
                      <a:r>
                        <a:rPr lang="en" sz="1600"/>
                        <a:t>40</a:t>
                      </a:r>
                      <a:r>
                        <a:rPr lang="en" sz="1600" u="none" strike="noStrike" cap="none"/>
                        <a:t>%</a:t>
                      </a:r>
                      <a:endParaRPr sz="1600" b="0"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2"/>
                  </a:ext>
                </a:extLst>
              </a:tr>
              <a:tr h="475925">
                <a:tc>
                  <a:txBody>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3"/>
                  </a:ext>
                </a:extLst>
              </a:tr>
              <a:tr h="568175">
                <a:tc>
                  <a:txBody>
                    <a:bodyPr/>
                    <a:lstStyle/>
                    <a:p>
                      <a:pPr marL="0" marR="0" lvl="0" indent="0" algn="l" rtl="0">
                        <a:lnSpc>
                          <a:spcPct val="100000"/>
                        </a:lnSpc>
                        <a:spcBef>
                          <a:spcPts val="0"/>
                        </a:spcBef>
                        <a:spcAft>
                          <a:spcPts val="0"/>
                        </a:spcAft>
                        <a:buClr>
                          <a:srgbClr val="000000"/>
                        </a:buClr>
                        <a:buSzPts val="1600"/>
                        <a:buFont typeface="Arial"/>
                        <a:buNone/>
                      </a:pPr>
                      <a:r>
                        <a:rPr lang="en" sz="1600"/>
                        <a:t>   </a:t>
                      </a:r>
                      <a:r>
                        <a:rPr lang="en" sz="1600" u="none" strike="noStrike" cap="none"/>
                        <a:t>Total Expenses</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r" rtl="0">
                        <a:lnSpc>
                          <a:spcPct val="100000"/>
                        </a:lnSpc>
                        <a:spcBef>
                          <a:spcPts val="0"/>
                        </a:spcBef>
                        <a:spcAft>
                          <a:spcPts val="0"/>
                        </a:spcAft>
                        <a:buClr>
                          <a:srgbClr val="000000"/>
                        </a:buClr>
                        <a:buSzPts val="1600"/>
                        <a:buFont typeface="Arial"/>
                        <a:buNone/>
                      </a:pPr>
                      <a:r>
                        <a:rPr lang="en" sz="1600"/>
                        <a:t>13,856,913</a:t>
                      </a:r>
                      <a:endParaRPr sz="1600" b="1"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4"/>
                  </a:ext>
                </a:extLst>
              </a:tr>
              <a:tr h="475925">
                <a:tc>
                  <a:txBody>
                    <a:bodyPr/>
                    <a:lstStyle/>
                    <a:p>
                      <a:pPr marL="0" marR="0" lvl="0" indent="0" algn="ctr" rtl="0">
                        <a:lnSpc>
                          <a:spcPct val="100000"/>
                        </a:lnSpc>
                        <a:spcBef>
                          <a:spcPts val="0"/>
                        </a:spcBef>
                        <a:spcAft>
                          <a:spcPts val="0"/>
                        </a:spcAft>
                        <a:buClr>
                          <a:srgbClr val="000000"/>
                        </a:buClr>
                        <a:buSzPts val="1600"/>
                        <a:buFont typeface="Arial"/>
                        <a:buNone/>
                      </a:pPr>
                      <a:r>
                        <a:rPr lang="en" sz="1600" u="none" strike="noStrike" cap="none"/>
                        <a:t>% of Mass</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r" rtl="0">
                        <a:lnSpc>
                          <a:spcPct val="100000"/>
                        </a:lnSpc>
                        <a:spcBef>
                          <a:spcPts val="0"/>
                        </a:spcBef>
                        <a:spcAft>
                          <a:spcPts val="0"/>
                        </a:spcAft>
                        <a:buClr>
                          <a:srgbClr val="000000"/>
                        </a:buClr>
                        <a:buSzPts val="1600"/>
                        <a:buFont typeface="Arial"/>
                        <a:buNone/>
                      </a:pPr>
                      <a:r>
                        <a:rPr lang="en" sz="1600" u="none" strike="noStrike" cap="none"/>
                        <a:t>45%</a:t>
                      </a:r>
                      <a:endParaRPr sz="1600" b="0"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5"/>
                  </a:ext>
                </a:extLst>
              </a:tr>
              <a:tr h="475925">
                <a:tc>
                  <a:txBody>
                    <a:bodyPr/>
                    <a:lstStyle/>
                    <a:p>
                      <a:pPr marL="0" marR="0" lvl="0" indent="0" algn="ctr" rtl="0">
                        <a:lnSpc>
                          <a:spcPct val="100000"/>
                        </a:lnSpc>
                        <a:spcBef>
                          <a:spcPts val="0"/>
                        </a:spcBef>
                        <a:spcAft>
                          <a:spcPts val="0"/>
                        </a:spcAft>
                        <a:buClr>
                          <a:srgbClr val="000000"/>
                        </a:buClr>
                        <a:buSzPts val="1600"/>
                        <a:buFont typeface="Arial"/>
                        <a:buNone/>
                      </a:pPr>
                      <a:r>
                        <a:rPr lang="en" sz="1600" u="none" strike="noStrike" cap="none"/>
                        <a:t>% of Elite</a:t>
                      </a:r>
                      <a:endParaRPr sz="1600" b="0" i="0" u="none" strike="noStrike" cap="none" dirty="0">
                        <a:solidFill>
                          <a:srgbClr val="000000"/>
                        </a:solidFill>
                        <a:latin typeface="Arial"/>
                        <a:ea typeface="Arial"/>
                        <a:cs typeface="Arial"/>
                        <a:sym typeface="Arial"/>
                      </a:endParaRPr>
                    </a:p>
                  </a:txBody>
                  <a:tcPr marL="9525" marR="9525" marT="9525" marB="0" anchor="b"/>
                </a:tc>
                <a:tc>
                  <a:txBody>
                    <a:bodyPr/>
                    <a:lstStyle/>
                    <a:p>
                      <a:pPr marL="0" marR="0" lvl="0" indent="0" algn="r" rtl="0">
                        <a:lnSpc>
                          <a:spcPct val="100000"/>
                        </a:lnSpc>
                        <a:spcBef>
                          <a:spcPts val="0"/>
                        </a:spcBef>
                        <a:spcAft>
                          <a:spcPts val="0"/>
                        </a:spcAft>
                        <a:buClr>
                          <a:srgbClr val="000000"/>
                        </a:buClr>
                        <a:buSzPts val="1600"/>
                        <a:buFont typeface="Arial"/>
                        <a:buNone/>
                      </a:pPr>
                      <a:r>
                        <a:rPr lang="en" sz="1600" u="none" strike="noStrike" cap="none"/>
                        <a:t>55%</a:t>
                      </a:r>
                      <a:endParaRPr sz="1600" b="0" i="0" u="none" strike="noStrike" cap="none" dirty="0">
                        <a:solidFill>
                          <a:srgbClr val="000000"/>
                        </a:solidFill>
                        <a:latin typeface="Arial"/>
                        <a:ea typeface="Arial"/>
                        <a:cs typeface="Arial"/>
                        <a:sym typeface="Arial"/>
                      </a:endParaRPr>
                    </a:p>
                  </a:txBody>
                  <a:tcPr marL="9525" marR="9525" marT="9525" marB="0" anchor="b"/>
                </a:tc>
                <a:extLst>
                  <a:ext uri="{0D108BD9-81ED-4DB2-BD59-A6C34878D82A}">
                    <a16:rowId xmlns:a16="http://schemas.microsoft.com/office/drawing/2014/main" val="10006"/>
                  </a:ext>
                </a:extLst>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156"/>
          <p:cNvSpPr txBox="1">
            <a:spLocks noGrp="1"/>
          </p:cNvSpPr>
          <p:nvPr>
            <p:ph type="title"/>
          </p:nvPr>
        </p:nvSpPr>
        <p:spPr>
          <a:xfrm>
            <a:off x="311700" y="445025"/>
            <a:ext cx="8757872"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dirty="0"/>
              <a:t>Key takeaways from survey results – </a:t>
            </a:r>
            <a:r>
              <a:rPr lang="en-US" dirty="0"/>
              <a:t>Product &amp; Place</a:t>
            </a:r>
            <a:endParaRPr dirty="0"/>
          </a:p>
        </p:txBody>
      </p:sp>
      <p:sp>
        <p:nvSpPr>
          <p:cNvPr id="933" name="Google Shape;933;p15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1"/>
              </a:buClr>
              <a:buSzPts val="1200"/>
              <a:buChar char="●"/>
            </a:pPr>
            <a:r>
              <a:rPr lang="en" sz="1200">
                <a:solidFill>
                  <a:schemeClr val="dk1"/>
                </a:solidFill>
              </a:rPr>
              <a:t>There is not enough financial support for USAW</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Many high-level athletes must pay their own way for trips, causing less participation in the sport</a:t>
            </a:r>
            <a:endParaRPr sz="1200"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The sport needs more efficient fundraising, sponsorships, creative ways to generate revenue, etc. To attain higher quality facilities that can attract more athletes and fans</a:t>
            </a:r>
            <a:endParaRPr sz="1200" dirty="0">
              <a:solidFill>
                <a:schemeClr val="dk1"/>
              </a:solidFill>
            </a:endParaRPr>
          </a:p>
          <a:p>
            <a:pPr marL="457200" lvl="0" indent="0" algn="l" rtl="0">
              <a:lnSpc>
                <a:spcPct val="115000"/>
              </a:lnSpc>
              <a:spcBef>
                <a:spcPts val="0"/>
              </a:spcBef>
              <a:spcAft>
                <a:spcPts val="0"/>
              </a:spcAft>
              <a:buClr>
                <a:schemeClr val="dk1"/>
              </a:buClr>
              <a:buSzPts val="1100"/>
              <a:buFont typeface="Arial"/>
              <a:buNone/>
            </a:pP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Younger athletes need to be recruited to the sport in an effort to galvanize the popularity</a:t>
            </a:r>
            <a:endParaRPr sz="1200" dirty="0">
              <a:solidFill>
                <a:schemeClr val="dk1"/>
              </a:solidFill>
            </a:endParaRPr>
          </a:p>
          <a:p>
            <a:pPr marL="457200" lvl="0" indent="0" algn="l" rtl="0">
              <a:lnSpc>
                <a:spcPct val="115000"/>
              </a:lnSpc>
              <a:spcBef>
                <a:spcPts val="0"/>
              </a:spcBef>
              <a:spcAft>
                <a:spcPts val="0"/>
              </a:spcAft>
              <a:buClr>
                <a:schemeClr val="dk1"/>
              </a:buClr>
              <a:buSzPts val="1100"/>
              <a:buFont typeface="Arial"/>
              <a:buNone/>
            </a:pP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An administrator suggested a political committee that can focus on creating governmental partnerships for USAW</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Another suggested improved partnerships with educational institutions to obtain higher quality facilities and attract more athletes</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a:solidFill>
                  <a:schemeClr val="dk1"/>
                </a:solidFill>
              </a:rPr>
              <a:t>More equipment should be provided for wrestling athletes</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a:solidFill>
                  <a:schemeClr val="dk1"/>
                </a:solidFill>
              </a:rPr>
              <a:t>USAW guidelines are ok, but could be more clearer in guiding athletes through all stages of development.</a:t>
            </a:r>
            <a:endParaRPr sz="1200" dirty="0">
              <a:solidFill>
                <a:schemeClr val="dk1"/>
              </a:solidFill>
            </a:endParaRPr>
          </a:p>
          <a:p>
            <a:pPr marL="0" lvl="0" indent="0" algn="l" rtl="0">
              <a:lnSpc>
                <a:spcPct val="115000"/>
              </a:lnSpc>
              <a:spcBef>
                <a:spcPts val="0"/>
              </a:spcBef>
              <a:spcAft>
                <a:spcPts val="0"/>
              </a:spcAft>
              <a:buSzPts val="1800"/>
              <a:buNone/>
            </a:pPr>
            <a:endParaRP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40" name="Google Shape;940;p15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04800" algn="l" rtl="0">
              <a:lnSpc>
                <a:spcPct val="200000"/>
              </a:lnSpc>
              <a:spcBef>
                <a:spcPts val="0"/>
              </a:spcBef>
              <a:spcAft>
                <a:spcPts val="0"/>
              </a:spcAft>
              <a:buClr>
                <a:schemeClr val="dk1"/>
              </a:buClr>
              <a:buSzPts val="1200"/>
              <a:buChar char="●"/>
            </a:pPr>
            <a:r>
              <a:rPr lang="en" sz="1200" dirty="0">
                <a:solidFill>
                  <a:schemeClr val="dk1"/>
                </a:solidFill>
              </a:rPr>
              <a:t>There needs to be more sponsorships to help fund and set up more competitions for athletes to compete in.</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dirty="0">
                <a:solidFill>
                  <a:schemeClr val="dk1"/>
                </a:solidFill>
              </a:rPr>
              <a:t>While technology is important, it is more important for coaches, parents, athletes, and anyone else that is involved in the organization to meet in person to acquire more knowledge about the sport. </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dirty="0">
                <a:solidFill>
                  <a:schemeClr val="dk1"/>
                </a:solidFill>
              </a:rPr>
              <a:t>More full-time wrestling coaches need to be hired to improve the coach-athlete ratio. This will ensure the organization will build a high-level competitive sport.</a:t>
            </a:r>
            <a:endParaRPr sz="1200" dirty="0">
              <a:solidFill>
                <a:schemeClr val="dk1"/>
              </a:solidFill>
            </a:endParaRPr>
          </a:p>
          <a:p>
            <a:pPr marL="914400" lvl="1" indent="-304800" algn="l" rtl="0">
              <a:lnSpc>
                <a:spcPct val="200000"/>
              </a:lnSpc>
              <a:spcBef>
                <a:spcPts val="0"/>
              </a:spcBef>
              <a:spcAft>
                <a:spcPts val="0"/>
              </a:spcAft>
              <a:buClr>
                <a:schemeClr val="dk1"/>
              </a:buClr>
              <a:buSzPts val="1200"/>
              <a:buChar char="○"/>
            </a:pPr>
            <a:r>
              <a:rPr lang="en" sz="1200" dirty="0">
                <a:solidFill>
                  <a:schemeClr val="dk1"/>
                </a:solidFill>
              </a:rPr>
              <a:t>In addition, these coaches need to be knowledgeable and experts at the sport of wrestling in every age group.</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dirty="0">
                <a:solidFill>
                  <a:schemeClr val="dk1"/>
                </a:solidFill>
              </a:rPr>
              <a:t>An administrator suggested that coaches should be paid based on their experience and quality, along with their certifications. </a:t>
            </a:r>
            <a:endParaRPr sz="1200" dirty="0">
              <a:solidFill>
                <a:schemeClr val="dk1"/>
              </a:solidFill>
            </a:endParaRPr>
          </a:p>
          <a:p>
            <a:pPr marL="0" lvl="0" indent="0" algn="l" rtl="0">
              <a:lnSpc>
                <a:spcPct val="115000"/>
              </a:lnSpc>
              <a:spcBef>
                <a:spcPts val="0"/>
              </a:spcBef>
              <a:spcAft>
                <a:spcPts val="0"/>
              </a:spcAft>
              <a:buSzPts val="1800"/>
              <a:buNone/>
            </a:pPr>
            <a:endParaRPr dirty="0"/>
          </a:p>
        </p:txBody>
      </p:sp>
      <p:sp>
        <p:nvSpPr>
          <p:cNvPr id="7" name="Google Shape;932;p156">
            <a:extLst>
              <a:ext uri="{FF2B5EF4-FFF2-40B4-BE49-F238E27FC236}">
                <a16:creationId xmlns:a16="http://schemas.microsoft.com/office/drawing/2014/main" id="{A24D4535-DC69-4657-9177-DCB1CE9BE06A}"/>
              </a:ext>
            </a:extLst>
          </p:cNvPr>
          <p:cNvSpPr txBox="1">
            <a:spLocks/>
          </p:cNvSpPr>
          <p:nvPr/>
        </p:nvSpPr>
        <p:spPr>
          <a:xfrm>
            <a:off x="311700" y="445025"/>
            <a:ext cx="8757872"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dirty="0"/>
              <a:t>Key takeaways from survey results – Product &amp; Place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7" name="Google Shape;947;p15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04800" algn="l" rtl="0">
              <a:lnSpc>
                <a:spcPct val="200000"/>
              </a:lnSpc>
              <a:spcBef>
                <a:spcPts val="0"/>
              </a:spcBef>
              <a:spcAft>
                <a:spcPts val="0"/>
              </a:spcAft>
              <a:buClr>
                <a:schemeClr val="dk1"/>
              </a:buClr>
              <a:buSzPts val="1200"/>
              <a:buChar char="●"/>
            </a:pPr>
            <a:r>
              <a:rPr lang="en" sz="1200">
                <a:solidFill>
                  <a:schemeClr val="dk1"/>
                </a:solidFill>
              </a:rPr>
              <a:t>Practices should be held every day to ensure athletes have the opportunity to work on their skills and have a better opportunity to represent USAW.</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a:solidFill>
                  <a:schemeClr val="dk1"/>
                </a:solidFill>
              </a:rPr>
              <a:t> Wrestling needs to have a better relationship with schools to ensure athletes have a good balance of training and education.</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a:solidFill>
                  <a:schemeClr val="dk1"/>
                </a:solidFill>
              </a:rPr>
              <a:t>Partnerships with facilities will be important to allow for expansion to many areas of the U.S. and allow for more recognition of the sport.</a:t>
            </a:r>
            <a:endParaRPr sz="1200" dirty="0">
              <a:solidFill>
                <a:schemeClr val="dk1"/>
              </a:solidFill>
            </a:endParaRPr>
          </a:p>
          <a:p>
            <a:pPr marL="457200" lvl="0" indent="-304800" algn="l" rtl="0">
              <a:lnSpc>
                <a:spcPct val="200000"/>
              </a:lnSpc>
              <a:spcBef>
                <a:spcPts val="0"/>
              </a:spcBef>
              <a:spcAft>
                <a:spcPts val="0"/>
              </a:spcAft>
              <a:buClr>
                <a:schemeClr val="dk1"/>
              </a:buClr>
              <a:buSzPts val="1200"/>
              <a:buChar char="●"/>
            </a:pPr>
            <a:r>
              <a:rPr lang="en" sz="1200">
                <a:solidFill>
                  <a:schemeClr val="dk1"/>
                </a:solidFill>
              </a:rPr>
              <a:t>Allowing for equal opportunities to all potential new wrestlers will be important to growing USAW. This means creating high school programs and club teams to get any interested athletes involved and give them a pathway to college wrestling. </a:t>
            </a:r>
            <a:endParaRPr sz="1200" dirty="0">
              <a:solidFill>
                <a:schemeClr val="dk1"/>
              </a:solidFill>
            </a:endParaRPr>
          </a:p>
          <a:p>
            <a:pPr marL="0" lvl="0" indent="0" algn="l" rtl="0">
              <a:lnSpc>
                <a:spcPct val="115000"/>
              </a:lnSpc>
              <a:spcBef>
                <a:spcPts val="0"/>
              </a:spcBef>
              <a:spcAft>
                <a:spcPts val="0"/>
              </a:spcAft>
              <a:buSzPts val="1800"/>
              <a:buNone/>
            </a:pPr>
            <a:endParaRPr dirty="0"/>
          </a:p>
        </p:txBody>
      </p:sp>
      <p:sp>
        <p:nvSpPr>
          <p:cNvPr id="7" name="Google Shape;932;p156">
            <a:extLst>
              <a:ext uri="{FF2B5EF4-FFF2-40B4-BE49-F238E27FC236}">
                <a16:creationId xmlns:a16="http://schemas.microsoft.com/office/drawing/2014/main" id="{8E092808-A04B-46EF-976A-265223AB77E8}"/>
              </a:ext>
            </a:extLst>
          </p:cNvPr>
          <p:cNvSpPr txBox="1">
            <a:spLocks noGrp="1"/>
          </p:cNvSpPr>
          <p:nvPr>
            <p:ph type="title"/>
          </p:nvPr>
        </p:nvSpPr>
        <p:spPr>
          <a:xfrm>
            <a:off x="311700" y="445025"/>
            <a:ext cx="8757872"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dirty="0"/>
              <a:t>Key takeaways from survey results – </a:t>
            </a:r>
            <a:r>
              <a:rPr lang="en-US" dirty="0"/>
              <a:t>Product &amp; Place</a:t>
            </a:r>
            <a:endParaRP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954" name="Google Shape;954;p15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a:t>The events need be need to be advertised better, once it is more people can realize where watch the product and see how good it really is</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The more people the know about USAW the better product will be viewed whenever competitions are being held in certain facilities </a:t>
            </a:r>
            <a:endParaRPr dirty="0"/>
          </a:p>
          <a:p>
            <a:pPr marL="457200" lvl="0" indent="0" algn="l" rtl="0">
              <a:lnSpc>
                <a:spcPct val="115000"/>
              </a:lnSpc>
              <a:spcBef>
                <a:spcPts val="0"/>
              </a:spcBef>
              <a:spcAft>
                <a:spcPts val="0"/>
              </a:spcAft>
              <a:buSzPts val="1800"/>
              <a:buNone/>
            </a:pPr>
            <a:endParaRPr dirty="0"/>
          </a:p>
        </p:txBody>
      </p:sp>
      <p:sp>
        <p:nvSpPr>
          <p:cNvPr id="7" name="Google Shape;932;p156">
            <a:extLst>
              <a:ext uri="{FF2B5EF4-FFF2-40B4-BE49-F238E27FC236}">
                <a16:creationId xmlns:a16="http://schemas.microsoft.com/office/drawing/2014/main" id="{ADE86981-4E12-4376-925F-F4DCA6958605}"/>
              </a:ext>
            </a:extLst>
          </p:cNvPr>
          <p:cNvSpPr txBox="1">
            <a:spLocks noGrp="1"/>
          </p:cNvSpPr>
          <p:nvPr>
            <p:ph type="title"/>
          </p:nvPr>
        </p:nvSpPr>
        <p:spPr>
          <a:xfrm>
            <a:off x="311700" y="445025"/>
            <a:ext cx="8757872"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dirty="0"/>
              <a:t>Key takeaways from survey results – </a:t>
            </a:r>
            <a:r>
              <a:rPr lang="en-US" dirty="0"/>
              <a:t>Product &amp; Place</a:t>
            </a:r>
            <a:endParaRP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959"/>
        <p:cNvGrpSpPr/>
        <p:nvPr/>
      </p:nvGrpSpPr>
      <p:grpSpPr>
        <a:xfrm>
          <a:off x="0" y="0"/>
          <a:ext cx="0" cy="0"/>
          <a:chOff x="0" y="0"/>
          <a:chExt cx="0" cy="0"/>
        </a:xfrm>
      </p:grpSpPr>
      <p:sp>
        <p:nvSpPr>
          <p:cNvPr id="960" name="Google Shape;960;p160"/>
          <p:cNvSpPr txBox="1">
            <a:spLocks noGrp="1"/>
          </p:cNvSpPr>
          <p:nvPr>
            <p:ph type="ctrTitle"/>
          </p:nvPr>
        </p:nvSpPr>
        <p:spPr>
          <a:xfrm>
            <a:off x="311708" y="137275"/>
            <a:ext cx="85206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a:t>SWOT ANALYSIS </a:t>
            </a:r>
            <a:endParaRPr dirty="0"/>
          </a:p>
        </p:txBody>
      </p:sp>
      <p:sp>
        <p:nvSpPr>
          <p:cNvPr id="961" name="Google Shape;961;p160"/>
          <p:cNvSpPr txBox="1">
            <a:spLocks noGrp="1"/>
          </p:cNvSpPr>
          <p:nvPr>
            <p:ph type="subTitle" idx="1"/>
          </p:nvPr>
        </p:nvSpPr>
        <p:spPr>
          <a:xfrm>
            <a:off x="556350" y="2807250"/>
            <a:ext cx="8031300" cy="1826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solidFill>
                  <a:srgbClr val="FFFFFF"/>
                </a:solidFill>
              </a:rPr>
              <a:t>By: Brett Graziano, Alicia Gibney, Jake Hibbert, Madison Cifra</a:t>
            </a:r>
            <a:endParaRPr dirty="0">
              <a:solidFill>
                <a:srgbClr val="FFFFFF"/>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965"/>
        <p:cNvGrpSpPr/>
        <p:nvPr/>
      </p:nvGrpSpPr>
      <p:grpSpPr>
        <a:xfrm>
          <a:off x="0" y="0"/>
          <a:ext cx="0" cy="0"/>
          <a:chOff x="0" y="0"/>
          <a:chExt cx="0" cy="0"/>
        </a:xfrm>
      </p:grpSpPr>
      <p:sp>
        <p:nvSpPr>
          <p:cNvPr id="966" name="Google Shape;966;p16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3000" b="1"/>
              <a:t>Strengths</a:t>
            </a:r>
            <a:endParaRPr sz="3000" b="1" dirty="0"/>
          </a:p>
        </p:txBody>
      </p:sp>
      <p:sp>
        <p:nvSpPr>
          <p:cNvPr id="967" name="Google Shape;967;p161"/>
          <p:cNvSpPr txBox="1"/>
          <p:nvPr/>
        </p:nvSpPr>
        <p:spPr>
          <a:xfrm>
            <a:off x="311700" y="1154050"/>
            <a:ext cx="8520600" cy="3096300"/>
          </a:xfrm>
          <a:prstGeom prst="rect">
            <a:avLst/>
          </a:prstGeom>
          <a:solidFill>
            <a:srgbClr val="6D9EEB"/>
          </a:solid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rgbClr val="000000"/>
              </a:buClr>
              <a:buSzPts val="1800"/>
              <a:buFont typeface="Arial"/>
              <a:buChar char="-"/>
            </a:pPr>
            <a:r>
              <a:rPr lang="en" sz="1800"/>
              <a:t>Improves health and fitness routines for our kids</a:t>
            </a:r>
            <a:endParaRPr sz="1800" dirty="0"/>
          </a:p>
          <a:p>
            <a:pPr marL="457200" marR="0" lvl="0" indent="-342900" algn="l" rtl="0">
              <a:lnSpc>
                <a:spcPct val="100000"/>
              </a:lnSpc>
              <a:spcBef>
                <a:spcPts val="0"/>
              </a:spcBef>
              <a:spcAft>
                <a:spcPts val="0"/>
              </a:spcAft>
              <a:buClr>
                <a:srgbClr val="000000"/>
              </a:buClr>
              <a:buSzPts val="1800"/>
              <a:buFont typeface="Arial"/>
              <a:buChar char="-"/>
            </a:pPr>
            <a:r>
              <a:rPr lang="en" sz="1800"/>
              <a:t>Takes place inside, no worries about weather and the</a:t>
            </a:r>
            <a:endParaRPr sz="1800" dirty="0"/>
          </a:p>
          <a:p>
            <a:pPr marL="457200" marR="0" lvl="0" indent="-342900" algn="l" rtl="0">
              <a:lnSpc>
                <a:spcPct val="100000"/>
              </a:lnSpc>
              <a:spcBef>
                <a:spcPts val="0"/>
              </a:spcBef>
              <a:spcAft>
                <a:spcPts val="0"/>
              </a:spcAft>
              <a:buClr>
                <a:srgbClr val="000000"/>
              </a:buClr>
              <a:buSzPts val="1800"/>
              <a:buFont typeface="Arial"/>
              <a:buChar char="-"/>
            </a:pPr>
            <a:r>
              <a:rPr lang="en" sz="1800">
                <a:solidFill>
                  <a:schemeClr val="dk1"/>
                </a:solidFill>
              </a:rPr>
              <a:t>There are four levels of coaches and are home to over 4000 wrestling clubs with 232,000 total members  </a:t>
            </a:r>
            <a:endParaRPr sz="1800" dirty="0">
              <a:solidFill>
                <a:schemeClr val="dk1"/>
              </a:solidFill>
            </a:endParaRPr>
          </a:p>
          <a:p>
            <a:pPr marL="457200" lvl="0" indent="-342900" algn="l" rtl="0">
              <a:lnSpc>
                <a:spcPct val="115000"/>
              </a:lnSpc>
              <a:spcBef>
                <a:spcPts val="0"/>
              </a:spcBef>
              <a:spcAft>
                <a:spcPts val="0"/>
              </a:spcAft>
              <a:buSzPts val="1800"/>
              <a:buChar char="-"/>
            </a:pPr>
            <a:r>
              <a:rPr lang="en" sz="1800"/>
              <a:t>The opportunity to travel abroad with Developmental Tours for Cadet, Junior, Women, University and Senior level athletes. </a:t>
            </a:r>
            <a:endParaRPr sz="1800" dirty="0"/>
          </a:p>
          <a:p>
            <a:pPr marL="457200" lvl="0" indent="-342900" algn="l" rtl="0">
              <a:lnSpc>
                <a:spcPct val="115000"/>
              </a:lnSpc>
              <a:spcBef>
                <a:spcPts val="0"/>
              </a:spcBef>
              <a:spcAft>
                <a:spcPts val="0"/>
              </a:spcAft>
              <a:buSzPts val="1800"/>
              <a:buChar char="-"/>
            </a:pPr>
            <a:r>
              <a:rPr lang="en" sz="1800"/>
              <a:t>Insurance waivers are given out to members to make sure your covered if you get seriously injured.  </a:t>
            </a:r>
            <a:endParaRPr sz="1800" dirty="0"/>
          </a:p>
          <a:p>
            <a:pPr marL="457200" lvl="0" indent="-342900" algn="l" rtl="0">
              <a:lnSpc>
                <a:spcPct val="115000"/>
              </a:lnSpc>
              <a:spcBef>
                <a:spcPts val="0"/>
              </a:spcBef>
              <a:spcAft>
                <a:spcPts val="0"/>
              </a:spcAft>
              <a:buSzPts val="1800"/>
              <a:buChar char="-"/>
            </a:pPr>
            <a:r>
              <a:rPr lang="en" sz="1800"/>
              <a:t>There is multiple types of a membership including an Athlete, Booster, medical and sponsor giving people different ways to get involved.</a:t>
            </a:r>
            <a:endParaRPr sz="1800" dirty="0"/>
          </a:p>
          <a:p>
            <a:pPr marL="457200" marR="0" lvl="0" indent="-342900" algn="l" rtl="0">
              <a:lnSpc>
                <a:spcPct val="100000"/>
              </a:lnSpc>
              <a:spcBef>
                <a:spcPts val="0"/>
              </a:spcBef>
              <a:spcAft>
                <a:spcPts val="0"/>
              </a:spcAft>
              <a:buClr>
                <a:srgbClr val="000000"/>
              </a:buClr>
              <a:buSzPts val="1800"/>
              <a:buFont typeface="Arial"/>
              <a:buChar char="-"/>
            </a:pPr>
            <a:r>
              <a:rPr lang="en"/>
              <a:t> </a:t>
            </a:r>
            <a:r>
              <a:rPr lang="en" sz="1800"/>
              <a:t>“Membership Levels.” </a:t>
            </a:r>
            <a:r>
              <a:rPr lang="en" sz="1800" i="1"/>
              <a:t>Team USA</a:t>
            </a:r>
            <a:r>
              <a:rPr lang="en" sz="1800"/>
              <a:t>, </a:t>
            </a:r>
            <a:r>
              <a:rPr lang="en" sz="1800" u="sng">
                <a:solidFill>
                  <a:schemeClr val="hlink"/>
                </a:solidFill>
                <a:hlinkClick r:id="rId3"/>
              </a:rPr>
              <a:t>www.teamusa.org/usa-wrestling/membership/membership-levels</a:t>
            </a:r>
            <a:r>
              <a:rPr lang="en" sz="1800">
                <a:solidFill>
                  <a:srgbClr val="333333"/>
                </a:solidFill>
              </a:rPr>
              <a:t>.</a:t>
            </a:r>
            <a:endParaRPr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16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73" name="Google Shape;973;p16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dirty="0"/>
          </a:p>
        </p:txBody>
      </p:sp>
      <p:pic>
        <p:nvPicPr>
          <p:cNvPr id="974" name="Google Shape;974;p162"/>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978"/>
        <p:cNvGrpSpPr/>
        <p:nvPr/>
      </p:nvGrpSpPr>
      <p:grpSpPr>
        <a:xfrm>
          <a:off x="0" y="0"/>
          <a:ext cx="0" cy="0"/>
          <a:chOff x="0" y="0"/>
          <a:chExt cx="0" cy="0"/>
        </a:xfrm>
      </p:grpSpPr>
      <p:sp>
        <p:nvSpPr>
          <p:cNvPr id="979" name="Google Shape;979;p16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t>Weakness</a:t>
            </a:r>
            <a:endParaRPr sz="3000" b="1" dirty="0"/>
          </a:p>
        </p:txBody>
      </p:sp>
      <p:sp>
        <p:nvSpPr>
          <p:cNvPr id="980" name="Google Shape;980;p16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0"/>
              </a:spcBef>
              <a:spcAft>
                <a:spcPts val="0"/>
              </a:spcAft>
              <a:buClr>
                <a:schemeClr val="dk1"/>
              </a:buClr>
              <a:buSzPts val="2400"/>
              <a:buChar char="-"/>
            </a:pPr>
            <a:r>
              <a:rPr lang="en" sz="2400">
                <a:solidFill>
                  <a:schemeClr val="dk1"/>
                </a:solidFill>
              </a:rPr>
              <a:t>Shortage of coaches that understand the sport well enough for teaching it</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Lack of knowledge on how to wrestle. A lot of technique and precision skills are what is needed to participate.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Injuries. Wrestling can be very dangerous which does not attract many athletes compared to Baseball, Basketball, etc.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Lack of facilities that work with the sport of wrestling</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U.S potential. International wrestling is worth more to invest then here in America due to our main sports</a:t>
            </a:r>
            <a:endParaRPr sz="2400" dirty="0">
              <a:solidFill>
                <a:schemeClr val="dk1"/>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984"/>
        <p:cNvGrpSpPr/>
        <p:nvPr/>
      </p:nvGrpSpPr>
      <p:grpSpPr>
        <a:xfrm>
          <a:off x="0" y="0"/>
          <a:ext cx="0" cy="0"/>
          <a:chOff x="0" y="0"/>
          <a:chExt cx="0" cy="0"/>
        </a:xfrm>
      </p:grpSpPr>
      <p:sp>
        <p:nvSpPr>
          <p:cNvPr id="985" name="Google Shape;985;p16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dirty="0"/>
          </a:p>
        </p:txBody>
      </p:sp>
      <p:sp>
        <p:nvSpPr>
          <p:cNvPr id="986" name="Google Shape;986;p16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dirty="0"/>
          </a:p>
        </p:txBody>
      </p:sp>
      <p:sp>
        <p:nvSpPr>
          <p:cNvPr id="987" name="Google Shape;987;p164"/>
          <p:cNvSpPr txBox="1"/>
          <p:nvPr/>
        </p:nvSpPr>
        <p:spPr>
          <a:xfrm>
            <a:off x="155850" y="4033300"/>
            <a:ext cx="88323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https://www.nfhs.org/media/1020406/2018-19-participation-survey.pdf</a:t>
            </a:r>
            <a:endParaRPr dirty="0"/>
          </a:p>
        </p:txBody>
      </p:sp>
      <p:pic>
        <p:nvPicPr>
          <p:cNvPr id="988" name="Google Shape;988;p164"/>
          <p:cNvPicPr preferRelativeResize="0"/>
          <p:nvPr/>
        </p:nvPicPr>
        <p:blipFill>
          <a:blip r:embed="rId3">
            <a:alphaModFix/>
          </a:blip>
          <a:stretch>
            <a:fillRect/>
          </a:stretch>
        </p:blipFill>
        <p:spPr>
          <a:xfrm>
            <a:off x="0" y="0"/>
            <a:ext cx="9144000" cy="5143499"/>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992"/>
        <p:cNvGrpSpPr/>
        <p:nvPr/>
      </p:nvGrpSpPr>
      <p:grpSpPr>
        <a:xfrm>
          <a:off x="0" y="0"/>
          <a:ext cx="0" cy="0"/>
          <a:chOff x="0" y="0"/>
          <a:chExt cx="0" cy="0"/>
        </a:xfrm>
      </p:grpSpPr>
      <p:sp>
        <p:nvSpPr>
          <p:cNvPr id="993" name="Google Shape;993;p16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t>Opportunities</a:t>
            </a:r>
            <a:endParaRPr sz="3000" b="1" dirty="0"/>
          </a:p>
        </p:txBody>
      </p:sp>
      <p:sp>
        <p:nvSpPr>
          <p:cNvPr id="994" name="Google Shape;994;p16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0"/>
              </a:spcBef>
              <a:spcAft>
                <a:spcPts val="0"/>
              </a:spcAft>
              <a:buClr>
                <a:schemeClr val="dk1"/>
              </a:buClr>
              <a:buSzPts val="2400"/>
              <a:buChar char="-"/>
            </a:pPr>
            <a:r>
              <a:rPr lang="en" sz="2400">
                <a:solidFill>
                  <a:schemeClr val="dk1"/>
                </a:solidFill>
              </a:rPr>
              <a:t>“No Missed Meals” program. This has helped athletes along with their families to work on eating habits.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Nutrition is so important for wrestling. Bringing families into their son or daughters athletic career can go a long way.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Bring wrestling into more high schools, colleges and even leagues after school.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Branding can be improved with better marketing campaigns to attract a bigger audience</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Bring more women into the sport </a:t>
            </a:r>
            <a:endParaRPr sz="2400" dirty="0">
              <a:solidFill>
                <a:schemeClr val="dk1"/>
              </a:solidFill>
            </a:endParaRPr>
          </a:p>
          <a:p>
            <a:pPr marL="0" lvl="0" indent="0" algn="l" rtl="0">
              <a:spcBef>
                <a:spcPts val="1600"/>
              </a:spcBef>
              <a:spcAft>
                <a:spcPts val="1600"/>
              </a:spcAft>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91"/>
          <p:cNvSpPr txBox="1">
            <a:spLocks noGrp="1"/>
          </p:cNvSpPr>
          <p:nvPr>
            <p:ph type="title"/>
          </p:nvPr>
        </p:nvSpPr>
        <p:spPr>
          <a:xfrm>
            <a:off x="451425" y="145400"/>
            <a:ext cx="7688700" cy="535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Executive Summary: Revenue and Spending</a:t>
            </a:r>
            <a:endParaRPr dirty="0"/>
          </a:p>
        </p:txBody>
      </p:sp>
      <p:sp>
        <p:nvSpPr>
          <p:cNvPr id="462" name="Google Shape;462;p91"/>
          <p:cNvSpPr txBox="1">
            <a:spLocks noGrp="1"/>
          </p:cNvSpPr>
          <p:nvPr>
            <p:ph type="body" idx="1"/>
          </p:nvPr>
        </p:nvSpPr>
        <p:spPr>
          <a:xfrm>
            <a:off x="260925" y="680600"/>
            <a:ext cx="7688700" cy="2261100"/>
          </a:xfrm>
          <a:prstGeom prst="rect">
            <a:avLst/>
          </a:prstGeom>
          <a:noFill/>
          <a:ln>
            <a:noFill/>
          </a:ln>
        </p:spPr>
        <p:txBody>
          <a:bodyPr spcFirstLastPara="1" wrap="square" lIns="91425" tIns="91425" rIns="91425" bIns="91425" anchor="t" anchorCtr="0">
            <a:noAutofit/>
          </a:bodyPr>
          <a:lstStyle/>
          <a:p>
            <a:pPr marL="146047" lvl="0" indent="0" algn="l" rtl="0">
              <a:lnSpc>
                <a:spcPct val="115000"/>
              </a:lnSpc>
              <a:spcBef>
                <a:spcPts val="0"/>
              </a:spcBef>
              <a:spcAft>
                <a:spcPts val="0"/>
              </a:spcAft>
              <a:buSzPts val="1800"/>
              <a:buNone/>
            </a:pPr>
            <a:r>
              <a:rPr lang="en" sz="1100">
                <a:solidFill>
                  <a:schemeClr val="dk1"/>
                </a:solidFill>
              </a:rPr>
              <a:t>      When broken down between mass and elites' revenues, it is estimated that approximately 60% of the revenue that team USA wrestling received in 2018 came from mass members. This is most likely since most of their members are mass as they only have 488 “high performance athletes”. When looking it proportionally, their elite athletes bring in far more money for elite members that they have. </a:t>
            </a:r>
            <a:r>
              <a:rPr lang="en" sz="1100">
                <a:solidFill>
                  <a:srgbClr val="000000"/>
                </a:solidFill>
              </a:rPr>
              <a:t>Membership price costs $40 and USA Wrestling gets $26 of that money.  It is worth noting that Team USA made about 2 million from their events and programs, but only spent around 2,000 dollars on it. This is a much-needed change that must be fixed. If they spent more on their programs and events, then they will be able to make a lot more money, as those two rates are disproportionate.  Of the $26, USA Wrestling reinvests $22.70 (87%) back into wrestling. $12.20 (47%)of that money is to fund wrestling at the state, local and individual competition level. $10.50 (40%) of the money is put into the National wrestling program . Membership spending in 2018 was $4,027,100. There are 49,219 registered members, 48,613 Mass members (98.76%) and 606 High performing members (1.24%) So if spending between the two groups was equal from the money invested from Membership fees. </a:t>
            </a:r>
            <a:endParaRPr dirty="0"/>
          </a:p>
          <a:p>
            <a:pPr marL="146047" lvl="0" indent="0" algn="l" rtl="0">
              <a:lnSpc>
                <a:spcPct val="115000"/>
              </a:lnSpc>
              <a:spcBef>
                <a:spcPts val="0"/>
              </a:spcBef>
              <a:spcAft>
                <a:spcPts val="0"/>
              </a:spcAft>
              <a:buSzPts val="1800"/>
              <a:buNone/>
            </a:pPr>
            <a:endParaRPr sz="1100" dirty="0">
              <a:solidFill>
                <a:srgbClr val="000000"/>
              </a:solidFill>
            </a:endParaRPr>
          </a:p>
          <a:p>
            <a:pPr marL="146047" lvl="0" indent="0" algn="l" rtl="0">
              <a:lnSpc>
                <a:spcPct val="115000"/>
              </a:lnSpc>
              <a:spcBef>
                <a:spcPts val="0"/>
              </a:spcBef>
              <a:spcAft>
                <a:spcPts val="0"/>
              </a:spcAft>
              <a:buSzPts val="1800"/>
              <a:buNone/>
            </a:pPr>
            <a:r>
              <a:rPr lang="en" sz="1100" i="1">
                <a:solidFill>
                  <a:srgbClr val="000000"/>
                </a:solidFill>
              </a:rPr>
              <a:t>      When asked USA Wrestling did not disclose the actual spending. </a:t>
            </a:r>
            <a:r>
              <a:rPr lang="en" sz="1100">
                <a:solidFill>
                  <a:schemeClr val="dk1"/>
                </a:solidFill>
                <a:highlight>
                  <a:schemeClr val="lt1"/>
                </a:highlight>
              </a:rPr>
              <a:t>with Membership spending it is key to note that most likely the spending here is not directly proportional as the High performing members require different services than most members</a:t>
            </a:r>
            <a:r>
              <a:rPr lang="en" sz="1100" i="1">
                <a:solidFill>
                  <a:srgbClr val="000000"/>
                </a:solidFill>
              </a:rPr>
              <a:t>. </a:t>
            </a:r>
            <a:r>
              <a:rPr lang="en" sz="1100">
                <a:solidFill>
                  <a:srgbClr val="000000"/>
                </a:solidFill>
              </a:rPr>
              <a:t>Mass Spending would be $</a:t>
            </a:r>
            <a:r>
              <a:rPr lang="en" sz="1100">
                <a:solidFill>
                  <a:srgbClr val="000000"/>
                </a:solidFill>
                <a:highlight>
                  <a:schemeClr val="lt1"/>
                </a:highlight>
              </a:rPr>
              <a:t>593,078.60 and spending on High Performing Members would be  $7,393.20. $10.50 of membership fees go to USA Wrestling at the National level which would lead to a total of $516,799.50. </a:t>
            </a:r>
            <a:r>
              <a:rPr lang="en" sz="1100">
                <a:solidFill>
                  <a:schemeClr val="dk1"/>
                </a:solidFill>
              </a:rPr>
              <a:t>The spending between Mass and Elite wrestlers is rather equal. The key to this is how much membership money is split between High performance vs the rest of the athletes. Results may show that much more money is being spent on the elite, while as for the rest of the athletes, the spending is rather equal. If they really want to grow the sport, US Wrestling needs to invest more money into Sport Development. They should also be open and proud of how much money they spend trying to grow and support the sport with State Games and We Beat the Streets. </a:t>
            </a:r>
            <a:endParaRPr sz="1100" dirty="0">
              <a:solidFill>
                <a:srgbClr val="000000"/>
              </a:solidFill>
              <a:highlight>
                <a:schemeClr val="lt1"/>
              </a:highlight>
            </a:endParaRPr>
          </a:p>
          <a:p>
            <a:pPr marL="146047" lvl="0" indent="0" algn="l" rtl="0">
              <a:lnSpc>
                <a:spcPct val="115000"/>
              </a:lnSpc>
              <a:spcBef>
                <a:spcPts val="0"/>
              </a:spcBef>
              <a:spcAft>
                <a:spcPts val="0"/>
              </a:spcAft>
              <a:buSzPts val="1800"/>
              <a:buNone/>
            </a:pPr>
            <a:endParaRPr dirty="0">
              <a:solidFill>
                <a:schemeClr val="dk1"/>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998"/>
        <p:cNvGrpSpPr/>
        <p:nvPr/>
      </p:nvGrpSpPr>
      <p:grpSpPr>
        <a:xfrm>
          <a:off x="0" y="0"/>
          <a:ext cx="0" cy="0"/>
          <a:chOff x="0" y="0"/>
          <a:chExt cx="0" cy="0"/>
        </a:xfrm>
      </p:grpSpPr>
      <p:pic>
        <p:nvPicPr>
          <p:cNvPr id="999" name="Google Shape;999;p166"/>
          <p:cNvPicPr preferRelativeResize="0"/>
          <p:nvPr/>
        </p:nvPicPr>
        <p:blipFill>
          <a:blip r:embed="rId3">
            <a:alphaModFix/>
          </a:blip>
          <a:stretch>
            <a:fillRect/>
          </a:stretch>
        </p:blipFill>
        <p:spPr>
          <a:xfrm>
            <a:off x="6499638" y="2970588"/>
            <a:ext cx="2143125" cy="714375"/>
          </a:xfrm>
          <a:prstGeom prst="rect">
            <a:avLst/>
          </a:prstGeom>
          <a:noFill/>
          <a:ln>
            <a:noFill/>
          </a:ln>
        </p:spPr>
      </p:pic>
      <p:pic>
        <p:nvPicPr>
          <p:cNvPr id="1000" name="Google Shape;1000;p166"/>
          <p:cNvPicPr preferRelativeResize="0"/>
          <p:nvPr/>
        </p:nvPicPr>
        <p:blipFill>
          <a:blip r:embed="rId4">
            <a:alphaModFix/>
          </a:blip>
          <a:stretch>
            <a:fillRect/>
          </a:stretch>
        </p:blipFill>
        <p:spPr>
          <a:xfrm>
            <a:off x="4485594" y="3045613"/>
            <a:ext cx="1814322" cy="771525"/>
          </a:xfrm>
          <a:prstGeom prst="rect">
            <a:avLst/>
          </a:prstGeom>
          <a:noFill/>
          <a:ln cap="flat" cmpd="sng">
            <a:solidFill>
              <a:srgbClr val="000000"/>
            </a:solidFill>
            <a:prstDash val="solid"/>
            <a:miter lim="8000"/>
            <a:headEnd type="none" w="sm" len="sm"/>
            <a:tailEnd type="none" w="sm" len="sm"/>
          </a:ln>
        </p:spPr>
      </p:pic>
      <p:pic>
        <p:nvPicPr>
          <p:cNvPr id="1001" name="Google Shape;1001;p166"/>
          <p:cNvPicPr preferRelativeResize="0"/>
          <p:nvPr/>
        </p:nvPicPr>
        <p:blipFill>
          <a:blip r:embed="rId5">
            <a:alphaModFix/>
          </a:blip>
          <a:stretch>
            <a:fillRect/>
          </a:stretch>
        </p:blipFill>
        <p:spPr>
          <a:xfrm>
            <a:off x="7129796" y="3783800"/>
            <a:ext cx="1914497" cy="1181100"/>
          </a:xfrm>
          <a:prstGeom prst="rect">
            <a:avLst/>
          </a:prstGeom>
          <a:noFill/>
          <a:ln cap="flat" cmpd="sng">
            <a:solidFill>
              <a:srgbClr val="000000"/>
            </a:solidFill>
            <a:prstDash val="solid"/>
            <a:miter lim="8000"/>
            <a:headEnd type="none" w="sm" len="sm"/>
            <a:tailEnd type="none" w="sm" len="sm"/>
          </a:ln>
        </p:spPr>
      </p:pic>
      <p:pic>
        <p:nvPicPr>
          <p:cNvPr id="1002" name="Google Shape;1002;p166"/>
          <p:cNvPicPr preferRelativeResize="0"/>
          <p:nvPr/>
        </p:nvPicPr>
        <p:blipFill>
          <a:blip r:embed="rId6">
            <a:alphaModFix/>
          </a:blip>
          <a:stretch>
            <a:fillRect/>
          </a:stretch>
        </p:blipFill>
        <p:spPr>
          <a:xfrm>
            <a:off x="24563" y="66675"/>
            <a:ext cx="2130647" cy="771525"/>
          </a:xfrm>
          <a:prstGeom prst="rect">
            <a:avLst/>
          </a:prstGeom>
          <a:noFill/>
          <a:ln cap="flat" cmpd="sng">
            <a:solidFill>
              <a:srgbClr val="000000"/>
            </a:solidFill>
            <a:prstDash val="solid"/>
            <a:miter lim="8000"/>
            <a:headEnd type="none" w="sm" len="sm"/>
            <a:tailEnd type="none" w="sm" len="sm"/>
          </a:ln>
        </p:spPr>
      </p:pic>
      <p:pic>
        <p:nvPicPr>
          <p:cNvPr id="1003" name="Google Shape;1003;p166"/>
          <p:cNvPicPr preferRelativeResize="0"/>
          <p:nvPr/>
        </p:nvPicPr>
        <p:blipFill>
          <a:blip r:embed="rId7">
            <a:alphaModFix/>
          </a:blip>
          <a:stretch>
            <a:fillRect/>
          </a:stretch>
        </p:blipFill>
        <p:spPr>
          <a:xfrm>
            <a:off x="5053157" y="66675"/>
            <a:ext cx="4090843" cy="409575"/>
          </a:xfrm>
          <a:prstGeom prst="rect">
            <a:avLst/>
          </a:prstGeom>
          <a:noFill/>
          <a:ln cap="flat" cmpd="sng">
            <a:solidFill>
              <a:srgbClr val="000000"/>
            </a:solidFill>
            <a:prstDash val="solid"/>
            <a:miter lim="8000"/>
            <a:headEnd type="none" w="sm" len="sm"/>
            <a:tailEnd type="none" w="sm" len="sm"/>
          </a:ln>
        </p:spPr>
      </p:pic>
      <p:pic>
        <p:nvPicPr>
          <p:cNvPr id="1004" name="Google Shape;1004;p166"/>
          <p:cNvPicPr preferRelativeResize="0"/>
          <p:nvPr/>
        </p:nvPicPr>
        <p:blipFill>
          <a:blip r:embed="rId8">
            <a:alphaModFix/>
          </a:blip>
          <a:stretch>
            <a:fillRect/>
          </a:stretch>
        </p:blipFill>
        <p:spPr>
          <a:xfrm>
            <a:off x="24564" y="1443675"/>
            <a:ext cx="2130647" cy="466725"/>
          </a:xfrm>
          <a:prstGeom prst="rect">
            <a:avLst/>
          </a:prstGeom>
          <a:noFill/>
          <a:ln cap="flat" cmpd="sng">
            <a:solidFill>
              <a:srgbClr val="000000"/>
            </a:solidFill>
            <a:prstDash val="solid"/>
            <a:miter lim="8000"/>
            <a:headEnd type="none" w="sm" len="sm"/>
            <a:tailEnd type="none" w="sm" len="sm"/>
          </a:ln>
        </p:spPr>
      </p:pic>
      <p:pic>
        <p:nvPicPr>
          <p:cNvPr id="1005" name="Google Shape;1005;p166"/>
          <p:cNvPicPr preferRelativeResize="0"/>
          <p:nvPr/>
        </p:nvPicPr>
        <p:blipFill>
          <a:blip r:embed="rId9">
            <a:alphaModFix/>
          </a:blip>
          <a:stretch>
            <a:fillRect/>
          </a:stretch>
        </p:blipFill>
        <p:spPr>
          <a:xfrm>
            <a:off x="5506503" y="1309575"/>
            <a:ext cx="3295400" cy="542926"/>
          </a:xfrm>
          <a:prstGeom prst="rect">
            <a:avLst/>
          </a:prstGeom>
          <a:noFill/>
          <a:ln cap="flat" cmpd="sng">
            <a:solidFill>
              <a:srgbClr val="000000"/>
            </a:solidFill>
            <a:prstDash val="solid"/>
            <a:miter lim="8000"/>
            <a:headEnd type="none" w="sm" len="sm"/>
            <a:tailEnd type="none" w="sm" len="sm"/>
          </a:ln>
        </p:spPr>
      </p:pic>
      <p:pic>
        <p:nvPicPr>
          <p:cNvPr id="1006" name="Google Shape;1006;p166"/>
          <p:cNvPicPr preferRelativeResize="0"/>
          <p:nvPr/>
        </p:nvPicPr>
        <p:blipFill>
          <a:blip r:embed="rId10">
            <a:alphaModFix/>
          </a:blip>
          <a:stretch>
            <a:fillRect/>
          </a:stretch>
        </p:blipFill>
        <p:spPr>
          <a:xfrm>
            <a:off x="-11" y="879000"/>
            <a:ext cx="3082336" cy="523875"/>
          </a:xfrm>
          <a:prstGeom prst="rect">
            <a:avLst/>
          </a:prstGeom>
          <a:noFill/>
          <a:ln cap="flat" cmpd="sng">
            <a:solidFill>
              <a:srgbClr val="000000"/>
            </a:solidFill>
            <a:prstDash val="solid"/>
            <a:miter lim="8000"/>
            <a:headEnd type="none" w="sm" len="sm"/>
            <a:tailEnd type="none" w="sm" len="sm"/>
          </a:ln>
        </p:spPr>
      </p:pic>
      <p:pic>
        <p:nvPicPr>
          <p:cNvPr id="1007" name="Google Shape;1007;p166"/>
          <p:cNvPicPr preferRelativeResize="0"/>
          <p:nvPr/>
        </p:nvPicPr>
        <p:blipFill>
          <a:blip r:embed="rId11">
            <a:alphaModFix/>
          </a:blip>
          <a:stretch>
            <a:fillRect/>
          </a:stretch>
        </p:blipFill>
        <p:spPr>
          <a:xfrm>
            <a:off x="2130651" y="66675"/>
            <a:ext cx="3295400" cy="901599"/>
          </a:xfrm>
          <a:prstGeom prst="rect">
            <a:avLst/>
          </a:prstGeom>
          <a:noFill/>
          <a:ln cap="flat" cmpd="sng">
            <a:solidFill>
              <a:srgbClr val="000000"/>
            </a:solidFill>
            <a:prstDash val="solid"/>
            <a:miter lim="8000"/>
            <a:headEnd type="none" w="sm" len="sm"/>
            <a:tailEnd type="none" w="sm" len="sm"/>
          </a:ln>
        </p:spPr>
      </p:pic>
      <p:pic>
        <p:nvPicPr>
          <p:cNvPr id="1008" name="Google Shape;1008;p166"/>
          <p:cNvPicPr preferRelativeResize="0"/>
          <p:nvPr/>
        </p:nvPicPr>
        <p:blipFill>
          <a:blip r:embed="rId12">
            <a:alphaModFix/>
          </a:blip>
          <a:stretch>
            <a:fillRect/>
          </a:stretch>
        </p:blipFill>
        <p:spPr>
          <a:xfrm>
            <a:off x="2155202" y="3078950"/>
            <a:ext cx="2130647" cy="704850"/>
          </a:xfrm>
          <a:prstGeom prst="rect">
            <a:avLst/>
          </a:prstGeom>
          <a:noFill/>
          <a:ln cap="flat" cmpd="sng">
            <a:solidFill>
              <a:srgbClr val="000000"/>
            </a:solidFill>
            <a:prstDash val="solid"/>
            <a:miter lim="8000"/>
            <a:headEnd type="none" w="sm" len="sm"/>
            <a:tailEnd type="none" w="sm" len="sm"/>
          </a:ln>
        </p:spPr>
      </p:pic>
      <p:pic>
        <p:nvPicPr>
          <p:cNvPr id="1009" name="Google Shape;1009;p166"/>
          <p:cNvPicPr preferRelativeResize="0"/>
          <p:nvPr/>
        </p:nvPicPr>
        <p:blipFill>
          <a:blip r:embed="rId13">
            <a:alphaModFix/>
          </a:blip>
          <a:stretch>
            <a:fillRect/>
          </a:stretch>
        </p:blipFill>
        <p:spPr>
          <a:xfrm>
            <a:off x="4221771" y="4234725"/>
            <a:ext cx="2741433" cy="723900"/>
          </a:xfrm>
          <a:prstGeom prst="rect">
            <a:avLst/>
          </a:prstGeom>
          <a:noFill/>
          <a:ln>
            <a:noFill/>
          </a:ln>
        </p:spPr>
      </p:pic>
      <p:pic>
        <p:nvPicPr>
          <p:cNvPr id="1010" name="Google Shape;1010;p166"/>
          <p:cNvPicPr preferRelativeResize="0"/>
          <p:nvPr/>
        </p:nvPicPr>
        <p:blipFill>
          <a:blip r:embed="rId14">
            <a:alphaModFix/>
          </a:blip>
          <a:stretch>
            <a:fillRect/>
          </a:stretch>
        </p:blipFill>
        <p:spPr>
          <a:xfrm>
            <a:off x="2297253" y="3933825"/>
            <a:ext cx="1704518" cy="1181100"/>
          </a:xfrm>
          <a:prstGeom prst="rect">
            <a:avLst/>
          </a:prstGeom>
          <a:noFill/>
          <a:ln>
            <a:noFill/>
          </a:ln>
        </p:spPr>
      </p:pic>
      <p:pic>
        <p:nvPicPr>
          <p:cNvPr id="1011" name="Google Shape;1011;p166"/>
          <p:cNvPicPr preferRelativeResize="0"/>
          <p:nvPr/>
        </p:nvPicPr>
        <p:blipFill>
          <a:blip r:embed="rId15">
            <a:alphaModFix/>
          </a:blip>
          <a:stretch>
            <a:fillRect/>
          </a:stretch>
        </p:blipFill>
        <p:spPr>
          <a:xfrm>
            <a:off x="9" y="1976438"/>
            <a:ext cx="2130647" cy="1190625"/>
          </a:xfrm>
          <a:prstGeom prst="rect">
            <a:avLst/>
          </a:prstGeom>
          <a:noFill/>
          <a:ln cap="flat" cmpd="sng">
            <a:solidFill>
              <a:srgbClr val="000000"/>
            </a:solidFill>
            <a:prstDash val="solid"/>
            <a:miter lim="8000"/>
            <a:headEnd type="none" w="sm" len="sm"/>
            <a:tailEnd type="none" w="sm" len="sm"/>
          </a:ln>
        </p:spPr>
      </p:pic>
      <p:pic>
        <p:nvPicPr>
          <p:cNvPr id="1012" name="Google Shape;1012;p166"/>
          <p:cNvPicPr preferRelativeResize="0"/>
          <p:nvPr/>
        </p:nvPicPr>
        <p:blipFill>
          <a:blip r:embed="rId16">
            <a:alphaModFix/>
          </a:blip>
          <a:stretch>
            <a:fillRect/>
          </a:stretch>
        </p:blipFill>
        <p:spPr>
          <a:xfrm>
            <a:off x="3082329" y="1383525"/>
            <a:ext cx="2130647" cy="952500"/>
          </a:xfrm>
          <a:prstGeom prst="rect">
            <a:avLst/>
          </a:prstGeom>
          <a:noFill/>
          <a:ln cap="flat" cmpd="sng">
            <a:solidFill>
              <a:srgbClr val="000000"/>
            </a:solidFill>
            <a:prstDash val="solid"/>
            <a:miter lim="8000"/>
            <a:headEnd type="none" w="sm" len="sm"/>
            <a:tailEnd type="none" w="sm" len="sm"/>
          </a:ln>
        </p:spPr>
      </p:pic>
      <p:pic>
        <p:nvPicPr>
          <p:cNvPr id="1013" name="Google Shape;1013;p166"/>
          <p:cNvPicPr preferRelativeResize="0"/>
          <p:nvPr/>
        </p:nvPicPr>
        <p:blipFill>
          <a:blip r:embed="rId17">
            <a:alphaModFix/>
          </a:blip>
          <a:stretch>
            <a:fillRect/>
          </a:stretch>
        </p:blipFill>
        <p:spPr>
          <a:xfrm>
            <a:off x="102525" y="3505200"/>
            <a:ext cx="1974723" cy="1085850"/>
          </a:xfrm>
          <a:prstGeom prst="rect">
            <a:avLst/>
          </a:prstGeom>
          <a:noFill/>
          <a:ln cap="flat" cmpd="sng">
            <a:solidFill>
              <a:srgbClr val="000000"/>
            </a:solidFill>
            <a:prstDash val="solid"/>
            <a:miter lim="8000"/>
            <a:headEnd type="none" w="sm" len="sm"/>
            <a:tailEnd type="none" w="sm" len="sm"/>
          </a:ln>
        </p:spPr>
      </p:pic>
      <p:pic>
        <p:nvPicPr>
          <p:cNvPr id="1014" name="Google Shape;1014;p166"/>
          <p:cNvPicPr preferRelativeResize="0"/>
          <p:nvPr/>
        </p:nvPicPr>
        <p:blipFill>
          <a:blip r:embed="rId18">
            <a:alphaModFix/>
          </a:blip>
          <a:stretch>
            <a:fillRect/>
          </a:stretch>
        </p:blipFill>
        <p:spPr>
          <a:xfrm>
            <a:off x="95592" y="4781550"/>
            <a:ext cx="1775539" cy="295275"/>
          </a:xfrm>
          <a:prstGeom prst="rect">
            <a:avLst/>
          </a:prstGeom>
          <a:noFill/>
          <a:ln cap="flat" cmpd="sng">
            <a:solidFill>
              <a:srgbClr val="000000"/>
            </a:solidFill>
            <a:prstDash val="solid"/>
            <a:miter lim="8000"/>
            <a:headEnd type="none" w="sm" len="sm"/>
            <a:tailEnd type="none" w="sm" len="sm"/>
          </a:ln>
        </p:spPr>
      </p:pic>
      <p:pic>
        <p:nvPicPr>
          <p:cNvPr id="1015" name="Google Shape;1015;p166"/>
          <p:cNvPicPr preferRelativeResize="0"/>
          <p:nvPr/>
        </p:nvPicPr>
        <p:blipFill>
          <a:blip r:embed="rId19">
            <a:alphaModFix/>
          </a:blip>
          <a:stretch>
            <a:fillRect/>
          </a:stretch>
        </p:blipFill>
        <p:spPr>
          <a:xfrm>
            <a:off x="6139361" y="2436025"/>
            <a:ext cx="2485755" cy="295275"/>
          </a:xfrm>
          <a:prstGeom prst="rect">
            <a:avLst/>
          </a:prstGeom>
          <a:noFill/>
          <a:ln cap="flat" cmpd="sng">
            <a:solidFill>
              <a:srgbClr val="000000"/>
            </a:solidFill>
            <a:prstDash val="solid"/>
            <a:miter lim="8000"/>
            <a:headEnd type="none" w="sm" len="sm"/>
            <a:tailEnd type="none" w="sm" len="sm"/>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1019"/>
        <p:cNvGrpSpPr/>
        <p:nvPr/>
      </p:nvGrpSpPr>
      <p:grpSpPr>
        <a:xfrm>
          <a:off x="0" y="0"/>
          <a:ext cx="0" cy="0"/>
          <a:chOff x="0" y="0"/>
          <a:chExt cx="0" cy="0"/>
        </a:xfrm>
      </p:grpSpPr>
      <p:sp>
        <p:nvSpPr>
          <p:cNvPr id="1020" name="Google Shape;1020;p16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t>Threats</a:t>
            </a:r>
            <a:endParaRPr sz="3000" b="1" dirty="0"/>
          </a:p>
        </p:txBody>
      </p:sp>
      <p:sp>
        <p:nvSpPr>
          <p:cNvPr id="1021" name="Google Shape;1021;p16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0"/>
              </a:spcBef>
              <a:spcAft>
                <a:spcPts val="0"/>
              </a:spcAft>
              <a:buClr>
                <a:schemeClr val="dk1"/>
              </a:buClr>
              <a:buSzPts val="2400"/>
              <a:buChar char="-"/>
            </a:pPr>
            <a:r>
              <a:rPr lang="en" sz="2400">
                <a:solidFill>
                  <a:schemeClr val="dk1"/>
                </a:solidFill>
              </a:rPr>
              <a:t>USA Wrestling medals have gone down in the Olympic Games </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“Over 130 Division 1 colleges have dropped their wrestling programs since 1970 and over 170 have been dropped since the establishment of college wrestling.”</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With the population increasing, the sport is not increasing the same rate</a:t>
            </a:r>
            <a:endParaRPr sz="2400" dirty="0">
              <a:solidFill>
                <a:schemeClr val="dk1"/>
              </a:solidFill>
            </a:endParaRPr>
          </a:p>
          <a:p>
            <a:pPr marL="457200" lvl="0" indent="-381000" algn="l" rtl="0">
              <a:lnSpc>
                <a:spcPct val="100000"/>
              </a:lnSpc>
              <a:spcBef>
                <a:spcPts val="0"/>
              </a:spcBef>
              <a:spcAft>
                <a:spcPts val="0"/>
              </a:spcAft>
              <a:buClr>
                <a:schemeClr val="dk1"/>
              </a:buClr>
              <a:buSzPts val="2400"/>
              <a:buChar char="-"/>
            </a:pPr>
            <a:r>
              <a:rPr lang="en" sz="2400">
                <a:solidFill>
                  <a:schemeClr val="dk1"/>
                </a:solidFill>
              </a:rPr>
              <a:t>Other sports. Basketball, Football and lacrosse are strong programs that dominate the NCAA. Wrestling is an outcast especially in the United States.</a:t>
            </a:r>
            <a:endParaRPr sz="24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6D9EEB"/>
        </a:solidFill>
        <a:effectLst/>
      </p:bgPr>
    </p:bg>
    <p:spTree>
      <p:nvGrpSpPr>
        <p:cNvPr id="1" name="Shape 1025"/>
        <p:cNvGrpSpPr/>
        <p:nvPr/>
      </p:nvGrpSpPr>
      <p:grpSpPr>
        <a:xfrm>
          <a:off x="0" y="0"/>
          <a:ext cx="0" cy="0"/>
          <a:chOff x="0" y="0"/>
          <a:chExt cx="0" cy="0"/>
        </a:xfrm>
      </p:grpSpPr>
      <p:sp>
        <p:nvSpPr>
          <p:cNvPr id="1026" name="Google Shape;1026;p16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 </a:t>
            </a:r>
            <a:endParaRPr dirty="0"/>
          </a:p>
        </p:txBody>
      </p:sp>
      <p:sp>
        <p:nvSpPr>
          <p:cNvPr id="1027" name="Google Shape;1027;p16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1600"/>
              </a:spcBef>
              <a:spcAft>
                <a:spcPts val="0"/>
              </a:spcAft>
              <a:buNone/>
            </a:pPr>
            <a:r>
              <a:rPr lang="en" sz="1100" u="sng">
                <a:solidFill>
                  <a:srgbClr val="FFFFFF"/>
                </a:solidFill>
                <a:hlinkClick r:id="rId3"/>
              </a:rPr>
              <a:t>https://www.slideshare.net/valentit/football-and-wrestling-2131633</a:t>
            </a:r>
            <a:r>
              <a:rPr lang="en">
                <a:solidFill>
                  <a:srgbClr val="FFFFFF"/>
                </a:solidFill>
              </a:rPr>
              <a:t> </a:t>
            </a:r>
            <a:r>
              <a:rPr lang="en"/>
              <a:t>(Picture 1) </a:t>
            </a:r>
            <a:endParaRPr dirty="0"/>
          </a:p>
          <a:p>
            <a:pPr marL="0" lvl="0" indent="0" algn="l" rtl="0">
              <a:spcBef>
                <a:spcPts val="1600"/>
              </a:spcBef>
              <a:spcAft>
                <a:spcPts val="0"/>
              </a:spcAft>
              <a:buNone/>
            </a:pPr>
            <a:r>
              <a:rPr lang="en" sz="1100" u="sng">
                <a:solidFill>
                  <a:srgbClr val="FFFFFF"/>
                </a:solidFill>
                <a:hlinkClick r:id="rId4"/>
              </a:rPr>
              <a:t>https://www.statista.com/statistics/268028/participation-in-us-high-school-wrestling/</a:t>
            </a:r>
            <a:r>
              <a:rPr lang="en"/>
              <a:t> (Picture 2)</a:t>
            </a:r>
            <a:endParaRPr dirty="0"/>
          </a:p>
          <a:p>
            <a:pPr marL="0" lvl="0" indent="0" algn="l" rtl="0">
              <a:spcBef>
                <a:spcPts val="1600"/>
              </a:spcBef>
              <a:spcAft>
                <a:spcPts val="0"/>
              </a:spcAft>
              <a:buNone/>
            </a:pPr>
            <a:r>
              <a:rPr lang="en" sz="1100" u="sng">
                <a:solidFill>
                  <a:srgbClr val="FFFFFF"/>
                </a:solidFill>
                <a:hlinkClick r:id="rId5"/>
              </a:rPr>
              <a:t>https://www.teamusa.org/usa-wrestling/about-us/sponsors</a:t>
            </a:r>
            <a:r>
              <a:rPr lang="en"/>
              <a:t> (Sponsors)</a:t>
            </a: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031"/>
        <p:cNvGrpSpPr/>
        <p:nvPr/>
      </p:nvGrpSpPr>
      <p:grpSpPr>
        <a:xfrm>
          <a:off x="0" y="0"/>
          <a:ext cx="0" cy="0"/>
          <a:chOff x="0" y="0"/>
          <a:chExt cx="0" cy="0"/>
        </a:xfrm>
      </p:grpSpPr>
      <p:sp>
        <p:nvSpPr>
          <p:cNvPr id="1032" name="Google Shape;1032;p16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Bay State Games</a:t>
            </a:r>
            <a:endParaRPr dirty="0"/>
          </a:p>
        </p:txBody>
      </p:sp>
      <p:sp>
        <p:nvSpPr>
          <p:cNvPr id="1033" name="Google Shape;1033;p169"/>
          <p:cNvSpPr txBox="1">
            <a:spLocks noGrp="1"/>
          </p:cNvSpPr>
          <p:nvPr>
            <p:ph type="body" idx="1"/>
          </p:nvPr>
        </p:nvSpPr>
        <p:spPr>
          <a:xfrm>
            <a:off x="311700" y="1290950"/>
            <a:ext cx="4260300" cy="1280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solidFill>
                  <a:srgbClr val="000000"/>
                </a:solidFill>
                <a:latin typeface="Times New Roman"/>
                <a:ea typeface="Times New Roman"/>
                <a:cs typeface="Times New Roman"/>
                <a:sym typeface="Times New Roman"/>
              </a:rPr>
              <a:t>Athletes from Massachusetts, Maine, Vermont, New Hampshire, Rhode Island and New York are eligible for the Bay State Games Wrestling </a:t>
            </a:r>
            <a:endParaRPr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1600"/>
              </a:spcAft>
              <a:buSzPts val="1800"/>
              <a:buNone/>
            </a:pPr>
            <a:endParaRPr u="sng" dirty="0">
              <a:solidFill>
                <a:srgbClr val="000000"/>
              </a:solidFill>
              <a:latin typeface="Times New Roman"/>
              <a:ea typeface="Times New Roman"/>
              <a:cs typeface="Times New Roman"/>
              <a:sym typeface="Times New Roman"/>
            </a:endParaRPr>
          </a:p>
        </p:txBody>
      </p:sp>
      <p:sp>
        <p:nvSpPr>
          <p:cNvPr id="1034" name="Google Shape;1034;p169"/>
          <p:cNvSpPr txBox="1"/>
          <p:nvPr/>
        </p:nvSpPr>
        <p:spPr>
          <a:xfrm>
            <a:off x="241250" y="2739675"/>
            <a:ext cx="4260300" cy="1438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1000"/>
              </a:spcBef>
              <a:spcAft>
                <a:spcPts val="0"/>
              </a:spcAft>
              <a:buClr>
                <a:schemeClr val="dk1"/>
              </a:buClr>
              <a:buSzPts val="1100"/>
              <a:buFont typeface="Arial"/>
              <a:buNone/>
            </a:pPr>
            <a:r>
              <a:rPr lang="en" sz="1800" b="0" i="0" u="none" strike="noStrike" cap="none">
                <a:solidFill>
                  <a:schemeClr val="dk1"/>
                </a:solidFill>
                <a:latin typeface="Times New Roman"/>
                <a:ea typeface="Times New Roman"/>
                <a:cs typeface="Times New Roman"/>
                <a:sym typeface="Times New Roman"/>
              </a:rPr>
              <a:t>To be eligible to compete in the Bay State Games an athlete must meet at least one of the following states and a full-time student at a recognized academic institution or member of a wrestling club of one of the above states</a:t>
            </a:r>
            <a:endParaRPr sz="18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1000"/>
              </a:spcBef>
              <a:spcAft>
                <a:spcPts val="0"/>
              </a:spcAft>
              <a:buClr>
                <a:srgbClr val="000000"/>
              </a:buClr>
              <a:buSzPts val="1800"/>
              <a:buFont typeface="Arial"/>
              <a:buNone/>
            </a:pPr>
            <a:endParaRPr sz="1800" b="0" i="0" u="none" strike="noStrike" cap="none" dirty="0">
              <a:solidFill>
                <a:srgbClr val="000000"/>
              </a:solidFill>
              <a:latin typeface="Times New Roman"/>
              <a:ea typeface="Times New Roman"/>
              <a:cs typeface="Times New Roman"/>
              <a:sym typeface="Times New Roman"/>
            </a:endParaRPr>
          </a:p>
        </p:txBody>
      </p:sp>
      <p:pic>
        <p:nvPicPr>
          <p:cNvPr id="1035" name="Google Shape;1035;p169" descr="Image result for bay state games logo"/>
          <p:cNvPicPr preferRelativeResize="0"/>
          <p:nvPr/>
        </p:nvPicPr>
        <p:blipFill rotWithShape="1">
          <a:blip r:embed="rId3">
            <a:alphaModFix/>
          </a:blip>
          <a:srcRect/>
          <a:stretch/>
        </p:blipFill>
        <p:spPr>
          <a:xfrm>
            <a:off x="5312296" y="1662775"/>
            <a:ext cx="3139500" cy="2515400"/>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039"/>
        <p:cNvGrpSpPr/>
        <p:nvPr/>
      </p:nvGrpSpPr>
      <p:grpSpPr>
        <a:xfrm>
          <a:off x="0" y="0"/>
          <a:ext cx="0" cy="0"/>
          <a:chOff x="0" y="0"/>
          <a:chExt cx="0" cy="0"/>
        </a:xfrm>
      </p:grpSpPr>
      <p:sp>
        <p:nvSpPr>
          <p:cNvPr id="1040" name="Google Shape;1040;p17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Bay State Games Divisions</a:t>
            </a:r>
            <a:endParaRPr dirty="0"/>
          </a:p>
        </p:txBody>
      </p:sp>
      <p:sp>
        <p:nvSpPr>
          <p:cNvPr id="1041" name="Google Shape;1041;p170"/>
          <p:cNvSpPr txBox="1">
            <a:spLocks noGrp="1"/>
          </p:cNvSpPr>
          <p:nvPr>
            <p:ph type="body" idx="1"/>
          </p:nvPr>
        </p:nvSpPr>
        <p:spPr>
          <a:xfrm>
            <a:off x="311700" y="1182600"/>
            <a:ext cx="8438400" cy="1996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solidFill>
                  <a:srgbClr val="000000"/>
                </a:solidFill>
                <a:latin typeface="Times New Roman"/>
                <a:ea typeface="Times New Roman"/>
                <a:cs typeface="Times New Roman"/>
                <a:sym typeface="Times New Roman"/>
              </a:rPr>
              <a:t>Divisions </a:t>
            </a:r>
            <a:endParaRPr dirty="0">
              <a:solidFill>
                <a:srgbClr val="000000"/>
              </a:solidFill>
              <a:latin typeface="Times New Roman"/>
              <a:ea typeface="Times New Roman"/>
              <a:cs typeface="Times New Roman"/>
              <a:sym typeface="Times New Roman"/>
            </a:endParaRPr>
          </a:p>
          <a:p>
            <a:pPr marL="457200" lvl="0" indent="-342900" algn="l" rtl="0">
              <a:lnSpc>
                <a:spcPct val="115000"/>
              </a:lnSpc>
              <a:spcBef>
                <a:spcPts val="1600"/>
              </a:spcBef>
              <a:spcAft>
                <a:spcPts val="0"/>
              </a:spcAft>
              <a:buClr>
                <a:srgbClr val="000000"/>
              </a:buClr>
              <a:buSzPts val="1800"/>
              <a:buChar char="-"/>
            </a:pPr>
            <a:r>
              <a:rPr lang="en" b="1">
                <a:solidFill>
                  <a:srgbClr val="000000"/>
                </a:solidFill>
                <a:latin typeface="Times New Roman"/>
                <a:ea typeface="Times New Roman"/>
                <a:cs typeface="Times New Roman"/>
                <a:sym typeface="Times New Roman"/>
              </a:rPr>
              <a:t>Junior</a:t>
            </a:r>
            <a:r>
              <a:rPr lang="en">
                <a:solidFill>
                  <a:srgbClr val="000000"/>
                </a:solidFill>
                <a:latin typeface="Times New Roman"/>
                <a:ea typeface="Times New Roman"/>
                <a:cs typeface="Times New Roman"/>
                <a:sym typeface="Times New Roman"/>
              </a:rPr>
              <a:t> = 5th-8th graders</a:t>
            </a:r>
            <a:endParaRPr dirty="0">
              <a:solidFill>
                <a:srgbClr val="000000"/>
              </a:solidFill>
              <a:latin typeface="Times New Roman"/>
              <a:ea typeface="Times New Roman"/>
              <a:cs typeface="Times New Roman"/>
              <a:sym typeface="Times New Roman"/>
            </a:endParaRPr>
          </a:p>
          <a:p>
            <a:pPr marL="457200" lvl="0" indent="-342900" algn="l" rtl="0">
              <a:lnSpc>
                <a:spcPct val="115000"/>
              </a:lnSpc>
              <a:spcBef>
                <a:spcPts val="0"/>
              </a:spcBef>
              <a:spcAft>
                <a:spcPts val="0"/>
              </a:spcAft>
              <a:buClr>
                <a:srgbClr val="000000"/>
              </a:buClr>
              <a:buSzPts val="1800"/>
              <a:buChar char="-"/>
            </a:pPr>
            <a:r>
              <a:rPr lang="en" b="1">
                <a:solidFill>
                  <a:srgbClr val="000000"/>
                </a:solidFill>
                <a:latin typeface="Times New Roman"/>
                <a:ea typeface="Times New Roman"/>
                <a:cs typeface="Times New Roman"/>
                <a:sym typeface="Times New Roman"/>
              </a:rPr>
              <a:t>Scholastic</a:t>
            </a:r>
            <a:r>
              <a:rPr lang="en">
                <a:solidFill>
                  <a:srgbClr val="000000"/>
                </a:solidFill>
                <a:latin typeface="Times New Roman"/>
                <a:ea typeface="Times New Roman"/>
                <a:cs typeface="Times New Roman"/>
                <a:sym typeface="Times New Roman"/>
              </a:rPr>
              <a:t> = 9th-11th graders</a:t>
            </a:r>
            <a:endParaRPr dirty="0">
              <a:solidFill>
                <a:srgbClr val="000000"/>
              </a:solidFill>
              <a:latin typeface="Times New Roman"/>
              <a:ea typeface="Times New Roman"/>
              <a:cs typeface="Times New Roman"/>
              <a:sym typeface="Times New Roman"/>
            </a:endParaRPr>
          </a:p>
          <a:p>
            <a:pPr marL="457200" lvl="0" indent="-342900" algn="l" rtl="0">
              <a:lnSpc>
                <a:spcPct val="115000"/>
              </a:lnSpc>
              <a:spcBef>
                <a:spcPts val="0"/>
              </a:spcBef>
              <a:spcAft>
                <a:spcPts val="0"/>
              </a:spcAft>
              <a:buClr>
                <a:srgbClr val="000000"/>
              </a:buClr>
              <a:buSzPts val="1800"/>
              <a:buChar char="-"/>
            </a:pPr>
            <a:r>
              <a:rPr lang="en" b="1">
                <a:solidFill>
                  <a:srgbClr val="000000"/>
                </a:solidFill>
                <a:latin typeface="Times New Roman"/>
                <a:ea typeface="Times New Roman"/>
                <a:cs typeface="Times New Roman"/>
                <a:sym typeface="Times New Roman"/>
              </a:rPr>
              <a:t>Open</a:t>
            </a:r>
            <a:r>
              <a:rPr lang="en">
                <a:solidFill>
                  <a:srgbClr val="000000"/>
                </a:solidFill>
                <a:latin typeface="Times New Roman"/>
                <a:ea typeface="Times New Roman"/>
                <a:cs typeface="Times New Roman"/>
                <a:sym typeface="Times New Roman"/>
              </a:rPr>
              <a:t> = 12th graders-Athletes 19 years old and up</a:t>
            </a: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r>
              <a:rPr lang="en">
                <a:solidFill>
                  <a:schemeClr val="dk1"/>
                </a:solidFill>
                <a:latin typeface="Times New Roman"/>
                <a:ea typeface="Times New Roman"/>
                <a:cs typeface="Times New Roman"/>
                <a:sym typeface="Times New Roman"/>
              </a:rPr>
              <a:t>Any athlete who wins a gold, silver or bronze medal at the Bay State Games Wrestling competition will qualify to compete in the State Games of America. This year athletes who wins will compete  in Ames, Iowa against medal-winning wrestlers from other state games programs nationwide.</a:t>
            </a:r>
            <a:endParaRPr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SzPts val="1800"/>
              <a:buNone/>
            </a:pPr>
            <a:endParaRPr dirty="0">
              <a:solidFill>
                <a:srgbClr val="000000"/>
              </a:solidFill>
              <a:latin typeface="Times New Roman"/>
              <a:ea typeface="Times New Roman"/>
              <a:cs typeface="Times New Roman"/>
              <a:sym typeface="Times New Roman"/>
            </a:endParaRPr>
          </a:p>
          <a:p>
            <a:pPr marL="457200" lvl="0" indent="0" algn="l" rtl="0">
              <a:lnSpc>
                <a:spcPct val="115000"/>
              </a:lnSpc>
              <a:spcBef>
                <a:spcPts val="1600"/>
              </a:spcBef>
              <a:spcAft>
                <a:spcPts val="1600"/>
              </a:spcAft>
              <a:buSzPts val="1800"/>
              <a:buNone/>
            </a:pPr>
            <a:endParaRPr dirty="0">
              <a:solidFill>
                <a:srgbClr val="000000"/>
              </a:solidFill>
              <a:latin typeface="Times New Roman"/>
              <a:ea typeface="Times New Roman"/>
              <a:cs typeface="Times New Roman"/>
              <a:sym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46" name="Google Shape;1046;p17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Bay State Games Sponsors</a:t>
            </a:r>
            <a:endParaRPr dirty="0"/>
          </a:p>
        </p:txBody>
      </p:sp>
      <p:pic>
        <p:nvPicPr>
          <p:cNvPr id="1047" name="Google Shape;1047;p171"/>
          <p:cNvPicPr preferRelativeResize="0"/>
          <p:nvPr/>
        </p:nvPicPr>
        <p:blipFill rotWithShape="1">
          <a:blip r:embed="rId3">
            <a:alphaModFix/>
          </a:blip>
          <a:srcRect/>
          <a:stretch/>
        </p:blipFill>
        <p:spPr>
          <a:xfrm>
            <a:off x="369650" y="1490750"/>
            <a:ext cx="2087700" cy="1252625"/>
          </a:xfrm>
          <a:prstGeom prst="rect">
            <a:avLst/>
          </a:prstGeom>
          <a:noFill/>
          <a:ln>
            <a:noFill/>
          </a:ln>
        </p:spPr>
      </p:pic>
      <p:pic>
        <p:nvPicPr>
          <p:cNvPr id="1048" name="Google Shape;1048;p171"/>
          <p:cNvPicPr preferRelativeResize="0"/>
          <p:nvPr/>
        </p:nvPicPr>
        <p:blipFill rotWithShape="1">
          <a:blip r:embed="rId4">
            <a:alphaModFix/>
          </a:blip>
          <a:srcRect/>
          <a:stretch/>
        </p:blipFill>
        <p:spPr>
          <a:xfrm>
            <a:off x="2587200" y="1662350"/>
            <a:ext cx="3476625" cy="685800"/>
          </a:xfrm>
          <a:prstGeom prst="rect">
            <a:avLst/>
          </a:prstGeom>
          <a:noFill/>
          <a:ln>
            <a:noFill/>
          </a:ln>
        </p:spPr>
      </p:pic>
      <p:pic>
        <p:nvPicPr>
          <p:cNvPr id="1049" name="Google Shape;1049;p171"/>
          <p:cNvPicPr preferRelativeResize="0"/>
          <p:nvPr/>
        </p:nvPicPr>
        <p:blipFill rotWithShape="1">
          <a:blip r:embed="rId5">
            <a:alphaModFix/>
          </a:blip>
          <a:srcRect/>
          <a:stretch/>
        </p:blipFill>
        <p:spPr>
          <a:xfrm>
            <a:off x="2346600" y="2743363"/>
            <a:ext cx="2087700" cy="993745"/>
          </a:xfrm>
          <a:prstGeom prst="rect">
            <a:avLst/>
          </a:prstGeom>
          <a:noFill/>
          <a:ln>
            <a:noFill/>
          </a:ln>
        </p:spPr>
      </p:pic>
      <p:pic>
        <p:nvPicPr>
          <p:cNvPr id="1050" name="Google Shape;1050;p171"/>
          <p:cNvPicPr preferRelativeResize="0"/>
          <p:nvPr/>
        </p:nvPicPr>
        <p:blipFill rotWithShape="1">
          <a:blip r:embed="rId6">
            <a:alphaModFix/>
          </a:blip>
          <a:srcRect/>
          <a:stretch/>
        </p:blipFill>
        <p:spPr>
          <a:xfrm>
            <a:off x="4572003" y="2400175"/>
            <a:ext cx="1796622" cy="1252625"/>
          </a:xfrm>
          <a:prstGeom prst="rect">
            <a:avLst/>
          </a:prstGeom>
          <a:noFill/>
          <a:ln>
            <a:noFill/>
          </a:ln>
        </p:spPr>
      </p:pic>
      <p:pic>
        <p:nvPicPr>
          <p:cNvPr id="1051" name="Google Shape;1051;p171"/>
          <p:cNvPicPr preferRelativeResize="0"/>
          <p:nvPr/>
        </p:nvPicPr>
        <p:blipFill rotWithShape="1">
          <a:blip r:embed="rId7">
            <a:alphaModFix/>
          </a:blip>
          <a:srcRect/>
          <a:stretch/>
        </p:blipFill>
        <p:spPr>
          <a:xfrm>
            <a:off x="3776854" y="3966075"/>
            <a:ext cx="1590296" cy="1073450"/>
          </a:xfrm>
          <a:prstGeom prst="rect">
            <a:avLst/>
          </a:prstGeom>
          <a:noFill/>
          <a:ln>
            <a:noFill/>
          </a:ln>
        </p:spPr>
      </p:pic>
      <p:pic>
        <p:nvPicPr>
          <p:cNvPr id="1052" name="Google Shape;1052;p171"/>
          <p:cNvPicPr preferRelativeResize="0"/>
          <p:nvPr/>
        </p:nvPicPr>
        <p:blipFill rotWithShape="1">
          <a:blip r:embed="rId8">
            <a:alphaModFix/>
          </a:blip>
          <a:srcRect/>
          <a:stretch/>
        </p:blipFill>
        <p:spPr>
          <a:xfrm>
            <a:off x="6506326" y="2743375"/>
            <a:ext cx="2474325" cy="685800"/>
          </a:xfrm>
          <a:prstGeom prst="rect">
            <a:avLst/>
          </a:prstGeom>
          <a:noFill/>
          <a:ln>
            <a:noFill/>
          </a:ln>
        </p:spPr>
      </p:pic>
      <p:pic>
        <p:nvPicPr>
          <p:cNvPr id="1053" name="Google Shape;1053;p171"/>
          <p:cNvPicPr preferRelativeResize="0"/>
          <p:nvPr/>
        </p:nvPicPr>
        <p:blipFill rotWithShape="1">
          <a:blip r:embed="rId9">
            <a:alphaModFix/>
          </a:blip>
          <a:srcRect/>
          <a:stretch/>
        </p:blipFill>
        <p:spPr>
          <a:xfrm>
            <a:off x="369650" y="2899275"/>
            <a:ext cx="1657350" cy="1066800"/>
          </a:xfrm>
          <a:prstGeom prst="rect">
            <a:avLst/>
          </a:prstGeom>
          <a:noFill/>
          <a:ln>
            <a:noFill/>
          </a:ln>
        </p:spPr>
      </p:pic>
      <p:pic>
        <p:nvPicPr>
          <p:cNvPr id="1054" name="Google Shape;1054;p171"/>
          <p:cNvPicPr preferRelativeResize="0"/>
          <p:nvPr/>
        </p:nvPicPr>
        <p:blipFill rotWithShape="1">
          <a:blip r:embed="rId10">
            <a:alphaModFix/>
          </a:blip>
          <a:srcRect/>
          <a:stretch/>
        </p:blipFill>
        <p:spPr>
          <a:xfrm>
            <a:off x="6495175" y="1490760"/>
            <a:ext cx="2087700" cy="909415"/>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sp>
        <p:nvSpPr>
          <p:cNvPr id="1059" name="Google Shape;1059;p17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t>State Games Of America</a:t>
            </a:r>
            <a:endParaRPr dirty="0"/>
          </a:p>
        </p:txBody>
      </p:sp>
      <p:sp>
        <p:nvSpPr>
          <p:cNvPr id="1060" name="Google Shape;1060;p172"/>
          <p:cNvSpPr txBox="1">
            <a:spLocks noGrp="1"/>
          </p:cNvSpPr>
          <p:nvPr>
            <p:ph type="body" idx="1"/>
          </p:nvPr>
        </p:nvSpPr>
        <p:spPr>
          <a:xfrm>
            <a:off x="311700" y="1152475"/>
            <a:ext cx="3164100" cy="24942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Clr>
                <a:srgbClr val="000000"/>
              </a:buClr>
              <a:buSzPts val="1400"/>
              <a:buFont typeface="Times New Roman"/>
              <a:buChar char="-"/>
            </a:pPr>
            <a:r>
              <a:rPr lang="en" sz="1400">
                <a:solidFill>
                  <a:srgbClr val="000000"/>
                </a:solidFill>
                <a:latin typeface="Times New Roman"/>
                <a:ea typeface="Times New Roman"/>
                <a:cs typeface="Times New Roman"/>
                <a:sym typeface="Times New Roman"/>
              </a:rPr>
              <a:t>An Olympic Style competition held featuring competition between State Games medal winners from across the nation. There are currently 30 states organizing statewide sports festivals known as State Games. This years state games was held in Lynchburg, Virginia    </a:t>
            </a:r>
            <a:endParaRPr sz="1400" dirty="0">
              <a:solidFill>
                <a:srgbClr val="000000"/>
              </a:solidFill>
              <a:latin typeface="Times New Roman"/>
              <a:ea typeface="Times New Roman"/>
              <a:cs typeface="Times New Roman"/>
              <a:sym typeface="Times New Roman"/>
            </a:endParaRPr>
          </a:p>
          <a:p>
            <a:pPr marL="457200" lvl="0" indent="0" algn="l" rtl="0">
              <a:lnSpc>
                <a:spcPct val="115000"/>
              </a:lnSpc>
              <a:spcBef>
                <a:spcPts val="1600"/>
              </a:spcBef>
              <a:spcAft>
                <a:spcPts val="0"/>
              </a:spcAft>
              <a:buSzPts val="1800"/>
              <a:buNone/>
            </a:pPr>
            <a:endParaRPr sz="1200" dirty="0">
              <a:solidFill>
                <a:schemeClr val="dk1"/>
              </a:solidFill>
              <a:latin typeface="Times New Roman"/>
              <a:ea typeface="Times New Roman"/>
              <a:cs typeface="Times New Roman"/>
              <a:sym typeface="Times New Roman"/>
            </a:endParaRPr>
          </a:p>
          <a:p>
            <a:pPr marL="457200" lvl="0" indent="0" algn="l" rtl="0">
              <a:lnSpc>
                <a:spcPct val="115000"/>
              </a:lnSpc>
              <a:spcBef>
                <a:spcPts val="1600"/>
              </a:spcBef>
              <a:spcAft>
                <a:spcPts val="0"/>
              </a:spcAft>
              <a:buSzPts val="1800"/>
              <a:buNone/>
            </a:pPr>
            <a:endParaRPr sz="1200" dirty="0">
              <a:solidFill>
                <a:schemeClr val="dk1"/>
              </a:solidFill>
              <a:latin typeface="Times New Roman"/>
              <a:ea typeface="Times New Roman"/>
              <a:cs typeface="Times New Roman"/>
              <a:sym typeface="Times New Roman"/>
            </a:endParaRPr>
          </a:p>
          <a:p>
            <a:pPr marL="457200" lvl="0" indent="0" algn="l" rtl="0">
              <a:lnSpc>
                <a:spcPct val="115000"/>
              </a:lnSpc>
              <a:spcBef>
                <a:spcPts val="1600"/>
              </a:spcBef>
              <a:spcAft>
                <a:spcPts val="0"/>
              </a:spcAft>
              <a:buSzPts val="1800"/>
              <a:buNone/>
            </a:pPr>
            <a:r>
              <a:rPr lang="en" sz="1200">
                <a:solidFill>
                  <a:schemeClr val="dk1"/>
                </a:solidFill>
                <a:latin typeface="Times New Roman"/>
                <a:ea typeface="Times New Roman"/>
                <a:cs typeface="Times New Roman"/>
                <a:sym typeface="Times New Roman"/>
              </a:rPr>
              <a:t>“Eligibility.” </a:t>
            </a:r>
            <a:r>
              <a:rPr lang="en" sz="1200" i="1">
                <a:solidFill>
                  <a:schemeClr val="dk1"/>
                </a:solidFill>
                <a:latin typeface="Times New Roman"/>
                <a:ea typeface="Times New Roman"/>
                <a:cs typeface="Times New Roman"/>
                <a:sym typeface="Times New Roman"/>
              </a:rPr>
              <a:t>State Game of America 2015</a:t>
            </a:r>
            <a:r>
              <a:rPr lang="en" sz="1200">
                <a:solidFill>
                  <a:schemeClr val="dk1"/>
                </a:solidFill>
                <a:latin typeface="Times New Roman"/>
                <a:ea typeface="Times New Roman"/>
                <a:cs typeface="Times New Roman"/>
                <a:sym typeface="Times New Roman"/>
              </a:rPr>
              <a:t>, stategamesofamerica.com/eligibility.</a:t>
            </a:r>
            <a:endParaRPr sz="1200" dirty="0">
              <a:solidFill>
                <a:schemeClr val="dk1"/>
              </a:solidFill>
              <a:latin typeface="Calibri"/>
              <a:ea typeface="Calibri"/>
              <a:cs typeface="Calibri"/>
              <a:sym typeface="Calibri"/>
            </a:endParaRPr>
          </a:p>
          <a:p>
            <a:pPr marL="457200" lvl="0" indent="-228600" algn="l" rtl="0">
              <a:lnSpc>
                <a:spcPct val="115000"/>
              </a:lnSpc>
              <a:spcBef>
                <a:spcPts val="1600"/>
              </a:spcBef>
              <a:spcAft>
                <a:spcPts val="0"/>
              </a:spcAft>
              <a:buClr>
                <a:srgbClr val="000000"/>
              </a:buClr>
              <a:buSzPts val="1400"/>
              <a:buFont typeface="Times New Roman"/>
              <a:buNone/>
            </a:pPr>
            <a:endParaRPr sz="1400"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endParaRPr sz="1400"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endParaRPr sz="1400" dirty="0">
              <a:solidFill>
                <a:srgbClr val="000000"/>
              </a:solidFill>
              <a:latin typeface="Times New Roman"/>
              <a:ea typeface="Times New Roman"/>
              <a:cs typeface="Times New Roman"/>
              <a:sym typeface="Times New Roman"/>
            </a:endParaRPr>
          </a:p>
          <a:p>
            <a:pPr marL="0" lvl="0" indent="0" algn="l" rtl="0">
              <a:lnSpc>
                <a:spcPct val="115000"/>
              </a:lnSpc>
              <a:spcBef>
                <a:spcPts val="1600"/>
              </a:spcBef>
              <a:spcAft>
                <a:spcPts val="1600"/>
              </a:spcAft>
              <a:buSzPts val="1800"/>
              <a:buNone/>
            </a:pPr>
            <a:endParaRPr sz="1400" dirty="0">
              <a:solidFill>
                <a:srgbClr val="000000"/>
              </a:solidFill>
              <a:latin typeface="Times New Roman"/>
              <a:ea typeface="Times New Roman"/>
              <a:cs typeface="Times New Roman"/>
              <a:sym typeface="Times New Roman"/>
            </a:endParaRPr>
          </a:p>
        </p:txBody>
      </p:sp>
      <p:pic>
        <p:nvPicPr>
          <p:cNvPr id="1061" name="Google Shape;1061;p172"/>
          <p:cNvPicPr preferRelativeResize="0"/>
          <p:nvPr/>
        </p:nvPicPr>
        <p:blipFill rotWithShape="1">
          <a:blip r:embed="rId3">
            <a:alphaModFix/>
          </a:blip>
          <a:srcRect/>
          <a:stretch/>
        </p:blipFill>
        <p:spPr>
          <a:xfrm>
            <a:off x="7436475" y="143700"/>
            <a:ext cx="1313550" cy="1316000"/>
          </a:xfrm>
          <a:prstGeom prst="rect">
            <a:avLst/>
          </a:prstGeom>
          <a:noFill/>
          <a:ln>
            <a:noFill/>
          </a:ln>
        </p:spPr>
      </p:pic>
      <p:pic>
        <p:nvPicPr>
          <p:cNvPr id="1062" name="Google Shape;1062;p172"/>
          <p:cNvPicPr preferRelativeResize="0"/>
          <p:nvPr/>
        </p:nvPicPr>
        <p:blipFill rotWithShape="1">
          <a:blip r:embed="rId4">
            <a:alphaModFix/>
          </a:blip>
          <a:srcRect/>
          <a:stretch/>
        </p:blipFill>
        <p:spPr>
          <a:xfrm>
            <a:off x="3475800" y="1459700"/>
            <a:ext cx="5356500" cy="3533100"/>
          </a:xfrm>
          <a:prstGeom prst="rect">
            <a:avLst/>
          </a:prstGeom>
          <a:noFill/>
          <a:ln>
            <a:noFill/>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066"/>
        <p:cNvGrpSpPr/>
        <p:nvPr/>
      </p:nvGrpSpPr>
      <p:grpSpPr>
        <a:xfrm>
          <a:off x="0" y="0"/>
          <a:ext cx="0" cy="0"/>
          <a:chOff x="0" y="0"/>
          <a:chExt cx="0" cy="0"/>
        </a:xfrm>
      </p:grpSpPr>
      <p:sp>
        <p:nvSpPr>
          <p:cNvPr id="1067" name="Google Shape;1067;p17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State Games Wrestling Divisions / Eligibility </a:t>
            </a:r>
            <a:endParaRPr dirty="0"/>
          </a:p>
        </p:txBody>
      </p:sp>
      <p:sp>
        <p:nvSpPr>
          <p:cNvPr id="1068" name="Google Shape;1068;p173"/>
          <p:cNvSpPr txBox="1">
            <a:spLocks noGrp="1"/>
          </p:cNvSpPr>
          <p:nvPr>
            <p:ph type="body" idx="1"/>
          </p:nvPr>
        </p:nvSpPr>
        <p:spPr>
          <a:xfrm>
            <a:off x="311700" y="1132375"/>
            <a:ext cx="3777000" cy="3543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b="1">
                <a:solidFill>
                  <a:schemeClr val="dk1"/>
                </a:solidFill>
                <a:latin typeface="Times New Roman"/>
                <a:ea typeface="Times New Roman"/>
                <a:cs typeface="Times New Roman"/>
                <a:sym typeface="Times New Roman"/>
              </a:rPr>
              <a:t>- Elementary/Pee Wee Division - 3rd Grade &amp; Under </a:t>
            </a:r>
            <a:endParaRPr b="1" dirty="0">
              <a:solidFill>
                <a:schemeClr val="dk1"/>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r>
              <a:rPr lang="en" b="1">
                <a:solidFill>
                  <a:schemeClr val="dk1"/>
                </a:solidFill>
                <a:latin typeface="Times New Roman"/>
                <a:ea typeface="Times New Roman"/>
                <a:cs typeface="Times New Roman"/>
                <a:sym typeface="Times New Roman"/>
              </a:rPr>
              <a:t>- Youth Division - 4th &amp; 5th Grades</a:t>
            </a:r>
            <a:endParaRPr b="1" dirty="0">
              <a:solidFill>
                <a:schemeClr val="dk1"/>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r>
              <a:rPr lang="en" b="1">
                <a:solidFill>
                  <a:schemeClr val="dk1"/>
                </a:solidFill>
                <a:latin typeface="Times New Roman"/>
                <a:ea typeface="Times New Roman"/>
                <a:cs typeface="Times New Roman"/>
                <a:sym typeface="Times New Roman"/>
              </a:rPr>
              <a:t>- Middle School - 6th - 8th Grades </a:t>
            </a:r>
            <a:endParaRPr dirty="0">
              <a:solidFill>
                <a:schemeClr val="dk1"/>
              </a:solidFill>
              <a:highlight>
                <a:srgbClr val="FFFFFF"/>
              </a:highlight>
              <a:latin typeface="Times New Roman"/>
              <a:ea typeface="Times New Roman"/>
              <a:cs typeface="Times New Roman"/>
              <a:sym typeface="Times New Roman"/>
            </a:endParaRPr>
          </a:p>
          <a:p>
            <a:pPr marL="0" lvl="0" indent="0" algn="l" rtl="0">
              <a:lnSpc>
                <a:spcPct val="100000"/>
              </a:lnSpc>
              <a:spcBef>
                <a:spcPts val="1600"/>
              </a:spcBef>
              <a:spcAft>
                <a:spcPts val="0"/>
              </a:spcAft>
              <a:buClr>
                <a:schemeClr val="dk1"/>
              </a:buClr>
              <a:buSzPts val="1100"/>
              <a:buFont typeface="Arial"/>
              <a:buNone/>
            </a:pPr>
            <a:r>
              <a:rPr lang="en" b="1">
                <a:solidFill>
                  <a:schemeClr val="dk1"/>
                </a:solidFill>
                <a:latin typeface="Times New Roman"/>
                <a:ea typeface="Times New Roman"/>
                <a:cs typeface="Times New Roman"/>
                <a:sym typeface="Times New Roman"/>
              </a:rPr>
              <a:t>- High School - 9th - 12th Grades</a:t>
            </a:r>
            <a:endParaRPr dirty="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r>
              <a:rPr lang="en">
                <a:solidFill>
                  <a:schemeClr val="dk1"/>
                </a:solidFill>
                <a:highlight>
                  <a:srgbClr val="FFFFFF"/>
                </a:highlight>
                <a:latin typeface="Times New Roman"/>
                <a:ea typeface="Times New Roman"/>
                <a:cs typeface="Times New Roman"/>
                <a:sym typeface="Times New Roman"/>
              </a:rPr>
              <a:t>- </a:t>
            </a:r>
            <a:r>
              <a:rPr lang="en" b="1">
                <a:solidFill>
                  <a:schemeClr val="dk1"/>
                </a:solidFill>
                <a:highlight>
                  <a:srgbClr val="FFFFFF"/>
                </a:highlight>
                <a:latin typeface="Times New Roman"/>
                <a:ea typeface="Times New Roman"/>
                <a:cs typeface="Times New Roman"/>
                <a:sym typeface="Times New Roman"/>
              </a:rPr>
              <a:t>Open Division (Post High School)</a:t>
            </a:r>
            <a:r>
              <a:rPr lang="en">
                <a:solidFill>
                  <a:schemeClr val="dk1"/>
                </a:solidFill>
                <a:highlight>
                  <a:srgbClr val="FFFFFF"/>
                </a:highlight>
                <a:latin typeface="Times New Roman"/>
                <a:ea typeface="Times New Roman"/>
                <a:cs typeface="Times New Roman"/>
                <a:sym typeface="Times New Roman"/>
              </a:rPr>
              <a:t> </a:t>
            </a:r>
            <a:endParaRPr dirty="0">
              <a:solidFill>
                <a:schemeClr val="dk1"/>
              </a:solidFill>
              <a:highlight>
                <a:srgbClr val="FFFFFF"/>
              </a:highlight>
              <a:latin typeface="Times New Roman"/>
              <a:ea typeface="Times New Roman"/>
              <a:cs typeface="Times New Roman"/>
              <a:sym typeface="Times New Roman"/>
            </a:endParaRPr>
          </a:p>
          <a:p>
            <a:pPr marL="0" lvl="0" indent="0" algn="l" rtl="0">
              <a:lnSpc>
                <a:spcPct val="115000"/>
              </a:lnSpc>
              <a:spcBef>
                <a:spcPts val="1600"/>
              </a:spcBef>
              <a:spcAft>
                <a:spcPts val="1600"/>
              </a:spcAft>
              <a:buSzPts val="1800"/>
              <a:buNone/>
            </a:pPr>
            <a:endParaRPr dirty="0">
              <a:solidFill>
                <a:schemeClr val="dk1"/>
              </a:solidFill>
              <a:highlight>
                <a:srgbClr val="FFFFFF"/>
              </a:highlight>
              <a:latin typeface="Times New Roman"/>
              <a:ea typeface="Times New Roman"/>
              <a:cs typeface="Times New Roman"/>
              <a:sym typeface="Times New Roman"/>
            </a:endParaRPr>
          </a:p>
        </p:txBody>
      </p:sp>
      <p:sp>
        <p:nvSpPr>
          <p:cNvPr id="1069" name="Google Shape;1069;p173"/>
          <p:cNvSpPr txBox="1"/>
          <p:nvPr/>
        </p:nvSpPr>
        <p:spPr>
          <a:xfrm>
            <a:off x="4741675" y="1380675"/>
            <a:ext cx="3918000" cy="3204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Times New Roman"/>
                <a:ea typeface="Times New Roman"/>
                <a:cs typeface="Times New Roman"/>
                <a:sym typeface="Times New Roman"/>
              </a:rPr>
              <a:t>All Virginia, West Virginia, and Maryland Residents are eligible to participate and can register into the State Games of America like a traditional VA Commonwealth Games at Liberty University Summer Games.</a:t>
            </a:r>
            <a:endParaRPr sz="1400" b="0" i="0" u="none" strike="noStrike" cap="none" dirty="0">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Times New Roman"/>
                <a:ea typeface="Times New Roman"/>
                <a:cs typeface="Times New Roman"/>
                <a:sym typeface="Times New Roman"/>
              </a:rPr>
              <a:t>For non-Virginia residents, All gold, silver and bronze medalists from National Congress of State Games (NCSG) Member State programs (Winter and Summer) in 2017 (after July 1), 2018 and prior to July 1 of 2019 are eligible to compete in SGA 2019. All medalists from any previous State Games of America are also eligible to compete.</a:t>
            </a:r>
            <a:endParaRPr sz="1400" b="0" i="0" u="none" strike="noStrike" cap="none" dirty="0">
              <a:solidFill>
                <a:srgbClr val="000000"/>
              </a:solidFill>
              <a:latin typeface="Times New Roman"/>
              <a:ea typeface="Times New Roman"/>
              <a:cs typeface="Times New Roman"/>
              <a:sym typeface="Times New Roman"/>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073"/>
        <p:cNvGrpSpPr/>
        <p:nvPr/>
      </p:nvGrpSpPr>
      <p:grpSpPr>
        <a:xfrm>
          <a:off x="0" y="0"/>
          <a:ext cx="0" cy="0"/>
          <a:chOff x="0" y="0"/>
          <a:chExt cx="0" cy="0"/>
        </a:xfrm>
      </p:grpSpPr>
      <p:sp>
        <p:nvSpPr>
          <p:cNvPr id="1074" name="Google Shape;1074;p17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State Games Sponsorships / Partners</a:t>
            </a:r>
            <a:endParaRPr dirty="0"/>
          </a:p>
        </p:txBody>
      </p:sp>
      <p:sp>
        <p:nvSpPr>
          <p:cNvPr id="1075" name="Google Shape;1075;p17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a:solidFill>
                  <a:srgbClr val="000000"/>
                </a:solidFill>
                <a:latin typeface="Times New Roman"/>
                <a:ea typeface="Times New Roman"/>
                <a:cs typeface="Times New Roman"/>
                <a:sym typeface="Times New Roman"/>
              </a:rPr>
              <a:t>GOLD MEDAL SPONSORS - PowerAde , Papa John’s, BWX Technologies, </a:t>
            </a: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r>
              <a:rPr lang="en">
                <a:solidFill>
                  <a:srgbClr val="000000"/>
                </a:solidFill>
                <a:latin typeface="Times New Roman"/>
                <a:ea typeface="Times New Roman"/>
                <a:cs typeface="Times New Roman"/>
                <a:sym typeface="Times New Roman"/>
              </a:rPr>
              <a:t>SILVER MEDAL SPONSORS - Grand Home Furnishings, Cothran Insurance, Sherwood Memorial Park, Gentry Locke Attorneys </a:t>
            </a: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endParaRPr dirty="0">
              <a:solidFill>
                <a:srgbClr val="000000"/>
              </a:solidFill>
              <a:latin typeface="Times New Roman"/>
              <a:ea typeface="Times New Roman"/>
              <a:cs typeface="Times New Roman"/>
              <a:sym typeface="Times New Roman"/>
            </a:endParaRPr>
          </a:p>
          <a:p>
            <a:pPr marL="0" lvl="0" indent="0" algn="l" rtl="0">
              <a:lnSpc>
                <a:spcPct val="100000"/>
              </a:lnSpc>
              <a:spcBef>
                <a:spcPts val="1600"/>
              </a:spcBef>
              <a:spcAft>
                <a:spcPts val="0"/>
              </a:spcAft>
              <a:buSzPts val="1800"/>
              <a:buNone/>
            </a:pPr>
            <a:r>
              <a:rPr lang="en">
                <a:solidFill>
                  <a:srgbClr val="000000"/>
                </a:solidFill>
                <a:latin typeface="Times New Roman"/>
                <a:ea typeface="Times New Roman"/>
                <a:cs typeface="Times New Roman"/>
                <a:sym typeface="Times New Roman"/>
              </a:rPr>
              <a:t>BRONZE MEDAL SPONSORS - Arby’s, Ethos technologies, U.S. Army, Lynchburg Regional Airport</a:t>
            </a:r>
            <a:endParaRPr dirty="0">
              <a:solidFill>
                <a:srgbClr val="000000"/>
              </a:solidFill>
              <a:latin typeface="Times New Roman"/>
              <a:ea typeface="Times New Roman"/>
              <a:cs typeface="Times New Roman"/>
              <a:sym typeface="Times New Roman"/>
            </a:endParaRPr>
          </a:p>
          <a:p>
            <a:pPr marL="0" lvl="0" indent="0" algn="ctr" rtl="0">
              <a:lnSpc>
                <a:spcPct val="100000"/>
              </a:lnSpc>
              <a:spcBef>
                <a:spcPts val="1600"/>
              </a:spcBef>
              <a:spcAft>
                <a:spcPts val="1600"/>
              </a:spcAft>
              <a:buSzPts val="1800"/>
              <a:buNone/>
            </a:pPr>
            <a:endParaRPr dirty="0">
              <a:solidFill>
                <a:srgbClr val="000000"/>
              </a:solidFill>
              <a:latin typeface="Times New Roman"/>
              <a:ea typeface="Times New Roman"/>
              <a:cs typeface="Times New Roman"/>
              <a:sym typeface="Times New Roman"/>
            </a:endParaRPr>
          </a:p>
        </p:txBody>
      </p:sp>
      <p:pic>
        <p:nvPicPr>
          <p:cNvPr id="1076" name="Google Shape;1076;p174"/>
          <p:cNvPicPr preferRelativeResize="0"/>
          <p:nvPr/>
        </p:nvPicPr>
        <p:blipFill rotWithShape="1">
          <a:blip r:embed="rId3">
            <a:alphaModFix/>
          </a:blip>
          <a:srcRect/>
          <a:stretch/>
        </p:blipFill>
        <p:spPr>
          <a:xfrm>
            <a:off x="643200" y="1740500"/>
            <a:ext cx="2381250" cy="228600"/>
          </a:xfrm>
          <a:prstGeom prst="rect">
            <a:avLst/>
          </a:prstGeom>
          <a:noFill/>
          <a:ln>
            <a:noFill/>
          </a:ln>
        </p:spPr>
      </p:pic>
      <p:pic>
        <p:nvPicPr>
          <p:cNvPr id="1077" name="Google Shape;1077;p174"/>
          <p:cNvPicPr preferRelativeResize="0"/>
          <p:nvPr/>
        </p:nvPicPr>
        <p:blipFill rotWithShape="1">
          <a:blip r:embed="rId4">
            <a:alphaModFix/>
          </a:blip>
          <a:srcRect/>
          <a:stretch/>
        </p:blipFill>
        <p:spPr>
          <a:xfrm>
            <a:off x="6138050" y="1501225"/>
            <a:ext cx="1247925" cy="707150"/>
          </a:xfrm>
          <a:prstGeom prst="rect">
            <a:avLst/>
          </a:prstGeom>
          <a:noFill/>
          <a:ln>
            <a:noFill/>
          </a:ln>
        </p:spPr>
      </p:pic>
      <p:pic>
        <p:nvPicPr>
          <p:cNvPr id="1078" name="Google Shape;1078;p174"/>
          <p:cNvPicPr preferRelativeResize="0"/>
          <p:nvPr/>
        </p:nvPicPr>
        <p:blipFill rotWithShape="1">
          <a:blip r:embed="rId5">
            <a:alphaModFix/>
          </a:blip>
          <a:srcRect/>
          <a:stretch/>
        </p:blipFill>
        <p:spPr>
          <a:xfrm>
            <a:off x="3630475" y="1568450"/>
            <a:ext cx="1660000" cy="572700"/>
          </a:xfrm>
          <a:prstGeom prst="rect">
            <a:avLst/>
          </a:prstGeom>
          <a:noFill/>
          <a:ln>
            <a:noFill/>
          </a:ln>
        </p:spPr>
      </p:pic>
      <p:pic>
        <p:nvPicPr>
          <p:cNvPr id="1079" name="Google Shape;1079;p174"/>
          <p:cNvPicPr preferRelativeResize="0"/>
          <p:nvPr/>
        </p:nvPicPr>
        <p:blipFill rotWithShape="1">
          <a:blip r:embed="rId6">
            <a:alphaModFix/>
          </a:blip>
          <a:srcRect/>
          <a:stretch/>
        </p:blipFill>
        <p:spPr>
          <a:xfrm>
            <a:off x="643200" y="2883150"/>
            <a:ext cx="1428750" cy="485775"/>
          </a:xfrm>
          <a:prstGeom prst="rect">
            <a:avLst/>
          </a:prstGeom>
          <a:noFill/>
          <a:ln>
            <a:noFill/>
          </a:ln>
        </p:spPr>
      </p:pic>
      <p:pic>
        <p:nvPicPr>
          <p:cNvPr id="1080" name="Google Shape;1080;p174"/>
          <p:cNvPicPr preferRelativeResize="0"/>
          <p:nvPr/>
        </p:nvPicPr>
        <p:blipFill rotWithShape="1">
          <a:blip r:embed="rId7">
            <a:alphaModFix/>
          </a:blip>
          <a:srcRect/>
          <a:stretch/>
        </p:blipFill>
        <p:spPr>
          <a:xfrm>
            <a:off x="2260788" y="2883150"/>
            <a:ext cx="1666874" cy="838200"/>
          </a:xfrm>
          <a:prstGeom prst="rect">
            <a:avLst/>
          </a:prstGeom>
          <a:noFill/>
          <a:ln>
            <a:noFill/>
          </a:ln>
        </p:spPr>
      </p:pic>
      <p:pic>
        <p:nvPicPr>
          <p:cNvPr id="1081" name="Google Shape;1081;p174" descr="Image result for cothran insurance"/>
          <p:cNvPicPr preferRelativeResize="0"/>
          <p:nvPr/>
        </p:nvPicPr>
        <p:blipFill rotWithShape="1">
          <a:blip r:embed="rId8">
            <a:alphaModFix/>
          </a:blip>
          <a:srcRect/>
          <a:stretch/>
        </p:blipFill>
        <p:spPr>
          <a:xfrm>
            <a:off x="4116500" y="2948675"/>
            <a:ext cx="1552016" cy="572700"/>
          </a:xfrm>
          <a:prstGeom prst="rect">
            <a:avLst/>
          </a:prstGeom>
          <a:noFill/>
          <a:ln>
            <a:noFill/>
          </a:ln>
        </p:spPr>
      </p:pic>
      <p:pic>
        <p:nvPicPr>
          <p:cNvPr id="1082" name="Google Shape;1082;p174" descr="Image result for gentry locke attorneys"/>
          <p:cNvPicPr preferRelativeResize="0"/>
          <p:nvPr/>
        </p:nvPicPr>
        <p:blipFill rotWithShape="1">
          <a:blip r:embed="rId9">
            <a:alphaModFix/>
          </a:blip>
          <a:srcRect/>
          <a:stretch/>
        </p:blipFill>
        <p:spPr>
          <a:xfrm>
            <a:off x="5993894" y="2883145"/>
            <a:ext cx="2633381" cy="485775"/>
          </a:xfrm>
          <a:prstGeom prst="rect">
            <a:avLst/>
          </a:prstGeom>
          <a:noFill/>
          <a:ln>
            <a:noFill/>
          </a:ln>
        </p:spPr>
      </p:pic>
      <p:pic>
        <p:nvPicPr>
          <p:cNvPr id="1083" name="Google Shape;1083;p174"/>
          <p:cNvPicPr preferRelativeResize="0"/>
          <p:nvPr/>
        </p:nvPicPr>
        <p:blipFill rotWithShape="1">
          <a:blip r:embed="rId10">
            <a:alphaModFix/>
          </a:blip>
          <a:srcRect/>
          <a:stretch/>
        </p:blipFill>
        <p:spPr>
          <a:xfrm>
            <a:off x="2220125" y="4197175"/>
            <a:ext cx="951816" cy="809625"/>
          </a:xfrm>
          <a:prstGeom prst="rect">
            <a:avLst/>
          </a:prstGeom>
          <a:noFill/>
          <a:ln>
            <a:noFill/>
          </a:ln>
        </p:spPr>
      </p:pic>
      <p:pic>
        <p:nvPicPr>
          <p:cNvPr id="1084" name="Google Shape;1084;p174"/>
          <p:cNvPicPr preferRelativeResize="0"/>
          <p:nvPr/>
        </p:nvPicPr>
        <p:blipFill rotWithShape="1">
          <a:blip r:embed="rId11">
            <a:alphaModFix/>
          </a:blip>
          <a:srcRect/>
          <a:stretch/>
        </p:blipFill>
        <p:spPr>
          <a:xfrm>
            <a:off x="3425650" y="4410150"/>
            <a:ext cx="1428751" cy="476007"/>
          </a:xfrm>
          <a:prstGeom prst="rect">
            <a:avLst/>
          </a:prstGeom>
          <a:noFill/>
          <a:ln>
            <a:noFill/>
          </a:ln>
        </p:spPr>
      </p:pic>
      <p:pic>
        <p:nvPicPr>
          <p:cNvPr id="1085" name="Google Shape;1085;p174"/>
          <p:cNvPicPr preferRelativeResize="0"/>
          <p:nvPr/>
        </p:nvPicPr>
        <p:blipFill rotWithShape="1">
          <a:blip r:embed="rId12">
            <a:alphaModFix/>
          </a:blip>
          <a:srcRect/>
          <a:stretch/>
        </p:blipFill>
        <p:spPr>
          <a:xfrm>
            <a:off x="5166475" y="4173550"/>
            <a:ext cx="707825" cy="949200"/>
          </a:xfrm>
          <a:prstGeom prst="rect">
            <a:avLst/>
          </a:prstGeom>
          <a:noFill/>
          <a:ln>
            <a:noFill/>
          </a:ln>
        </p:spPr>
      </p:pic>
      <p:pic>
        <p:nvPicPr>
          <p:cNvPr id="1086" name="Google Shape;1086;p174"/>
          <p:cNvPicPr preferRelativeResize="0"/>
          <p:nvPr/>
        </p:nvPicPr>
        <p:blipFill rotWithShape="1">
          <a:blip r:embed="rId13">
            <a:alphaModFix/>
          </a:blip>
          <a:srcRect/>
          <a:stretch/>
        </p:blipFill>
        <p:spPr>
          <a:xfrm>
            <a:off x="6358088" y="4519563"/>
            <a:ext cx="1905000" cy="257175"/>
          </a:xfrm>
          <a:prstGeom prst="rect">
            <a:avLst/>
          </a:prstGeom>
          <a:noFill/>
          <a:ln>
            <a:noFill/>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sp>
        <p:nvSpPr>
          <p:cNvPr id="1091" name="Google Shape;1091;p17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State Games Partners</a:t>
            </a:r>
            <a:endParaRPr dirty="0"/>
          </a:p>
        </p:txBody>
      </p:sp>
      <p:pic>
        <p:nvPicPr>
          <p:cNvPr id="1092" name="Google Shape;1092;p175"/>
          <p:cNvPicPr preferRelativeResize="0"/>
          <p:nvPr/>
        </p:nvPicPr>
        <p:blipFill rotWithShape="1">
          <a:blip r:embed="rId3">
            <a:alphaModFix/>
          </a:blip>
          <a:srcRect/>
          <a:stretch/>
        </p:blipFill>
        <p:spPr>
          <a:xfrm>
            <a:off x="462125" y="1215550"/>
            <a:ext cx="1496825" cy="922050"/>
          </a:xfrm>
          <a:prstGeom prst="rect">
            <a:avLst/>
          </a:prstGeom>
          <a:noFill/>
          <a:ln>
            <a:noFill/>
          </a:ln>
        </p:spPr>
      </p:pic>
      <p:pic>
        <p:nvPicPr>
          <p:cNvPr id="1093" name="Google Shape;1093;p175"/>
          <p:cNvPicPr preferRelativeResize="0"/>
          <p:nvPr/>
        </p:nvPicPr>
        <p:blipFill rotWithShape="1">
          <a:blip r:embed="rId4">
            <a:alphaModFix/>
          </a:blip>
          <a:srcRect/>
          <a:stretch/>
        </p:blipFill>
        <p:spPr>
          <a:xfrm>
            <a:off x="2340700" y="1095550"/>
            <a:ext cx="952500" cy="1162050"/>
          </a:xfrm>
          <a:prstGeom prst="rect">
            <a:avLst/>
          </a:prstGeom>
          <a:noFill/>
          <a:ln>
            <a:noFill/>
          </a:ln>
        </p:spPr>
      </p:pic>
      <p:pic>
        <p:nvPicPr>
          <p:cNvPr id="1094" name="Google Shape;1094;p175"/>
          <p:cNvPicPr preferRelativeResize="0"/>
          <p:nvPr/>
        </p:nvPicPr>
        <p:blipFill rotWithShape="1">
          <a:blip r:embed="rId5">
            <a:alphaModFix/>
          </a:blip>
          <a:srcRect/>
          <a:stretch/>
        </p:blipFill>
        <p:spPr>
          <a:xfrm>
            <a:off x="3747125" y="1215550"/>
            <a:ext cx="1190625" cy="1123950"/>
          </a:xfrm>
          <a:prstGeom prst="rect">
            <a:avLst/>
          </a:prstGeom>
          <a:noFill/>
          <a:ln>
            <a:noFill/>
          </a:ln>
        </p:spPr>
      </p:pic>
      <p:pic>
        <p:nvPicPr>
          <p:cNvPr id="1095" name="Google Shape;1095;p175"/>
          <p:cNvPicPr preferRelativeResize="0"/>
          <p:nvPr/>
        </p:nvPicPr>
        <p:blipFill rotWithShape="1">
          <a:blip r:embed="rId6">
            <a:alphaModFix/>
          </a:blip>
          <a:srcRect/>
          <a:stretch/>
        </p:blipFill>
        <p:spPr>
          <a:xfrm>
            <a:off x="5344425" y="1417829"/>
            <a:ext cx="1428749" cy="839775"/>
          </a:xfrm>
          <a:prstGeom prst="rect">
            <a:avLst/>
          </a:prstGeom>
          <a:noFill/>
          <a:ln>
            <a:noFill/>
          </a:ln>
        </p:spPr>
      </p:pic>
      <p:pic>
        <p:nvPicPr>
          <p:cNvPr id="1096" name="Google Shape;1096;p175"/>
          <p:cNvPicPr preferRelativeResize="0"/>
          <p:nvPr/>
        </p:nvPicPr>
        <p:blipFill rotWithShape="1">
          <a:blip r:embed="rId7">
            <a:alphaModFix/>
          </a:blip>
          <a:srcRect/>
          <a:stretch/>
        </p:blipFill>
        <p:spPr>
          <a:xfrm>
            <a:off x="7403550" y="1537825"/>
            <a:ext cx="1428750" cy="719775"/>
          </a:xfrm>
          <a:prstGeom prst="rect">
            <a:avLst/>
          </a:prstGeom>
          <a:noFill/>
          <a:ln>
            <a:noFill/>
          </a:ln>
        </p:spPr>
      </p:pic>
      <p:pic>
        <p:nvPicPr>
          <p:cNvPr id="1097" name="Google Shape;1097;p175"/>
          <p:cNvPicPr preferRelativeResize="0"/>
          <p:nvPr/>
        </p:nvPicPr>
        <p:blipFill rotWithShape="1">
          <a:blip r:embed="rId8">
            <a:alphaModFix/>
          </a:blip>
          <a:srcRect/>
          <a:stretch/>
        </p:blipFill>
        <p:spPr>
          <a:xfrm>
            <a:off x="1115125" y="2571750"/>
            <a:ext cx="2002550" cy="1014625"/>
          </a:xfrm>
          <a:prstGeom prst="rect">
            <a:avLst/>
          </a:prstGeom>
          <a:noFill/>
          <a:ln>
            <a:noFill/>
          </a:ln>
        </p:spPr>
      </p:pic>
      <p:pic>
        <p:nvPicPr>
          <p:cNvPr id="1098" name="Google Shape;1098;p175"/>
          <p:cNvPicPr preferRelativeResize="0"/>
          <p:nvPr/>
        </p:nvPicPr>
        <p:blipFill rotWithShape="1">
          <a:blip r:embed="rId9">
            <a:alphaModFix/>
          </a:blip>
          <a:srcRect/>
          <a:stretch/>
        </p:blipFill>
        <p:spPr>
          <a:xfrm>
            <a:off x="4048500" y="2812875"/>
            <a:ext cx="1952250" cy="1123950"/>
          </a:xfrm>
          <a:prstGeom prst="rect">
            <a:avLst/>
          </a:prstGeom>
          <a:noFill/>
          <a:ln>
            <a:noFill/>
          </a:ln>
        </p:spPr>
      </p:pic>
      <p:pic>
        <p:nvPicPr>
          <p:cNvPr id="1099" name="Google Shape;1099;p175"/>
          <p:cNvPicPr preferRelativeResize="0"/>
          <p:nvPr/>
        </p:nvPicPr>
        <p:blipFill rotWithShape="1">
          <a:blip r:embed="rId10">
            <a:alphaModFix/>
          </a:blip>
          <a:srcRect/>
          <a:stretch/>
        </p:blipFill>
        <p:spPr>
          <a:xfrm>
            <a:off x="6710650" y="2657700"/>
            <a:ext cx="1700000" cy="1746099"/>
          </a:xfrm>
          <a:prstGeom prst="rect">
            <a:avLst/>
          </a:prstGeom>
          <a:noFill/>
          <a:ln>
            <a:noFill/>
          </a:ln>
        </p:spPr>
      </p:pic>
      <p:pic>
        <p:nvPicPr>
          <p:cNvPr id="1100" name="Google Shape;1100;p175"/>
          <p:cNvPicPr preferRelativeResize="0"/>
          <p:nvPr/>
        </p:nvPicPr>
        <p:blipFill rotWithShape="1">
          <a:blip r:embed="rId11">
            <a:alphaModFix/>
          </a:blip>
          <a:srcRect/>
          <a:stretch/>
        </p:blipFill>
        <p:spPr>
          <a:xfrm>
            <a:off x="615225" y="3747125"/>
            <a:ext cx="1725475" cy="1275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92"/>
          <p:cNvSpPr txBox="1">
            <a:spLocks noGrp="1"/>
          </p:cNvSpPr>
          <p:nvPr>
            <p:ph type="title"/>
          </p:nvPr>
        </p:nvSpPr>
        <p:spPr>
          <a:xfrm>
            <a:off x="0" y="0"/>
            <a:ext cx="8520600" cy="11176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
              <a:t>Executive Summary</a:t>
            </a:r>
            <a:endParaRPr dirty="0"/>
          </a:p>
        </p:txBody>
      </p:sp>
      <p:sp>
        <p:nvSpPr>
          <p:cNvPr id="468" name="Google Shape;468;p92"/>
          <p:cNvSpPr txBox="1"/>
          <p:nvPr/>
        </p:nvSpPr>
        <p:spPr>
          <a:xfrm>
            <a:off x="255587" y="1187450"/>
            <a:ext cx="8697913" cy="35855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rgbClr val="000000"/>
                </a:solidFill>
                <a:latin typeface="Arial"/>
                <a:ea typeface="Arial"/>
                <a:cs typeface="Arial"/>
                <a:sym typeface="Arial"/>
              </a:rPr>
              <a:t>Spending</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-Membership spending in 2018 was $4,027,100.</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-There are 49,219 registered members.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-48,613 Mass members (98.76%) and 606 High performing members (1.24%).</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ratio of mass athlete to elite membership is 80.22:1.</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-Mass Spending: $593,078.60.</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-High Performing Members: $7,393.20.</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-$10.50 of membership fees go to USA Wrestling at the National level totaling $516,799.50.</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1" i="1" u="none" strike="noStrike" cap="none">
                <a:solidFill>
                  <a:srgbClr val="000000"/>
                </a:solidFill>
                <a:latin typeface="Arial"/>
                <a:ea typeface="Arial"/>
                <a:cs typeface="Arial"/>
                <a:sym typeface="Arial"/>
              </a:rPr>
              <a:t>(</a:t>
            </a:r>
            <a:r>
              <a:rPr lang="en" sz="1050" b="1" i="1" u="none" strike="noStrike" cap="none">
                <a:solidFill>
                  <a:srgbClr val="000000"/>
                </a:solidFill>
                <a:latin typeface="Arial"/>
                <a:ea typeface="Arial"/>
                <a:cs typeface="Arial"/>
                <a:sym typeface="Arial"/>
              </a:rPr>
              <a:t>2019). </a:t>
            </a:r>
            <a:r>
              <a:rPr lang="en" sz="1100" b="1" i="1" u="none" strike="noStrike" cap="none">
                <a:solidFill>
                  <a:srgbClr val="000000"/>
                </a:solidFill>
                <a:latin typeface="Arial"/>
                <a:ea typeface="Arial"/>
                <a:cs typeface="Arial"/>
                <a:sym typeface="Arial"/>
              </a:rPr>
              <a:t>USA Wrestling. Retrieved October 4, 2019, </a:t>
            </a:r>
            <a:r>
              <a:rPr lang="en" sz="1100" b="1" i="1" u="sng" strike="noStrike" cap="none">
                <a:solidFill>
                  <a:schemeClr val="hlink"/>
                </a:solidFill>
                <a:latin typeface="Arial"/>
                <a:ea typeface="Arial"/>
                <a:cs typeface="Arial"/>
                <a:sym typeface="Arial"/>
                <a:hlinkClick r:id="rId3"/>
              </a:rPr>
              <a:t>file:///C:/Users/s0319663/Downloads/YTD%202019.pdf</a:t>
            </a:r>
            <a:endParaRPr sz="1100" b="1" i="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 sz="1600" b="0" i="0" u="none" strike="noStrike" cap="none">
                <a:solidFill>
                  <a:srgbClr val="000000"/>
                </a:solidFill>
                <a:latin typeface="Arial"/>
                <a:ea typeface="Arial"/>
                <a:cs typeface="Arial"/>
                <a:sym typeface="Arial"/>
              </a:rPr>
              <a:t>-The spending between Mass and Elite wrestlers is rather equal. The key to this is how much membership money is split between High performance vs the rest of the athletes. Results may show that much more money is being spent on the elite, while as for the rest of the athletes, the spending is rather equal.</a:t>
            </a:r>
            <a:r>
              <a:rPr lang="en" sz="1600" b="1" i="0" u="none" strike="noStrike" cap="none">
                <a:solidFill>
                  <a:srgbClr val="000000"/>
                </a:solidFill>
                <a:latin typeface="Arial"/>
                <a:ea typeface="Arial"/>
                <a:cs typeface="Arial"/>
                <a:sym typeface="Arial"/>
              </a:rPr>
              <a:t> </a:t>
            </a:r>
            <a:r>
              <a:rPr lang="en" sz="1100" b="1" i="1" u="none" strike="noStrike" cap="none">
                <a:solidFill>
                  <a:srgbClr val="000000"/>
                </a:solidFill>
                <a:latin typeface="Arial"/>
                <a:ea typeface="Arial"/>
                <a:cs typeface="Arial"/>
                <a:sym typeface="Arial"/>
              </a:rPr>
              <a:t>(2019). Content.themat.com. Retrieved 11 September 2019, from http://content.themat.com/forms/USAW_Audit_8-31-17.pdf</a:t>
            </a:r>
            <a:endParaRPr sz="1600" b="0" i="0" u="none" strike="noStrike" cap="none" dirty="0">
              <a:solidFill>
                <a:srgbClr val="000000"/>
              </a:solidFill>
              <a:latin typeface="Arial"/>
              <a:ea typeface="Arial"/>
              <a:cs typeface="Arial"/>
              <a:sym typeface="Arial"/>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sp>
        <p:nvSpPr>
          <p:cNvPr id="1105" name="Google Shape;1105;p176"/>
          <p:cNvSpPr txBox="1">
            <a:spLocks noGrp="1"/>
          </p:cNvSpPr>
          <p:nvPr>
            <p:ph type="title"/>
          </p:nvPr>
        </p:nvSpPr>
        <p:spPr>
          <a:xfrm>
            <a:off x="311700" y="5797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Empire State Summer Games</a:t>
            </a:r>
            <a:endParaRPr dirty="0"/>
          </a:p>
        </p:txBody>
      </p:sp>
      <p:sp>
        <p:nvSpPr>
          <p:cNvPr id="1106" name="Google Shape;1106;p176"/>
          <p:cNvSpPr txBox="1">
            <a:spLocks noGrp="1"/>
          </p:cNvSpPr>
          <p:nvPr>
            <p:ph type="body" idx="1"/>
          </p:nvPr>
        </p:nvSpPr>
        <p:spPr>
          <a:xfrm>
            <a:off x="311700" y="1270725"/>
            <a:ext cx="42603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An Annual Olympic style competition for amatuer athletes in New York City. Athletes of all ages come and compete at this event</a:t>
            </a:r>
            <a:endParaRPr dirty="0">
              <a:solidFill>
                <a:srgbClr val="000000"/>
              </a:solidFill>
              <a:latin typeface="Times New Roman"/>
              <a:ea typeface="Times New Roman"/>
              <a:cs typeface="Times New Roman"/>
              <a:sym typeface="Times New Roman"/>
            </a:endParaRPr>
          </a:p>
          <a:p>
            <a:pPr marL="457200" lvl="0" indent="-342900" algn="l" rtl="0">
              <a:lnSpc>
                <a:spcPct val="115000"/>
              </a:lnSpc>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The Empire State Summer Games is split up into 2 divisions, Open and  Scholastic</a:t>
            </a:r>
            <a:endParaRPr dirty="0">
              <a:solidFill>
                <a:schemeClr val="dk1"/>
              </a:solidFill>
              <a:latin typeface="Times New Roman"/>
              <a:ea typeface="Times New Roman"/>
              <a:cs typeface="Times New Roman"/>
              <a:sym typeface="Times New Roman"/>
            </a:endParaRPr>
          </a:p>
          <a:p>
            <a:pPr marL="457200" lvl="0" indent="-342900" algn="l" rtl="0">
              <a:lnSpc>
                <a:spcPct val="115000"/>
              </a:lnSpc>
              <a:spcBef>
                <a:spcPts val="0"/>
              </a:spcBef>
              <a:spcAft>
                <a:spcPts val="0"/>
              </a:spcAft>
              <a:buClr>
                <a:schemeClr val="dk1"/>
              </a:buClr>
              <a:buSzPts val="1800"/>
              <a:buFont typeface="Times New Roman"/>
              <a:buChar char="-"/>
            </a:pPr>
            <a:r>
              <a:rPr lang="en" b="1">
                <a:solidFill>
                  <a:schemeClr val="dk1"/>
                </a:solidFill>
                <a:latin typeface="Times New Roman"/>
                <a:ea typeface="Times New Roman"/>
                <a:cs typeface="Times New Roman"/>
                <a:sym typeface="Times New Roman"/>
              </a:rPr>
              <a:t>Open Division - </a:t>
            </a:r>
            <a:r>
              <a:rPr lang="en">
                <a:solidFill>
                  <a:schemeClr val="dk1"/>
                </a:solidFill>
                <a:latin typeface="Times New Roman"/>
                <a:ea typeface="Times New Roman"/>
                <a:cs typeface="Times New Roman"/>
                <a:sym typeface="Times New Roman"/>
              </a:rPr>
              <a:t>New York athlete's 18 years old and older </a:t>
            </a:r>
            <a:endParaRPr dirty="0">
              <a:solidFill>
                <a:schemeClr val="dk1"/>
              </a:solidFill>
              <a:latin typeface="Times New Roman"/>
              <a:ea typeface="Times New Roman"/>
              <a:cs typeface="Times New Roman"/>
              <a:sym typeface="Times New Roman"/>
            </a:endParaRPr>
          </a:p>
          <a:p>
            <a:pPr marL="457200" lvl="0" indent="-342900" algn="l" rtl="0">
              <a:lnSpc>
                <a:spcPct val="115000"/>
              </a:lnSpc>
              <a:spcBef>
                <a:spcPts val="0"/>
              </a:spcBef>
              <a:spcAft>
                <a:spcPts val="0"/>
              </a:spcAft>
              <a:buClr>
                <a:schemeClr val="dk1"/>
              </a:buClr>
              <a:buSzPts val="1800"/>
              <a:buChar char="-"/>
            </a:pPr>
            <a:r>
              <a:rPr lang="en" b="1">
                <a:solidFill>
                  <a:schemeClr val="dk1"/>
                </a:solidFill>
                <a:latin typeface="Times New Roman"/>
                <a:ea typeface="Times New Roman"/>
                <a:cs typeface="Times New Roman"/>
                <a:sym typeface="Times New Roman"/>
              </a:rPr>
              <a:t>Scholastic Division - </a:t>
            </a:r>
            <a:r>
              <a:rPr lang="en">
                <a:solidFill>
                  <a:schemeClr val="dk1"/>
                </a:solidFill>
                <a:latin typeface="Times New Roman"/>
                <a:ea typeface="Times New Roman"/>
                <a:cs typeface="Times New Roman"/>
                <a:sym typeface="Times New Roman"/>
              </a:rPr>
              <a:t>New York athletes 17 years old and younger</a:t>
            </a:r>
            <a:endParaRPr dirty="0">
              <a:solidFill>
                <a:srgbClr val="000000"/>
              </a:solidFill>
              <a:latin typeface="Times New Roman"/>
              <a:ea typeface="Times New Roman"/>
              <a:cs typeface="Times New Roman"/>
              <a:sym typeface="Times New Roman"/>
            </a:endParaRPr>
          </a:p>
          <a:p>
            <a:pPr marL="457200" lvl="0" indent="0" algn="l" rtl="0">
              <a:lnSpc>
                <a:spcPct val="115000"/>
              </a:lnSpc>
              <a:spcBef>
                <a:spcPts val="1600"/>
              </a:spcBef>
              <a:spcAft>
                <a:spcPts val="1600"/>
              </a:spcAft>
              <a:buSzPts val="1800"/>
              <a:buNone/>
            </a:pPr>
            <a:endParaRPr dirty="0">
              <a:solidFill>
                <a:srgbClr val="000000"/>
              </a:solidFill>
              <a:latin typeface="Times New Roman"/>
              <a:ea typeface="Times New Roman"/>
              <a:cs typeface="Times New Roman"/>
              <a:sym typeface="Times New Roman"/>
            </a:endParaRPr>
          </a:p>
        </p:txBody>
      </p:sp>
      <p:pic>
        <p:nvPicPr>
          <p:cNvPr id="1107" name="Google Shape;1107;p176" descr="Empire State Games Logo.jpg"/>
          <p:cNvPicPr preferRelativeResize="0"/>
          <p:nvPr/>
        </p:nvPicPr>
        <p:blipFill rotWithShape="1">
          <a:blip r:embed="rId3">
            <a:alphaModFix/>
          </a:blip>
          <a:srcRect/>
          <a:stretch/>
        </p:blipFill>
        <p:spPr>
          <a:xfrm>
            <a:off x="4946925" y="1152475"/>
            <a:ext cx="3797675" cy="3416400"/>
          </a:xfrm>
          <a:prstGeom prst="rect">
            <a:avLst/>
          </a:prstGeom>
          <a:noFill/>
          <a:ln>
            <a:noFill/>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111"/>
        <p:cNvGrpSpPr/>
        <p:nvPr/>
      </p:nvGrpSpPr>
      <p:grpSpPr>
        <a:xfrm>
          <a:off x="0" y="0"/>
          <a:ext cx="0" cy="0"/>
          <a:chOff x="0" y="0"/>
          <a:chExt cx="0" cy="0"/>
        </a:xfrm>
      </p:grpSpPr>
      <p:sp>
        <p:nvSpPr>
          <p:cNvPr id="1112" name="Google Shape;1112;p17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                                    Sources</a:t>
            </a:r>
            <a:endParaRPr dirty="0"/>
          </a:p>
        </p:txBody>
      </p:sp>
      <p:sp>
        <p:nvSpPr>
          <p:cNvPr id="1113" name="Google Shape;1113;p17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a:solidFill>
                  <a:schemeClr val="dk1"/>
                </a:solidFill>
                <a:latin typeface="Times New Roman"/>
                <a:ea typeface="Times New Roman"/>
                <a:cs typeface="Times New Roman"/>
                <a:sym typeface="Times New Roman"/>
              </a:rPr>
              <a:t>.“State Games of America.” Edited by Kevin Cummings, </a:t>
            </a:r>
            <a:r>
              <a:rPr lang="en" i="1">
                <a:solidFill>
                  <a:schemeClr val="dk1"/>
                </a:solidFill>
                <a:latin typeface="Times New Roman"/>
                <a:ea typeface="Times New Roman"/>
                <a:cs typeface="Times New Roman"/>
                <a:sym typeface="Times New Roman"/>
              </a:rPr>
              <a:t>Bay State Games</a:t>
            </a:r>
            <a:r>
              <a:rPr lang="en">
                <a:solidFill>
                  <a:schemeClr val="dk1"/>
                </a:solidFill>
                <a:latin typeface="Times New Roman"/>
                <a:ea typeface="Times New Roman"/>
                <a:cs typeface="Times New Roman"/>
                <a:sym typeface="Times New Roman"/>
              </a:rPr>
              <a:t>, Penn Monto, 2019, </a:t>
            </a:r>
            <a:r>
              <a:rPr lang="en" u="sng">
                <a:solidFill>
                  <a:schemeClr val="hlink"/>
                </a:solidFill>
                <a:latin typeface="Times New Roman"/>
                <a:ea typeface="Times New Roman"/>
                <a:cs typeface="Times New Roman"/>
                <a:sym typeface="Times New Roman"/>
                <a:hlinkClick r:id="rId3"/>
              </a:rPr>
              <a:t>www.baystategames.org/state-games-of-america</a:t>
            </a:r>
            <a:r>
              <a:rPr lang="en">
                <a:solidFill>
                  <a:schemeClr val="dk1"/>
                </a:solidFill>
                <a:latin typeface="Times New Roman"/>
                <a:ea typeface="Times New Roman"/>
                <a:cs typeface="Times New Roman"/>
                <a:sym typeface="Times New Roman"/>
              </a:rPr>
              <a:t>.</a:t>
            </a:r>
            <a:endParaRPr dirty="0">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Clr>
                <a:schemeClr val="dk1"/>
              </a:buClr>
              <a:buSzPts val="1100"/>
              <a:buFont typeface="Arial"/>
              <a:buNone/>
            </a:pPr>
            <a:endParaRPr dirty="0">
              <a:solidFill>
                <a:schemeClr val="dk1"/>
              </a:solidFill>
              <a:latin typeface="Times New Roman"/>
              <a:ea typeface="Times New Roman"/>
              <a:cs typeface="Times New Roman"/>
              <a:sym typeface="Times New Roman"/>
            </a:endParaRPr>
          </a:p>
          <a:p>
            <a:pPr marL="355600" lvl="0" indent="0" algn="l" rtl="0">
              <a:lnSpc>
                <a:spcPct val="115000"/>
              </a:lnSpc>
              <a:spcBef>
                <a:spcPts val="1200"/>
              </a:spcBef>
              <a:spcAft>
                <a:spcPts val="0"/>
              </a:spcAft>
              <a:buClr>
                <a:schemeClr val="dk1"/>
              </a:buClr>
              <a:buSzPts val="1100"/>
              <a:buFont typeface="Arial"/>
              <a:buNone/>
            </a:pPr>
            <a:r>
              <a:rPr lang="en">
                <a:solidFill>
                  <a:schemeClr val="dk1"/>
                </a:solidFill>
                <a:latin typeface="Times New Roman"/>
                <a:ea typeface="Times New Roman"/>
                <a:cs typeface="Times New Roman"/>
                <a:sym typeface="Times New Roman"/>
              </a:rPr>
              <a:t>Engelbarts, Eric. “Welcome to the National Congress of State Games.” </a:t>
            </a:r>
            <a:r>
              <a:rPr lang="en" i="1">
                <a:solidFill>
                  <a:schemeClr val="dk1"/>
                </a:solidFill>
                <a:latin typeface="Times New Roman"/>
                <a:ea typeface="Times New Roman"/>
                <a:cs typeface="Times New Roman"/>
                <a:sym typeface="Times New Roman"/>
              </a:rPr>
              <a:t>Welcome to the National Congress of State Games | National Congress State Games</a:t>
            </a:r>
            <a:r>
              <a:rPr lang="en">
                <a:solidFill>
                  <a:schemeClr val="dk1"/>
                </a:solidFill>
                <a:latin typeface="Times New Roman"/>
                <a:ea typeface="Times New Roman"/>
                <a:cs typeface="Times New Roman"/>
                <a:sym typeface="Times New Roman"/>
              </a:rPr>
              <a:t>, Centra, 2019, </a:t>
            </a:r>
            <a:r>
              <a:rPr lang="en" u="sng">
                <a:solidFill>
                  <a:schemeClr val="hlink"/>
                </a:solidFill>
                <a:latin typeface="Times New Roman"/>
                <a:ea typeface="Times New Roman"/>
                <a:cs typeface="Times New Roman"/>
                <a:sym typeface="Times New Roman"/>
                <a:hlinkClick r:id="rId4"/>
              </a:rPr>
              <a:t>www.stategames.org/index.php?module=cms&amp;page=1</a:t>
            </a:r>
            <a:r>
              <a:rPr lang="en">
                <a:solidFill>
                  <a:schemeClr val="dk1"/>
                </a:solidFill>
                <a:latin typeface="Times New Roman"/>
                <a:ea typeface="Times New Roman"/>
                <a:cs typeface="Times New Roman"/>
                <a:sym typeface="Times New Roman"/>
              </a:rPr>
              <a:t>.</a:t>
            </a:r>
            <a:endParaRPr dirty="0">
              <a:solidFill>
                <a:schemeClr val="dk1"/>
              </a:solidFill>
              <a:latin typeface="Times New Roman"/>
              <a:ea typeface="Times New Roman"/>
              <a:cs typeface="Times New Roman"/>
              <a:sym typeface="Times New Roman"/>
            </a:endParaRPr>
          </a:p>
          <a:p>
            <a:pPr marL="457200" lvl="0" indent="-457200" algn="l" rtl="0">
              <a:lnSpc>
                <a:spcPct val="200000"/>
              </a:lnSpc>
              <a:spcBef>
                <a:spcPts val="1200"/>
              </a:spcBef>
              <a:spcAft>
                <a:spcPts val="0"/>
              </a:spcAft>
              <a:buClr>
                <a:schemeClr val="dk1"/>
              </a:buClr>
              <a:buSzPts val="1100"/>
              <a:buFont typeface="Arial"/>
              <a:buNone/>
            </a:pPr>
            <a:r>
              <a:rPr lang="en">
                <a:solidFill>
                  <a:schemeClr val="dk1"/>
                </a:solidFill>
                <a:latin typeface="Times New Roman"/>
                <a:ea typeface="Times New Roman"/>
                <a:cs typeface="Times New Roman"/>
                <a:sym typeface="Times New Roman"/>
              </a:rPr>
              <a:t> </a:t>
            </a:r>
            <a:endParaRPr dirty="0">
              <a:solidFill>
                <a:schemeClr val="dk1"/>
              </a:solidFill>
              <a:latin typeface="Calibri"/>
              <a:ea typeface="Calibri"/>
              <a:cs typeface="Calibri"/>
              <a:sym typeface="Calibri"/>
            </a:endParaRPr>
          </a:p>
          <a:p>
            <a:pPr marL="355600" lvl="0" indent="0" algn="l" rtl="0">
              <a:lnSpc>
                <a:spcPct val="115000"/>
              </a:lnSpc>
              <a:spcBef>
                <a:spcPts val="1200"/>
              </a:spcBef>
              <a:spcAft>
                <a:spcPts val="0"/>
              </a:spcAft>
              <a:buClr>
                <a:schemeClr val="dk1"/>
              </a:buClr>
              <a:buSzPts val="1100"/>
              <a:buFont typeface="Arial"/>
              <a:buNone/>
            </a:pPr>
            <a:endParaRPr dirty="0">
              <a:solidFill>
                <a:schemeClr val="dk1"/>
              </a:solidFill>
              <a:latin typeface="Times New Roman"/>
              <a:ea typeface="Times New Roman"/>
              <a:cs typeface="Times New Roman"/>
              <a:sym typeface="Times New Roman"/>
            </a:endParaRPr>
          </a:p>
          <a:p>
            <a:pPr marL="355600" lvl="0" indent="0" algn="l" rtl="0">
              <a:lnSpc>
                <a:spcPct val="115000"/>
              </a:lnSpc>
              <a:spcBef>
                <a:spcPts val="1200"/>
              </a:spcBef>
              <a:spcAft>
                <a:spcPts val="0"/>
              </a:spcAft>
              <a:buClr>
                <a:schemeClr val="dk1"/>
              </a:buClr>
              <a:buSzPts val="1100"/>
              <a:buFont typeface="Arial"/>
              <a:buNone/>
            </a:pPr>
            <a:endParaRPr dirty="0">
              <a:solidFill>
                <a:schemeClr val="dk1"/>
              </a:solidFill>
              <a:latin typeface="Times New Roman"/>
              <a:ea typeface="Times New Roman"/>
              <a:cs typeface="Times New Roman"/>
              <a:sym typeface="Times New Roman"/>
            </a:endParaRPr>
          </a:p>
          <a:p>
            <a:pPr marL="0" lvl="0" indent="0" algn="l" rtl="0">
              <a:lnSpc>
                <a:spcPct val="115000"/>
              </a:lnSpc>
              <a:spcBef>
                <a:spcPts val="1200"/>
              </a:spcBef>
              <a:spcAft>
                <a:spcPts val="0"/>
              </a:spcAft>
              <a:buSzPts val="1800"/>
              <a:buNone/>
            </a:pPr>
            <a:endParaRPr dirty="0">
              <a:latin typeface="Times New Roman"/>
              <a:ea typeface="Times New Roman"/>
              <a:cs typeface="Times New Roman"/>
              <a:sym typeface="Times New Roman"/>
            </a:endParaRPr>
          </a:p>
          <a:p>
            <a:pPr marL="0" lvl="0" indent="0" algn="l" rtl="0">
              <a:lnSpc>
                <a:spcPct val="115000"/>
              </a:lnSpc>
              <a:spcBef>
                <a:spcPts val="1600"/>
              </a:spcBef>
              <a:spcAft>
                <a:spcPts val="0"/>
              </a:spcAft>
              <a:buSzPts val="1800"/>
              <a:buNone/>
            </a:pPr>
            <a:endParaRPr dirty="0"/>
          </a:p>
          <a:p>
            <a:pPr marL="0" lvl="0" indent="0" algn="l" rtl="0">
              <a:lnSpc>
                <a:spcPct val="115000"/>
              </a:lnSpc>
              <a:spcBef>
                <a:spcPts val="1600"/>
              </a:spcBef>
              <a:spcAft>
                <a:spcPts val="1600"/>
              </a:spcAft>
              <a:buSzPts val="1800"/>
              <a:buNone/>
            </a:pPr>
            <a:endParaRP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117"/>
        <p:cNvGrpSpPr/>
        <p:nvPr/>
      </p:nvGrpSpPr>
      <p:grpSpPr>
        <a:xfrm>
          <a:off x="0" y="0"/>
          <a:ext cx="0" cy="0"/>
          <a:chOff x="0" y="0"/>
          <a:chExt cx="0" cy="0"/>
        </a:xfrm>
      </p:grpSpPr>
      <p:sp>
        <p:nvSpPr>
          <p:cNvPr id="1118" name="Google Shape;1118;p178"/>
          <p:cNvSpPr txBox="1">
            <a:spLocks noGrp="1"/>
          </p:cNvSpPr>
          <p:nvPr>
            <p:ph type="ctrTitle"/>
          </p:nvPr>
        </p:nvSpPr>
        <p:spPr>
          <a:xfrm>
            <a:off x="311708" y="519150"/>
            <a:ext cx="85206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a:t>Product and Place USA Wrestling</a:t>
            </a:r>
            <a:endParaRPr dirty="0"/>
          </a:p>
        </p:txBody>
      </p:sp>
      <p:sp>
        <p:nvSpPr>
          <p:cNvPr id="1119" name="Google Shape;1119;p178"/>
          <p:cNvSpPr txBox="1">
            <a:spLocks noGrp="1"/>
          </p:cNvSpPr>
          <p:nvPr>
            <p:ph type="subTitle" idx="1"/>
          </p:nvPr>
        </p:nvSpPr>
        <p:spPr>
          <a:xfrm>
            <a:off x="311700" y="2846700"/>
            <a:ext cx="8520600" cy="2296800"/>
          </a:xfrm>
          <a:prstGeom prst="rect">
            <a:avLst/>
          </a:prstGeom>
          <a:noFill/>
          <a:ln>
            <a:noFill/>
          </a:ln>
        </p:spPr>
        <p:txBody>
          <a:bodyPr spcFirstLastPara="1" wrap="square" lIns="91425" tIns="91425" rIns="91425" bIns="91425" anchor="t" anchorCtr="0">
            <a:noAutofit/>
          </a:bodyPr>
          <a:lstStyle/>
          <a:p>
            <a:pPr marL="457200" lvl="0" indent="-342900" algn="ctr" rtl="0">
              <a:lnSpc>
                <a:spcPct val="100000"/>
              </a:lnSpc>
              <a:spcBef>
                <a:spcPts val="0"/>
              </a:spcBef>
              <a:spcAft>
                <a:spcPts val="0"/>
              </a:spcAft>
              <a:buSzPts val="2800"/>
              <a:buNone/>
            </a:pPr>
            <a:r>
              <a:rPr lang="en"/>
              <a:t>USA Wrestling Research. Secondary sources</a:t>
            </a:r>
            <a:endParaRPr dirty="0"/>
          </a:p>
          <a:p>
            <a:pPr marL="457200" lvl="0" indent="-342900" algn="ctr" rtl="0">
              <a:lnSpc>
                <a:spcPct val="100000"/>
              </a:lnSpc>
              <a:spcBef>
                <a:spcPts val="0"/>
              </a:spcBef>
              <a:spcAft>
                <a:spcPts val="0"/>
              </a:spcAft>
              <a:buSzPts val="2800"/>
              <a:buNone/>
            </a:pPr>
            <a:endParaRPr dirty="0"/>
          </a:p>
          <a:p>
            <a:pPr marL="0" lvl="0" indent="0" algn="ctr" rtl="0">
              <a:lnSpc>
                <a:spcPct val="100000"/>
              </a:lnSpc>
              <a:spcBef>
                <a:spcPts val="0"/>
              </a:spcBef>
              <a:spcAft>
                <a:spcPts val="0"/>
              </a:spcAft>
              <a:buSzPts val="2800"/>
              <a:buNone/>
            </a:pPr>
            <a:r>
              <a:rPr lang="en"/>
              <a:t>Ronald Colman, Sebastian Williams, Michael Negri, Darren Sanderson, Noah Hodgkins</a:t>
            </a:r>
            <a:endParaRP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1123"/>
        <p:cNvGrpSpPr/>
        <p:nvPr/>
      </p:nvGrpSpPr>
      <p:grpSpPr>
        <a:xfrm>
          <a:off x="0" y="0"/>
          <a:ext cx="0" cy="0"/>
          <a:chOff x="0" y="0"/>
          <a:chExt cx="0" cy="0"/>
        </a:xfrm>
      </p:grpSpPr>
      <p:sp>
        <p:nvSpPr>
          <p:cNvPr id="1124" name="Google Shape;1124;p17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USAW Target Audience</a:t>
            </a:r>
            <a:endParaRPr dirty="0"/>
          </a:p>
        </p:txBody>
      </p:sp>
      <p:sp>
        <p:nvSpPr>
          <p:cNvPr id="1125" name="Google Shape;1125;p17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The target audience for USAW is the 33 million males that are between the ages of 0-25 and are fans of sports</a:t>
            </a:r>
            <a:endParaRPr dirty="0"/>
          </a:p>
          <a:p>
            <a:pPr marL="457200" lvl="0" indent="0" algn="l" rtl="0">
              <a:lnSpc>
                <a:spcPct val="150000"/>
              </a:lnSpc>
              <a:spcBef>
                <a:spcPts val="0"/>
              </a:spcBef>
              <a:spcAft>
                <a:spcPts val="0"/>
              </a:spcAft>
              <a:buSzPts val="1800"/>
              <a:buNone/>
            </a:pPr>
            <a:endParaRPr dirty="0"/>
          </a:p>
          <a:p>
            <a:pPr marL="457200" lvl="0" indent="-342900" algn="l" rtl="0">
              <a:lnSpc>
                <a:spcPct val="150000"/>
              </a:lnSpc>
              <a:spcBef>
                <a:spcPts val="0"/>
              </a:spcBef>
              <a:spcAft>
                <a:spcPts val="0"/>
              </a:spcAft>
              <a:buSzPts val="1800"/>
              <a:buChar char="●"/>
            </a:pPr>
            <a:r>
              <a:rPr lang="en"/>
              <a:t>These fans are mostly made up of the major sports: Football, Baseball, Basketball, Soccer, and Hockey</a:t>
            </a:r>
            <a:endParaRPr dirty="0"/>
          </a:p>
          <a:p>
            <a:pPr marL="457200" lvl="0" indent="0" algn="l" rtl="0">
              <a:lnSpc>
                <a:spcPct val="150000"/>
              </a:lnSpc>
              <a:spcBef>
                <a:spcPts val="0"/>
              </a:spcBef>
              <a:spcAft>
                <a:spcPts val="0"/>
              </a:spcAft>
              <a:buSzPts val="1800"/>
              <a:buNone/>
            </a:pPr>
            <a:endParaRPr dirty="0"/>
          </a:p>
          <a:p>
            <a:pPr marL="457200" lvl="0" indent="-342900" algn="l" rtl="0">
              <a:lnSpc>
                <a:spcPct val="150000"/>
              </a:lnSpc>
              <a:spcBef>
                <a:spcPts val="0"/>
              </a:spcBef>
              <a:spcAft>
                <a:spcPts val="0"/>
              </a:spcAft>
              <a:buSzPts val="1800"/>
              <a:buChar char="●"/>
            </a:pPr>
            <a:r>
              <a:rPr lang="en"/>
              <a:t>Our goal is to convert these sports fans over to wrestling, and target the 64 million males ages 25-54 to become coaches of wrestling</a:t>
            </a:r>
            <a:endParaRPr dirty="0"/>
          </a:p>
          <a:p>
            <a:pPr marL="457200" lvl="0" indent="0" algn="l" rtl="0">
              <a:lnSpc>
                <a:spcPct val="115000"/>
              </a:lnSpc>
              <a:spcBef>
                <a:spcPts val="0"/>
              </a:spcBef>
              <a:spcAft>
                <a:spcPts val="0"/>
              </a:spcAft>
              <a:buSzPts val="1800"/>
              <a:buNone/>
            </a:pPr>
            <a:r>
              <a:rPr lang="en"/>
              <a:t>    </a:t>
            </a:r>
            <a:endParaRP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129"/>
        <p:cNvGrpSpPr/>
        <p:nvPr/>
      </p:nvGrpSpPr>
      <p:grpSpPr>
        <a:xfrm>
          <a:off x="0" y="0"/>
          <a:ext cx="0" cy="0"/>
          <a:chOff x="0" y="0"/>
          <a:chExt cx="0" cy="0"/>
        </a:xfrm>
      </p:grpSpPr>
      <p:sp>
        <p:nvSpPr>
          <p:cNvPr id="1130" name="Google Shape;1130;p18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Methods of Reaching Target Audience</a:t>
            </a:r>
            <a:endParaRPr dirty="0"/>
          </a:p>
        </p:txBody>
      </p:sp>
      <p:sp>
        <p:nvSpPr>
          <p:cNvPr id="1131" name="Google Shape;1131;p180"/>
          <p:cNvSpPr txBox="1">
            <a:spLocks noGrp="1"/>
          </p:cNvSpPr>
          <p:nvPr>
            <p:ph type="body" idx="1"/>
          </p:nvPr>
        </p:nvSpPr>
        <p:spPr>
          <a:xfrm>
            <a:off x="311700" y="1152475"/>
            <a:ext cx="8520600" cy="3842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This audience can be effectively reached through elementary schools, middle schools, high schools, and colleges around the United States.</a:t>
            </a:r>
            <a:endParaRPr dirty="0"/>
          </a:p>
          <a:p>
            <a:pPr marL="457200" lvl="0" indent="-342900" algn="l" rtl="0">
              <a:lnSpc>
                <a:spcPct val="150000"/>
              </a:lnSpc>
              <a:spcBef>
                <a:spcPts val="0"/>
              </a:spcBef>
              <a:spcAft>
                <a:spcPts val="0"/>
              </a:spcAft>
              <a:buSzPts val="1800"/>
              <a:buChar char="●"/>
            </a:pPr>
            <a:r>
              <a:rPr lang="en"/>
              <a:t>Partnering with these schools to develop programs to introduce and guide the students through the sport of wrestling will increase participation numbers, and keep the cost of gaining new members low</a:t>
            </a:r>
            <a:endParaRPr dirty="0"/>
          </a:p>
          <a:p>
            <a:pPr marL="457200" lvl="0" indent="-342900" algn="l" rtl="0">
              <a:lnSpc>
                <a:spcPct val="150000"/>
              </a:lnSpc>
              <a:spcBef>
                <a:spcPts val="0"/>
              </a:spcBef>
              <a:spcAft>
                <a:spcPts val="0"/>
              </a:spcAft>
              <a:buSzPts val="1800"/>
              <a:buChar char="●"/>
            </a:pPr>
            <a:r>
              <a:rPr lang="en"/>
              <a:t>Advertisements through other popular sports should be effective in gaining interest within the sport of wrestling</a:t>
            </a:r>
            <a:endParaRPr dirty="0"/>
          </a:p>
          <a:p>
            <a:pPr marL="457200" lvl="0" indent="-342900" algn="l" rtl="0">
              <a:lnSpc>
                <a:spcPct val="150000"/>
              </a:lnSpc>
              <a:spcBef>
                <a:spcPts val="0"/>
              </a:spcBef>
              <a:spcAft>
                <a:spcPts val="0"/>
              </a:spcAft>
              <a:buSzPts val="1800"/>
              <a:buChar char="●"/>
            </a:pPr>
            <a:r>
              <a:rPr lang="en"/>
              <a:t>Social media will be a crucial way to target this audience with the prevalence of smartphones and social media use among younger generations. </a:t>
            </a:r>
            <a:endParaRP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1135"/>
        <p:cNvGrpSpPr/>
        <p:nvPr/>
      </p:nvGrpSpPr>
      <p:grpSpPr>
        <a:xfrm>
          <a:off x="0" y="0"/>
          <a:ext cx="0" cy="0"/>
          <a:chOff x="0" y="0"/>
          <a:chExt cx="0" cy="0"/>
        </a:xfrm>
      </p:grpSpPr>
      <p:sp>
        <p:nvSpPr>
          <p:cNvPr id="1136" name="Google Shape;1136;p18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Wrestling Demographics Analysis</a:t>
            </a:r>
            <a:endParaRPr dirty="0"/>
          </a:p>
        </p:txBody>
      </p:sp>
      <p:sp>
        <p:nvSpPr>
          <p:cNvPr id="1137" name="Google Shape;1137;p181"/>
          <p:cNvSpPr txBox="1">
            <a:spLocks noGrp="1"/>
          </p:cNvSpPr>
          <p:nvPr>
            <p:ph type="body" idx="1"/>
          </p:nvPr>
        </p:nvSpPr>
        <p:spPr>
          <a:xfrm>
            <a:off x="0" y="1313750"/>
            <a:ext cx="9144000" cy="37557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a:t>The sport of wrestling is 94% Male across all of high school, NCAA, and USA levels</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There are over 260,000 high school wrestling participants across the USA</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There are 55 million males between the ages of 0-25 in the US</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6 out of 10 Americans identify as a sports fan, meaning over half the population is a fan of a sport</a:t>
            </a:r>
            <a:endParaRPr dirty="0"/>
          </a:p>
          <a:p>
            <a:pPr marL="457200" lvl="0" indent="0" algn="l" rtl="0">
              <a:lnSpc>
                <a:spcPct val="115000"/>
              </a:lnSpc>
              <a:spcBef>
                <a:spcPts val="0"/>
              </a:spcBef>
              <a:spcAft>
                <a:spcPts val="0"/>
              </a:spcAft>
              <a:buSzPts val="1800"/>
              <a:buNone/>
            </a:pPr>
            <a:endParaRPr dirty="0"/>
          </a:p>
          <a:p>
            <a:pPr marL="457200" lvl="0" indent="-342900" algn="l" rtl="0">
              <a:lnSpc>
                <a:spcPct val="115000"/>
              </a:lnSpc>
              <a:spcBef>
                <a:spcPts val="0"/>
              </a:spcBef>
              <a:spcAft>
                <a:spcPts val="0"/>
              </a:spcAft>
              <a:buSzPts val="1800"/>
              <a:buChar char="●"/>
            </a:pPr>
            <a:r>
              <a:rPr lang="en"/>
              <a:t>Taking these numbers you can say there are 33 million males in the US ages 0-25 that are a fan of sports</a:t>
            </a:r>
            <a:endParaRP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1141"/>
        <p:cNvGrpSpPr/>
        <p:nvPr/>
      </p:nvGrpSpPr>
      <p:grpSpPr>
        <a:xfrm>
          <a:off x="0" y="0"/>
          <a:ext cx="0" cy="0"/>
          <a:chOff x="0" y="0"/>
          <a:chExt cx="0" cy="0"/>
        </a:xfrm>
      </p:grpSpPr>
      <p:sp>
        <p:nvSpPr>
          <p:cNvPr id="1142" name="Google Shape;1142;p18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Wrestling Demographics Analysis</a:t>
            </a:r>
            <a:endParaRPr dirty="0"/>
          </a:p>
        </p:txBody>
      </p:sp>
      <p:sp>
        <p:nvSpPr>
          <p:cNvPr id="1143" name="Google Shape;1143;p182"/>
          <p:cNvSpPr txBox="1">
            <a:spLocks noGrp="1"/>
          </p:cNvSpPr>
          <p:nvPr>
            <p:ph type="body" idx="1"/>
          </p:nvPr>
        </p:nvSpPr>
        <p:spPr>
          <a:xfrm>
            <a:off x="0" y="1313750"/>
            <a:ext cx="9144000" cy="3755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dirty="0"/>
          </a:p>
        </p:txBody>
      </p:sp>
      <p:pic>
        <p:nvPicPr>
          <p:cNvPr id="1144" name="Google Shape;1144;p182"/>
          <p:cNvPicPr preferRelativeResize="0"/>
          <p:nvPr/>
        </p:nvPicPr>
        <p:blipFill rotWithShape="1">
          <a:blip r:embed="rId3">
            <a:alphaModFix/>
          </a:blip>
          <a:srcRect/>
          <a:stretch/>
        </p:blipFill>
        <p:spPr>
          <a:xfrm>
            <a:off x="0" y="1017737"/>
            <a:ext cx="9143999" cy="2014175"/>
          </a:xfrm>
          <a:prstGeom prst="rect">
            <a:avLst/>
          </a:prstGeom>
          <a:noFill/>
          <a:ln>
            <a:noFill/>
          </a:ln>
        </p:spPr>
      </p:pic>
      <p:pic>
        <p:nvPicPr>
          <p:cNvPr id="1145" name="Google Shape;1145;p182"/>
          <p:cNvPicPr preferRelativeResize="0"/>
          <p:nvPr/>
        </p:nvPicPr>
        <p:blipFill rotWithShape="1">
          <a:blip r:embed="rId4">
            <a:alphaModFix/>
          </a:blip>
          <a:srcRect/>
          <a:stretch/>
        </p:blipFill>
        <p:spPr>
          <a:xfrm>
            <a:off x="0" y="3031924"/>
            <a:ext cx="6991350" cy="2014200"/>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1149"/>
        <p:cNvGrpSpPr/>
        <p:nvPr/>
      </p:nvGrpSpPr>
      <p:grpSpPr>
        <a:xfrm>
          <a:off x="0" y="0"/>
          <a:ext cx="0" cy="0"/>
          <a:chOff x="0" y="0"/>
          <a:chExt cx="0" cy="0"/>
        </a:xfrm>
      </p:grpSpPr>
      <p:sp>
        <p:nvSpPr>
          <p:cNvPr id="1150" name="Google Shape;1150;p183"/>
          <p:cNvSpPr txBox="1">
            <a:spLocks noGrp="1"/>
          </p:cNvSpPr>
          <p:nvPr>
            <p:ph type="title"/>
          </p:nvPr>
        </p:nvSpPr>
        <p:spPr>
          <a:xfrm>
            <a:off x="311700" y="296300"/>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800"/>
              </a:spcBef>
              <a:spcAft>
                <a:spcPts val="600"/>
              </a:spcAft>
              <a:buClr>
                <a:schemeClr val="dk1"/>
              </a:buClr>
              <a:buSzPts val="1100"/>
              <a:buFont typeface="Arial"/>
              <a:buNone/>
            </a:pPr>
            <a:r>
              <a:rPr lang="en" sz="2400">
                <a:latin typeface="Georgia"/>
                <a:ea typeface="Georgia"/>
                <a:cs typeface="Georgia"/>
                <a:sym typeface="Georgia"/>
              </a:rPr>
              <a:t>USA Population and Statistics</a:t>
            </a:r>
            <a:endParaRPr dirty="0"/>
          </a:p>
        </p:txBody>
      </p:sp>
      <p:sp>
        <p:nvSpPr>
          <p:cNvPr id="1151" name="Google Shape;1151;p18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dirty="0"/>
          </a:p>
        </p:txBody>
      </p:sp>
      <p:pic>
        <p:nvPicPr>
          <p:cNvPr id="1152" name="Google Shape;1152;p183"/>
          <p:cNvPicPr preferRelativeResize="0"/>
          <p:nvPr/>
        </p:nvPicPr>
        <p:blipFill rotWithShape="1">
          <a:blip r:embed="rId3">
            <a:alphaModFix/>
          </a:blip>
          <a:srcRect/>
          <a:stretch/>
        </p:blipFill>
        <p:spPr>
          <a:xfrm>
            <a:off x="0" y="1147967"/>
            <a:ext cx="9144001" cy="3425417"/>
          </a:xfrm>
          <a:prstGeom prst="rect">
            <a:avLst/>
          </a:prstGeom>
          <a:noFill/>
          <a:ln>
            <a:noFill/>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1156"/>
        <p:cNvGrpSpPr/>
        <p:nvPr/>
      </p:nvGrpSpPr>
      <p:grpSpPr>
        <a:xfrm>
          <a:off x="0" y="0"/>
          <a:ext cx="0" cy="0"/>
          <a:chOff x="0" y="0"/>
          <a:chExt cx="0" cy="0"/>
        </a:xfrm>
      </p:grpSpPr>
      <p:sp>
        <p:nvSpPr>
          <p:cNvPr id="1157" name="Google Shape;1157;p18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dirty="0"/>
          </a:p>
        </p:txBody>
      </p:sp>
      <p:sp>
        <p:nvSpPr>
          <p:cNvPr id="1158" name="Google Shape;1158;p18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endParaRPr dirty="0"/>
          </a:p>
        </p:txBody>
      </p:sp>
      <p:pic>
        <p:nvPicPr>
          <p:cNvPr id="1159" name="Google Shape;1159;p184"/>
          <p:cNvPicPr preferRelativeResize="0"/>
          <p:nvPr/>
        </p:nvPicPr>
        <p:blipFill rotWithShape="1">
          <a:blip r:embed="rId3">
            <a:alphaModFix/>
          </a:blip>
          <a:srcRect/>
          <a:stretch/>
        </p:blipFill>
        <p:spPr>
          <a:xfrm>
            <a:off x="0" y="0"/>
            <a:ext cx="9130473" cy="5143500"/>
          </a:xfrm>
          <a:prstGeom prst="rect">
            <a:avLst/>
          </a:prstGeom>
          <a:noFill/>
          <a:ln>
            <a:noFill/>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1163"/>
        <p:cNvGrpSpPr/>
        <p:nvPr/>
      </p:nvGrpSpPr>
      <p:grpSpPr>
        <a:xfrm>
          <a:off x="0" y="0"/>
          <a:ext cx="0" cy="0"/>
          <a:chOff x="0" y="0"/>
          <a:chExt cx="0" cy="0"/>
        </a:xfrm>
      </p:grpSpPr>
      <p:sp>
        <p:nvSpPr>
          <p:cNvPr id="1164" name="Google Shape;1164;p18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Wrestling programs after school</a:t>
            </a:r>
            <a:endParaRPr dirty="0"/>
          </a:p>
        </p:txBody>
      </p:sp>
      <p:sp>
        <p:nvSpPr>
          <p:cNvPr id="1165" name="Google Shape;1165;p185"/>
          <p:cNvSpPr txBox="1">
            <a:spLocks noGrp="1"/>
          </p:cNvSpPr>
          <p:nvPr>
            <p:ph type="body" idx="1"/>
          </p:nvPr>
        </p:nvSpPr>
        <p:spPr>
          <a:xfrm>
            <a:off x="311700" y="1152475"/>
            <a:ext cx="8520600" cy="37215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USA Wrestling has many programs across the country for everyone. </a:t>
            </a:r>
            <a:endParaRPr dirty="0"/>
          </a:p>
          <a:p>
            <a:pPr marL="457200" lvl="0" indent="-342900" algn="l" rtl="0">
              <a:lnSpc>
                <a:spcPct val="150000"/>
              </a:lnSpc>
              <a:spcBef>
                <a:spcPts val="0"/>
              </a:spcBef>
              <a:spcAft>
                <a:spcPts val="0"/>
              </a:spcAft>
              <a:buSzPts val="1800"/>
              <a:buChar char="●"/>
            </a:pPr>
            <a:r>
              <a:rPr lang="en"/>
              <a:t>Their website allows anyone looking to wrestle to search their zip code and find clubs within a certain mile radius from their zip code.</a:t>
            </a:r>
            <a:endParaRPr dirty="0"/>
          </a:p>
          <a:p>
            <a:pPr marL="457200" lvl="0" indent="-342900" algn="l" rtl="0">
              <a:lnSpc>
                <a:spcPct val="150000"/>
              </a:lnSpc>
              <a:spcBef>
                <a:spcPts val="0"/>
              </a:spcBef>
              <a:spcAft>
                <a:spcPts val="0"/>
              </a:spcAft>
              <a:buSzPts val="1800"/>
              <a:buChar char="●"/>
            </a:pPr>
            <a:r>
              <a:rPr lang="en"/>
              <a:t>This keeps wrestlers easily involved in the sport recreationally after school with a simple and quick search.</a:t>
            </a:r>
            <a:endParaRPr dirty="0"/>
          </a:p>
          <a:p>
            <a:pPr marL="457200" lvl="0" indent="-342900" algn="l" rtl="0">
              <a:lnSpc>
                <a:spcPct val="150000"/>
              </a:lnSpc>
              <a:spcBef>
                <a:spcPts val="0"/>
              </a:spcBef>
              <a:spcAft>
                <a:spcPts val="0"/>
              </a:spcAft>
              <a:buSzPts val="1800"/>
              <a:buChar char="●"/>
            </a:pPr>
            <a:r>
              <a:rPr lang="en"/>
              <a:t>There are 4,400 wrestling clubs and 2,100 local, state, regional, and national competitions. (Source: </a:t>
            </a:r>
            <a:r>
              <a:rPr lang="en" sz="1400" u="sng">
                <a:solidFill>
                  <a:schemeClr val="hlink"/>
                </a:solidFill>
                <a:hlinkClick r:id="rId3"/>
              </a:rPr>
              <a:t>https://www.teamusa.org/USA-Wrestling/Membership/Benefits-of-Membership</a:t>
            </a:r>
            <a:r>
              <a:rPr lang="en" sz="1400"/>
              <a:t>)</a:t>
            </a:r>
            <a:endParaRPr sz="1400" dirty="0"/>
          </a:p>
          <a:p>
            <a:pPr marL="0" lvl="0" indent="0" algn="l" rtl="0">
              <a:lnSpc>
                <a:spcPct val="150000"/>
              </a:lnSpc>
              <a:spcBef>
                <a:spcPts val="0"/>
              </a:spcBef>
              <a:spcAft>
                <a:spcPts val="0"/>
              </a:spcAft>
              <a:buSzPts val="1800"/>
              <a:buNone/>
            </a:pPr>
            <a:endParaRPr dirty="0"/>
          </a:p>
          <a:p>
            <a:pPr marL="0" lvl="0" indent="457200" algn="l" rtl="0">
              <a:lnSpc>
                <a:spcPct val="150000"/>
              </a:lnSpc>
              <a:spcBef>
                <a:spcPts val="0"/>
              </a:spcBef>
              <a:spcAft>
                <a:spcPts val="0"/>
              </a:spcAft>
              <a:buSzPts val="1800"/>
              <a:buNone/>
            </a:pPr>
            <a:r>
              <a:rPr lang="en"/>
              <a:t>Source: </a:t>
            </a:r>
            <a:r>
              <a:rPr lang="en" sz="1400" u="sng">
                <a:solidFill>
                  <a:schemeClr val="hlink"/>
                </a:solidFill>
                <a:hlinkClick r:id="rId4"/>
              </a:rPr>
              <a:t>https://www.teamusa.org/usa-wrestling/membership/find-a-club</a:t>
            </a:r>
            <a:endParaRPr sz="14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2106</TotalTime>
  <Words>18143</Words>
  <Application>Microsoft Office PowerPoint</Application>
  <PresentationFormat>On-screen Show (16:9)</PresentationFormat>
  <Paragraphs>1221</Paragraphs>
  <Slides>142</Slides>
  <Notes>142</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142</vt:i4>
      </vt:variant>
    </vt:vector>
  </HeadingPairs>
  <TitlesOfParts>
    <vt:vector size="160" baseType="lpstr">
      <vt:lpstr>Oswald</vt:lpstr>
      <vt:lpstr>Noto Sans Symbols</vt:lpstr>
      <vt:lpstr>Lato</vt:lpstr>
      <vt:lpstr>Georgia</vt:lpstr>
      <vt:lpstr>Arial</vt:lpstr>
      <vt:lpstr>Roboto</vt:lpstr>
      <vt:lpstr>Calibri</vt:lpstr>
      <vt:lpstr>Times New Roman</vt:lpstr>
      <vt:lpstr>Montserrat</vt:lpstr>
      <vt:lpstr>Impact</vt:lpstr>
      <vt:lpstr>Playfair Display</vt:lpstr>
      <vt:lpstr>Simple Light</vt:lpstr>
      <vt:lpstr>Simple Light</vt:lpstr>
      <vt:lpstr>Office Theme</vt:lpstr>
      <vt:lpstr>Simple Light</vt:lpstr>
      <vt:lpstr>Office Theme</vt:lpstr>
      <vt:lpstr>Pop</vt:lpstr>
      <vt:lpstr>Office Theme</vt:lpstr>
      <vt:lpstr>Marketing US wrestling 2020</vt:lpstr>
      <vt:lpstr>Abstract</vt:lpstr>
      <vt:lpstr>Mission Statement</vt:lpstr>
      <vt:lpstr>Executive Summary</vt:lpstr>
      <vt:lpstr>Executive Summary</vt:lpstr>
      <vt:lpstr>Executive Summary</vt:lpstr>
      <vt:lpstr>PowerPoint Presentation</vt:lpstr>
      <vt:lpstr>Executive Summary: Revenue and Spending</vt:lpstr>
      <vt:lpstr>Executive Summary</vt:lpstr>
      <vt:lpstr>Executive Summary</vt:lpstr>
      <vt:lpstr>Executive Summary</vt:lpstr>
      <vt:lpstr>Executive Summary</vt:lpstr>
      <vt:lpstr>Executive Summary</vt:lpstr>
      <vt:lpstr>Executive Summary</vt:lpstr>
      <vt:lpstr>Executive Summary</vt:lpstr>
      <vt:lpstr>PowerPoint Presentation</vt:lpstr>
      <vt:lpstr>Medal Share % Percentage of Medals won by the USA Wrestling at the Summer Olympics from the total number of medals available to win </vt:lpstr>
      <vt:lpstr>USA Wrestling Medal Count </vt:lpstr>
      <vt:lpstr>USA Wrestling Medal Count</vt:lpstr>
      <vt:lpstr>Introduction: Elite and mass participation</vt:lpstr>
      <vt:lpstr>Sport Participation vs US Population </vt:lpstr>
      <vt:lpstr>USA Wrestling Association (2019) USA Wrestling Membership Reports. Received in email by Shonne Vest on September 9, 2019 </vt:lpstr>
      <vt:lpstr>Population/Participation</vt:lpstr>
      <vt:lpstr>PowerPoint Presentation</vt:lpstr>
      <vt:lpstr>High performance membership  </vt:lpstr>
      <vt:lpstr>PowerPoint Presentation</vt:lpstr>
      <vt:lpstr>PowerPoint Presentation</vt:lpstr>
      <vt:lpstr>2018 Elite vs Mass Spending</vt:lpstr>
      <vt:lpstr>PowerPoint Presentation</vt:lpstr>
      <vt:lpstr>2018 Schedule of Program Services Spending </vt:lpstr>
      <vt:lpstr>2018 General and Administrative Spending </vt:lpstr>
      <vt:lpstr>Membership Spending</vt:lpstr>
      <vt:lpstr>Mass Vs Elite (2018)</vt:lpstr>
      <vt:lpstr>USA Wrestling Sponsors/Sponsor Revenue:</vt:lpstr>
      <vt:lpstr>Sponsorship Revenue Data/Projections</vt:lpstr>
      <vt:lpstr>Survey of US wrestling coaches and administrators</vt:lpstr>
      <vt:lpstr>Theoretical framework – global model for integrated high performance and mass sport development</vt:lpstr>
      <vt:lpstr>Methodology </vt:lpstr>
      <vt:lpstr>About Survey Participants </vt:lpstr>
      <vt:lpstr>PowerPoint Presentation</vt:lpstr>
      <vt:lpstr>Element 1: Coach Open Responses</vt:lpstr>
      <vt:lpstr>Element 1. Talent Search and Development Statement 3: Sufficient resources (coaching, facilities, equipment, cash, etc.) are available collectively from various supporting organizations for all young talented wrestlers to progress through all developmental stages. </vt:lpstr>
      <vt:lpstr>PowerPoint Presentation</vt:lpstr>
      <vt:lpstr>Element 2: Coach Open Responses</vt:lpstr>
      <vt:lpstr>Element 2. Advanced Athlete Report Statement 1: Athletes, including wrestlers, are supported at places of work similar to those at companies such as Hilton or the US Army where they are given paid time to train and compete. </vt:lpstr>
      <vt:lpstr>PowerPoint Presentation</vt:lpstr>
      <vt:lpstr>Element 3: Coach Open Responses</vt:lpstr>
      <vt:lpstr>PowerPoint Presentation</vt:lpstr>
      <vt:lpstr>PowerPoint Presentation</vt:lpstr>
      <vt:lpstr>Element 4: Coach Open Responses</vt:lpstr>
      <vt:lpstr>Element 4. Competition system Statement 6: Event sponsorship incomes are used to develop competitions for all participation levels.  </vt:lpstr>
      <vt:lpstr>PowerPoint Presentation</vt:lpstr>
      <vt:lpstr>Element 5: Coach Open Responses</vt:lpstr>
      <vt:lpstr>Element 5. Intellectual Services  Statement 4: Research results are well communicated to coaches (e.g., by research institutes, universities, USAW) </vt:lpstr>
      <vt:lpstr>PowerPoint Presentation</vt:lpstr>
      <vt:lpstr>Element 6: Coach Open Responses</vt:lpstr>
      <vt:lpstr>Element 6: Coach Open Responses Continued… </vt:lpstr>
      <vt:lpstr>Element 6. Partnerships with Supporting Agencies Statement 1: Support for wrestling development is adequate from various levels of government. </vt:lpstr>
      <vt:lpstr>PowerPoint Presentation</vt:lpstr>
      <vt:lpstr>Element 7: Coach Open Responses</vt:lpstr>
      <vt:lpstr>Element 7.  Balanced and Integrated Funding and Structures of Mass and Elite Sport Statement 5: Specialized sport schools similar to IMG academies are available and affordable to all talented wrestlers. </vt:lpstr>
      <vt:lpstr>Conclusions to consider</vt:lpstr>
      <vt:lpstr>Conclusions to consider</vt:lpstr>
      <vt:lpstr>Conclusions to consider</vt:lpstr>
      <vt:lpstr>Conclusions to consider</vt:lpstr>
      <vt:lpstr>Conclusions from Survey</vt:lpstr>
      <vt:lpstr>Conclusion: Micro level</vt:lpstr>
      <vt:lpstr>Conclusion: Macro level</vt:lpstr>
      <vt:lpstr>Conclusion: Meso level</vt:lpstr>
      <vt:lpstr>Key takeaways from survey results – Product &amp; Place</vt:lpstr>
      <vt:lpstr>PowerPoint Presentation</vt:lpstr>
      <vt:lpstr>Key takeaways from survey results – Product &amp; Place</vt:lpstr>
      <vt:lpstr>Key takeaways from survey results – Product &amp; Place</vt:lpstr>
      <vt:lpstr>SWOT ANALYSIS </vt:lpstr>
      <vt:lpstr>Strengths</vt:lpstr>
      <vt:lpstr>PowerPoint Presentation</vt:lpstr>
      <vt:lpstr>Weakness</vt:lpstr>
      <vt:lpstr>PowerPoint Presentation</vt:lpstr>
      <vt:lpstr>Opportunities</vt:lpstr>
      <vt:lpstr>PowerPoint Presentation</vt:lpstr>
      <vt:lpstr>Threats</vt:lpstr>
      <vt:lpstr>References </vt:lpstr>
      <vt:lpstr>Bay State Games</vt:lpstr>
      <vt:lpstr>Bay State Games Divisions</vt:lpstr>
      <vt:lpstr>                     Bay State Games Sponsors</vt:lpstr>
      <vt:lpstr>State Games Of America</vt:lpstr>
      <vt:lpstr>State Games Wrestling Divisions / Eligibility </vt:lpstr>
      <vt:lpstr>              State Games Sponsorships / Partners</vt:lpstr>
      <vt:lpstr>                           State Games Partners</vt:lpstr>
      <vt:lpstr>Empire State Summer Games</vt:lpstr>
      <vt:lpstr>                                    Sources</vt:lpstr>
      <vt:lpstr>Product and Place USA Wrestling</vt:lpstr>
      <vt:lpstr>USAW Target Audience</vt:lpstr>
      <vt:lpstr>Methods of Reaching Target Audience</vt:lpstr>
      <vt:lpstr>Wrestling Demographics Analysis</vt:lpstr>
      <vt:lpstr>Wrestling Demographics Analysis</vt:lpstr>
      <vt:lpstr>USA Population and Statistics</vt:lpstr>
      <vt:lpstr>PowerPoint Presentation</vt:lpstr>
      <vt:lpstr>Wrestling programs after school</vt:lpstr>
      <vt:lpstr>USAW Membership benefits</vt:lpstr>
      <vt:lpstr>Improving the USA Wrestling product</vt:lpstr>
      <vt:lpstr>Improving The USA Wrestling Product cont.</vt:lpstr>
      <vt:lpstr>Improving the USA Wrestling product cont.</vt:lpstr>
      <vt:lpstr>Improving the USA Wrestling Product cont.</vt:lpstr>
      <vt:lpstr>Sources</vt:lpstr>
      <vt:lpstr>2018 Schedule of Program Services Spending </vt:lpstr>
      <vt:lpstr>2018 General and Administrative Spending </vt:lpstr>
      <vt:lpstr>USA Wrestling Suppliers</vt:lpstr>
      <vt:lpstr>Sponsorship Revenue Data/Projections</vt:lpstr>
      <vt:lpstr>Price</vt:lpstr>
      <vt:lpstr>Membership Spending</vt:lpstr>
      <vt:lpstr>PowerPoint Presentation</vt:lpstr>
      <vt:lpstr>      Costs for USA Wrestling </vt:lpstr>
      <vt:lpstr>USA Wrestling Memberships</vt:lpstr>
      <vt:lpstr>Benefits of Memberships </vt:lpstr>
      <vt:lpstr>Improving US Wrestling Memberships</vt:lpstr>
      <vt:lpstr>Ways to help bring in funds</vt:lpstr>
      <vt:lpstr>Improving the US Wrestling Price</vt:lpstr>
      <vt:lpstr>  Improving the US Wrestling Price Cont.</vt:lpstr>
      <vt:lpstr>    USA Wrestling Participation</vt:lpstr>
      <vt:lpstr>     What this means for USAW Price?</vt:lpstr>
      <vt:lpstr>How can we improve Participation and Improve Performance?</vt:lpstr>
      <vt:lpstr>No Missed Meals </vt:lpstr>
      <vt:lpstr>No Missed Meals Clubs</vt:lpstr>
      <vt:lpstr>No Missed Meals Clubs</vt:lpstr>
      <vt:lpstr>Marine Week Detriot</vt:lpstr>
      <vt:lpstr>Marine Week Detriot</vt:lpstr>
      <vt:lpstr>Work Cited</vt:lpstr>
      <vt:lpstr>PowerPoint Presentation</vt:lpstr>
      <vt:lpstr>PowerPoint Presentation</vt:lpstr>
      <vt:lpstr>Promotion of Wrestling </vt:lpstr>
      <vt:lpstr>Posters, Influencers and Contests</vt:lpstr>
      <vt:lpstr>Promoting Wrestling on and off the mat</vt:lpstr>
      <vt:lpstr>Benefits of a membership</vt:lpstr>
      <vt:lpstr>PowerPoint Presentation</vt:lpstr>
      <vt:lpstr>PowerPoint Presentation</vt:lpstr>
      <vt:lpstr>LIFE LESSONS START ON THE MAT. </vt:lpstr>
      <vt:lpstr>Benefits:</vt:lpstr>
      <vt:lpstr>THE FACTS: Why is this an exemplary practice?</vt:lpstr>
      <vt:lpstr>THE FACTS: Why is this an exemplary practice? Continued. </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USA Wrestling Marketing Plan 2020</dc:title>
  <dc:creator>Peter Smolianov</dc:creator>
  <cp:lastModifiedBy>Peter Smolianov</cp:lastModifiedBy>
  <cp:revision>10</cp:revision>
  <dcterms:modified xsi:type="dcterms:W3CDTF">2020-05-02T15:24:01Z</dcterms:modified>
</cp:coreProperties>
</file>