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275" r:id="rId2"/>
    <p:sldId id="304" r:id="rId3"/>
    <p:sldId id="295" r:id="rId4"/>
    <p:sldId id="294" r:id="rId5"/>
    <p:sldId id="271" r:id="rId6"/>
    <p:sldId id="270" r:id="rId7"/>
    <p:sldId id="320" r:id="rId8"/>
    <p:sldId id="318" r:id="rId9"/>
    <p:sldId id="272" r:id="rId10"/>
    <p:sldId id="286" r:id="rId11"/>
    <p:sldId id="292" r:id="rId12"/>
    <p:sldId id="287" r:id="rId13"/>
    <p:sldId id="285" r:id="rId14"/>
    <p:sldId id="290" r:id="rId15"/>
    <p:sldId id="276" r:id="rId16"/>
    <p:sldId id="258" r:id="rId17"/>
    <p:sldId id="305" r:id="rId18"/>
    <p:sldId id="301" r:id="rId19"/>
    <p:sldId id="316" r:id="rId20"/>
    <p:sldId id="309" r:id="rId21"/>
    <p:sldId id="312" r:id="rId22"/>
    <p:sldId id="291" r:id="rId23"/>
    <p:sldId id="279" r:id="rId24"/>
    <p:sldId id="314" r:id="rId25"/>
    <p:sldId id="315" r:id="rId26"/>
    <p:sldId id="306" r:id="rId27"/>
    <p:sldId id="296" r:id="rId28"/>
    <p:sldId id="266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6A1B"/>
    <a:srgbClr val="FF9300"/>
    <a:srgbClr val="FB8F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5" autoAdjust="0"/>
    <p:restoredTop sz="94662" autoAdjust="0"/>
  </p:normalViewPr>
  <p:slideViewPr>
    <p:cSldViewPr snapToGrid="0" snapToObjects="1">
      <p:cViewPr varScale="1">
        <p:scale>
          <a:sx n="90" d="100"/>
          <a:sy n="90" d="100"/>
        </p:scale>
        <p:origin x="-6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Night Shift Certification </c:v>
                </c:pt>
              </c:strCache>
            </c:strRef>
          </c:tx>
          <c:dLbls>
            <c:dLbl>
              <c:idx val="0"/>
              <c:layout>
                <c:manualLayout>
                  <c:x val="0.0952996845425867"/>
                  <c:y val="0.17511086238629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dirty="0"/>
                      <a:t>Ineligible Nurses
23%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0797730430754979"/>
                  <c:y val="-0.169559529048288"/>
                </c:manualLayout>
              </c:layout>
              <c:tx>
                <c:rich>
                  <a:bodyPr/>
                  <a:lstStyle/>
                  <a:p>
                    <a:pPr>
                      <a:defRPr sz="1800" b="1">
                        <a:latin typeface="+mj-lt"/>
                      </a:defRPr>
                    </a:pPr>
                    <a:r>
                      <a:rPr lang="en-US" b="1" dirty="0">
                        <a:latin typeface="+mj-lt"/>
                      </a:rPr>
                      <a:t>Eligible Nurses
56%</a:t>
                    </a:r>
                    <a:endParaRPr lang="en-US" dirty="0">
                      <a:latin typeface="+mj-lt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0.0453426563004546"/>
                  <c:y val="0.0889269038086676"/>
                </c:manualLayout>
              </c:layout>
              <c:tx>
                <c:rich>
                  <a:bodyPr/>
                  <a:lstStyle/>
                  <a:p>
                    <a:pPr>
                      <a:defRPr sz="1800" b="0"/>
                    </a:pPr>
                    <a:r>
                      <a:rPr lang="en-US" sz="1400" b="1" dirty="0">
                        <a:solidFill>
                          <a:schemeClr val="accent2"/>
                        </a:solidFill>
                        <a:latin typeface="+mj-lt"/>
                      </a:rPr>
                      <a:t>Certified Nurses
21%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Ineligible Nurses</c:v>
                </c:pt>
                <c:pt idx="1">
                  <c:v>Eligible Nurses</c:v>
                </c:pt>
                <c:pt idx="2">
                  <c:v>Certified Nurses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0.23</c:v>
                </c:pt>
                <c:pt idx="1">
                  <c:v>0.56</c:v>
                </c:pt>
                <c:pt idx="2">
                  <c:v>0.21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A707-D841-A754-7399F1C1AB1E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Night Shift PNAP</c:v>
                </c:pt>
              </c:strCache>
            </c:strRef>
          </c:tx>
          <c:dLbls>
            <c:dLbl>
              <c:idx val="0"/>
              <c:layout>
                <c:manualLayout>
                  <c:x val="0.0518490203259476"/>
                  <c:y val="0.0649847757787029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/>
                      <a:t>Ineligible Nurses
23%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33E-A843-9318-972CDD324DF4}"/>
                </c:ext>
              </c:extLst>
            </c:dLbl>
            <c:dLbl>
              <c:idx val="1"/>
              <c:layout>
                <c:manualLayout>
                  <c:x val="0.170327664347189"/>
                  <c:y val="-0.203197705890559"/>
                </c:manualLayout>
              </c:layout>
              <c:tx>
                <c:rich>
                  <a:bodyPr/>
                  <a:lstStyle/>
                  <a:p>
                    <a:pPr>
                      <a:defRPr sz="2000" b="1"/>
                    </a:pPr>
                    <a:r>
                      <a:rPr lang="en-US" sz="1800" dirty="0">
                        <a:latin typeface="+mj-lt"/>
                      </a:rPr>
                      <a:t>Eligible Nurses
71%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33E-A843-9318-972CDD324DF4}"/>
                </c:ext>
              </c:extLst>
            </c:dLbl>
            <c:dLbl>
              <c:idx val="2"/>
              <c:layout>
                <c:manualLayout>
                  <c:x val="-0.259080983336385"/>
                  <c:y val="0.137516488642295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>
                        <a:solidFill>
                          <a:srgbClr val="F96A1B"/>
                        </a:solidFill>
                        <a:latin typeface="+mj-lt"/>
                      </a:rPr>
                      <a:t>PNAP Nurses
6%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33E-A843-9318-972CDD324DF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lneligible Nurses</c:v>
                </c:pt>
                <c:pt idx="1">
                  <c:v>Eligible Nurses</c:v>
                </c:pt>
                <c:pt idx="2">
                  <c:v>PNAP Nurses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0.23</c:v>
                </c:pt>
                <c:pt idx="1">
                  <c:v>0.71</c:v>
                </c:pt>
                <c:pt idx="2">
                  <c:v>0.06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33E-A843-9318-972CDD324DF4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54B690-DAB7-C74D-9C78-8C1E8BD8398F}" type="datetimeFigureOut">
              <a:rPr lang="en-US" smtClean="0"/>
              <a:t>4/26/21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716B97-7558-F84B-999E-E842A191B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19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1" dirty="0">
              <a:solidFill>
                <a:srgbClr val="F96A1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16B97-7558-F84B-999E-E842A191BA9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7666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16B97-7558-F84B-999E-E842A191BA9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7671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16B97-7558-F84B-999E-E842A191BA9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6781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16B97-7558-F84B-999E-E842A191BA9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5030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16B97-7558-F84B-999E-E842A191BA9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280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16B97-7558-F84B-999E-E842A191BA9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9675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16B97-7558-F84B-999E-E842A191BA9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0068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16B97-7558-F84B-999E-E842A191BA9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6306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16B97-7558-F84B-999E-E842A191BA9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6117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16B97-7558-F84B-999E-E842A191BA9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4676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16B97-7558-F84B-999E-E842A191BA9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890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16B97-7558-F84B-999E-E842A191BA9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7163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16B97-7558-F84B-999E-E842A191BA9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571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16B97-7558-F84B-999E-E842A191BA9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6753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16B97-7558-F84B-999E-E842A191BA9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5841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16B97-7558-F84B-999E-E842A191BA9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055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16B97-7558-F84B-999E-E842A191BA9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1690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16B97-7558-F84B-999E-E842A191BA9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5300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16B97-7558-F84B-999E-E842A191BA9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607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16B97-7558-F84B-999E-E842A191BA9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8354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16B97-7558-F84B-999E-E842A191BA9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9209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16B97-7558-F84B-999E-E842A191BA9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138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16B97-7558-F84B-999E-E842A191BA9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837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16B97-7558-F84B-999E-E842A191BA9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9821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16B97-7558-F84B-999E-E842A191BA9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827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16B97-7558-F84B-999E-E842A191BA9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64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April 26,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April 26,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April 26,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April 26,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April 26,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April 26,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April 26, 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April 26,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April 26,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April 26,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April 26,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April 26,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ursingworld.org/globalassets/organizational-programs/magnet/magnet-" TargetMode="External"/><Relationship Id="rId4" Type="http://schemas.openxmlformats.org/officeDocument/2006/relationships/hyperlink" Target="https://journals.lww.com/nursingmanagement/Fulltext/2006/05000/Nursing_in_the_dark__Leadership_support_for_night.10.aspx" TargetMode="External"/><Relationship Id="rId5" Type="http://schemas.openxmlformats.org/officeDocument/2006/relationships/hyperlink" Target="https://www.semanticscholar.org/paper/The-middle-range-theory-of-nursing-intellectual-Covell/22084091e14fcad130fbb1ab28255ca77276c34f/figure/0" TargetMode="External"/><Relationship Id="rId6" Type="http://schemas.openxmlformats.org/officeDocument/2006/relationships/hyperlink" Target="https://doi.org/10.4037/ccn2018748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070" y="115949"/>
            <a:ext cx="4990162" cy="2932051"/>
          </a:xfrm>
        </p:spPr>
        <p:txBody>
          <a:bodyPr/>
          <a:lstStyle/>
          <a:p>
            <a:r>
              <a:rPr lang="en-US" sz="3600" i="1" dirty="0">
                <a:solidFill>
                  <a:schemeClr val="tx1"/>
                </a:solidFill>
              </a:rPr>
              <a:t>night shift nurse education Forum</a:t>
            </a:r>
            <a:r>
              <a:rPr lang="en-US" sz="3600" dirty="0">
                <a:solidFill>
                  <a:schemeClr val="tx1"/>
                </a:solidFill>
              </a:rPr>
              <a:t>: </a:t>
            </a:r>
            <a:r>
              <a:rPr lang="en-US" sz="3200" dirty="0">
                <a:solidFill>
                  <a:schemeClr val="bg1"/>
                </a:solidFill>
              </a:rPr>
              <a:t>Retention through  engagement and empowerment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15701" y="3281266"/>
            <a:ext cx="4891212" cy="603038"/>
          </a:xfrm>
        </p:spPr>
        <p:txBody>
          <a:bodyPr>
            <a:noAutofit/>
          </a:bodyPr>
          <a:lstStyle/>
          <a:p>
            <a:pPr algn="r"/>
            <a:r>
              <a:rPr lang="en-US" sz="1600" dirty="0">
                <a:solidFill>
                  <a:srgbClr val="000000"/>
                </a:solidFill>
              </a:rPr>
              <a:t>KRISTEN RICHARDS, BSN, RN, CCRN, (MSN ‘21)</a:t>
            </a:r>
          </a:p>
          <a:p>
            <a:pPr algn="r"/>
            <a:r>
              <a:rPr lang="en-US" sz="1600" dirty="0">
                <a:solidFill>
                  <a:srgbClr val="000000"/>
                </a:solidFill>
              </a:rPr>
              <a:t>RACHEL SORRENTINO, BSN, RN, CCRN-K, (MSN ‘21)</a:t>
            </a: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39" b="6339"/>
          <a:stretch>
            <a:fillRect/>
          </a:stretch>
        </p:blipFill>
        <p:spPr bwMode="auto">
          <a:xfrm>
            <a:off x="3466174" y="4017573"/>
            <a:ext cx="2116655" cy="200702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5810" y="4017573"/>
            <a:ext cx="2111103" cy="200702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339174" y="6024602"/>
            <a:ext cx="5804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    Winchester Hospital BILH                            </a:t>
            </a:r>
            <a:r>
              <a:rPr lang="en-US" sz="1400" b="1" dirty="0" smtClean="0"/>
              <a:t>Salem </a:t>
            </a:r>
            <a:r>
              <a:rPr lang="en-US" sz="1400" b="1" dirty="0"/>
              <a:t>State University </a:t>
            </a:r>
          </a:p>
        </p:txBody>
      </p:sp>
    </p:spTree>
    <p:extLst>
      <p:ext uri="{BB962C8B-B14F-4D97-AF65-F5344CB8AC3E}">
        <p14:creationId xmlns:p14="http://schemas.microsoft.com/office/powerpoint/2010/main" val="4292213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9333"/>
            <a:ext cx="9143999" cy="745067"/>
          </a:xfrm>
        </p:spPr>
        <p:txBody>
          <a:bodyPr/>
          <a:lstStyle/>
          <a:p>
            <a:pPr algn="ctr"/>
            <a:r>
              <a:rPr lang="en-US" b="1" dirty="0"/>
              <a:t>nursing intellectual capital Theory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39890" y="914400"/>
            <a:ext cx="812381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“Nursing </a:t>
            </a:r>
            <a:r>
              <a:rPr lang="en-US" sz="2000" b="1" i="1" dirty="0">
                <a:solidFill>
                  <a:srgbClr val="FF6600"/>
                </a:solidFill>
                <a:latin typeface="+mj-lt"/>
              </a:rPr>
              <a:t>human capital</a:t>
            </a:r>
            <a:r>
              <a:rPr lang="en-US" sz="2000" dirty="0">
                <a:solidFill>
                  <a:srgbClr val="FF6600"/>
                </a:solidFill>
                <a:latin typeface="+mj-lt"/>
              </a:rPr>
              <a:t> </a:t>
            </a:r>
            <a:r>
              <a:rPr lang="en-US" sz="2000" dirty="0"/>
              <a:t>operationalized as registered nurses’ knowledge, skills, and experience, is related to </a:t>
            </a:r>
            <a:r>
              <a:rPr lang="en-US" sz="2000" b="1" i="1" dirty="0">
                <a:solidFill>
                  <a:srgbClr val="FF6600"/>
                </a:solidFill>
                <a:latin typeface="+mj-lt"/>
              </a:rPr>
              <a:t>patient outcomes </a:t>
            </a:r>
            <a:r>
              <a:rPr lang="en-US" sz="2000" dirty="0"/>
              <a:t>associated with </a:t>
            </a:r>
            <a:r>
              <a:rPr lang="en-US" sz="2000" b="1" i="1" dirty="0">
                <a:solidFill>
                  <a:srgbClr val="FF6600"/>
                </a:solidFill>
                <a:latin typeface="+mj-lt"/>
              </a:rPr>
              <a:t>quality of patient care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/>
              <a:t>and organizational outcomes associated with </a:t>
            </a:r>
            <a:r>
              <a:rPr lang="en-US" sz="2000" b="1" i="1" dirty="0">
                <a:solidFill>
                  <a:srgbClr val="FF6600"/>
                </a:solidFill>
                <a:latin typeface="+mj-lt"/>
              </a:rPr>
              <a:t>registered nurse recruitment </a:t>
            </a:r>
            <a:r>
              <a:rPr lang="en-US" sz="2000" b="1" i="1" dirty="0" smtClean="0">
                <a:solidFill>
                  <a:srgbClr val="FF6600"/>
                </a:solidFill>
                <a:latin typeface="+mj-lt"/>
              </a:rPr>
              <a:t>and retention</a:t>
            </a:r>
            <a:r>
              <a:rPr lang="en-US" sz="2000" dirty="0"/>
              <a:t>.”                   </a:t>
            </a:r>
            <a:r>
              <a:rPr lang="en-US" dirty="0" smtClean="0"/>
              <a:t> </a:t>
            </a:r>
            <a:r>
              <a:rPr lang="en-US" sz="1400" dirty="0"/>
              <a:t>(Covell &amp; Souraya, 2013)</a:t>
            </a:r>
            <a:endParaRPr lang="en-US" sz="1200" dirty="0"/>
          </a:p>
          <a:p>
            <a:pPr>
              <a:buClr>
                <a:schemeClr val="accent2"/>
              </a:buClr>
            </a:pPr>
            <a:endParaRPr lang="en-US" dirty="0"/>
          </a:p>
          <a:p>
            <a:pPr marL="742950" lvl="1" indent="-28575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Nursing intellectual capital translates into nursing and organizational performance</a:t>
            </a:r>
          </a:p>
          <a:p>
            <a:pPr>
              <a:buClr>
                <a:schemeClr val="accent2"/>
              </a:buClr>
            </a:pPr>
            <a:endParaRPr lang="en-US" sz="1200" dirty="0"/>
          </a:p>
          <a:p>
            <a:pPr marL="1200150" lvl="2" indent="-285750">
              <a:buClr>
                <a:schemeClr val="accent2"/>
              </a:buClr>
              <a:buFont typeface="Wingdings" charset="2"/>
              <a:buChar char="§"/>
            </a:pPr>
            <a:r>
              <a:rPr lang="en-US" sz="2000" i="1" dirty="0">
                <a:solidFill>
                  <a:srgbClr val="F96A1B"/>
                </a:solidFill>
                <a:latin typeface="+mj-lt"/>
              </a:rPr>
              <a:t>Nursing performance </a:t>
            </a:r>
            <a:r>
              <a:rPr lang="en-US" sz="2000" dirty="0"/>
              <a:t>leads to improvements in </a:t>
            </a:r>
            <a:r>
              <a:rPr lang="en-US" sz="2000" i="1" dirty="0">
                <a:solidFill>
                  <a:srgbClr val="F96A1B"/>
                </a:solidFill>
                <a:latin typeface="+mj-lt"/>
              </a:rPr>
              <a:t>patient </a:t>
            </a:r>
            <a:r>
              <a:rPr lang="en-US" sz="2000" i="1" dirty="0" smtClean="0">
                <a:solidFill>
                  <a:srgbClr val="F96A1B"/>
                </a:solidFill>
                <a:latin typeface="+mj-lt"/>
              </a:rPr>
              <a:t>outcomes</a:t>
            </a:r>
          </a:p>
          <a:p>
            <a:pPr lvl="2">
              <a:buClr>
                <a:schemeClr val="accent2"/>
              </a:buClr>
            </a:pPr>
            <a:endParaRPr lang="en-US" sz="1200" dirty="0"/>
          </a:p>
          <a:p>
            <a:pPr marL="1200150" lvl="2" indent="-285750">
              <a:buClr>
                <a:schemeClr val="accent2"/>
              </a:buClr>
              <a:buFont typeface="Wingdings" charset="2"/>
              <a:buChar char="§"/>
            </a:pPr>
            <a:r>
              <a:rPr lang="en-US" sz="2000" i="1" dirty="0">
                <a:solidFill>
                  <a:srgbClr val="FA6A1B"/>
                </a:solidFill>
                <a:latin typeface="+mj-lt"/>
              </a:rPr>
              <a:t>Organizational performance </a:t>
            </a:r>
            <a:r>
              <a:rPr lang="en-US" sz="2000" dirty="0"/>
              <a:t>leads to cost related outcomes associated with </a:t>
            </a:r>
            <a:r>
              <a:rPr lang="en-US" sz="2000" i="1" dirty="0">
                <a:solidFill>
                  <a:srgbClr val="FA6A1B"/>
                </a:solidFill>
                <a:latin typeface="+mj-lt"/>
              </a:rPr>
              <a:t>recruitment </a:t>
            </a:r>
            <a:r>
              <a:rPr lang="en-US" sz="2000" dirty="0"/>
              <a:t>and </a:t>
            </a:r>
            <a:r>
              <a:rPr lang="en-US" sz="2000" i="1" dirty="0">
                <a:solidFill>
                  <a:srgbClr val="FA6A1B"/>
                </a:solidFill>
                <a:latin typeface="+mj-lt"/>
              </a:rPr>
              <a:t>retention</a:t>
            </a:r>
            <a:r>
              <a:rPr lang="en-US" sz="2000" dirty="0"/>
              <a:t> of knowledgeable and experienced registered </a:t>
            </a:r>
            <a:r>
              <a:rPr lang="en-US" sz="2000" dirty="0" smtClean="0"/>
              <a:t>nurses                  </a:t>
            </a:r>
            <a:r>
              <a:rPr lang="en-US" sz="1400" dirty="0" smtClean="0"/>
              <a:t>(</a:t>
            </a:r>
            <a:r>
              <a:rPr lang="en-US" sz="1400" dirty="0"/>
              <a:t>Covell &amp; Souraya, 2013)</a:t>
            </a:r>
          </a:p>
          <a:p>
            <a:pPr marL="1200150" lvl="2" indent="-285750">
              <a:buClr>
                <a:schemeClr val="accent2"/>
              </a:buClr>
              <a:buFont typeface="Wingdings" charset="2"/>
              <a:buChar char="§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49336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760"/>
            <a:ext cx="9144000" cy="548640"/>
          </a:xfrm>
        </p:spPr>
        <p:txBody>
          <a:bodyPr/>
          <a:lstStyle/>
          <a:p>
            <a:pPr algn="ctr"/>
            <a:r>
              <a:rPr lang="en-US" b="1" dirty="0"/>
              <a:t>nursing intellectual capital Theory </a:t>
            </a:r>
            <a:endParaRPr lang="en-US" dirty="0"/>
          </a:p>
        </p:txBody>
      </p:sp>
      <p:pic>
        <p:nvPicPr>
          <p:cNvPr id="3" name="Picture 2" descr="Screen Shot 2021-03-22 at 4.26.1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1036547"/>
            <a:ext cx="7277100" cy="353302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795284" y="3244334"/>
            <a:ext cx="5348715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1400" dirty="0"/>
              <a:t>                                                                                            (Covell, 2008)</a:t>
            </a:r>
          </a:p>
        </p:txBody>
      </p:sp>
      <p:sp>
        <p:nvSpPr>
          <p:cNvPr id="7" name="Donut 6">
            <a:extLst>
              <a:ext uri="{FF2B5EF4-FFF2-40B4-BE49-F238E27FC236}">
                <a16:creationId xmlns:a16="http://schemas.microsoft.com/office/drawing/2014/main" xmlns="" id="{35701819-111F-4845-930E-B56CB01C3D43}"/>
              </a:ext>
            </a:extLst>
          </p:cNvPr>
          <p:cNvSpPr/>
          <p:nvPr/>
        </p:nvSpPr>
        <p:spPr>
          <a:xfrm>
            <a:off x="679938" y="2532184"/>
            <a:ext cx="2391508" cy="2159530"/>
          </a:xfrm>
          <a:prstGeom prst="donut">
            <a:avLst>
              <a:gd name="adj" fmla="val 6238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xmlns="" id="{A1FBE2E8-482D-9C45-9047-D5B105FCC8B2}"/>
              </a:ext>
            </a:extLst>
          </p:cNvPr>
          <p:cNvSpPr/>
          <p:nvPr/>
        </p:nvSpPr>
        <p:spPr>
          <a:xfrm rot="19668316">
            <a:off x="2829198" y="2236386"/>
            <a:ext cx="934853" cy="539274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ame 10">
            <a:extLst>
              <a:ext uri="{FF2B5EF4-FFF2-40B4-BE49-F238E27FC236}">
                <a16:creationId xmlns:a16="http://schemas.microsoft.com/office/drawing/2014/main" xmlns="" id="{4CEAED20-C28C-2648-9560-E62BAE3161D8}"/>
              </a:ext>
            </a:extLst>
          </p:cNvPr>
          <p:cNvSpPr/>
          <p:nvPr/>
        </p:nvSpPr>
        <p:spPr>
          <a:xfrm>
            <a:off x="4124347" y="1513590"/>
            <a:ext cx="904853" cy="948256"/>
          </a:xfrm>
          <a:prstGeom prst="frame">
            <a:avLst>
              <a:gd name="adj1" fmla="val 4722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xmlns="" id="{6A3EC025-BC7E-EC46-A3F7-999D47341ED4}"/>
              </a:ext>
            </a:extLst>
          </p:cNvPr>
          <p:cNvSpPr/>
          <p:nvPr/>
        </p:nvSpPr>
        <p:spPr>
          <a:xfrm rot="20581447">
            <a:off x="5463824" y="1506843"/>
            <a:ext cx="1255174" cy="57782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xmlns="" id="{642DE435-2585-0744-AAD3-84F0ED179817}"/>
              </a:ext>
            </a:extLst>
          </p:cNvPr>
          <p:cNvSpPr/>
          <p:nvPr/>
        </p:nvSpPr>
        <p:spPr>
          <a:xfrm rot="1808371">
            <a:off x="5265371" y="2586775"/>
            <a:ext cx="1495675" cy="55987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223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774700" y="1097280"/>
            <a:ext cx="3248659" cy="3712464"/>
          </a:xfrm>
        </p:spPr>
        <p:txBody>
          <a:bodyPr>
            <a:normAutofit fontScale="92500" lnSpcReduction="10000"/>
          </a:bodyPr>
          <a:lstStyle/>
          <a:p>
            <a:endParaRPr lang="en-US" sz="2400" i="1" dirty="0" smtClean="0"/>
          </a:p>
          <a:p>
            <a:r>
              <a:rPr lang="en-US" sz="2600" i="1" dirty="0" smtClean="0"/>
              <a:t>Nurse </a:t>
            </a:r>
            <a:r>
              <a:rPr lang="en-US" sz="2600" i="1" dirty="0"/>
              <a:t>Staffing</a:t>
            </a:r>
          </a:p>
          <a:p>
            <a:endParaRPr lang="en-US" sz="2400" dirty="0"/>
          </a:p>
          <a:p>
            <a:endParaRPr lang="en-US" sz="2400" dirty="0"/>
          </a:p>
          <a:p>
            <a:pPr>
              <a:buClr>
                <a:schemeClr val="accent2"/>
              </a:buClr>
              <a:buFont typeface="Wingdings" charset="2"/>
              <a:buChar char="u"/>
            </a:pPr>
            <a:r>
              <a:rPr lang="en-US" sz="2200" b="0" dirty="0"/>
              <a:t>Skill mix</a:t>
            </a:r>
          </a:p>
          <a:p>
            <a:pPr>
              <a:buClr>
                <a:schemeClr val="accent2"/>
              </a:buClr>
              <a:buFont typeface="Wingdings" charset="2"/>
              <a:buChar char="u"/>
            </a:pPr>
            <a:r>
              <a:rPr lang="en-US" sz="2200" b="0" dirty="0"/>
              <a:t>RN-to-patient ratio</a:t>
            </a:r>
          </a:p>
          <a:p>
            <a:pPr>
              <a:buClr>
                <a:schemeClr val="accent2"/>
              </a:buClr>
              <a:buFont typeface="Wingdings" charset="2"/>
              <a:buChar char="u"/>
            </a:pPr>
            <a:r>
              <a:rPr lang="en-US" sz="2200" b="0" dirty="0"/>
              <a:t>Hours per patient per day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42555" y="1097280"/>
            <a:ext cx="3559007" cy="3712464"/>
          </a:xfrm>
        </p:spPr>
        <p:txBody>
          <a:bodyPr>
            <a:normAutofit fontScale="92500" lnSpcReduction="10000"/>
          </a:bodyPr>
          <a:lstStyle/>
          <a:p>
            <a:endParaRPr lang="en-US" sz="2400" i="1" dirty="0" smtClean="0"/>
          </a:p>
          <a:p>
            <a:r>
              <a:rPr lang="en-US" sz="2600" i="1" dirty="0" smtClean="0"/>
              <a:t>Employer</a:t>
            </a:r>
            <a:r>
              <a:rPr lang="en-US" sz="2600" i="1" dirty="0" smtClean="0">
                <a:solidFill>
                  <a:srgbClr val="FA6A1B"/>
                </a:solidFill>
              </a:rPr>
              <a:t> </a:t>
            </a:r>
            <a:r>
              <a:rPr lang="en-US" sz="2600" i="1" dirty="0">
                <a:solidFill>
                  <a:srgbClr val="FA6A1B"/>
                </a:solidFill>
                <a:latin typeface="+mj-lt"/>
              </a:rPr>
              <a:t>Support for </a:t>
            </a:r>
          </a:p>
          <a:p>
            <a:r>
              <a:rPr lang="en-US" sz="2600" i="1" dirty="0">
                <a:solidFill>
                  <a:srgbClr val="FA6A1B"/>
                </a:solidFill>
                <a:latin typeface="+mj-lt"/>
              </a:rPr>
              <a:t>Continuing Education</a:t>
            </a:r>
          </a:p>
          <a:p>
            <a:endParaRPr lang="en-US" sz="2400" dirty="0"/>
          </a:p>
          <a:p>
            <a:pPr>
              <a:buClr>
                <a:schemeClr val="accent2"/>
              </a:buClr>
              <a:buFont typeface="Wingdings" charset="2"/>
              <a:buChar char="u"/>
            </a:pPr>
            <a:r>
              <a:rPr lang="en-US" sz="2000" b="0" dirty="0"/>
              <a:t> </a:t>
            </a:r>
            <a:r>
              <a:rPr lang="en-US" sz="2200" b="0" dirty="0"/>
              <a:t>Financial assistance</a:t>
            </a:r>
          </a:p>
          <a:p>
            <a:pPr>
              <a:buClr>
                <a:schemeClr val="accent2"/>
              </a:buClr>
              <a:buFont typeface="Wingdings" charset="2"/>
              <a:buChar char="u"/>
            </a:pPr>
            <a:r>
              <a:rPr lang="en-US" sz="2200" b="0" dirty="0"/>
              <a:t>Replacement for educational opportunities attendance</a:t>
            </a:r>
          </a:p>
          <a:p>
            <a:pPr>
              <a:buClr>
                <a:schemeClr val="accent2"/>
              </a:buClr>
              <a:buFont typeface="Wingdings" charset="2"/>
              <a:buChar char="u"/>
            </a:pPr>
            <a:r>
              <a:rPr lang="en-US" sz="2200" b="0" dirty="0"/>
              <a:t>Time off to learn</a:t>
            </a:r>
          </a:p>
          <a:p>
            <a:pPr>
              <a:buClr>
                <a:schemeClr val="accent2"/>
              </a:buClr>
              <a:buFont typeface="Wingdings" charset="2"/>
              <a:buChar char="u"/>
            </a:pPr>
            <a:r>
              <a:rPr lang="en-US" sz="2200" b="0" dirty="0"/>
              <a:t>Clinical educator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365760"/>
            <a:ext cx="9144000" cy="548640"/>
          </a:xfrm>
        </p:spPr>
        <p:txBody>
          <a:bodyPr/>
          <a:lstStyle/>
          <a:p>
            <a:pPr algn="ctr"/>
            <a:r>
              <a:rPr lang="en-US" b="1" dirty="0"/>
              <a:t>nursing intellectual capital Theory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368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749300" y="1114778"/>
            <a:ext cx="3512256" cy="3694966"/>
          </a:xfrm>
        </p:spPr>
        <p:txBody>
          <a:bodyPr>
            <a:normAutofit lnSpcReduction="10000"/>
          </a:bodyPr>
          <a:lstStyle/>
          <a:p>
            <a:r>
              <a:rPr lang="en-US" sz="2400" i="1" dirty="0"/>
              <a:t>Nursing </a:t>
            </a:r>
            <a:r>
              <a:rPr lang="en-US" sz="2400" i="1" dirty="0">
                <a:solidFill>
                  <a:srgbClr val="FF6600"/>
                </a:solidFill>
                <a:latin typeface="+mj-lt"/>
              </a:rPr>
              <a:t>Human Capital</a:t>
            </a:r>
          </a:p>
          <a:p>
            <a:endParaRPr lang="en-US" sz="2400" i="1" dirty="0">
              <a:solidFill>
                <a:srgbClr val="FF6600"/>
              </a:solidFill>
            </a:endParaRPr>
          </a:p>
          <a:p>
            <a:pPr>
              <a:buClr>
                <a:schemeClr val="accent2"/>
              </a:buClr>
              <a:buFont typeface="Wingdings" charset="2"/>
              <a:buChar char="u"/>
            </a:pPr>
            <a:r>
              <a:rPr lang="en-US" sz="2000" b="0" dirty="0"/>
              <a:t>Academic preparation</a:t>
            </a:r>
          </a:p>
          <a:p>
            <a:pPr>
              <a:buClr>
                <a:schemeClr val="accent2"/>
              </a:buClr>
              <a:buFont typeface="Wingdings" charset="2"/>
              <a:buChar char="u"/>
            </a:pPr>
            <a:r>
              <a:rPr lang="en-US" sz="2000" b="0" dirty="0"/>
              <a:t>Specialty certification</a:t>
            </a:r>
          </a:p>
          <a:p>
            <a:pPr>
              <a:buClr>
                <a:schemeClr val="accent2"/>
              </a:buClr>
              <a:buFont typeface="Wingdings" charset="2"/>
              <a:buChar char="u"/>
            </a:pPr>
            <a:r>
              <a:rPr lang="en-US" sz="2000" b="0" dirty="0"/>
              <a:t>Hours of continuing education</a:t>
            </a:r>
          </a:p>
          <a:p>
            <a:pPr>
              <a:buClr>
                <a:schemeClr val="accent2"/>
              </a:buClr>
              <a:buFont typeface="Wingdings" charset="2"/>
              <a:buChar char="u"/>
            </a:pPr>
            <a:r>
              <a:rPr lang="en-US" sz="2000" b="0" dirty="0"/>
              <a:t>Professional experience</a:t>
            </a:r>
          </a:p>
          <a:p>
            <a:pPr>
              <a:buClr>
                <a:schemeClr val="accent2"/>
              </a:buClr>
              <a:buFont typeface="Wingdings" charset="2"/>
              <a:buChar char="u"/>
            </a:pPr>
            <a:r>
              <a:rPr lang="en-US" sz="2000" b="0" dirty="0"/>
              <a:t>Clinical specialty experience</a:t>
            </a:r>
          </a:p>
          <a:p>
            <a:pPr>
              <a:buClr>
                <a:schemeClr val="accent2"/>
              </a:buClr>
              <a:buFont typeface="Wingdings" charset="2"/>
              <a:buChar char="u"/>
            </a:pPr>
            <a:r>
              <a:rPr lang="en-US" sz="2000" b="0" dirty="0"/>
              <a:t>Unit tenure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811889" y="1114778"/>
            <a:ext cx="3470744" cy="3694966"/>
          </a:xfrm>
        </p:spPr>
        <p:txBody>
          <a:bodyPr>
            <a:normAutofit lnSpcReduction="10000"/>
          </a:bodyPr>
          <a:lstStyle/>
          <a:p>
            <a:r>
              <a:rPr lang="en-US" sz="2400" i="1" dirty="0"/>
              <a:t>Nursing</a:t>
            </a:r>
            <a:r>
              <a:rPr lang="en-US" sz="2400" dirty="0"/>
              <a:t> </a:t>
            </a:r>
            <a:r>
              <a:rPr lang="en-US" sz="2400" i="1" dirty="0">
                <a:solidFill>
                  <a:srgbClr val="FF6600"/>
                </a:solidFill>
                <a:latin typeface="+mj-lt"/>
              </a:rPr>
              <a:t>Structural Capital</a:t>
            </a:r>
          </a:p>
          <a:p>
            <a:endParaRPr lang="en-US" sz="2400" i="1" dirty="0">
              <a:solidFill>
                <a:srgbClr val="FF6600"/>
              </a:solidFill>
            </a:endParaRPr>
          </a:p>
          <a:p>
            <a:pPr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Practice guideline for prevention of:</a:t>
            </a: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000" b="0" dirty="0"/>
              <a:t>Patient falls</a:t>
            </a: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000" b="0" dirty="0"/>
              <a:t>Medication errors</a:t>
            </a: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000" b="0" dirty="0"/>
              <a:t>Hospital acquired infections</a:t>
            </a:r>
          </a:p>
          <a:p>
            <a:endParaRPr lang="en-US" sz="2400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83444"/>
            <a:ext cx="9144000" cy="730956"/>
          </a:xfrm>
        </p:spPr>
        <p:txBody>
          <a:bodyPr/>
          <a:lstStyle/>
          <a:p>
            <a:pPr algn="ctr"/>
            <a:r>
              <a:rPr lang="en-US" b="1" dirty="0"/>
              <a:t>nursing intellectual capital Theory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609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00100" y="1097280"/>
            <a:ext cx="3278011" cy="3712464"/>
          </a:xfrm>
        </p:spPr>
        <p:txBody>
          <a:bodyPr>
            <a:normAutofit/>
          </a:bodyPr>
          <a:lstStyle/>
          <a:p>
            <a:r>
              <a:rPr lang="en-US" sz="2400" i="1" dirty="0"/>
              <a:t>Quality of </a:t>
            </a:r>
            <a:r>
              <a:rPr lang="en-US" sz="2400" i="1" dirty="0">
                <a:solidFill>
                  <a:srgbClr val="FF6600"/>
                </a:solidFill>
                <a:latin typeface="+mj-lt"/>
              </a:rPr>
              <a:t>Patient Care</a:t>
            </a:r>
          </a:p>
          <a:p>
            <a:endParaRPr lang="en-US" sz="2400" dirty="0"/>
          </a:p>
          <a:p>
            <a:pPr>
              <a:buClr>
                <a:schemeClr val="accent2"/>
              </a:buClr>
              <a:buFont typeface="Wingdings" charset="2"/>
              <a:buChar char="u"/>
            </a:pPr>
            <a:r>
              <a:rPr lang="en-US" sz="2000" b="0" dirty="0"/>
              <a:t>Low rates of adverse hospital acquired infections</a:t>
            </a:r>
          </a:p>
          <a:p>
            <a:pPr>
              <a:buClr>
                <a:schemeClr val="accent2"/>
              </a:buClr>
              <a:buFont typeface="Wingdings" charset="2"/>
              <a:buChar char="u"/>
            </a:pPr>
            <a:r>
              <a:rPr lang="en-US" sz="2000" b="0" dirty="0"/>
              <a:t>Medication errors</a:t>
            </a:r>
          </a:p>
          <a:p>
            <a:pPr>
              <a:buClr>
                <a:schemeClr val="accent2"/>
              </a:buClr>
              <a:buFont typeface="Wingdings" charset="2"/>
              <a:buChar char="u"/>
            </a:pPr>
            <a:r>
              <a:rPr lang="en-US" sz="2000" b="0" dirty="0"/>
              <a:t>Patient falls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458840" y="1097280"/>
            <a:ext cx="3864328" cy="3712464"/>
          </a:xfrm>
        </p:spPr>
        <p:txBody>
          <a:bodyPr>
            <a:normAutofit/>
          </a:bodyPr>
          <a:lstStyle/>
          <a:p>
            <a:r>
              <a:rPr lang="en-US" sz="2600" i="1" dirty="0"/>
              <a:t>Organizational Outcomes</a:t>
            </a:r>
          </a:p>
          <a:p>
            <a:pPr>
              <a:buClr>
                <a:schemeClr val="accent2"/>
              </a:buClr>
            </a:pPr>
            <a:endParaRPr lang="en-US" sz="2600" dirty="0"/>
          </a:p>
          <a:p>
            <a:pPr>
              <a:buClr>
                <a:schemeClr val="accent2"/>
              </a:buClr>
              <a:buFont typeface="Wingdings" charset="2"/>
              <a:buChar char="u"/>
            </a:pPr>
            <a:r>
              <a:rPr lang="en-US" sz="2000" b="0" dirty="0"/>
              <a:t>Costs related to recruitment and retention of RNs:</a:t>
            </a: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000" b="0" dirty="0"/>
              <a:t>RN orientation hours</a:t>
            </a: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000" b="0" i="1" dirty="0">
                <a:solidFill>
                  <a:srgbClr val="FA6A1B"/>
                </a:solidFill>
                <a:latin typeface="+mj-lt"/>
              </a:rPr>
              <a:t>RN turnover rate</a:t>
            </a: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000" b="0" dirty="0"/>
              <a:t>RN vacancy rate</a:t>
            </a:r>
          </a:p>
          <a:p>
            <a:pPr>
              <a:buClr>
                <a:schemeClr val="accent2"/>
              </a:buClr>
              <a:buFont typeface="Arial"/>
              <a:buChar char="•"/>
            </a:pPr>
            <a:r>
              <a:rPr lang="en-US" sz="2000" b="0" dirty="0"/>
              <a:t>RN recruitment rate 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365760"/>
            <a:ext cx="9144000" cy="548640"/>
          </a:xfrm>
        </p:spPr>
        <p:txBody>
          <a:bodyPr/>
          <a:lstStyle/>
          <a:p>
            <a:pPr algn="ctr"/>
            <a:r>
              <a:rPr lang="en-US" b="1" dirty="0"/>
              <a:t>nursing intellectual capital Theory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808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77294B9E-845E-1149-9AA1-F9C6143907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57" t="17686" r="8868" b="30834"/>
          <a:stretch/>
        </p:blipFill>
        <p:spPr>
          <a:xfrm>
            <a:off x="232326" y="460189"/>
            <a:ext cx="8766469" cy="4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346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algn="ctr"/>
            <a:r>
              <a:rPr lang="en-US" dirty="0"/>
              <a:t>Objectives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73100" y="762000"/>
            <a:ext cx="7566761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1. </a:t>
            </a:r>
            <a:r>
              <a:rPr lang="en-US" sz="2000" b="1" dirty="0"/>
              <a:t>Improve perception of opportunity for </a:t>
            </a:r>
            <a:r>
              <a:rPr lang="en-US" sz="2000" b="1" i="1" dirty="0">
                <a:solidFill>
                  <a:schemeClr val="accent2"/>
                </a:solidFill>
                <a:latin typeface="+mj-lt"/>
              </a:rPr>
              <a:t>education</a:t>
            </a:r>
            <a:r>
              <a:rPr lang="en-US" sz="2000" b="1" dirty="0"/>
              <a:t> for the night shift nurse.</a:t>
            </a:r>
          </a:p>
          <a:p>
            <a:endParaRPr lang="en-US" sz="1200" dirty="0"/>
          </a:p>
          <a:p>
            <a:r>
              <a:rPr lang="en-US" sz="2000" dirty="0"/>
              <a:t>2.  Increase </a:t>
            </a:r>
            <a:r>
              <a:rPr lang="en-US" sz="2000" b="1" i="1" dirty="0">
                <a:solidFill>
                  <a:srgbClr val="FF6600"/>
                </a:solidFill>
                <a:latin typeface="+mj-lt"/>
              </a:rPr>
              <a:t>empowerment</a:t>
            </a:r>
            <a:r>
              <a:rPr lang="en-US" sz="2000" b="1" i="1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and knowledge base </a:t>
            </a:r>
            <a:r>
              <a:rPr lang="en-US" sz="2000" dirty="0">
                <a:solidFill>
                  <a:srgbClr val="000000"/>
                </a:solidFill>
              </a:rPr>
              <a:t>of direct care nurses by creating and implementing the </a:t>
            </a:r>
            <a:r>
              <a:rPr lang="en-US" sz="2000" b="1" dirty="0">
                <a:solidFill>
                  <a:srgbClr val="F96A1B"/>
                </a:solidFill>
                <a:latin typeface="+mj-lt"/>
              </a:rPr>
              <a:t>“</a:t>
            </a:r>
            <a:r>
              <a:rPr lang="en-US" sz="2000" b="1" i="1" dirty="0">
                <a:solidFill>
                  <a:srgbClr val="F96A1B"/>
                </a:solidFill>
                <a:latin typeface="+mj-lt"/>
              </a:rPr>
              <a:t>Night Shift Education </a:t>
            </a:r>
            <a:r>
              <a:rPr lang="en-US" sz="2000" b="1" i="1" dirty="0" smtClean="0">
                <a:solidFill>
                  <a:srgbClr val="F96A1B"/>
                </a:solidFill>
                <a:latin typeface="+mj-lt"/>
              </a:rPr>
              <a:t>Forum</a:t>
            </a:r>
            <a:r>
              <a:rPr lang="en-US" sz="2000" b="1" i="1" dirty="0" smtClean="0">
                <a:solidFill>
                  <a:schemeClr val="accent2"/>
                </a:solidFill>
                <a:latin typeface="+mj-lt"/>
              </a:rPr>
              <a:t>.</a:t>
            </a:r>
            <a:r>
              <a:rPr lang="en-US" sz="2000" b="1" dirty="0" smtClean="0">
                <a:solidFill>
                  <a:srgbClr val="F96A1B"/>
                </a:solidFill>
                <a:latin typeface="+mj-lt"/>
              </a:rPr>
              <a:t>”</a:t>
            </a:r>
            <a:endParaRPr lang="en-US" sz="2000" b="1" dirty="0">
              <a:solidFill>
                <a:srgbClr val="000000"/>
              </a:solidFill>
            </a:endParaRPr>
          </a:p>
          <a:p>
            <a:endParaRPr lang="en-US" sz="1200" dirty="0"/>
          </a:p>
          <a:p>
            <a:r>
              <a:rPr lang="en-US" sz="2000" dirty="0"/>
              <a:t>3.  Improve night shift </a:t>
            </a:r>
            <a:r>
              <a:rPr lang="en-US" sz="2000" dirty="0" smtClean="0"/>
              <a:t>nurses’ </a:t>
            </a:r>
            <a:r>
              <a:rPr lang="en-US" sz="2000" b="1" i="1" dirty="0">
                <a:solidFill>
                  <a:srgbClr val="FF6600"/>
                </a:solidFill>
                <a:latin typeface="+mj-lt"/>
              </a:rPr>
              <a:t>engagement</a:t>
            </a:r>
            <a:r>
              <a:rPr lang="en-US" sz="2000" dirty="0">
                <a:solidFill>
                  <a:srgbClr val="000000"/>
                </a:solidFill>
              </a:rPr>
              <a:t> and </a:t>
            </a:r>
            <a:r>
              <a:rPr lang="en-US" sz="2000" b="1" i="1" dirty="0">
                <a:solidFill>
                  <a:srgbClr val="FF6600"/>
                </a:solidFill>
                <a:latin typeface="+mj-lt"/>
              </a:rPr>
              <a:t>retention</a:t>
            </a:r>
            <a:r>
              <a:rPr lang="en-US" sz="2000" dirty="0">
                <a:solidFill>
                  <a:srgbClr val="000000"/>
                </a:solidFill>
              </a:rPr>
              <a:t> via utilization of the Professional Nurse Advancement Program (PNAP: </a:t>
            </a:r>
            <a:r>
              <a:rPr lang="en-US" sz="2000" b="1" dirty="0">
                <a:solidFill>
                  <a:srgbClr val="F96A1B"/>
                </a:solidFill>
                <a:latin typeface="+mj-lt"/>
              </a:rPr>
              <a:t>“clinical ladder”</a:t>
            </a:r>
            <a:r>
              <a:rPr lang="en-US" sz="2000" dirty="0">
                <a:solidFill>
                  <a:srgbClr val="000000"/>
                </a:solidFill>
              </a:rPr>
              <a:t>)</a:t>
            </a:r>
            <a:r>
              <a:rPr lang="en-US" sz="2000" b="1" dirty="0">
                <a:solidFill>
                  <a:srgbClr val="000000"/>
                </a:solidFill>
              </a:rPr>
              <a:t>.</a:t>
            </a:r>
          </a:p>
          <a:p>
            <a:endParaRPr lang="en-US" sz="1200" b="1" dirty="0">
              <a:solidFill>
                <a:srgbClr val="000000"/>
              </a:solidFill>
            </a:endParaRPr>
          </a:p>
          <a:p>
            <a:r>
              <a:rPr lang="en-US" sz="2000" dirty="0"/>
              <a:t>4. Assist night shift nurses with pursuing specialty certification.</a:t>
            </a:r>
          </a:p>
          <a:p>
            <a:endParaRPr lang="en-US" sz="1200" dirty="0"/>
          </a:p>
          <a:p>
            <a:r>
              <a:rPr lang="en-US" sz="2000" dirty="0"/>
              <a:t>5.  Improve night shift nurses’ perceptions of senior leadership support.</a:t>
            </a:r>
          </a:p>
        </p:txBody>
      </p:sp>
    </p:spTree>
    <p:extLst>
      <p:ext uri="{BB962C8B-B14F-4D97-AF65-F5344CB8AC3E}">
        <p14:creationId xmlns:p14="http://schemas.microsoft.com/office/powerpoint/2010/main" val="2614769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5582" y="0"/>
            <a:ext cx="759354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+mj-lt"/>
              </a:rPr>
              <a:t>“Night Shift Nurse Education Forum” </a:t>
            </a:r>
          </a:p>
          <a:p>
            <a:pPr algn="ctr"/>
            <a:r>
              <a:rPr lang="en-US" sz="2800" i="1" dirty="0">
                <a:solidFill>
                  <a:srgbClr val="FF6600"/>
                </a:solidFill>
                <a:latin typeface="+mj-lt"/>
              </a:rPr>
              <a:t>Nurse Criteria for Clinical Ladder</a:t>
            </a:r>
            <a:endParaRPr lang="en-US" sz="1400" b="1" i="1" dirty="0">
              <a:solidFill>
                <a:srgbClr val="FF6600"/>
              </a:solidFill>
            </a:endParaRPr>
          </a:p>
          <a:p>
            <a:pPr algn="ctr"/>
            <a:endParaRPr lang="en-US" sz="1200" b="1" dirty="0">
              <a:solidFill>
                <a:srgbClr val="FF0000"/>
              </a:solidFill>
            </a:endParaRPr>
          </a:p>
          <a:p>
            <a:pPr marL="342900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Have a minimum of 3 years of direct patient care experience</a:t>
            </a:r>
          </a:p>
          <a:p>
            <a:pPr marL="342900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Produce an </a:t>
            </a:r>
            <a:r>
              <a:rPr lang="en-US" sz="2000" b="1" i="1" dirty="0">
                <a:solidFill>
                  <a:schemeClr val="accent2"/>
                </a:solidFill>
                <a:latin typeface="+mj-lt"/>
              </a:rPr>
              <a:t>evidenced-based</a:t>
            </a:r>
            <a:r>
              <a:rPr lang="en-US" sz="2000" i="1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sz="2000" dirty="0"/>
              <a:t>poster/presentation</a:t>
            </a:r>
          </a:p>
          <a:p>
            <a:pPr marL="342900" lvl="1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Become a unit </a:t>
            </a:r>
            <a:r>
              <a:rPr lang="en-US" sz="2000" b="1" i="1" dirty="0">
                <a:solidFill>
                  <a:srgbClr val="F96A1B"/>
                </a:solidFill>
                <a:latin typeface="+mj-lt"/>
              </a:rPr>
              <a:t>“champion” </a:t>
            </a:r>
            <a:r>
              <a:rPr lang="en-US" sz="2000" dirty="0"/>
              <a:t>in an area of his or her interest</a:t>
            </a:r>
            <a:endParaRPr lang="en-US" sz="1400" dirty="0"/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/>
              <a:t>Serve as liaisons for their units</a:t>
            </a:r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/>
              <a:t>Promote the concept of rounds</a:t>
            </a:r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/>
              <a:t>Help identify current “hot topics”</a:t>
            </a:r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/>
              <a:t>Foster recruitment </a:t>
            </a:r>
            <a:r>
              <a:rPr lang="en-US" sz="2000" dirty="0" smtClean="0"/>
              <a:t>                                             </a:t>
            </a:r>
            <a:r>
              <a:rPr lang="en-US" sz="1400" dirty="0" smtClean="0"/>
              <a:t>(</a:t>
            </a:r>
            <a:r>
              <a:rPr lang="en-US" sz="1400" dirty="0"/>
              <a:t>Rachwal, et al., 2018) </a:t>
            </a:r>
          </a:p>
          <a:p>
            <a:pPr marL="342900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Disseminates information to the other night shift nurses throughout the hospital </a:t>
            </a:r>
          </a:p>
          <a:p>
            <a:pPr marL="342900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i="1" dirty="0"/>
              <a:t>Contributes</a:t>
            </a:r>
            <a:r>
              <a:rPr lang="en-US" sz="2000" dirty="0"/>
              <a:t> to </a:t>
            </a:r>
            <a:r>
              <a:rPr lang="en-US" sz="2000" i="1" dirty="0">
                <a:solidFill>
                  <a:schemeClr val="accent2"/>
                </a:solidFill>
                <a:latin typeface="+mj-lt"/>
              </a:rPr>
              <a:t>“</a:t>
            </a:r>
            <a:r>
              <a:rPr lang="en-US" sz="2000" b="1" i="1" dirty="0">
                <a:solidFill>
                  <a:schemeClr val="accent2"/>
                </a:solidFill>
                <a:latin typeface="+mj-lt"/>
              </a:rPr>
              <a:t>champions</a:t>
            </a:r>
            <a:r>
              <a:rPr lang="en-US" sz="2000" i="1" dirty="0">
                <a:solidFill>
                  <a:schemeClr val="accent2"/>
                </a:solidFill>
                <a:latin typeface="+mj-lt"/>
              </a:rPr>
              <a:t>” </a:t>
            </a:r>
            <a:r>
              <a:rPr lang="en-US" sz="2000" dirty="0" smtClean="0"/>
              <a:t>pursuing </a:t>
            </a:r>
            <a:r>
              <a:rPr lang="en-US" sz="2000" b="1" i="1" dirty="0">
                <a:solidFill>
                  <a:srgbClr val="F96A1B"/>
                </a:solidFill>
                <a:latin typeface="+mj-lt"/>
              </a:rPr>
              <a:t>PNAP</a:t>
            </a:r>
            <a:r>
              <a:rPr lang="en-US" sz="2000" dirty="0"/>
              <a:t> (Professional Nurse Advancement Program) </a:t>
            </a:r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/>
              <a:t>Financial compensation </a:t>
            </a:r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/>
              <a:t>Opportunity for professional growth </a:t>
            </a:r>
          </a:p>
          <a:p>
            <a:pPr>
              <a:buClr>
                <a:schemeClr val="accent2"/>
              </a:buClr>
            </a:pP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066326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1492" y="991332"/>
            <a:ext cx="78061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latin typeface="+mj-lt"/>
              </a:rPr>
              <a:t>METHODOLOGY</a:t>
            </a:r>
          </a:p>
        </p:txBody>
      </p:sp>
      <p:pic>
        <p:nvPicPr>
          <p:cNvPr id="3" name="Picture 2" descr="Messages Image(1061068360)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76" y="2247149"/>
            <a:ext cx="7607050" cy="2485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162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sz="2200" b="1" dirty="0" smtClean="0">
                <a:latin typeface="+mj-lt"/>
              </a:rPr>
              <a:t>Informal </a:t>
            </a:r>
            <a:r>
              <a:rPr lang="en-US" sz="2200" b="1" dirty="0">
                <a:latin typeface="+mj-lt"/>
              </a:rPr>
              <a:t>discussions with inpatient medical-surgical night shift nurses to ascertain (Feb. - March 2021, anonymous qualitative notes gathered</a:t>
            </a:r>
            <a:r>
              <a:rPr lang="en-US" sz="2200" b="1" dirty="0" smtClean="0">
                <a:latin typeface="+mj-lt"/>
              </a:rPr>
              <a:t>)</a:t>
            </a:r>
          </a:p>
          <a:p>
            <a:endParaRPr lang="en-US" sz="1200" dirty="0" smtClean="0"/>
          </a:p>
          <a:p>
            <a:pPr marL="0" lvl="1"/>
            <a:r>
              <a:rPr lang="en-US" i="1" dirty="0" smtClean="0"/>
              <a:t>       A</a:t>
            </a:r>
            <a:r>
              <a:rPr lang="en-US" i="1" dirty="0" smtClean="0"/>
              <a:t>. Confidence </a:t>
            </a:r>
            <a:r>
              <a:rPr lang="en-US" i="1" dirty="0"/>
              <a:t>to independently </a:t>
            </a:r>
            <a:r>
              <a:rPr lang="en-US" i="1" dirty="0" smtClean="0"/>
              <a:t>                                                      </a:t>
            </a:r>
            <a:r>
              <a:rPr lang="en-US" i="1" dirty="0" smtClean="0"/>
              <a:t>    </a:t>
            </a:r>
            <a:r>
              <a:rPr lang="en-US" sz="2000" dirty="0" smtClean="0">
                <a:latin typeface="+mj-lt"/>
              </a:rPr>
              <a:t>83</a:t>
            </a:r>
            <a:r>
              <a:rPr lang="en-US" sz="2000" dirty="0" smtClean="0">
                <a:latin typeface="+mj-lt"/>
              </a:rPr>
              <a:t>% </a:t>
            </a:r>
            <a:r>
              <a:rPr lang="en-US" sz="2000" dirty="0">
                <a:latin typeface="+mj-lt"/>
              </a:rPr>
              <a:t>“yes</a:t>
            </a:r>
            <a:r>
              <a:rPr lang="en-US" sz="2000" dirty="0" smtClean="0">
                <a:latin typeface="+mj-lt"/>
              </a:rPr>
              <a:t>”</a:t>
            </a:r>
            <a:endParaRPr lang="en-US" sz="2000" i="1" dirty="0" smtClean="0">
              <a:latin typeface="+mj-lt"/>
            </a:endParaRPr>
          </a:p>
          <a:p>
            <a:pPr marL="0" lvl="1"/>
            <a:r>
              <a:rPr lang="en-US" i="1" dirty="0" smtClean="0"/>
              <a:t>      </a:t>
            </a:r>
            <a:r>
              <a:rPr lang="en-US" i="1" dirty="0" smtClean="0"/>
              <a:t>      provide </a:t>
            </a:r>
            <a:r>
              <a:rPr lang="en-US" i="1" dirty="0"/>
              <a:t>clinical </a:t>
            </a:r>
            <a:r>
              <a:rPr lang="en-US" i="1" dirty="0" smtClean="0"/>
              <a:t>care</a:t>
            </a:r>
          </a:p>
          <a:p>
            <a:pPr marL="0" lvl="1"/>
            <a:endParaRPr lang="en-US" sz="700" i="1" dirty="0"/>
          </a:p>
          <a:p>
            <a:pPr marL="0" lvl="1"/>
            <a:r>
              <a:rPr lang="en-US" i="1" dirty="0"/>
              <a:t> </a:t>
            </a:r>
            <a:r>
              <a:rPr lang="en-US" i="1" dirty="0" smtClean="0"/>
              <a:t>      </a:t>
            </a:r>
            <a:r>
              <a:rPr lang="en-US" i="1" dirty="0" smtClean="0"/>
              <a:t>B</a:t>
            </a:r>
            <a:r>
              <a:rPr lang="en-US" i="1" dirty="0" smtClean="0"/>
              <a:t>. Perception of educational </a:t>
            </a:r>
            <a:r>
              <a:rPr lang="en-US" i="1" dirty="0"/>
              <a:t>opportunities</a:t>
            </a:r>
            <a:r>
              <a:rPr lang="en-US" i="1" dirty="0" smtClean="0"/>
              <a:t>                                   </a:t>
            </a:r>
            <a:r>
              <a:rPr lang="en-US" sz="2000" b="1" dirty="0" smtClean="0">
                <a:solidFill>
                  <a:srgbClr val="FA6A1B"/>
                </a:solidFill>
                <a:latin typeface="+mj-lt"/>
              </a:rPr>
              <a:t>100% </a:t>
            </a:r>
            <a:r>
              <a:rPr lang="en-US" sz="2000" b="1" dirty="0">
                <a:latin typeface="+mj-lt"/>
              </a:rPr>
              <a:t>“</a:t>
            </a:r>
            <a:r>
              <a:rPr lang="en-US" sz="2000" b="1" dirty="0">
                <a:solidFill>
                  <a:srgbClr val="FA6A1B"/>
                </a:solidFill>
                <a:latin typeface="+mj-lt"/>
              </a:rPr>
              <a:t>not enough</a:t>
            </a:r>
            <a:r>
              <a:rPr lang="en-US" sz="2000" b="1" dirty="0" smtClean="0">
                <a:solidFill>
                  <a:srgbClr val="FA6A1B"/>
                </a:solidFill>
                <a:latin typeface="+mj-lt"/>
              </a:rPr>
              <a:t>”</a:t>
            </a:r>
            <a:endParaRPr lang="en-US" sz="2000" b="1" dirty="0" smtClean="0">
              <a:latin typeface="+mj-lt"/>
            </a:endParaRPr>
          </a:p>
          <a:p>
            <a:pPr marL="0" lvl="1"/>
            <a:r>
              <a:rPr lang="en-US" b="1" i="1" dirty="0">
                <a:solidFill>
                  <a:srgbClr val="F96A1B"/>
                </a:solidFill>
                <a:latin typeface="+mj-lt"/>
              </a:rPr>
              <a:t> </a:t>
            </a:r>
            <a:r>
              <a:rPr lang="en-US" b="1" i="1" dirty="0" smtClean="0">
                <a:solidFill>
                  <a:srgbClr val="F96A1B"/>
                </a:solidFill>
                <a:latin typeface="+mj-lt"/>
              </a:rPr>
              <a:t>          </a:t>
            </a:r>
            <a:r>
              <a:rPr lang="en-US" b="1" i="1" dirty="0" smtClean="0">
                <a:solidFill>
                  <a:srgbClr val="F96A1B"/>
                </a:solidFill>
                <a:latin typeface="+mj-lt"/>
              </a:rPr>
              <a:t>during </a:t>
            </a:r>
            <a:r>
              <a:rPr lang="en-US" b="1" i="1" dirty="0" smtClean="0">
                <a:solidFill>
                  <a:srgbClr val="F96A1B"/>
                </a:solidFill>
                <a:latin typeface="+mj-lt"/>
              </a:rPr>
              <a:t>working hours</a:t>
            </a:r>
          </a:p>
          <a:p>
            <a:pPr marL="0" lvl="1"/>
            <a:endParaRPr lang="en-US" sz="700" b="1" i="1" dirty="0" smtClean="0">
              <a:solidFill>
                <a:srgbClr val="F96A1B"/>
              </a:solidFill>
              <a:latin typeface="+mj-lt"/>
            </a:endParaRPr>
          </a:p>
          <a:p>
            <a:pPr marL="0" lvl="1"/>
            <a:r>
              <a:rPr lang="en-US" i="1" dirty="0">
                <a:solidFill>
                  <a:srgbClr val="000000"/>
                </a:solidFill>
              </a:rPr>
              <a:t> </a:t>
            </a:r>
            <a:r>
              <a:rPr lang="en-US" i="1" dirty="0" smtClean="0">
                <a:solidFill>
                  <a:srgbClr val="000000"/>
                </a:solidFill>
              </a:rPr>
              <a:t>      </a:t>
            </a:r>
            <a:r>
              <a:rPr lang="en-US" i="1" dirty="0" smtClean="0">
                <a:solidFill>
                  <a:srgbClr val="000000"/>
                </a:solidFill>
              </a:rPr>
              <a:t>C. </a:t>
            </a:r>
            <a:r>
              <a:rPr lang="en-US" i="1" dirty="0" smtClean="0">
                <a:solidFill>
                  <a:srgbClr val="000000"/>
                </a:solidFill>
              </a:rPr>
              <a:t>Perception of opportunities for </a:t>
            </a:r>
            <a:r>
              <a:rPr lang="en-US" i="1" dirty="0">
                <a:solidFill>
                  <a:srgbClr val="000000"/>
                </a:solidFill>
              </a:rPr>
              <a:t>engagement</a:t>
            </a:r>
            <a:r>
              <a:rPr lang="en-US" i="1" dirty="0" smtClean="0">
                <a:solidFill>
                  <a:srgbClr val="000000"/>
                </a:solidFill>
              </a:rPr>
              <a:t>                            </a:t>
            </a:r>
            <a:r>
              <a:rPr lang="en-US" sz="2000" b="1" dirty="0" smtClean="0">
                <a:solidFill>
                  <a:srgbClr val="FA6A1B"/>
                </a:solidFill>
                <a:latin typeface="+mj-lt"/>
              </a:rPr>
              <a:t>50</a:t>
            </a:r>
            <a:r>
              <a:rPr lang="en-US" sz="2000" b="1" dirty="0">
                <a:solidFill>
                  <a:srgbClr val="FA6A1B"/>
                </a:solidFill>
                <a:latin typeface="+mj-lt"/>
              </a:rPr>
              <a:t>% </a:t>
            </a:r>
            <a:r>
              <a:rPr lang="en-US" sz="2000" b="1" dirty="0" smtClean="0">
                <a:solidFill>
                  <a:srgbClr val="FA6A1B"/>
                </a:solidFill>
                <a:latin typeface="+mj-lt"/>
              </a:rPr>
              <a:t>“</a:t>
            </a:r>
            <a:r>
              <a:rPr lang="en-US" sz="2000" b="1" dirty="0">
                <a:solidFill>
                  <a:srgbClr val="FA6A1B"/>
                </a:solidFill>
                <a:latin typeface="+mj-lt"/>
              </a:rPr>
              <a:t>available</a:t>
            </a:r>
            <a:r>
              <a:rPr lang="en-US" sz="2000" b="1" dirty="0" smtClean="0">
                <a:solidFill>
                  <a:srgbClr val="FA6A1B"/>
                </a:solidFill>
                <a:latin typeface="+mj-lt"/>
              </a:rPr>
              <a:t>,</a:t>
            </a:r>
          </a:p>
          <a:p>
            <a:pPr marL="0" lvl="1"/>
            <a:r>
              <a:rPr lang="en-US" i="1" dirty="0">
                <a:solidFill>
                  <a:srgbClr val="000000"/>
                </a:solidFill>
              </a:rPr>
              <a:t> </a:t>
            </a:r>
            <a:r>
              <a:rPr lang="en-US" i="1" dirty="0" smtClean="0">
                <a:solidFill>
                  <a:srgbClr val="000000"/>
                </a:solidFill>
              </a:rPr>
              <a:t>          </a:t>
            </a:r>
            <a:r>
              <a:rPr lang="en-US" i="1" dirty="0" smtClean="0">
                <a:solidFill>
                  <a:srgbClr val="000000"/>
                </a:solidFill>
              </a:rPr>
              <a:t>in </a:t>
            </a:r>
            <a:r>
              <a:rPr lang="en-US" i="1" dirty="0">
                <a:solidFill>
                  <a:srgbClr val="000000"/>
                </a:solidFill>
              </a:rPr>
              <a:t>roles other than direct care </a:t>
            </a:r>
            <a:r>
              <a:rPr lang="en-US" i="1" dirty="0" smtClean="0">
                <a:solidFill>
                  <a:srgbClr val="000000"/>
                </a:solidFill>
              </a:rPr>
              <a:t>nursing                                      </a:t>
            </a:r>
            <a:r>
              <a:rPr lang="en-US" sz="2000" b="1" dirty="0" smtClean="0">
                <a:solidFill>
                  <a:srgbClr val="FA6A1B"/>
                </a:solidFill>
                <a:latin typeface="+mj-lt"/>
              </a:rPr>
              <a:t>but </a:t>
            </a:r>
            <a:r>
              <a:rPr lang="en-US" sz="2000" b="1" dirty="0">
                <a:solidFill>
                  <a:srgbClr val="FA6A1B"/>
                </a:solidFill>
                <a:latin typeface="+mj-lt"/>
              </a:rPr>
              <a:t>have to seek out.” </a:t>
            </a:r>
            <a:endParaRPr lang="en-US" sz="2000" i="1" dirty="0">
              <a:solidFill>
                <a:srgbClr val="FA6A1B"/>
              </a:solidFill>
              <a:latin typeface="+mj-lt"/>
            </a:endParaRPr>
          </a:p>
          <a:p>
            <a:pPr marL="0" lvl="1"/>
            <a:endParaRPr lang="en-US" sz="1100" i="1" dirty="0" smtClean="0"/>
          </a:p>
          <a:p>
            <a:pPr marL="0" lvl="1"/>
            <a:r>
              <a:rPr lang="en-US" i="1" dirty="0"/>
              <a:t> </a:t>
            </a:r>
            <a:r>
              <a:rPr lang="en-US" i="1" dirty="0" smtClean="0"/>
              <a:t>      </a:t>
            </a:r>
            <a:r>
              <a:rPr lang="en-US" i="1" dirty="0" smtClean="0"/>
              <a:t>D</a:t>
            </a:r>
            <a:r>
              <a:rPr lang="en-US" i="1" dirty="0" smtClean="0"/>
              <a:t>. Interest in </a:t>
            </a:r>
            <a:r>
              <a:rPr lang="en-US" b="1" i="1" dirty="0" smtClean="0">
                <a:solidFill>
                  <a:srgbClr val="F96A1B"/>
                </a:solidFill>
                <a:latin typeface="+mj-lt"/>
              </a:rPr>
              <a:t>“Night Shift Education Forum”                                 </a:t>
            </a:r>
            <a:r>
              <a:rPr lang="en-US" sz="2000" b="1" dirty="0" smtClean="0">
                <a:solidFill>
                  <a:srgbClr val="FA6A1B"/>
                </a:solidFill>
                <a:latin typeface="+mj-lt"/>
              </a:rPr>
              <a:t>83</a:t>
            </a:r>
            <a:r>
              <a:rPr lang="en-US" sz="2000" b="1" dirty="0">
                <a:solidFill>
                  <a:srgbClr val="FA6A1B"/>
                </a:solidFill>
                <a:latin typeface="+mj-lt"/>
              </a:rPr>
              <a:t>% </a:t>
            </a:r>
            <a:r>
              <a:rPr lang="en-US" sz="2000" b="1" dirty="0" smtClean="0">
                <a:solidFill>
                  <a:srgbClr val="FA6A1B"/>
                </a:solidFill>
                <a:latin typeface="+mj-lt"/>
              </a:rPr>
              <a:t>interested </a:t>
            </a:r>
            <a:endParaRPr lang="en-US" sz="2000" b="1" i="1" dirty="0" smtClean="0">
              <a:solidFill>
                <a:srgbClr val="FA6A1B"/>
              </a:solidFill>
              <a:latin typeface="+mj-lt"/>
            </a:endParaRPr>
          </a:p>
          <a:p>
            <a:pPr marL="342900" lvl="1" indent="-342900">
              <a:buFont typeface="Wingdings" charset="2"/>
              <a:buChar char="u"/>
            </a:pPr>
            <a:endParaRPr lang="en-US" sz="1400" i="1" dirty="0" smtClean="0"/>
          </a:p>
          <a:p>
            <a:pPr marL="0" lvl="1"/>
            <a:endParaRPr lang="en-US" sz="700" i="1" dirty="0" smtClean="0"/>
          </a:p>
          <a:p>
            <a:pPr marL="0" lvl="1"/>
            <a:r>
              <a:rPr lang="en-US" i="1" dirty="0"/>
              <a:t> </a:t>
            </a:r>
            <a:r>
              <a:rPr lang="en-US" i="1" dirty="0" smtClean="0"/>
              <a:t>      </a:t>
            </a:r>
            <a:r>
              <a:rPr lang="en-US" i="1" dirty="0" smtClean="0"/>
              <a:t>E</a:t>
            </a:r>
            <a:r>
              <a:rPr lang="en-US" i="1" dirty="0" smtClean="0"/>
              <a:t>. Desirable </a:t>
            </a:r>
            <a:r>
              <a:rPr lang="en-US" i="1" dirty="0"/>
              <a:t>times for education during the</a:t>
            </a:r>
            <a:r>
              <a:rPr lang="en-US" b="1" i="1" dirty="0">
                <a:latin typeface="+mj-lt"/>
              </a:rPr>
              <a:t> </a:t>
            </a:r>
            <a:r>
              <a:rPr lang="en-US" i="1" dirty="0" smtClean="0">
                <a:solidFill>
                  <a:srgbClr val="FA6A1B"/>
                </a:solidFill>
                <a:latin typeface="+mj-lt"/>
              </a:rPr>
              <a:t>                               </a:t>
            </a:r>
            <a:r>
              <a:rPr lang="en-US" i="1" dirty="0" smtClean="0">
                <a:solidFill>
                  <a:srgbClr val="FA6A1B"/>
                </a:solidFill>
                <a:latin typeface="+mj-lt"/>
              </a:rPr>
              <a:t>  </a:t>
            </a:r>
            <a:r>
              <a:rPr lang="en-US" sz="2000" b="1" dirty="0" smtClean="0">
                <a:latin typeface="+mj-lt"/>
              </a:rPr>
              <a:t>100</a:t>
            </a:r>
            <a:r>
              <a:rPr lang="en-US" sz="2000" b="1" dirty="0">
                <a:latin typeface="+mj-lt"/>
              </a:rPr>
              <a:t>% </a:t>
            </a:r>
            <a:r>
              <a:rPr lang="en-US" sz="2000" b="1" dirty="0" smtClean="0">
                <a:latin typeface="+mj-lt"/>
              </a:rPr>
              <a:t>2am </a:t>
            </a:r>
            <a:r>
              <a:rPr lang="en-US" sz="2000" b="1" dirty="0">
                <a:latin typeface="+mj-lt"/>
              </a:rPr>
              <a:t>- </a:t>
            </a:r>
            <a:r>
              <a:rPr lang="en-US" sz="2000" b="1" dirty="0" smtClean="0">
                <a:latin typeface="+mj-lt"/>
              </a:rPr>
              <a:t>4am</a:t>
            </a:r>
            <a:endParaRPr lang="en-US" sz="2000" i="1" dirty="0" smtClean="0">
              <a:latin typeface="+mj-lt"/>
            </a:endParaRPr>
          </a:p>
          <a:p>
            <a:pPr marL="0" lvl="1"/>
            <a:r>
              <a:rPr lang="en-US" i="1" dirty="0" smtClean="0"/>
              <a:t>      </a:t>
            </a:r>
            <a:r>
              <a:rPr lang="en-US" i="1" dirty="0"/>
              <a:t> </a:t>
            </a:r>
            <a:r>
              <a:rPr lang="en-US" i="1" dirty="0" smtClean="0"/>
              <a:t>    </a:t>
            </a:r>
            <a:r>
              <a:rPr lang="en-US" i="1" dirty="0" smtClean="0"/>
              <a:t>hours </a:t>
            </a:r>
            <a:r>
              <a:rPr lang="en-US" i="1" dirty="0"/>
              <a:t>of 7pm to </a:t>
            </a:r>
            <a:r>
              <a:rPr lang="en-US" i="1" dirty="0" smtClean="0"/>
              <a:t>7am</a:t>
            </a:r>
          </a:p>
          <a:p>
            <a:pPr marL="0" lvl="1"/>
            <a:endParaRPr lang="en-US" sz="700" i="1" dirty="0"/>
          </a:p>
          <a:p>
            <a:pPr marL="0" lvl="1"/>
            <a:r>
              <a:rPr lang="en-US" sz="700" i="1" dirty="0" smtClean="0"/>
              <a:t> </a:t>
            </a:r>
            <a:r>
              <a:rPr lang="en-US" sz="700" i="1" dirty="0" smtClean="0"/>
              <a:t>                  </a:t>
            </a:r>
            <a:r>
              <a:rPr lang="en-US" i="1" dirty="0" smtClean="0"/>
              <a:t>F</a:t>
            </a:r>
            <a:r>
              <a:rPr lang="en-US" i="1" dirty="0" smtClean="0"/>
              <a:t>. Able </a:t>
            </a:r>
            <a:r>
              <a:rPr lang="en-US" i="1" dirty="0"/>
              <a:t>to verbalize understanding of </a:t>
            </a:r>
            <a:r>
              <a:rPr lang="en-US" i="1" dirty="0" smtClean="0"/>
              <a:t>                                                 </a:t>
            </a:r>
            <a:r>
              <a:rPr lang="en-US" sz="2000" b="1" dirty="0" smtClean="0">
                <a:solidFill>
                  <a:srgbClr val="FA6A1B"/>
                </a:solidFill>
                <a:latin typeface="+mj-lt"/>
              </a:rPr>
              <a:t>50</a:t>
            </a:r>
            <a:r>
              <a:rPr lang="en-US" sz="2000" b="1" dirty="0">
                <a:solidFill>
                  <a:srgbClr val="FA6A1B"/>
                </a:solidFill>
                <a:latin typeface="+mj-lt"/>
              </a:rPr>
              <a:t>% </a:t>
            </a:r>
            <a:r>
              <a:rPr lang="en-US" sz="2000" dirty="0" smtClean="0">
                <a:solidFill>
                  <a:srgbClr val="FA6A1B"/>
                </a:solidFill>
                <a:latin typeface="+mj-lt"/>
              </a:rPr>
              <a:t>“</a:t>
            </a:r>
            <a:r>
              <a:rPr lang="en-US" sz="2000" dirty="0">
                <a:solidFill>
                  <a:srgbClr val="FA6A1B"/>
                </a:solidFill>
                <a:latin typeface="+mj-lt"/>
              </a:rPr>
              <a:t>yes</a:t>
            </a:r>
            <a:r>
              <a:rPr lang="en-US" sz="2000" dirty="0" smtClean="0">
                <a:solidFill>
                  <a:srgbClr val="FA6A1B"/>
                </a:solidFill>
                <a:latin typeface="+mj-lt"/>
              </a:rPr>
              <a:t>”</a:t>
            </a:r>
            <a:r>
              <a:rPr lang="en-US" sz="2000" i="1" dirty="0">
                <a:solidFill>
                  <a:srgbClr val="FA6A1B"/>
                </a:solidFill>
                <a:latin typeface="+mj-lt"/>
              </a:rPr>
              <a:t> </a:t>
            </a:r>
            <a:endParaRPr lang="en-US" sz="2000" i="1" dirty="0" smtClean="0">
              <a:solidFill>
                <a:srgbClr val="FA6A1B"/>
              </a:solidFill>
              <a:latin typeface="+mj-lt"/>
            </a:endParaRPr>
          </a:p>
          <a:p>
            <a:pPr marL="0" lvl="1"/>
            <a:r>
              <a:rPr lang="en-US" i="1" dirty="0">
                <a:solidFill>
                  <a:srgbClr val="FA6A1B"/>
                </a:solidFill>
                <a:latin typeface="+mj-lt"/>
              </a:rPr>
              <a:t> </a:t>
            </a:r>
            <a:r>
              <a:rPr lang="en-US" i="1" dirty="0" smtClean="0">
                <a:solidFill>
                  <a:srgbClr val="FA6A1B"/>
                </a:solidFill>
                <a:latin typeface="+mj-lt"/>
              </a:rPr>
              <a:t>          </a:t>
            </a:r>
            <a:r>
              <a:rPr lang="en-US" i="1" dirty="0" smtClean="0">
                <a:solidFill>
                  <a:srgbClr val="FA6A1B"/>
                </a:solidFill>
                <a:latin typeface="+mj-lt"/>
              </a:rPr>
              <a:t>PNAP </a:t>
            </a:r>
            <a:r>
              <a:rPr lang="en-US" i="1" dirty="0">
                <a:solidFill>
                  <a:srgbClr val="FA6A1B"/>
                </a:solidFill>
                <a:latin typeface="+mj-lt"/>
              </a:rPr>
              <a:t>program</a:t>
            </a:r>
          </a:p>
          <a:p>
            <a:pPr marL="0" lvl="1"/>
            <a:endParaRPr lang="en-US" sz="3400" b="1" i="1" dirty="0">
              <a:solidFill>
                <a:srgbClr val="F96A1B"/>
              </a:solidFill>
            </a:endParaRPr>
          </a:p>
          <a:p>
            <a:pPr marL="0" lvl="1"/>
            <a:endParaRPr lang="en-US" sz="3400" i="1" dirty="0"/>
          </a:p>
          <a:p>
            <a:pPr marL="342900" indent="-342900">
              <a:buAutoNum type="arabicPeriod"/>
            </a:pPr>
            <a:endParaRPr lang="en-US" dirty="0"/>
          </a:p>
        </p:txBody>
      </p:sp>
      <p:sp>
        <p:nvSpPr>
          <p:cNvPr id="3" name="Right Arrow 2">
            <a:extLst>
              <a:ext uri="{FF2B5EF4-FFF2-40B4-BE49-F238E27FC236}">
                <a16:creationId xmlns:a16="http://schemas.microsoft.com/office/drawing/2014/main" xmlns="" id="{562C61EA-0E18-5840-B06C-8FB1D476304D}"/>
              </a:ext>
            </a:extLst>
          </p:cNvPr>
          <p:cNvSpPr/>
          <p:nvPr/>
        </p:nvSpPr>
        <p:spPr>
          <a:xfrm>
            <a:off x="5188468" y="837619"/>
            <a:ext cx="1040396" cy="364769"/>
          </a:xfrm>
          <a:prstGeom prst="rightArrow">
            <a:avLst>
              <a:gd name="adj1" fmla="val 42884"/>
              <a:gd name="adj2" fmla="val 50000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xmlns="" id="{562C61EA-0E18-5840-B06C-8FB1D476304D}"/>
              </a:ext>
            </a:extLst>
          </p:cNvPr>
          <p:cNvSpPr/>
          <p:nvPr/>
        </p:nvSpPr>
        <p:spPr>
          <a:xfrm>
            <a:off x="5188468" y="1584457"/>
            <a:ext cx="1040396" cy="364769"/>
          </a:xfrm>
          <a:prstGeom prst="rightArrow">
            <a:avLst>
              <a:gd name="adj1" fmla="val 42884"/>
              <a:gd name="adj2" fmla="val 50000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xmlns="" id="{562C61EA-0E18-5840-B06C-8FB1D476304D}"/>
              </a:ext>
            </a:extLst>
          </p:cNvPr>
          <p:cNvSpPr/>
          <p:nvPr/>
        </p:nvSpPr>
        <p:spPr>
          <a:xfrm>
            <a:off x="5188468" y="2265395"/>
            <a:ext cx="1040396" cy="364769"/>
          </a:xfrm>
          <a:prstGeom prst="rightArrow">
            <a:avLst>
              <a:gd name="adj1" fmla="val 42884"/>
              <a:gd name="adj2" fmla="val 50000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xmlns="" id="{562C61EA-0E18-5840-B06C-8FB1D476304D}"/>
              </a:ext>
            </a:extLst>
          </p:cNvPr>
          <p:cNvSpPr/>
          <p:nvPr/>
        </p:nvSpPr>
        <p:spPr>
          <a:xfrm>
            <a:off x="5188468" y="3047324"/>
            <a:ext cx="1040396" cy="364769"/>
          </a:xfrm>
          <a:prstGeom prst="rightArrow">
            <a:avLst>
              <a:gd name="adj1" fmla="val 42884"/>
              <a:gd name="adj2" fmla="val 50000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xmlns="" id="{562C61EA-0E18-5840-B06C-8FB1D476304D}"/>
              </a:ext>
            </a:extLst>
          </p:cNvPr>
          <p:cNvSpPr/>
          <p:nvPr/>
        </p:nvSpPr>
        <p:spPr>
          <a:xfrm>
            <a:off x="5188468" y="3669607"/>
            <a:ext cx="1040396" cy="364769"/>
          </a:xfrm>
          <a:prstGeom prst="rightArrow">
            <a:avLst>
              <a:gd name="adj1" fmla="val 42884"/>
              <a:gd name="adj2" fmla="val 50000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xmlns="" id="{562C61EA-0E18-5840-B06C-8FB1D476304D}"/>
              </a:ext>
            </a:extLst>
          </p:cNvPr>
          <p:cNvSpPr/>
          <p:nvPr/>
        </p:nvSpPr>
        <p:spPr>
          <a:xfrm>
            <a:off x="5188468" y="4330770"/>
            <a:ext cx="1040396" cy="364769"/>
          </a:xfrm>
          <a:prstGeom prst="rightArrow">
            <a:avLst>
              <a:gd name="adj1" fmla="val 42884"/>
              <a:gd name="adj2" fmla="val 50000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398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08" y="365759"/>
            <a:ext cx="9020092" cy="1043789"/>
          </a:xfrm>
        </p:spPr>
        <p:txBody>
          <a:bodyPr/>
          <a:lstStyle/>
          <a:p>
            <a:pPr algn="ctr"/>
            <a:r>
              <a:rPr lang="en-US" sz="4400" b="1" dirty="0"/>
              <a:t/>
            </a:r>
            <a:br>
              <a:rPr lang="en-US" sz="4400" b="1" dirty="0"/>
            </a:br>
            <a:r>
              <a:rPr lang="en-US" sz="4400" b="1" dirty="0"/>
              <a:t/>
            </a:r>
            <a:br>
              <a:rPr lang="en-US" sz="4400" b="1" dirty="0"/>
            </a:br>
            <a:r>
              <a:rPr lang="en-US" sz="4400" b="1" dirty="0"/>
              <a:t>BACKGROUND </a:t>
            </a:r>
            <a:br>
              <a:rPr lang="en-US" sz="4400" b="1" dirty="0"/>
            </a:br>
            <a:r>
              <a:rPr lang="en-US" sz="4400" b="1" dirty="0"/>
              <a:t>and </a:t>
            </a:r>
            <a:br>
              <a:rPr lang="en-US" sz="4400" b="1" dirty="0"/>
            </a:br>
            <a:r>
              <a:rPr lang="en-US" sz="4400" b="1" dirty="0"/>
              <a:t>SIGNIFICANCE</a:t>
            </a:r>
            <a:br>
              <a:rPr lang="en-US" sz="4400" b="1" dirty="0"/>
            </a:br>
            <a:endParaRPr lang="en-US" sz="4400" dirty="0"/>
          </a:p>
        </p:txBody>
      </p:sp>
      <p:pic>
        <p:nvPicPr>
          <p:cNvPr id="3" name="Picture 2" descr="Messages Image(1061068360)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605" y="2580405"/>
            <a:ext cx="7634075" cy="247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93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>
            <a:spLocks noGrp="1"/>
          </p:cNvSpPr>
          <p:nvPr>
            <p:ph type="title"/>
          </p:nvPr>
        </p:nvSpPr>
        <p:spPr>
          <a:xfrm>
            <a:off x="283744" y="365760"/>
            <a:ext cx="8060156" cy="548640"/>
          </a:xfrm>
        </p:spPr>
        <p:txBody>
          <a:bodyPr/>
          <a:lstStyle/>
          <a:p>
            <a:r>
              <a:rPr lang="en-US" sz="2200" dirty="0"/>
              <a:t>2.  O</a:t>
            </a:r>
            <a:r>
              <a:rPr lang="en-US" sz="2200" cap="none" dirty="0"/>
              <a:t>btain pre-data (end of march 2021 </a:t>
            </a:r>
            <a:r>
              <a:rPr lang="en-US" sz="2200" cap="none" dirty="0">
                <a:solidFill>
                  <a:srgbClr val="F96A1B"/>
                </a:solidFill>
              </a:rPr>
              <a:t>and ongoing</a:t>
            </a:r>
            <a:r>
              <a:rPr lang="en-US" sz="2200" dirty="0"/>
              <a:t>)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8778" y="914400"/>
            <a:ext cx="824512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How many nurses utilizing the PNAP program?</a:t>
            </a:r>
          </a:p>
          <a:p>
            <a:pPr marL="1257300" lvl="2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b="1" i="1" dirty="0"/>
              <a:t>20 </a:t>
            </a:r>
            <a:r>
              <a:rPr lang="en-US" sz="2000" b="1" i="1" dirty="0" smtClean="0"/>
              <a:t>total day and night shift nurses</a:t>
            </a:r>
            <a:endParaRPr lang="en-US" sz="2000" b="1" i="1" dirty="0"/>
          </a:p>
          <a:p>
            <a:pPr lvl="2">
              <a:buClr>
                <a:schemeClr val="accent2"/>
              </a:buClr>
            </a:pPr>
            <a:endParaRPr lang="en-US" sz="1200" dirty="0"/>
          </a:p>
          <a:p>
            <a:pPr marL="800100" lvl="1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How many night shift nurses utilize the PNAP program?</a:t>
            </a:r>
          </a:p>
          <a:p>
            <a:pPr marL="1257300" lvl="2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b="1" i="1" dirty="0">
                <a:solidFill>
                  <a:srgbClr val="F96A1B"/>
                </a:solidFill>
                <a:latin typeface="+mj-lt"/>
              </a:rPr>
              <a:t>5 night shift nurses</a:t>
            </a:r>
          </a:p>
          <a:p>
            <a:pPr marL="800100" lvl="1" indent="-342900">
              <a:buClr>
                <a:schemeClr val="accent2"/>
              </a:buClr>
              <a:buFont typeface="Wingdings" charset="2"/>
              <a:buChar char="u"/>
            </a:pPr>
            <a:endParaRPr lang="en-US" sz="1200" dirty="0"/>
          </a:p>
          <a:p>
            <a:pPr marL="800100" lvl="1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How many night shift nurses are certified in their specialty?</a:t>
            </a:r>
          </a:p>
          <a:p>
            <a:pPr marL="1257300" lvl="2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b="1" i="1" dirty="0">
                <a:solidFill>
                  <a:srgbClr val="F96A1B"/>
                </a:solidFill>
                <a:latin typeface="+mj-lt"/>
              </a:rPr>
              <a:t>16 night shift nurses</a:t>
            </a:r>
          </a:p>
          <a:p>
            <a:pPr marL="800100" lvl="1" indent="-342900">
              <a:buClr>
                <a:schemeClr val="accent2"/>
              </a:buClr>
              <a:buFont typeface="Wingdings" charset="2"/>
              <a:buChar char="u"/>
            </a:pPr>
            <a:endParaRPr lang="en-US" sz="1200" dirty="0"/>
          </a:p>
          <a:p>
            <a:pPr marL="800100" lvl="1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How many night shift nurses are eligible for PNAP/Specialty certifications? </a:t>
            </a:r>
          </a:p>
          <a:p>
            <a:pPr marL="1257300" lvl="2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b="1" i="1" dirty="0">
                <a:solidFill>
                  <a:srgbClr val="F96A1B"/>
                </a:solidFill>
                <a:latin typeface="+mj-lt"/>
              </a:rPr>
              <a:t>44 night shift nurses out of 78</a:t>
            </a:r>
          </a:p>
          <a:p>
            <a:pPr lvl="2">
              <a:buClr>
                <a:schemeClr val="accent2"/>
              </a:buClr>
            </a:pPr>
            <a:endParaRPr lang="en-US" sz="1200" dirty="0"/>
          </a:p>
          <a:p>
            <a:pPr marL="800100" lvl="1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Use this data for comparison post program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603632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90087729"/>
              </p:ext>
            </p:extLst>
          </p:nvPr>
        </p:nvGraphicFramePr>
        <p:xfrm>
          <a:off x="292100" y="1096582"/>
          <a:ext cx="4025900" cy="3713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06936471"/>
              </p:ext>
            </p:extLst>
          </p:nvPr>
        </p:nvGraphicFramePr>
        <p:xfrm>
          <a:off x="4318000" y="1096582"/>
          <a:ext cx="4368800" cy="3713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/>
            <a:r>
              <a:rPr lang="en-US" sz="2800" dirty="0" smtClean="0">
                <a:latin typeface="+mj-lt"/>
              </a:rPr>
              <a:t/>
            </a:r>
            <a:br>
              <a:rPr lang="en-US" sz="2800" dirty="0" smtClean="0">
                <a:latin typeface="+mj-lt"/>
              </a:rPr>
            </a:br>
            <a:r>
              <a:rPr lang="en-US" sz="2800" dirty="0" smtClean="0">
                <a:latin typeface="+mj-lt"/>
              </a:rPr>
              <a:t>Pre</a:t>
            </a:r>
            <a:r>
              <a:rPr lang="en-US" sz="2800" dirty="0">
                <a:latin typeface="+mj-lt"/>
              </a:rPr>
              <a:t>-Program Implementation</a:t>
            </a:r>
            <a:br>
              <a:rPr lang="en-US" sz="2800" dirty="0">
                <a:latin typeface="+mj-lt"/>
              </a:rPr>
            </a:br>
            <a:r>
              <a:rPr lang="en-US" sz="2800" dirty="0">
                <a:latin typeface="+mj-lt"/>
              </a:rPr>
              <a:t>March 2021</a:t>
            </a:r>
            <a:r>
              <a:rPr lang="en-US" sz="2800" dirty="0"/>
              <a:t/>
            </a:r>
            <a:br>
              <a:rPr lang="en-US" sz="2800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922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0234" y="0"/>
            <a:ext cx="795835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200" dirty="0" smtClean="0">
              <a:latin typeface="+mj-lt"/>
            </a:endParaRPr>
          </a:p>
          <a:p>
            <a:r>
              <a:rPr lang="en-US" sz="2200" dirty="0" smtClean="0">
                <a:latin typeface="+mj-lt"/>
              </a:rPr>
              <a:t>3</a:t>
            </a:r>
            <a:r>
              <a:rPr lang="en-US" sz="2200" dirty="0">
                <a:latin typeface="+mj-lt"/>
              </a:rPr>
              <a:t>.  Informal posters/presentations to be conducted during the</a:t>
            </a:r>
          </a:p>
          <a:p>
            <a:r>
              <a:rPr lang="en-US" sz="2200" dirty="0">
                <a:latin typeface="+mj-lt"/>
              </a:rPr>
              <a:t>     night shift</a:t>
            </a:r>
          </a:p>
          <a:p>
            <a:endParaRPr lang="en-US" sz="2200" dirty="0">
              <a:latin typeface="+mj-lt"/>
            </a:endParaRPr>
          </a:p>
          <a:p>
            <a:pPr marL="800100" lvl="1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 By Staff nurses </a:t>
            </a:r>
          </a:p>
          <a:p>
            <a:pPr lvl="1">
              <a:buClr>
                <a:schemeClr val="accent2"/>
              </a:buClr>
            </a:pPr>
            <a:endParaRPr lang="en-US" sz="1200" dirty="0"/>
          </a:p>
          <a:p>
            <a:pPr marL="800100" lvl="1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By Interdisciplinary team (Respiratory Therapists, IV Therapy, Psychiatry, Medical and NP Providers, CNS, and Senior leadership)</a:t>
            </a:r>
          </a:p>
          <a:p>
            <a:pPr lvl="1">
              <a:buClr>
                <a:schemeClr val="accent2"/>
              </a:buClr>
            </a:pPr>
            <a:endParaRPr lang="en-US" sz="1200" dirty="0"/>
          </a:p>
          <a:p>
            <a:pPr marL="800100" lvl="1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i="1" dirty="0">
                <a:solidFill>
                  <a:srgbClr val="FA6A1B"/>
                </a:solidFill>
                <a:latin typeface="+mj-lt"/>
              </a:rPr>
              <a:t>“Nurses can learn with and from their interprofessional colleagues who share the same working environment yet often have differing </a:t>
            </a:r>
            <a:r>
              <a:rPr lang="en-US" sz="2000" i="1" dirty="0" smtClean="0">
                <a:solidFill>
                  <a:srgbClr val="FA6A1B"/>
                </a:solidFill>
                <a:latin typeface="+mj-lt"/>
              </a:rPr>
              <a:t>perspectives.”                                   </a:t>
            </a:r>
            <a:r>
              <a:rPr lang="en-US" sz="1400" dirty="0" smtClean="0"/>
              <a:t>(</a:t>
            </a:r>
            <a:r>
              <a:rPr lang="en-US" sz="1400" dirty="0"/>
              <a:t>Rachwal et al., 2018</a:t>
            </a:r>
            <a:r>
              <a:rPr lang="en-US" sz="1400" dirty="0" smtClean="0"/>
              <a:t>)</a:t>
            </a:r>
            <a:endParaRPr lang="en-US" sz="2000" dirty="0"/>
          </a:p>
          <a:p>
            <a:pPr lvl="1">
              <a:buClr>
                <a:schemeClr val="accent2"/>
              </a:buClr>
            </a:pPr>
            <a:endParaRPr lang="en-US" sz="2200" dirty="0">
              <a:latin typeface="+mj-lt"/>
            </a:endParaRPr>
          </a:p>
          <a:p>
            <a:r>
              <a:rPr lang="en-US" sz="2200" dirty="0">
                <a:latin typeface="+mj-lt"/>
              </a:rPr>
              <a:t>4. Evaluations will be conducted after each </a:t>
            </a:r>
            <a:r>
              <a:rPr lang="en-US" sz="2200" dirty="0">
                <a:solidFill>
                  <a:srgbClr val="F96A1B"/>
                </a:solidFill>
                <a:latin typeface="+mj-lt"/>
              </a:rPr>
              <a:t>“</a:t>
            </a:r>
            <a:r>
              <a:rPr lang="en-US" sz="2200" b="1" i="1" dirty="0">
                <a:solidFill>
                  <a:srgbClr val="F96A1B"/>
                </a:solidFill>
                <a:latin typeface="+mj-lt"/>
              </a:rPr>
              <a:t>Night Education</a:t>
            </a:r>
          </a:p>
          <a:p>
            <a:r>
              <a:rPr lang="en-US" sz="2200" b="1" i="1" dirty="0">
                <a:solidFill>
                  <a:srgbClr val="F96A1B"/>
                </a:solidFill>
                <a:latin typeface="+mj-lt"/>
              </a:rPr>
              <a:t>     Forum</a:t>
            </a:r>
            <a:r>
              <a:rPr lang="en-US" sz="2200" dirty="0">
                <a:solidFill>
                  <a:srgbClr val="F96A1B"/>
                </a:solidFill>
                <a:latin typeface="+mj-lt"/>
              </a:rPr>
              <a:t>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278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73721C5-4E4C-044B-9B61-A4CCF69CD46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6" t="16758" r="9873" b="6530"/>
          <a:stretch/>
        </p:blipFill>
        <p:spPr>
          <a:xfrm>
            <a:off x="738555" y="105508"/>
            <a:ext cx="7385538" cy="4853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999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760"/>
            <a:ext cx="9144000" cy="548640"/>
          </a:xfrm>
        </p:spPr>
        <p:txBody>
          <a:bodyPr/>
          <a:lstStyle/>
          <a:p>
            <a:pPr algn="ctr"/>
            <a:r>
              <a:rPr lang="en-US" b="1" dirty="0"/>
              <a:t>R</a:t>
            </a:r>
            <a:r>
              <a:rPr lang="en-US" b="1" cap="none" dirty="0"/>
              <a:t>esults</a:t>
            </a:r>
            <a:r>
              <a:rPr lang="en-US" b="1" dirty="0"/>
              <a:t> P</a:t>
            </a:r>
            <a:r>
              <a:rPr lang="en-US" b="1" cap="none" dirty="0"/>
              <a:t>ending</a:t>
            </a:r>
            <a:r>
              <a:rPr lang="en-US" b="1" dirty="0"/>
              <a:t> (</a:t>
            </a:r>
            <a:r>
              <a:rPr lang="en-US" b="1" cap="none" dirty="0"/>
              <a:t>anticipate</a:t>
            </a:r>
            <a:r>
              <a:rPr lang="en-US" b="1" dirty="0"/>
              <a:t> </a:t>
            </a:r>
            <a:r>
              <a:rPr lang="en-US" b="1" i="1" dirty="0">
                <a:solidFill>
                  <a:srgbClr val="F96A1B"/>
                </a:solidFill>
              </a:rPr>
              <a:t>J</a:t>
            </a:r>
            <a:r>
              <a:rPr lang="en-US" b="1" i="1" cap="none" dirty="0">
                <a:solidFill>
                  <a:srgbClr val="F96A1B"/>
                </a:solidFill>
              </a:rPr>
              <a:t>anuary</a:t>
            </a:r>
            <a:r>
              <a:rPr lang="en-US" b="1" i="1" dirty="0">
                <a:solidFill>
                  <a:srgbClr val="F96A1B"/>
                </a:solidFill>
              </a:rPr>
              <a:t> 2022 </a:t>
            </a:r>
            <a:r>
              <a:rPr lang="en-US" b="1" i="1" cap="none" dirty="0">
                <a:solidFill>
                  <a:srgbClr val="F96A1B"/>
                </a:solidFill>
              </a:rPr>
              <a:t>initiation</a:t>
            </a:r>
            <a:r>
              <a:rPr lang="en-US" b="1" dirty="0"/>
              <a:t>)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34999" y="1016000"/>
            <a:ext cx="744495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Planning is in the </a:t>
            </a:r>
            <a:r>
              <a:rPr lang="en-US" sz="2000" i="1" dirty="0">
                <a:solidFill>
                  <a:srgbClr val="F96A1B"/>
                </a:solidFill>
                <a:latin typeface="+mj-lt"/>
              </a:rPr>
              <a:t>initial phase</a:t>
            </a:r>
          </a:p>
          <a:p>
            <a:pPr>
              <a:buClr>
                <a:schemeClr val="accent2"/>
              </a:buClr>
            </a:pPr>
            <a:endParaRPr lang="en-US" sz="1200" dirty="0"/>
          </a:p>
          <a:p>
            <a:pPr marL="342900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Meetings/discussions have been conducted</a:t>
            </a:r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>
                <a:solidFill>
                  <a:srgbClr val="000000"/>
                </a:solidFill>
              </a:rPr>
              <a:t>Night shift nurses</a:t>
            </a:r>
          </a:p>
          <a:p>
            <a:pPr lvl="1">
              <a:buClr>
                <a:schemeClr val="accent2"/>
              </a:buClr>
            </a:pPr>
            <a:endParaRPr lang="en-US" sz="2000" dirty="0">
              <a:solidFill>
                <a:srgbClr val="000000"/>
              </a:solidFill>
            </a:endParaRPr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>
                <a:solidFill>
                  <a:srgbClr val="000000"/>
                </a:solidFill>
              </a:rPr>
              <a:t>Nursing Staff Development</a:t>
            </a:r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endParaRPr lang="en-US" sz="2000" dirty="0">
              <a:solidFill>
                <a:srgbClr val="000000"/>
              </a:solidFill>
            </a:endParaRPr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>
                <a:solidFill>
                  <a:srgbClr val="000000"/>
                </a:solidFill>
              </a:rPr>
              <a:t>Associate Chief Nursing Officer of inpatient nursing</a:t>
            </a:r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endParaRPr lang="en-US" sz="2000" dirty="0">
              <a:solidFill>
                <a:srgbClr val="000000"/>
              </a:solidFill>
            </a:endParaRPr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>
                <a:solidFill>
                  <a:srgbClr val="000000"/>
                </a:solidFill>
              </a:rPr>
              <a:t>PNAP board</a:t>
            </a:r>
          </a:p>
          <a:p>
            <a:pPr lvl="1">
              <a:buClr>
                <a:schemeClr val="accent2"/>
              </a:buClr>
            </a:pPr>
            <a:endParaRPr lang="en-US" sz="2000" dirty="0">
              <a:solidFill>
                <a:srgbClr val="000000"/>
              </a:solidFill>
            </a:endParaRPr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>
                <a:solidFill>
                  <a:srgbClr val="000000"/>
                </a:solidFill>
              </a:rPr>
              <a:t>Associate Chief Nursing Officer of quality and patient safety and Magnet </a:t>
            </a:r>
          </a:p>
        </p:txBody>
      </p:sp>
    </p:spTree>
    <p:extLst>
      <p:ext uri="{BB962C8B-B14F-4D97-AF65-F5344CB8AC3E}">
        <p14:creationId xmlns:p14="http://schemas.microsoft.com/office/powerpoint/2010/main" val="1286316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23900" y="-2708"/>
            <a:ext cx="74422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chemeClr val="accent2"/>
              </a:buClr>
            </a:pPr>
            <a:r>
              <a:rPr lang="en-US" sz="2800" b="1" dirty="0">
                <a:latin typeface="+mj-lt"/>
              </a:rPr>
              <a:t>Results Pending </a:t>
            </a:r>
            <a:r>
              <a:rPr lang="en-US" sz="2000" b="1" dirty="0">
                <a:latin typeface="+mj-lt"/>
              </a:rPr>
              <a:t>(continued)</a:t>
            </a:r>
            <a:endParaRPr lang="en-US" sz="2000" b="1" dirty="0">
              <a:solidFill>
                <a:srgbClr val="F96A1B"/>
              </a:solidFill>
            </a:endParaRPr>
          </a:p>
          <a:p>
            <a:pPr marL="342900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b="1" i="1" dirty="0">
                <a:solidFill>
                  <a:srgbClr val="F96A1B"/>
                </a:solidFill>
                <a:latin typeface="+mj-lt"/>
              </a:rPr>
              <a:t>Post forum surveys will be obtained and analyzed for</a:t>
            </a:r>
            <a:r>
              <a:rPr lang="en-US" sz="2000" b="1" dirty="0"/>
              <a:t>:</a:t>
            </a:r>
            <a:endParaRPr lang="en-US" sz="2000" dirty="0"/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/>
              <a:t>Improvements in perception of opportunities for </a:t>
            </a:r>
            <a:r>
              <a:rPr lang="en-US" sz="2000" b="1" i="1" dirty="0">
                <a:solidFill>
                  <a:srgbClr val="F96A1B"/>
                </a:solidFill>
                <a:latin typeface="+mj-lt"/>
              </a:rPr>
              <a:t>education</a:t>
            </a:r>
            <a:r>
              <a:rPr lang="en-US" sz="2000" dirty="0"/>
              <a:t> on night shift</a:t>
            </a:r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endParaRPr lang="en-US" sz="2000" dirty="0"/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/>
              <a:t>Improvements in perception of opportunities for </a:t>
            </a:r>
            <a:r>
              <a:rPr lang="en-US" sz="2000" b="1" i="1" dirty="0">
                <a:solidFill>
                  <a:srgbClr val="F96A1B"/>
                </a:solidFill>
                <a:latin typeface="+mj-lt"/>
              </a:rPr>
              <a:t>engagement</a:t>
            </a:r>
            <a:r>
              <a:rPr lang="en-US" sz="2000" dirty="0"/>
              <a:t> for night shift nurses by their interest and participation in the program</a:t>
            </a:r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endParaRPr lang="en-US" sz="2000" dirty="0"/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/>
              <a:t>Increased </a:t>
            </a:r>
            <a:r>
              <a:rPr lang="en-US" sz="2000" b="1" i="1" dirty="0">
                <a:solidFill>
                  <a:srgbClr val="F96A1B"/>
                </a:solidFill>
                <a:latin typeface="+mj-lt"/>
              </a:rPr>
              <a:t>engagement</a:t>
            </a:r>
            <a:r>
              <a:rPr lang="en-US" sz="2000" dirty="0"/>
              <a:t> and </a:t>
            </a:r>
            <a:r>
              <a:rPr lang="en-US" sz="2000" b="1" i="1" dirty="0">
                <a:solidFill>
                  <a:srgbClr val="F96A1B"/>
                </a:solidFill>
                <a:latin typeface="+mj-lt"/>
              </a:rPr>
              <a:t>empowerment</a:t>
            </a:r>
            <a:r>
              <a:rPr lang="en-US" sz="2000" dirty="0"/>
              <a:t> from night shift nurses determined by informal interviews</a:t>
            </a:r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endParaRPr lang="en-US" sz="2000" dirty="0"/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/>
              <a:t>Increased involvement in the </a:t>
            </a:r>
            <a:r>
              <a:rPr lang="en-US" sz="2000" b="1" i="1" dirty="0">
                <a:solidFill>
                  <a:srgbClr val="F96A1B"/>
                </a:solidFill>
                <a:latin typeface="+mj-lt"/>
              </a:rPr>
              <a:t>PNAP program </a:t>
            </a:r>
            <a:r>
              <a:rPr lang="en-US" sz="2000" dirty="0"/>
              <a:t>by night shift nurses and likelihood of attaining </a:t>
            </a:r>
            <a:r>
              <a:rPr lang="en-US" sz="2000" b="1" i="1" dirty="0">
                <a:solidFill>
                  <a:srgbClr val="F96A1B"/>
                </a:solidFill>
                <a:latin typeface="+mj-lt"/>
              </a:rPr>
              <a:t>Certification</a:t>
            </a:r>
            <a:r>
              <a:rPr lang="en-US" sz="2000" dirty="0"/>
              <a:t> in their specialty</a:t>
            </a:r>
          </a:p>
        </p:txBody>
      </p:sp>
    </p:spTree>
    <p:extLst>
      <p:ext uri="{BB962C8B-B14F-4D97-AF65-F5344CB8AC3E}">
        <p14:creationId xmlns:p14="http://schemas.microsoft.com/office/powerpoint/2010/main" val="2735797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880533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+mj-lt"/>
              </a:rPr>
              <a:t>FUTURE RECOMMENDATIONS</a:t>
            </a:r>
          </a:p>
          <a:p>
            <a:pPr algn="ctr"/>
            <a:endParaRPr lang="en-US" sz="1200" b="1" dirty="0">
              <a:latin typeface="+mj-lt"/>
            </a:endParaRPr>
          </a:p>
          <a:p>
            <a:pPr marL="800100" lvl="1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Create a night shift </a:t>
            </a:r>
            <a:r>
              <a:rPr lang="en-US" sz="2000" b="1" dirty="0">
                <a:solidFill>
                  <a:srgbClr val="F96A1B"/>
                </a:solidFill>
                <a:latin typeface="+mj-lt"/>
              </a:rPr>
              <a:t>“</a:t>
            </a:r>
            <a:r>
              <a:rPr lang="en-US" sz="2000" b="1" i="1" dirty="0">
                <a:solidFill>
                  <a:srgbClr val="F96A1B"/>
                </a:solidFill>
                <a:latin typeface="+mj-lt"/>
              </a:rPr>
              <a:t>council</a:t>
            </a:r>
            <a:r>
              <a:rPr lang="en-US" sz="2000" b="1" dirty="0">
                <a:solidFill>
                  <a:srgbClr val="F96A1B"/>
                </a:solidFill>
                <a:latin typeface="+mj-lt"/>
              </a:rPr>
              <a:t>” </a:t>
            </a:r>
            <a:r>
              <a:rPr lang="en-US" sz="2000" dirty="0"/>
              <a:t>to handle night-specific issues</a:t>
            </a:r>
          </a:p>
          <a:p>
            <a:pPr lvl="1">
              <a:buClr>
                <a:schemeClr val="accent2"/>
              </a:buClr>
            </a:pPr>
            <a:endParaRPr lang="en-US" sz="1200" dirty="0"/>
          </a:p>
          <a:p>
            <a:pPr marL="800100" lvl="1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Create specialty certification study groups </a:t>
            </a:r>
          </a:p>
          <a:p>
            <a:pPr lvl="1">
              <a:buClr>
                <a:schemeClr val="accent2"/>
              </a:buClr>
            </a:pPr>
            <a:endParaRPr lang="en-US" sz="1200" dirty="0"/>
          </a:p>
          <a:p>
            <a:pPr marL="800100" lvl="1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Create a </a:t>
            </a:r>
            <a:r>
              <a:rPr lang="en-US" sz="2000" b="1" i="1" dirty="0">
                <a:solidFill>
                  <a:srgbClr val="F96A1B"/>
                </a:solidFill>
                <a:latin typeface="+mj-lt"/>
              </a:rPr>
              <a:t>“Skills Fair” </a:t>
            </a:r>
            <a:r>
              <a:rPr lang="en-US" sz="2000" dirty="0"/>
              <a:t>during Night Shift </a:t>
            </a:r>
          </a:p>
          <a:p>
            <a:pPr lvl="1">
              <a:buClr>
                <a:schemeClr val="accent2"/>
              </a:buClr>
            </a:pPr>
            <a:endParaRPr lang="en-US" sz="1200" dirty="0"/>
          </a:p>
          <a:p>
            <a:pPr marL="800100" lvl="1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Provide financial resources for continuing education opportunities (tuition reimbursement, contact hour attainment, certification reimbursements)</a:t>
            </a:r>
          </a:p>
          <a:p>
            <a:pPr lvl="1">
              <a:buClr>
                <a:schemeClr val="accent2"/>
              </a:buClr>
            </a:pPr>
            <a:endParaRPr lang="en-US" sz="1200" dirty="0"/>
          </a:p>
          <a:p>
            <a:pPr marL="800100" lvl="1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Provide programs with contact hours (CEUs)</a:t>
            </a:r>
          </a:p>
          <a:p>
            <a:pPr lvl="1">
              <a:buClr>
                <a:schemeClr val="accent2"/>
              </a:buClr>
            </a:pPr>
            <a:endParaRPr lang="en-US" sz="1200" dirty="0"/>
          </a:p>
          <a:p>
            <a:pPr marL="800100" lvl="1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Provide professional development opportunities</a:t>
            </a:r>
          </a:p>
          <a:p>
            <a:pPr lvl="1">
              <a:buClr>
                <a:schemeClr val="accent2"/>
              </a:buClr>
            </a:pPr>
            <a:endParaRPr lang="en-US" sz="1200" dirty="0"/>
          </a:p>
          <a:p>
            <a:pPr marL="800100" lvl="1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b="1" i="1" dirty="0">
                <a:solidFill>
                  <a:srgbClr val="F96A1B"/>
                </a:solidFill>
                <a:latin typeface="+mj-lt"/>
              </a:rPr>
              <a:t>Retain Night Shift Nurses Through Education, Engagement, &amp; Empowerment! 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99512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+mj-lt"/>
              </a:rPr>
              <a:t>Select </a:t>
            </a:r>
            <a:r>
              <a:rPr lang="en-US" sz="2800" dirty="0" smtClean="0">
                <a:latin typeface="+mj-lt"/>
              </a:rPr>
              <a:t>References</a:t>
            </a:r>
          </a:p>
          <a:p>
            <a:r>
              <a:rPr lang="en-US" sz="1200" dirty="0"/>
              <a:t>ANCC, (2021). Magnet fact sheet. </a:t>
            </a:r>
            <a:r>
              <a:rPr lang="en-US" sz="1200" i="1" dirty="0"/>
              <a:t>Nursing World</a:t>
            </a:r>
            <a:r>
              <a:rPr lang="en-US" sz="1200" dirty="0"/>
              <a:t>. Retrieved April 29, 2021: </a:t>
            </a:r>
          </a:p>
          <a:p>
            <a:r>
              <a:rPr lang="en-US" sz="1200" u="sng" dirty="0">
                <a:hlinkClick r:id="rId3"/>
              </a:rPr>
              <a:t>https://www.nursingworld.org/globalassets/organizational-programs/magnet/magnet-</a:t>
            </a:r>
            <a:r>
              <a:rPr lang="en-US" sz="1200" dirty="0"/>
              <a:t>factsheet.pdf</a:t>
            </a:r>
          </a:p>
          <a:p>
            <a:endParaRPr lang="en-US" sz="800" dirty="0">
              <a:latin typeface="+mj-lt"/>
            </a:endParaRPr>
          </a:p>
          <a:p>
            <a:r>
              <a:rPr lang="en-US" sz="1200" dirty="0"/>
              <a:t>Bourgault, A</a:t>
            </a:r>
            <a:r>
              <a:rPr lang="en-US" sz="1200" dirty="0" smtClean="0"/>
              <a:t>. </a:t>
            </a:r>
            <a:r>
              <a:rPr lang="en-US" sz="1200" dirty="0"/>
              <a:t>(2021)</a:t>
            </a:r>
            <a:r>
              <a:rPr lang="en-US" sz="1200" dirty="0" smtClean="0"/>
              <a:t>. </a:t>
            </a:r>
            <a:r>
              <a:rPr lang="en-US" sz="1200" dirty="0"/>
              <a:t>Time to train more critical care nurses: </a:t>
            </a:r>
            <a:r>
              <a:rPr lang="en-US" sz="1200" dirty="0" smtClean="0"/>
              <a:t>Supporting </a:t>
            </a:r>
            <a:r>
              <a:rPr lang="en-US" sz="1200" dirty="0"/>
              <a:t>our new colleagues</a:t>
            </a:r>
            <a:r>
              <a:rPr lang="en-US" sz="1200" i="1" dirty="0"/>
              <a:t>. </a:t>
            </a:r>
            <a:r>
              <a:rPr lang="en-US" sz="1200" i="1" dirty="0" smtClean="0"/>
              <a:t>Critical </a:t>
            </a:r>
            <a:r>
              <a:rPr lang="en-US" sz="1200" i="1" dirty="0"/>
              <a:t>Care </a:t>
            </a:r>
            <a:r>
              <a:rPr lang="en-US" sz="1200" i="1" dirty="0" smtClean="0"/>
              <a:t>Nurse, </a:t>
            </a:r>
            <a:r>
              <a:rPr lang="en-US" sz="1200" i="1" dirty="0"/>
              <a:t>41(2</a:t>
            </a:r>
            <a:r>
              <a:rPr lang="en-US" sz="1200" dirty="0"/>
              <a:t>), 7-8. </a:t>
            </a:r>
          </a:p>
          <a:p>
            <a:endParaRPr lang="en-US" sz="800" dirty="0"/>
          </a:p>
          <a:p>
            <a:r>
              <a:rPr lang="en-US" sz="1200" dirty="0"/>
              <a:t>Claffey, C. (2006). Nursing in the dark: Leadership support for night staff. </a:t>
            </a:r>
            <a:r>
              <a:rPr lang="en-US" sz="1200" i="1" dirty="0"/>
              <a:t>Nursing </a:t>
            </a:r>
            <a:r>
              <a:rPr lang="en-US" sz="1200" i="1" dirty="0" smtClean="0"/>
              <a:t>Management, </a:t>
            </a:r>
            <a:r>
              <a:rPr lang="en-US" sz="1200" i="1" dirty="0"/>
              <a:t>37(5</a:t>
            </a:r>
            <a:r>
              <a:rPr lang="en-US" sz="1200" dirty="0"/>
              <a:t>), 41-44. </a:t>
            </a:r>
            <a:r>
              <a:rPr lang="en-US" sz="1200" dirty="0">
                <a:hlinkClick r:id="rId4"/>
              </a:rPr>
              <a:t>https://journals.lww.com/nursingmanagement/Fulltext/2006/05000/Nursing_in_the_dark__Leadership_support_for_night.10.aspx</a:t>
            </a:r>
            <a:endParaRPr lang="en-US" sz="1200" dirty="0"/>
          </a:p>
          <a:p>
            <a:endParaRPr lang="en-US" sz="800" dirty="0"/>
          </a:p>
          <a:p>
            <a:r>
              <a:rPr lang="en-US" sz="1200" dirty="0"/>
              <a:t>Covell, C., Sidani, S. (2013). Nursing intellectual capital theory: Implications for research and practice. </a:t>
            </a:r>
            <a:r>
              <a:rPr lang="en-US" sz="1200" i="1" dirty="0"/>
              <a:t>OJIN: The Online Journal of Issues in </a:t>
            </a:r>
            <a:r>
              <a:rPr lang="en-US" sz="1200" i="1" dirty="0" smtClean="0"/>
              <a:t>Nursing, </a:t>
            </a:r>
            <a:r>
              <a:rPr lang="en-US" sz="1200" i="1" dirty="0"/>
              <a:t>18</a:t>
            </a:r>
            <a:r>
              <a:rPr lang="en-US" sz="1200" dirty="0"/>
              <a:t>(2). doi: 10.3912/OJIN.Vol18No02Man02</a:t>
            </a:r>
          </a:p>
          <a:p>
            <a:endParaRPr lang="en-US" sz="800" dirty="0"/>
          </a:p>
          <a:p>
            <a:r>
              <a:rPr lang="en-US" sz="1200" dirty="0"/>
              <a:t>Covell, C. (2008). Figure 1:Middle-range nursing intellectual capital theory. </a:t>
            </a:r>
            <a:r>
              <a:rPr lang="en-US" sz="1200" i="1" dirty="0"/>
              <a:t>Journal of Advanced Nursing. </a:t>
            </a:r>
            <a:r>
              <a:rPr lang="en-US" sz="1200" dirty="0"/>
              <a:t>Retrieved from </a:t>
            </a:r>
            <a:endParaRPr lang="en-US" sz="1200" i="1" dirty="0"/>
          </a:p>
          <a:p>
            <a:r>
              <a:rPr lang="en-US" sz="1200" dirty="0">
                <a:hlinkClick r:id="rId5"/>
              </a:rPr>
              <a:t>https://www.semanticscholar.org/paper/The-middle-range-theory-of-nursing-intellectual-Covell/22084091e14fcad130fbb1ab28255ca77276c34f/figure/0</a:t>
            </a:r>
            <a:endParaRPr lang="en-US" sz="1200" dirty="0"/>
          </a:p>
          <a:p>
            <a:endParaRPr lang="en-US" sz="800" dirty="0"/>
          </a:p>
          <a:p>
            <a:r>
              <a:rPr lang="en-US" sz="1200" dirty="0" smtClean="0"/>
              <a:t>Kiel, J. (2020). An analysis of restructuring orientation to enhance nurse retention. </a:t>
            </a:r>
            <a:r>
              <a:rPr lang="en-US" sz="1200" i="1" dirty="0" smtClean="0"/>
              <a:t>Health Care Manager, </a:t>
            </a:r>
            <a:r>
              <a:rPr lang="en-US" sz="1200" dirty="0" smtClean="0"/>
              <a:t>39, 162-167. Retrieved from https://doi.org/10.1097/HCM.0000000000000303</a:t>
            </a:r>
          </a:p>
          <a:p>
            <a:endParaRPr lang="en-US" sz="800" dirty="0" smtClean="0"/>
          </a:p>
          <a:p>
            <a:r>
              <a:rPr lang="en-US" sz="1200" dirty="0" smtClean="0"/>
              <a:t>Margretta</a:t>
            </a:r>
            <a:r>
              <a:rPr lang="en-US" sz="1200" dirty="0"/>
              <a:t>, M., Dennis, M., &amp; McLaughlin K.G., (2019). Coffee talk: A jolt for night shift education. </a:t>
            </a:r>
            <a:r>
              <a:rPr lang="en-US" sz="1200" i="1" dirty="0"/>
              <a:t>American Journal of Critical </a:t>
            </a:r>
            <a:r>
              <a:rPr lang="en-US" sz="1200" i="1" dirty="0" smtClean="0"/>
              <a:t>Care, </a:t>
            </a:r>
            <a:r>
              <a:rPr lang="en-US" sz="1200" i="1" dirty="0"/>
              <a:t>28</a:t>
            </a:r>
            <a:r>
              <a:rPr lang="en-US" sz="1200" dirty="0"/>
              <a:t>(1), 81-84. </a:t>
            </a:r>
            <a:r>
              <a:rPr lang="en-US" sz="1200" u="sng" dirty="0"/>
              <a:t>https://doi.org/10.4037/ajcc2019709</a:t>
            </a:r>
            <a:r>
              <a:rPr lang="en-US" sz="1200" dirty="0"/>
              <a:t> (Links to an external site.)</a:t>
            </a:r>
          </a:p>
          <a:p>
            <a:endParaRPr lang="en-US" sz="800" dirty="0"/>
          </a:p>
          <a:p>
            <a:r>
              <a:rPr lang="en-US" sz="1200" dirty="0"/>
              <a:t>Mayes, P., &amp; Schott-Baer, D. (2010). Professional development for night shift nurses. </a:t>
            </a:r>
            <a:r>
              <a:rPr lang="en-US" sz="1200" i="1" dirty="0"/>
              <a:t>The Journal of Continuing Education in </a:t>
            </a:r>
            <a:r>
              <a:rPr lang="en-US" sz="1200" i="1" dirty="0" smtClean="0"/>
              <a:t>Nursing, </a:t>
            </a:r>
            <a:r>
              <a:rPr lang="en-US" sz="1200" i="1" dirty="0"/>
              <a:t>41</a:t>
            </a:r>
            <a:r>
              <a:rPr lang="en-US" sz="1200" dirty="0"/>
              <a:t>(1), 17-22.  </a:t>
            </a:r>
            <a:r>
              <a:rPr lang="en-US" sz="1200" u="sng" dirty="0"/>
              <a:t>https://doi.org/10.3928/00220124-20091222-05</a:t>
            </a:r>
            <a:endParaRPr lang="en-US" sz="1200" dirty="0"/>
          </a:p>
          <a:p>
            <a:r>
              <a:rPr lang="en-US" sz="800" b="1" dirty="0"/>
              <a:t> </a:t>
            </a:r>
            <a:endParaRPr lang="en-US" sz="800" dirty="0"/>
          </a:p>
          <a:p>
            <a:r>
              <a:rPr lang="en-US" sz="1200" dirty="0"/>
              <a:t>Rachwal, C. M., Langer, T., Trainor, B. P., Bell, M. A., Browning, D. M., &amp; Meyer, E. C. (2018). Navigating Communication Challenges in Clinical Practice: A New Approach to Team Education. </a:t>
            </a:r>
            <a:r>
              <a:rPr lang="en-US" sz="1200" i="1" dirty="0"/>
              <a:t>Critical care nurse</a:t>
            </a:r>
            <a:r>
              <a:rPr lang="en-US" sz="1200" dirty="0"/>
              <a:t>, </a:t>
            </a:r>
            <a:r>
              <a:rPr lang="en-US" sz="1200" i="1" dirty="0"/>
              <a:t>38</a:t>
            </a:r>
            <a:r>
              <a:rPr lang="en-US" sz="1200" dirty="0"/>
              <a:t>(6), 15–22. </a:t>
            </a:r>
            <a:r>
              <a:rPr lang="en-US" sz="1200" dirty="0">
                <a:hlinkClick r:id="rId6"/>
              </a:rPr>
              <a:t>https://doi.org/10.4037/</a:t>
            </a:r>
            <a:r>
              <a:rPr lang="en-US" sz="1200" dirty="0" smtClean="0">
                <a:hlinkClick r:id="rId6"/>
              </a:rPr>
              <a:t>ccn2018748</a:t>
            </a:r>
            <a:endParaRPr lang="en-US" sz="1200" dirty="0" smtClean="0"/>
          </a:p>
          <a:p>
            <a:endParaRPr lang="en-US" sz="800" dirty="0"/>
          </a:p>
          <a:p>
            <a:r>
              <a:rPr lang="en-US" sz="1200" dirty="0" smtClean="0"/>
              <a:t>Summers, S. (2019, July 4). Magnet recognition program-Areas for improvement. </a:t>
            </a:r>
            <a:r>
              <a:rPr lang="en-US" sz="1200" i="1" dirty="0" smtClean="0"/>
              <a:t>The Truth About </a:t>
            </a:r>
            <a:r>
              <a:rPr lang="en-US" sz="1200" i="1" dirty="0" smtClean="0"/>
              <a:t>Nursing</a:t>
            </a:r>
            <a:r>
              <a:rPr lang="en-US" sz="1200" dirty="0" smtClean="0"/>
              <a:t>. Retrieved from </a:t>
            </a:r>
            <a:r>
              <a:rPr lang="en-US" sz="1200" dirty="0"/>
              <a:t>https://www.truthaboutnursing.org/faq/magnet.html#gsc.tab=0</a:t>
            </a:r>
          </a:p>
          <a:p>
            <a:endParaRPr lang="en-US" sz="800" dirty="0"/>
          </a:p>
          <a:p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050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21-04-29 at 10.46.17 PM.png"/>
          <p:cNvPicPr>
            <a:picLocks noChangeAspect="1"/>
          </p:cNvPicPr>
          <p:nvPr/>
        </p:nvPicPr>
        <p:blipFill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1688746"/>
            <a:ext cx="6464300" cy="31478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914401"/>
          </a:xfrm>
        </p:spPr>
        <p:txBody>
          <a:bodyPr/>
          <a:lstStyle/>
          <a:p>
            <a:pPr algn="ctr"/>
            <a:r>
              <a:rPr lang="en-US" b="1" dirty="0"/>
              <a:t>Acknowledgments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23899" y="914401"/>
            <a:ext cx="728980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 smtClean="0"/>
              <a:t>Kathleen </a:t>
            </a:r>
            <a:r>
              <a:rPr lang="en-US" sz="2000" dirty="0"/>
              <a:t>Beyerman RN MS EdD, ANCO Nursing Staff Development</a:t>
            </a:r>
          </a:p>
          <a:p>
            <a:pPr>
              <a:buClr>
                <a:schemeClr val="accent2"/>
              </a:buClr>
            </a:pPr>
            <a:endParaRPr lang="en-US" sz="2000" dirty="0"/>
          </a:p>
          <a:p>
            <a:pPr marL="342900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Pam Linzer RN PhD, ANCO Inpatient, Informatics, and Nursing Resources and Staffing CPS</a:t>
            </a:r>
          </a:p>
        </p:txBody>
      </p:sp>
    </p:spTree>
    <p:extLst>
      <p:ext uri="{BB962C8B-B14F-4D97-AF65-F5344CB8AC3E}">
        <p14:creationId xmlns:p14="http://schemas.microsoft.com/office/powerpoint/2010/main" val="3751525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2096" y="495666"/>
            <a:ext cx="797655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Will implementing a nurse driven education forum during the night shift increase engagement, empowerment and retention?  </a:t>
            </a:r>
          </a:p>
        </p:txBody>
      </p:sp>
      <p:pic>
        <p:nvPicPr>
          <p:cNvPr id="3" name="Picture 2" descr="Messages Image(1061068360)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98" y="2560239"/>
            <a:ext cx="7593540" cy="249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837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8559" y="103378"/>
            <a:ext cx="7553003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400" b="1" dirty="0" smtClean="0">
                <a:latin typeface="+mj-lt"/>
              </a:rPr>
              <a:t>"</a:t>
            </a:r>
            <a:r>
              <a:rPr lang="en-US" sz="2400" b="1" dirty="0">
                <a:solidFill>
                  <a:schemeClr val="accent2"/>
                </a:solidFill>
                <a:latin typeface="+mj-lt"/>
              </a:rPr>
              <a:t>Patients remain critically ill regardless of the time of day and require intensive nursing care, despite limited resources</a:t>
            </a:r>
            <a:r>
              <a:rPr lang="en-US" sz="2400" b="1" dirty="0">
                <a:latin typeface="+mj-lt"/>
              </a:rPr>
              <a:t>" </a:t>
            </a:r>
            <a:r>
              <a:rPr lang="en-US" sz="2400" b="1" dirty="0" smtClean="0">
                <a:latin typeface="+mj-lt"/>
              </a:rPr>
              <a:t>                    </a:t>
            </a:r>
            <a:r>
              <a:rPr lang="en-US" sz="1400" dirty="0" smtClean="0"/>
              <a:t>(</a:t>
            </a:r>
            <a:r>
              <a:rPr lang="en-US" sz="1400" dirty="0"/>
              <a:t>Margretta, Dennis, &amp; McLaughlin, 2019)</a:t>
            </a:r>
          </a:p>
          <a:p>
            <a:pPr lvl="0">
              <a:buClr>
                <a:schemeClr val="accent2"/>
              </a:buClr>
            </a:pPr>
            <a:endParaRPr lang="en-US" sz="2000" dirty="0"/>
          </a:p>
          <a:p>
            <a:pPr marL="342900" lvl="0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“Nurses who work at night are motivated to learn, but have fewer opportunities and less access to programs than nurses who work during the </a:t>
            </a:r>
            <a:r>
              <a:rPr lang="en-US" sz="2000" dirty="0" smtClean="0"/>
              <a:t>day.”</a:t>
            </a:r>
            <a:r>
              <a:rPr lang="en-US" sz="2000" dirty="0"/>
              <a:t> </a:t>
            </a:r>
            <a:r>
              <a:rPr lang="en-US" sz="2000" dirty="0" smtClean="0"/>
              <a:t>                                                 </a:t>
            </a:r>
            <a:r>
              <a:rPr lang="en-US" sz="1400" dirty="0" smtClean="0"/>
              <a:t>(</a:t>
            </a:r>
            <a:r>
              <a:rPr lang="en-US" sz="1400" dirty="0"/>
              <a:t>Mayes &amp; Schott-Bear, 2010</a:t>
            </a:r>
            <a:r>
              <a:rPr lang="en-US" sz="1400" dirty="0" smtClean="0"/>
              <a:t>)</a:t>
            </a:r>
            <a:endParaRPr lang="en-US" sz="2000" dirty="0"/>
          </a:p>
          <a:p>
            <a:pPr>
              <a:buClr>
                <a:schemeClr val="accent2"/>
              </a:buClr>
            </a:pPr>
            <a:endParaRPr lang="en-US" sz="2000" dirty="0"/>
          </a:p>
          <a:p>
            <a:pPr marL="342900" lvl="0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Smaller hospitals may not have the financial means to employ a CNS for the night shift.</a:t>
            </a:r>
          </a:p>
          <a:p>
            <a:pPr lvl="0">
              <a:buClr>
                <a:schemeClr val="accent2"/>
              </a:buClr>
            </a:pPr>
            <a:endParaRPr lang="en-US" sz="2000" dirty="0"/>
          </a:p>
          <a:p>
            <a:pPr marL="342900" lvl="0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“2019, the turnover cost per RN was $44,375” </a:t>
            </a:r>
            <a:r>
              <a:rPr lang="en-US" sz="2000" dirty="0" smtClean="0"/>
              <a:t>         </a:t>
            </a:r>
            <a:r>
              <a:rPr lang="en-US" sz="1400" dirty="0" smtClean="0"/>
              <a:t>(</a:t>
            </a:r>
            <a:r>
              <a:rPr lang="en-US" sz="1400" dirty="0"/>
              <a:t>Bourgault, 2021</a:t>
            </a:r>
            <a:r>
              <a:rPr lang="en-US" sz="1400" dirty="0" smtClean="0"/>
              <a:t>)</a:t>
            </a:r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 smtClean="0"/>
              <a:t>Medical surgical nurse r</a:t>
            </a:r>
            <a:r>
              <a:rPr lang="en-US" sz="2000" dirty="0" smtClean="0"/>
              <a:t>eplacement cost $</a:t>
            </a:r>
            <a:r>
              <a:rPr lang="en-US" sz="2000" dirty="0" smtClean="0"/>
              <a:t>42,000     </a:t>
            </a:r>
            <a:r>
              <a:rPr lang="en-US" sz="1400" dirty="0" smtClean="0"/>
              <a:t>(</a:t>
            </a:r>
            <a:r>
              <a:rPr lang="en-US" sz="1400" dirty="0"/>
              <a:t>Kiel, 2020)</a:t>
            </a:r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 smtClean="0"/>
              <a:t>Intensive care nurse replacement cost $64,000        </a:t>
            </a:r>
            <a:r>
              <a:rPr lang="en-US" sz="1400" dirty="0" smtClean="0"/>
              <a:t>(</a:t>
            </a:r>
            <a:r>
              <a:rPr lang="en-US" sz="1400" dirty="0"/>
              <a:t>Kiel, 2020)</a:t>
            </a:r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endParaRPr lang="en-US" sz="2000" dirty="0" smtClean="0"/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endParaRPr lang="en-US" sz="2000" dirty="0"/>
          </a:p>
          <a:p>
            <a:endParaRPr lang="en-US" sz="2000" dirty="0"/>
          </a:p>
          <a:p>
            <a:pPr lvl="0"/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340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0764"/>
          </a:xfrm>
        </p:spPr>
        <p:txBody>
          <a:bodyPr/>
          <a:lstStyle/>
          <a:p>
            <a:pPr algn="ctr"/>
            <a:r>
              <a:rPr lang="en-US" b="1" dirty="0"/>
              <a:t>Shift Workers by the Numbers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62071" y="423379"/>
            <a:ext cx="744491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sz="2000" dirty="0"/>
          </a:p>
          <a:p>
            <a:pPr marL="342900" lvl="0" indent="-342900">
              <a:buClr>
                <a:srgbClr val="FF6600"/>
              </a:buClr>
              <a:buFont typeface="Wingdings" charset="2"/>
              <a:buChar char="u"/>
            </a:pPr>
            <a:r>
              <a:rPr lang="en-US" sz="2000" i="1" dirty="0">
                <a:solidFill>
                  <a:srgbClr val="FA6A1B"/>
                </a:solidFill>
                <a:latin typeface="+mj-lt"/>
              </a:rPr>
              <a:t>1/3 full-time healthcare employees are shift workers</a:t>
            </a:r>
            <a:r>
              <a:rPr lang="en-US" sz="2000" dirty="0"/>
              <a:t>:</a:t>
            </a:r>
          </a:p>
          <a:p>
            <a:pPr marL="800100" lvl="1" indent="-342900"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/>
              <a:t>11% Evening shifts: 3pm </a:t>
            </a:r>
            <a:r>
              <a:rPr lang="en-US" sz="2000" dirty="0" smtClean="0"/>
              <a:t>– 11pm  </a:t>
            </a:r>
            <a:endParaRPr lang="en-US" sz="2000" dirty="0"/>
          </a:p>
          <a:p>
            <a:pPr marL="800100" lvl="1" indent="-342900"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/>
              <a:t>9% Night shifts: 11pm – 7am </a:t>
            </a:r>
          </a:p>
          <a:p>
            <a:pPr marL="800100" lvl="1" indent="-342900"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/>
              <a:t>3% Rotating shifts: alternating day shift with night shift or split shifts </a:t>
            </a:r>
          </a:p>
          <a:p>
            <a:pPr marL="800100" lvl="1" indent="-342900"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/>
              <a:t>77% Split shifts: 7am – 7pm or 7pm – 7am </a:t>
            </a:r>
          </a:p>
          <a:p>
            <a:pPr lvl="0"/>
            <a:endParaRPr lang="en-US" sz="1200" dirty="0"/>
          </a:p>
          <a:p>
            <a:pPr marL="342900" lvl="0" indent="-342900">
              <a:buClr>
                <a:srgbClr val="FF6600"/>
              </a:buClr>
              <a:buFont typeface="Wingdings" charset="2"/>
              <a:buChar char="u"/>
            </a:pPr>
            <a:r>
              <a:rPr lang="en-US" sz="2000" dirty="0"/>
              <a:t>Absenteeism </a:t>
            </a:r>
          </a:p>
          <a:p>
            <a:pPr marL="800100" lvl="1" indent="-342900"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/>
              <a:t>Night shift workers 9%</a:t>
            </a:r>
          </a:p>
          <a:p>
            <a:pPr marL="800100" lvl="1" indent="-342900"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/>
              <a:t>Day shift workers 3%</a:t>
            </a:r>
          </a:p>
          <a:p>
            <a:pPr lvl="0"/>
            <a:endParaRPr lang="en-US" sz="1200" dirty="0"/>
          </a:p>
          <a:p>
            <a:pPr marL="342900" lvl="0" indent="-342900">
              <a:buClr>
                <a:srgbClr val="FF6600"/>
              </a:buClr>
              <a:buFont typeface="Wingdings" charset="2"/>
              <a:buChar char="u"/>
            </a:pPr>
            <a:r>
              <a:rPr lang="en-US" sz="2000" dirty="0"/>
              <a:t>Employee turnover:</a:t>
            </a:r>
          </a:p>
          <a:p>
            <a:pPr marL="800100" lvl="1" indent="-342900"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/>
              <a:t>Night shift workers 10%</a:t>
            </a:r>
          </a:p>
          <a:p>
            <a:pPr marL="800100" lvl="1" indent="-342900"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 smtClean="0"/>
              <a:t>U.S. companies 3%                                                    </a:t>
            </a:r>
            <a:r>
              <a:rPr lang="en-US" sz="1400" dirty="0" smtClean="0"/>
              <a:t>(Claffey, 2006)</a:t>
            </a:r>
            <a:r>
              <a:rPr lang="en-US" sz="2000" dirty="0" smtClean="0"/>
              <a:t>                                      </a:t>
            </a:r>
          </a:p>
          <a:p>
            <a:pPr lvl="1">
              <a:buClr>
                <a:srgbClr val="FF6600"/>
              </a:buClr>
            </a:pPr>
            <a:r>
              <a:rPr lang="en-US" sz="2000" dirty="0" smtClean="0"/>
              <a:t>                  </a:t>
            </a:r>
            <a:r>
              <a:rPr lang="en-US" sz="1200" dirty="0" smtClean="0"/>
              <a:t>                                                                                                                    </a:t>
            </a:r>
            <a:r>
              <a:rPr lang="en-US" sz="2000" dirty="0" smtClean="0"/>
              <a:t> 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664534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algn="ctr"/>
            <a:r>
              <a:rPr lang="en-US" b="1" dirty="0"/>
              <a:t>Shift Workers by the Numbers </a:t>
            </a:r>
            <a:r>
              <a:rPr lang="en-US" sz="2000" b="1" dirty="0"/>
              <a:t>(</a:t>
            </a:r>
            <a:r>
              <a:rPr lang="en-US" sz="2000" b="1" cap="none" dirty="0"/>
              <a:t>continued</a:t>
            </a:r>
            <a:r>
              <a:rPr lang="en-US" sz="2000" b="1" dirty="0"/>
              <a:t>)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723899" y="787400"/>
            <a:ext cx="742361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sz="2000" dirty="0"/>
          </a:p>
          <a:p>
            <a:pPr marL="342900" lvl="0" indent="-342900">
              <a:buClr>
                <a:srgbClr val="FF6600"/>
              </a:buClr>
              <a:buFont typeface="Wingdings" charset="2"/>
              <a:buChar char="u"/>
            </a:pPr>
            <a:r>
              <a:rPr lang="en-US" sz="2000" dirty="0"/>
              <a:t>Study found </a:t>
            </a:r>
            <a:r>
              <a:rPr lang="en-US" sz="2000" i="1" dirty="0">
                <a:solidFill>
                  <a:srgbClr val="F96A1B"/>
                </a:solidFill>
                <a:latin typeface="+mj-lt"/>
              </a:rPr>
              <a:t>lower levels of commitment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/>
              <a:t>to the nursing profession among </a:t>
            </a:r>
            <a:r>
              <a:rPr lang="en-US" sz="2000" i="1" dirty="0">
                <a:solidFill>
                  <a:srgbClr val="F96A1B"/>
                </a:solidFill>
                <a:latin typeface="+mj-lt"/>
              </a:rPr>
              <a:t>night shift nurses</a:t>
            </a:r>
          </a:p>
          <a:p>
            <a:pPr lvl="0"/>
            <a:endParaRPr lang="en-US" sz="2000" dirty="0"/>
          </a:p>
          <a:p>
            <a:pPr marL="342900" lvl="0" indent="-342900">
              <a:buClr>
                <a:srgbClr val="FF6600"/>
              </a:buClr>
              <a:buFont typeface="Wingdings" charset="2"/>
              <a:buChar char="u"/>
            </a:pPr>
            <a:r>
              <a:rPr lang="en-US" sz="2000" dirty="0"/>
              <a:t>Management:</a:t>
            </a:r>
          </a:p>
          <a:p>
            <a:pPr marL="800100" lvl="1" indent="-342900"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/>
              <a:t>Less than 50% of shift workers feel managers communicate well</a:t>
            </a:r>
          </a:p>
          <a:p>
            <a:pPr marL="800100" lvl="1" indent="-342900"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/>
              <a:t>Most shift workers are </a:t>
            </a:r>
            <a:r>
              <a:rPr lang="en-US" sz="2000" i="1" dirty="0">
                <a:solidFill>
                  <a:srgbClr val="FA6A1B"/>
                </a:solidFill>
                <a:latin typeface="+mj-lt"/>
              </a:rPr>
              <a:t>more loyal to their cohorts </a:t>
            </a:r>
            <a:r>
              <a:rPr lang="en-US" sz="2000" dirty="0"/>
              <a:t>they work with than the company they work for</a:t>
            </a:r>
          </a:p>
          <a:p>
            <a:pPr marL="800100" lvl="1" indent="-342900"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/>
              <a:t>Shift workers are </a:t>
            </a:r>
            <a:r>
              <a:rPr lang="en-US" sz="2000" i="1" dirty="0">
                <a:solidFill>
                  <a:srgbClr val="FA6A1B"/>
                </a:solidFill>
                <a:latin typeface="+mj-lt"/>
              </a:rPr>
              <a:t>less responsive </a:t>
            </a:r>
            <a:r>
              <a:rPr lang="en-US" sz="2000" dirty="0"/>
              <a:t>to information coming from management and other non-shift sources </a:t>
            </a:r>
          </a:p>
          <a:p>
            <a:r>
              <a:rPr lang="en-US" sz="2000" dirty="0"/>
              <a:t>								          </a:t>
            </a:r>
            <a:r>
              <a:rPr lang="en-US" sz="2000" dirty="0" smtClean="0"/>
              <a:t>                                                                  </a:t>
            </a:r>
            <a:r>
              <a:rPr lang="en-US" sz="2000" b="1" dirty="0" smtClean="0"/>
              <a:t>  </a:t>
            </a:r>
            <a:r>
              <a:rPr lang="en-US" sz="2000" b="1" dirty="0" smtClean="0"/>
              <a:t>    </a:t>
            </a:r>
            <a:r>
              <a:rPr lang="en-US" sz="1400" dirty="0"/>
              <a:t>(Claffey, 2006)</a:t>
            </a:r>
          </a:p>
        </p:txBody>
      </p:sp>
    </p:spTree>
    <p:extLst>
      <p:ext uri="{BB962C8B-B14F-4D97-AF65-F5344CB8AC3E}">
        <p14:creationId xmlns:p14="http://schemas.microsoft.com/office/powerpoint/2010/main" val="645600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31333" y="0"/>
            <a:ext cx="745066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 smtClean="0"/>
          </a:p>
          <a:p>
            <a:pPr marL="342900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i="1" dirty="0" smtClean="0">
                <a:solidFill>
                  <a:srgbClr val="FF6600"/>
                </a:solidFill>
                <a:latin typeface="+mj-lt"/>
              </a:rPr>
              <a:t>Magnet </a:t>
            </a:r>
            <a:r>
              <a:rPr lang="en-US" sz="2000" i="1" dirty="0">
                <a:solidFill>
                  <a:srgbClr val="FF6600"/>
                </a:solidFill>
                <a:latin typeface="+mj-lt"/>
              </a:rPr>
              <a:t>Recognition </a:t>
            </a:r>
            <a:r>
              <a:rPr lang="en-US" sz="2000" i="1" dirty="0" smtClean="0">
                <a:solidFill>
                  <a:srgbClr val="FF6600"/>
                </a:solidFill>
                <a:latin typeface="+mj-lt"/>
              </a:rPr>
              <a:t>Program </a:t>
            </a:r>
            <a:r>
              <a:rPr lang="en-US" sz="2000" dirty="0"/>
              <a:t>focuses on advancing </a:t>
            </a:r>
            <a:r>
              <a:rPr lang="en-US" sz="2000" dirty="0" smtClean="0"/>
              <a:t>3 </a:t>
            </a:r>
            <a:r>
              <a:rPr lang="en-US" sz="2000" dirty="0"/>
              <a:t>goals </a:t>
            </a:r>
            <a:r>
              <a:rPr lang="en-US" sz="2000" dirty="0" smtClean="0"/>
              <a:t>Magnet </a:t>
            </a:r>
            <a:r>
              <a:rPr lang="en-US" sz="2000" dirty="0"/>
              <a:t>organization: </a:t>
            </a:r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 smtClean="0"/>
              <a:t>Promoting </a:t>
            </a:r>
            <a:r>
              <a:rPr lang="en-US" sz="2000" dirty="0"/>
              <a:t>quality in </a:t>
            </a:r>
            <a:r>
              <a:rPr lang="en-US" sz="2000" dirty="0" smtClean="0"/>
              <a:t>setting </a:t>
            </a:r>
            <a:r>
              <a:rPr lang="en-US" sz="2000" dirty="0"/>
              <a:t>that supports professional practice </a:t>
            </a:r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 smtClean="0"/>
              <a:t>Identifying </a:t>
            </a:r>
            <a:r>
              <a:rPr lang="en-US" sz="2000" dirty="0"/>
              <a:t>excellence in </a:t>
            </a:r>
            <a:r>
              <a:rPr lang="en-US" sz="2000" dirty="0" smtClean="0"/>
              <a:t>delivery </a:t>
            </a:r>
            <a:r>
              <a:rPr lang="en-US" sz="2000" dirty="0"/>
              <a:t>of nursing services to patients </a:t>
            </a:r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 smtClean="0"/>
              <a:t>Disseminating </a:t>
            </a:r>
            <a:r>
              <a:rPr lang="en-US" sz="2000" dirty="0"/>
              <a:t>“best practices” in nursing services</a:t>
            </a:r>
          </a:p>
          <a:p>
            <a:r>
              <a:rPr lang="en-US" sz="2000" dirty="0"/>
              <a:t> </a:t>
            </a:r>
          </a:p>
          <a:p>
            <a:pPr marL="342900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Magnet Model: </a:t>
            </a:r>
            <a:r>
              <a:rPr lang="en-US" sz="2000" i="1" dirty="0">
                <a:solidFill>
                  <a:srgbClr val="FF6600"/>
                </a:solidFill>
                <a:latin typeface="+mj-lt"/>
              </a:rPr>
              <a:t>Forces of Magnetism:</a:t>
            </a:r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 smtClean="0"/>
              <a:t>Transformational </a:t>
            </a:r>
            <a:r>
              <a:rPr lang="en-US" sz="2000" dirty="0"/>
              <a:t>Leadership </a:t>
            </a:r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 smtClean="0"/>
              <a:t>Structural </a:t>
            </a:r>
            <a:r>
              <a:rPr lang="en-US" sz="2000" i="1" dirty="0">
                <a:solidFill>
                  <a:srgbClr val="FF6600"/>
                </a:solidFill>
                <a:latin typeface="+mj-lt"/>
              </a:rPr>
              <a:t>Empowerment</a:t>
            </a:r>
            <a:r>
              <a:rPr lang="en-US" sz="2000" dirty="0"/>
              <a:t> </a:t>
            </a:r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 smtClean="0"/>
              <a:t>Exemplary </a:t>
            </a:r>
            <a:r>
              <a:rPr lang="en-US" sz="2000" dirty="0"/>
              <a:t>Professional Practice </a:t>
            </a:r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 smtClean="0"/>
              <a:t>New </a:t>
            </a:r>
            <a:r>
              <a:rPr lang="en-US" sz="2000" dirty="0"/>
              <a:t>Knowledge, Innovation, and Improvement </a:t>
            </a:r>
          </a:p>
          <a:p>
            <a:pPr marL="800100" lvl="1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 smtClean="0"/>
              <a:t>Empirical </a:t>
            </a:r>
            <a:r>
              <a:rPr lang="en-US" sz="2000" dirty="0"/>
              <a:t>Quality </a:t>
            </a:r>
            <a:r>
              <a:rPr lang="en-US" sz="2000" dirty="0" smtClean="0"/>
              <a:t>Results                                            </a:t>
            </a:r>
            <a:r>
              <a:rPr lang="en-US" sz="1400" dirty="0" smtClean="0"/>
              <a:t>(ANCC, 2021)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58651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7000"/>
            <a:ext cx="8283222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i="1" dirty="0" smtClean="0">
                <a:solidFill>
                  <a:srgbClr val="FF6600"/>
                </a:solidFill>
                <a:latin typeface="+mj-lt"/>
              </a:rPr>
              <a:t>Magnet </a:t>
            </a:r>
            <a:r>
              <a:rPr lang="en-US" sz="2000" i="1" dirty="0">
                <a:solidFill>
                  <a:srgbClr val="FF6600"/>
                </a:solidFill>
                <a:latin typeface="+mj-lt"/>
              </a:rPr>
              <a:t>Recognition</a:t>
            </a:r>
          </a:p>
          <a:p>
            <a:pPr marL="1257300" lvl="2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/>
              <a:t>Nursing delivers excellent patient outcomes</a:t>
            </a:r>
          </a:p>
          <a:p>
            <a:pPr marL="1257300" lvl="2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/>
              <a:t>Nurses have high level of job satisfaction</a:t>
            </a:r>
          </a:p>
          <a:p>
            <a:pPr marL="1257300" lvl="2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/>
              <a:t>Low staff nurse turnover rate</a:t>
            </a:r>
          </a:p>
          <a:p>
            <a:pPr marL="1257300" lvl="2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/>
              <a:t>Nurses are encouraged and rewarded for advancing in nursing practice                                                 </a:t>
            </a:r>
            <a:r>
              <a:rPr lang="en-US" sz="2000" dirty="0" smtClean="0"/>
              <a:t>                        </a:t>
            </a:r>
            <a:r>
              <a:rPr lang="en-US" sz="1400" dirty="0"/>
              <a:t>(Summers, 2019)</a:t>
            </a:r>
          </a:p>
          <a:p>
            <a:pPr lvl="1">
              <a:buClr>
                <a:schemeClr val="accent2"/>
              </a:buClr>
            </a:pPr>
            <a:endParaRPr lang="en-US" sz="1400" dirty="0"/>
          </a:p>
          <a:p>
            <a:pPr marL="800100" lvl="1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Factors that increase </a:t>
            </a:r>
            <a:r>
              <a:rPr lang="en-US" sz="2000" b="1" i="1" dirty="0">
                <a:solidFill>
                  <a:srgbClr val="FF6600"/>
                </a:solidFill>
                <a:latin typeface="+mj-lt"/>
              </a:rPr>
              <a:t>retention</a:t>
            </a:r>
            <a:r>
              <a:rPr lang="en-US" sz="2000" dirty="0"/>
              <a:t> in Magnet hospitals include:</a:t>
            </a:r>
          </a:p>
          <a:p>
            <a:pPr marL="1257300" lvl="2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/>
              <a:t>Participative management style</a:t>
            </a:r>
          </a:p>
          <a:p>
            <a:pPr marL="1257300" lvl="2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/>
              <a:t>Nurses’ sense they are appreciated</a:t>
            </a:r>
          </a:p>
          <a:p>
            <a:pPr marL="1257300" lvl="2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/>
              <a:t>Nurse autonomy                                                        </a:t>
            </a:r>
            <a:r>
              <a:rPr lang="en-US" sz="2000" dirty="0" smtClean="0"/>
              <a:t>         </a:t>
            </a:r>
            <a:r>
              <a:rPr lang="en-US" sz="1400" dirty="0"/>
              <a:t>(Kiel, 2020)</a:t>
            </a:r>
            <a:r>
              <a:rPr lang="en-US" sz="2000" dirty="0"/>
              <a:t> </a:t>
            </a:r>
          </a:p>
          <a:p>
            <a:pPr lvl="1">
              <a:buClr>
                <a:schemeClr val="accent2"/>
              </a:buClr>
            </a:pPr>
            <a:endParaRPr lang="en-US" sz="2000" dirty="0"/>
          </a:p>
          <a:p>
            <a:pPr marL="800100" lvl="1" indent="-342900">
              <a:buClr>
                <a:schemeClr val="accent2"/>
              </a:buClr>
              <a:buFont typeface="Wingdings" charset="2"/>
              <a:buChar char="u"/>
            </a:pPr>
            <a:r>
              <a:rPr lang="en-US" sz="2000" dirty="0"/>
              <a:t>Hospitals with </a:t>
            </a:r>
            <a:r>
              <a:rPr lang="en-US" sz="2000" i="1" dirty="0">
                <a:solidFill>
                  <a:srgbClr val="FF6600"/>
                </a:solidFill>
                <a:latin typeface="+mj-lt"/>
              </a:rPr>
              <a:t>better-educated nurses </a:t>
            </a:r>
            <a:r>
              <a:rPr lang="en-US" sz="2000" dirty="0"/>
              <a:t>have lower mortality </a:t>
            </a:r>
            <a:r>
              <a:rPr lang="en-US" sz="2000" dirty="0" smtClean="0"/>
              <a:t>rates</a:t>
            </a:r>
          </a:p>
          <a:p>
            <a:pPr marL="1257300" lvl="2" indent="-342900"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 smtClean="0"/>
              <a:t>10</a:t>
            </a:r>
            <a:r>
              <a:rPr lang="en-US" sz="2000" dirty="0"/>
              <a:t>% increase in percent of working BSN nurses is associated with 9 </a:t>
            </a:r>
            <a:r>
              <a:rPr lang="en-US" sz="2000" i="1" dirty="0">
                <a:solidFill>
                  <a:srgbClr val="FF6600"/>
                </a:solidFill>
                <a:latin typeface="+mj-lt"/>
              </a:rPr>
              <a:t>fewer deaths </a:t>
            </a:r>
            <a:r>
              <a:rPr lang="en-US" sz="2000" dirty="0"/>
              <a:t>for every 1,000 discharged patients                                           </a:t>
            </a:r>
          </a:p>
          <a:p>
            <a:pPr lvl="2">
              <a:buClr>
                <a:schemeClr val="accent2"/>
              </a:buClr>
            </a:pPr>
            <a:r>
              <a:rPr lang="en-US" sz="2000" dirty="0"/>
              <a:t>                                                                                           </a:t>
            </a:r>
            <a:r>
              <a:rPr lang="en-US" sz="2000" dirty="0" smtClean="0"/>
              <a:t>      </a:t>
            </a:r>
            <a:r>
              <a:rPr lang="en-US" sz="1400" dirty="0"/>
              <a:t>(ANCC, 2021)</a:t>
            </a:r>
            <a:r>
              <a:rPr lang="en-US" sz="2000" dirty="0"/>
              <a:t>                                                                     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426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1129"/>
            <a:ext cx="9144000" cy="1425203"/>
          </a:xfrm>
        </p:spPr>
        <p:txBody>
          <a:bodyPr/>
          <a:lstStyle/>
          <a:p>
            <a:pPr algn="ctr"/>
            <a:r>
              <a:rPr lang="en-US" b="1" dirty="0"/>
              <a:t/>
            </a:r>
            <a:br>
              <a:rPr lang="en-US" b="1" dirty="0"/>
            </a:br>
            <a:r>
              <a:rPr lang="en-US" sz="3200" b="1" dirty="0"/>
              <a:t>W</a:t>
            </a:r>
            <a:r>
              <a:rPr lang="en-US" sz="3200" b="1" cap="none" dirty="0"/>
              <a:t>hat</a:t>
            </a:r>
            <a:r>
              <a:rPr lang="en-US" sz="3200" b="1" dirty="0"/>
              <a:t> </a:t>
            </a:r>
            <a:r>
              <a:rPr lang="en-US" sz="3200" b="1" cap="none" dirty="0"/>
              <a:t>can we do to increase </a:t>
            </a:r>
            <a:r>
              <a:rPr lang="en-US" sz="3200" b="1" cap="none" dirty="0">
                <a:solidFill>
                  <a:srgbClr val="FA6A1B"/>
                </a:solidFill>
              </a:rPr>
              <a:t>engagement</a:t>
            </a:r>
            <a:r>
              <a:rPr lang="en-US" sz="3200" b="1" cap="none" dirty="0"/>
              <a:t>, </a:t>
            </a:r>
            <a:r>
              <a:rPr lang="en-US" sz="3200" b="1" i="1" cap="none" dirty="0">
                <a:solidFill>
                  <a:srgbClr val="FA6A1B"/>
                </a:solidFill>
              </a:rPr>
              <a:t>empowerment</a:t>
            </a:r>
            <a:r>
              <a:rPr lang="en-US" sz="3200" b="1" cap="none" dirty="0"/>
              <a:t> and </a:t>
            </a:r>
            <a:r>
              <a:rPr lang="en-US" sz="3200" b="1" i="1" cap="none" dirty="0" smtClean="0">
                <a:solidFill>
                  <a:srgbClr val="FA6A1B"/>
                </a:solidFill>
              </a:rPr>
              <a:t>retention</a:t>
            </a:r>
            <a:r>
              <a:rPr lang="en-US" sz="3200" b="1" cap="none" dirty="0" smtClean="0"/>
              <a:t> </a:t>
            </a:r>
            <a:r>
              <a:rPr lang="en-US" sz="3200" b="1" cap="none" dirty="0"/>
              <a:t>of night shift nurses? </a:t>
            </a:r>
            <a:r>
              <a:rPr lang="en-US" b="1" cap="none" dirty="0"/>
              <a:t>	</a:t>
            </a:r>
            <a:r>
              <a:rPr lang="en-US" cap="none" dirty="0"/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660400" y="927100"/>
            <a:ext cx="7608721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pPr algn="ctr"/>
            <a:r>
              <a:rPr lang="en-US" sz="2400" b="1" dirty="0"/>
              <a:t>PROVIDE </a:t>
            </a:r>
            <a:r>
              <a:rPr lang="en-US" sz="2400" b="1" i="1" dirty="0">
                <a:solidFill>
                  <a:srgbClr val="FF6600"/>
                </a:solidFill>
                <a:latin typeface="+mj-lt"/>
              </a:rPr>
              <a:t>EDUCATION</a:t>
            </a:r>
            <a:r>
              <a:rPr lang="en-US" sz="2400" b="1" dirty="0"/>
              <a:t> IMPROVEMENTS FOR THE </a:t>
            </a:r>
          </a:p>
          <a:p>
            <a:pPr algn="ctr"/>
            <a:r>
              <a:rPr lang="en-US" sz="2400" b="1" i="1" dirty="0">
                <a:solidFill>
                  <a:srgbClr val="FF6600"/>
                </a:solidFill>
                <a:latin typeface="+mj-lt"/>
              </a:rPr>
              <a:t>NIGHT SHIFT NURSE</a:t>
            </a:r>
          </a:p>
          <a:p>
            <a:r>
              <a:rPr lang="en-US" sz="2400" b="1" dirty="0"/>
              <a:t> </a:t>
            </a:r>
          </a:p>
          <a:p>
            <a:pPr marL="342900" lvl="0" indent="-342900">
              <a:buClr>
                <a:srgbClr val="FF6600"/>
              </a:buClr>
              <a:buFont typeface="Wingdings" charset="2"/>
              <a:buChar char="u"/>
            </a:pPr>
            <a:r>
              <a:rPr lang="en-US" sz="2000" dirty="0"/>
              <a:t>Fostering professional and educational growth</a:t>
            </a:r>
          </a:p>
          <a:p>
            <a:pPr marL="800100" lvl="1" indent="-342900"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 smtClean="0"/>
              <a:t>Provide work </a:t>
            </a:r>
            <a:r>
              <a:rPr lang="en-US" sz="2000" dirty="0"/>
              <a:t>environments that promote advance education levels of nurses</a:t>
            </a:r>
          </a:p>
          <a:p>
            <a:pPr marL="800100" lvl="1" indent="-342900"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/>
              <a:t>Create a nighttime educational committee</a:t>
            </a:r>
            <a:endParaRPr lang="en-US" sz="2000" b="1" dirty="0"/>
          </a:p>
          <a:p>
            <a:pPr marL="800100" lvl="1" indent="-342900"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/>
              <a:t>Strong leadership and preceptor training is needed</a:t>
            </a:r>
          </a:p>
          <a:p>
            <a:pPr marL="800100" lvl="1" indent="-342900"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/>
              <a:t>Higher number of new grads working </a:t>
            </a:r>
            <a:r>
              <a:rPr lang="en-US" sz="2000" dirty="0" smtClean="0"/>
              <a:t>                        </a:t>
            </a:r>
            <a:r>
              <a:rPr lang="en-US" sz="1400" dirty="0" smtClean="0"/>
              <a:t>(</a:t>
            </a:r>
            <a:r>
              <a:rPr lang="en-US" sz="1400" dirty="0"/>
              <a:t>Claffey, 2006)</a:t>
            </a:r>
          </a:p>
          <a:p>
            <a:pPr lvl="1">
              <a:buClr>
                <a:srgbClr val="FF6600"/>
              </a:buClr>
            </a:pPr>
            <a:r>
              <a:rPr lang="en-US" sz="2000" dirty="0"/>
              <a:t>			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86983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40751</TotalTime>
  <Words>1289</Words>
  <Application>Microsoft Macintosh PowerPoint</Application>
  <PresentationFormat>On-screen Show (4:3)</PresentationFormat>
  <Paragraphs>311</Paragraphs>
  <Slides>28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Angles</vt:lpstr>
      <vt:lpstr>night shift nurse education Forum: Retention through  engagement and empowerment</vt:lpstr>
      <vt:lpstr>  BACKGROUND  and  SIGNIFICANCE </vt:lpstr>
      <vt:lpstr>PowerPoint Presentation</vt:lpstr>
      <vt:lpstr>PowerPoint Presentation</vt:lpstr>
      <vt:lpstr>Shift Workers by the Numbers</vt:lpstr>
      <vt:lpstr>Shift Workers by the Numbers (continued)</vt:lpstr>
      <vt:lpstr>PowerPoint Presentation</vt:lpstr>
      <vt:lpstr>PowerPoint Presentation</vt:lpstr>
      <vt:lpstr> What can we do to increase engagement, empowerment and retention of night shift nurses?   </vt:lpstr>
      <vt:lpstr>nursing intellectual capital Theory </vt:lpstr>
      <vt:lpstr>nursing intellectual capital Theory </vt:lpstr>
      <vt:lpstr>nursing intellectual capital Theory</vt:lpstr>
      <vt:lpstr>nursing intellectual capital Theory </vt:lpstr>
      <vt:lpstr>nursing intellectual capital Theory</vt:lpstr>
      <vt:lpstr>PowerPoint Presentation</vt:lpstr>
      <vt:lpstr>Objectives</vt:lpstr>
      <vt:lpstr>PowerPoint Presentation</vt:lpstr>
      <vt:lpstr>PowerPoint Presentation</vt:lpstr>
      <vt:lpstr>PowerPoint Presentation</vt:lpstr>
      <vt:lpstr>2.  Obtain pre-data (end of march 2021 and ongoing)  </vt:lpstr>
      <vt:lpstr> Pre-Program Implementation March 2021 </vt:lpstr>
      <vt:lpstr>PowerPoint Presentation</vt:lpstr>
      <vt:lpstr>PowerPoint Presentation</vt:lpstr>
      <vt:lpstr>Results Pending (anticipate January 2022 initiation) </vt:lpstr>
      <vt:lpstr>PowerPoint Presentation</vt:lpstr>
      <vt:lpstr>PowerPoint Presentation</vt:lpstr>
      <vt:lpstr>PowerPoint Presentation</vt:lpstr>
      <vt:lpstr>Acknowledgments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Retaining Night Shift Nurses Through Education, Engagement, and empowerment</dc:title>
  <dc:creator>RACHEL</dc:creator>
  <cp:lastModifiedBy>RACHEL</cp:lastModifiedBy>
  <cp:revision>179</cp:revision>
  <dcterms:created xsi:type="dcterms:W3CDTF">2021-03-12T21:53:41Z</dcterms:created>
  <dcterms:modified xsi:type="dcterms:W3CDTF">2021-05-03T18:19:17Z</dcterms:modified>
</cp:coreProperties>
</file>