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5" r:id="rId4"/>
  </p:sldMasterIdLst>
  <p:notesMasterIdLst>
    <p:notesMasterId r:id="rId6"/>
  </p:notesMasterIdLst>
  <p:sldIdLst>
    <p:sldId id="256" r:id="rId5"/>
  </p:sldIdLst>
  <p:sldSz cx="43891200" cy="32918400"/>
  <p:notesSz cx="6715125" cy="9239250"/>
  <p:defaultTextStyle>
    <a:defPPr>
      <a:defRPr lang="en-US"/>
    </a:defPPr>
    <a:lvl1pPr algn="l" rtl="0" fontAlgn="base">
      <a:spcBef>
        <a:spcPct val="0"/>
      </a:spcBef>
      <a:spcAft>
        <a:spcPct val="0"/>
      </a:spcAft>
      <a:defRPr sz="8575" kern="1200">
        <a:solidFill>
          <a:schemeClr val="tx1"/>
        </a:solidFill>
        <a:latin typeface="Arial" panose="020B0604020202020204" pitchFamily="34" charset="0"/>
        <a:ea typeface="ＭＳ Ｐゴシック" panose="020B0600070205080204" pitchFamily="34" charset="-128"/>
        <a:cs typeface="+mn-cs"/>
      </a:defRPr>
    </a:lvl1pPr>
    <a:lvl2pPr marL="800060" algn="l" rtl="0" fontAlgn="base">
      <a:spcBef>
        <a:spcPct val="0"/>
      </a:spcBef>
      <a:spcAft>
        <a:spcPct val="0"/>
      </a:spcAft>
      <a:defRPr sz="8575" kern="1200">
        <a:solidFill>
          <a:schemeClr val="tx1"/>
        </a:solidFill>
        <a:latin typeface="Arial" panose="020B0604020202020204" pitchFamily="34" charset="0"/>
        <a:ea typeface="ＭＳ Ｐゴシック" panose="020B0600070205080204" pitchFamily="34" charset="-128"/>
        <a:cs typeface="+mn-cs"/>
      </a:defRPr>
    </a:lvl2pPr>
    <a:lvl3pPr marL="1600120" algn="l" rtl="0" fontAlgn="base">
      <a:spcBef>
        <a:spcPct val="0"/>
      </a:spcBef>
      <a:spcAft>
        <a:spcPct val="0"/>
      </a:spcAft>
      <a:defRPr sz="8575" kern="1200">
        <a:solidFill>
          <a:schemeClr val="tx1"/>
        </a:solidFill>
        <a:latin typeface="Arial" panose="020B0604020202020204" pitchFamily="34" charset="0"/>
        <a:ea typeface="ＭＳ Ｐゴシック" panose="020B0600070205080204" pitchFamily="34" charset="-128"/>
        <a:cs typeface="+mn-cs"/>
      </a:defRPr>
    </a:lvl3pPr>
    <a:lvl4pPr marL="2400179" algn="l" rtl="0" fontAlgn="base">
      <a:spcBef>
        <a:spcPct val="0"/>
      </a:spcBef>
      <a:spcAft>
        <a:spcPct val="0"/>
      </a:spcAft>
      <a:defRPr sz="8575" kern="1200">
        <a:solidFill>
          <a:schemeClr val="tx1"/>
        </a:solidFill>
        <a:latin typeface="Arial" panose="020B0604020202020204" pitchFamily="34" charset="0"/>
        <a:ea typeface="ＭＳ Ｐゴシック" panose="020B0600070205080204" pitchFamily="34" charset="-128"/>
        <a:cs typeface="+mn-cs"/>
      </a:defRPr>
    </a:lvl4pPr>
    <a:lvl5pPr marL="3200241" algn="l" rtl="0" fontAlgn="base">
      <a:spcBef>
        <a:spcPct val="0"/>
      </a:spcBef>
      <a:spcAft>
        <a:spcPct val="0"/>
      </a:spcAft>
      <a:defRPr sz="8575" kern="1200">
        <a:solidFill>
          <a:schemeClr val="tx1"/>
        </a:solidFill>
        <a:latin typeface="Arial" panose="020B0604020202020204" pitchFamily="34" charset="0"/>
        <a:ea typeface="ＭＳ Ｐゴシック" panose="020B0600070205080204" pitchFamily="34" charset="-128"/>
        <a:cs typeface="+mn-cs"/>
      </a:defRPr>
    </a:lvl5pPr>
    <a:lvl6pPr marL="4000301" algn="l" defTabSz="1600120" rtl="0" eaLnBrk="1" latinLnBrk="0" hangingPunct="1">
      <a:defRPr sz="8575" kern="1200">
        <a:solidFill>
          <a:schemeClr val="tx1"/>
        </a:solidFill>
        <a:latin typeface="Arial" panose="020B0604020202020204" pitchFamily="34" charset="0"/>
        <a:ea typeface="ＭＳ Ｐゴシック" panose="020B0600070205080204" pitchFamily="34" charset="-128"/>
        <a:cs typeface="+mn-cs"/>
      </a:defRPr>
    </a:lvl6pPr>
    <a:lvl7pPr marL="4800360" algn="l" defTabSz="1600120" rtl="0" eaLnBrk="1" latinLnBrk="0" hangingPunct="1">
      <a:defRPr sz="8575" kern="1200">
        <a:solidFill>
          <a:schemeClr val="tx1"/>
        </a:solidFill>
        <a:latin typeface="Arial" panose="020B0604020202020204" pitchFamily="34" charset="0"/>
        <a:ea typeface="ＭＳ Ｐゴシック" panose="020B0600070205080204" pitchFamily="34" charset="-128"/>
        <a:cs typeface="+mn-cs"/>
      </a:defRPr>
    </a:lvl7pPr>
    <a:lvl8pPr marL="5600420" algn="l" defTabSz="1600120" rtl="0" eaLnBrk="1" latinLnBrk="0" hangingPunct="1">
      <a:defRPr sz="8575" kern="1200">
        <a:solidFill>
          <a:schemeClr val="tx1"/>
        </a:solidFill>
        <a:latin typeface="Arial" panose="020B0604020202020204" pitchFamily="34" charset="0"/>
        <a:ea typeface="ＭＳ Ｐゴシック" panose="020B0600070205080204" pitchFamily="34" charset="-128"/>
        <a:cs typeface="+mn-cs"/>
      </a:defRPr>
    </a:lvl8pPr>
    <a:lvl9pPr marL="6400480" algn="l" defTabSz="1600120" rtl="0" eaLnBrk="1" latinLnBrk="0" hangingPunct="1">
      <a:defRPr sz="8575"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4836" userDrawn="1">
          <p15:clr>
            <a:srgbClr val="A4A3A4"/>
          </p15:clr>
        </p15:guide>
        <p15:guide id="2" orient="horz" pos="20196" userDrawn="1">
          <p15:clr>
            <a:srgbClr val="A4A3A4"/>
          </p15:clr>
        </p15:guide>
        <p15:guide id="3" orient="horz" pos="2064" userDrawn="1">
          <p15:clr>
            <a:srgbClr val="A4A3A4"/>
          </p15:clr>
        </p15:guide>
        <p15:guide id="4"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AEAEA"/>
    <a:srgbClr val="C0C0C0"/>
    <a:srgbClr val="0046D2"/>
    <a:srgbClr val="FF0000"/>
    <a:srgbClr val="698ED9"/>
    <a:srgbClr val="A7C4FF"/>
    <a:srgbClr val="003064"/>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583" autoAdjust="0"/>
    <p:restoredTop sz="95179"/>
  </p:normalViewPr>
  <p:slideViewPr>
    <p:cSldViewPr snapToGrid="0" showGuides="1">
      <p:cViewPr varScale="1">
        <p:scale>
          <a:sx n="25" d="100"/>
          <a:sy n="25" d="100"/>
        </p:scale>
        <p:origin x="1860" y="78"/>
      </p:cViewPr>
      <p:guideLst>
        <p:guide orient="horz" pos="4836"/>
        <p:guide orient="horz" pos="20196"/>
        <p:guide orient="horz" pos="2064"/>
        <p:guide pos="13824"/>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098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ea typeface="+mn-ea"/>
                <a:cs typeface="+mn-cs"/>
              </a:defRPr>
            </a:lvl1pPr>
          </a:lstStyle>
          <a:p>
            <a:pPr>
              <a:defRPr/>
            </a:pPr>
            <a:endParaRPr lang="en-US" dirty="0"/>
          </a:p>
        </p:txBody>
      </p:sp>
      <p:sp>
        <p:nvSpPr>
          <p:cNvPr id="3075" name="Rectangle 3"/>
          <p:cNvSpPr>
            <a:spLocks noGrp="1" noChangeArrowheads="1"/>
          </p:cNvSpPr>
          <p:nvPr>
            <p:ph type="dt" idx="1"/>
          </p:nvPr>
        </p:nvSpPr>
        <p:spPr bwMode="auto">
          <a:xfrm>
            <a:off x="3803650" y="0"/>
            <a:ext cx="29098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US" dirty="0"/>
          </a:p>
        </p:txBody>
      </p:sp>
      <p:sp>
        <p:nvSpPr>
          <p:cNvPr id="3076" name="Rectangle 4"/>
          <p:cNvSpPr>
            <a:spLocks noGrp="1" noRot="1" noChangeAspect="1" noChangeArrowheads="1" noTextEdit="1"/>
          </p:cNvSpPr>
          <p:nvPr>
            <p:ph type="sldImg" idx="2"/>
          </p:nvPr>
        </p:nvSpPr>
        <p:spPr bwMode="auto">
          <a:xfrm>
            <a:off x="1047750" y="692150"/>
            <a:ext cx="4621213" cy="34655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71513" y="4389438"/>
            <a:ext cx="5372100" cy="4157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775700"/>
            <a:ext cx="29098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ea typeface="+mn-ea"/>
                <a:cs typeface="+mn-cs"/>
              </a:defRPr>
            </a:lvl1pPr>
          </a:lstStyle>
          <a:p>
            <a:pPr>
              <a:defRPr/>
            </a:pPr>
            <a:endParaRPr lang="en-US" dirty="0"/>
          </a:p>
        </p:txBody>
      </p:sp>
      <p:sp>
        <p:nvSpPr>
          <p:cNvPr id="3079" name="Rectangle 7"/>
          <p:cNvSpPr>
            <a:spLocks noGrp="1" noChangeArrowheads="1"/>
          </p:cNvSpPr>
          <p:nvPr>
            <p:ph type="sldNum" sz="quarter" idx="5"/>
          </p:nvPr>
        </p:nvSpPr>
        <p:spPr bwMode="auto">
          <a:xfrm>
            <a:off x="3803650" y="8775700"/>
            <a:ext cx="29098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2C47C81-ED53-425A-8BEF-49B38B476A29}" type="slidenum">
              <a:rPr lang="en-US" altLang="en-US"/>
              <a:pPr/>
              <a:t>‹#›</a:t>
            </a:fld>
            <a:endParaRPr lang="en-US" altLang="en-US" dirty="0"/>
          </a:p>
        </p:txBody>
      </p:sp>
    </p:spTree>
    <p:extLst>
      <p:ext uri="{BB962C8B-B14F-4D97-AF65-F5344CB8AC3E}">
        <p14:creationId xmlns:p14="http://schemas.microsoft.com/office/powerpoint/2010/main" val="39923461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2100" kern="1200">
        <a:solidFill>
          <a:schemeClr val="tx1"/>
        </a:solidFill>
        <a:latin typeface="Arial" charset="0"/>
        <a:ea typeface="ＭＳ Ｐゴシック" charset="0"/>
        <a:cs typeface="ＭＳ Ｐゴシック" charset="0"/>
      </a:defRPr>
    </a:lvl1pPr>
    <a:lvl2pPr marL="800060" algn="l" rtl="0" eaLnBrk="0" fontAlgn="base" hangingPunct="0">
      <a:spcBef>
        <a:spcPct val="30000"/>
      </a:spcBef>
      <a:spcAft>
        <a:spcPct val="0"/>
      </a:spcAft>
      <a:defRPr sz="2100" kern="1200">
        <a:solidFill>
          <a:schemeClr val="tx1"/>
        </a:solidFill>
        <a:latin typeface="Arial" charset="0"/>
        <a:ea typeface="ＭＳ Ｐゴシック" charset="0"/>
        <a:cs typeface="+mn-cs"/>
      </a:defRPr>
    </a:lvl2pPr>
    <a:lvl3pPr marL="1600120" algn="l" rtl="0" eaLnBrk="0" fontAlgn="base" hangingPunct="0">
      <a:spcBef>
        <a:spcPct val="30000"/>
      </a:spcBef>
      <a:spcAft>
        <a:spcPct val="0"/>
      </a:spcAft>
      <a:defRPr sz="2100" kern="1200">
        <a:solidFill>
          <a:schemeClr val="tx1"/>
        </a:solidFill>
        <a:latin typeface="Arial" charset="0"/>
        <a:ea typeface="ＭＳ Ｐゴシック" charset="0"/>
        <a:cs typeface="+mn-cs"/>
      </a:defRPr>
    </a:lvl3pPr>
    <a:lvl4pPr marL="2400179" algn="l" rtl="0" eaLnBrk="0" fontAlgn="base" hangingPunct="0">
      <a:spcBef>
        <a:spcPct val="30000"/>
      </a:spcBef>
      <a:spcAft>
        <a:spcPct val="0"/>
      </a:spcAft>
      <a:defRPr sz="2100" kern="1200">
        <a:solidFill>
          <a:schemeClr val="tx1"/>
        </a:solidFill>
        <a:latin typeface="Arial" charset="0"/>
        <a:ea typeface="ＭＳ Ｐゴシック" charset="0"/>
        <a:cs typeface="+mn-cs"/>
      </a:defRPr>
    </a:lvl4pPr>
    <a:lvl5pPr marL="3200241" algn="l" rtl="0" eaLnBrk="0" fontAlgn="base" hangingPunct="0">
      <a:spcBef>
        <a:spcPct val="30000"/>
      </a:spcBef>
      <a:spcAft>
        <a:spcPct val="0"/>
      </a:spcAft>
      <a:defRPr sz="2100" kern="1200">
        <a:solidFill>
          <a:schemeClr val="tx1"/>
        </a:solidFill>
        <a:latin typeface="Arial" charset="0"/>
        <a:ea typeface="ＭＳ Ｐゴシック" charset="0"/>
        <a:cs typeface="+mn-cs"/>
      </a:defRPr>
    </a:lvl5pPr>
    <a:lvl6pPr marL="4000301" algn="l" defTabSz="1600120" rtl="0" eaLnBrk="1" latinLnBrk="0" hangingPunct="1">
      <a:defRPr sz="2100" kern="1200">
        <a:solidFill>
          <a:schemeClr val="tx1"/>
        </a:solidFill>
        <a:latin typeface="+mn-lt"/>
        <a:ea typeface="+mn-ea"/>
        <a:cs typeface="+mn-cs"/>
      </a:defRPr>
    </a:lvl6pPr>
    <a:lvl7pPr marL="4800360" algn="l" defTabSz="1600120" rtl="0" eaLnBrk="1" latinLnBrk="0" hangingPunct="1">
      <a:defRPr sz="2100" kern="1200">
        <a:solidFill>
          <a:schemeClr val="tx1"/>
        </a:solidFill>
        <a:latin typeface="+mn-lt"/>
        <a:ea typeface="+mn-ea"/>
        <a:cs typeface="+mn-cs"/>
      </a:defRPr>
    </a:lvl7pPr>
    <a:lvl8pPr marL="5600420" algn="l" defTabSz="1600120" rtl="0" eaLnBrk="1" latinLnBrk="0" hangingPunct="1">
      <a:defRPr sz="2100" kern="1200">
        <a:solidFill>
          <a:schemeClr val="tx1"/>
        </a:solidFill>
        <a:latin typeface="+mn-lt"/>
        <a:ea typeface="+mn-ea"/>
        <a:cs typeface="+mn-cs"/>
      </a:defRPr>
    </a:lvl8pPr>
    <a:lvl9pPr marL="6400480" algn="l" defTabSz="1600120"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4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4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4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4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9pPr>
          </a:lstStyle>
          <a:p>
            <a:pPr eaLnBrk="1" hangingPunct="1"/>
            <a:fld id="{3D0E7929-7955-46AB-B428-29A396793EF4}" type="slidenum">
              <a:rPr lang="en-US" altLang="en-US" sz="1200"/>
              <a:pPr eaLnBrk="1" hangingPunct="1"/>
              <a:t>1</a:t>
            </a:fld>
            <a:endParaRPr lang="en-US" altLang="en-US" sz="1200" dirty="0"/>
          </a:p>
        </p:txBody>
      </p:sp>
      <p:sp>
        <p:nvSpPr>
          <p:cNvPr id="4099" name="Rectangle 2"/>
          <p:cNvSpPr>
            <a:spLocks noGrp="1" noRot="1" noChangeAspect="1" noChangeArrowheads="1" noTextEdit="1"/>
          </p:cNvSpPr>
          <p:nvPr>
            <p:ph type="sldImg"/>
          </p:nvPr>
        </p:nvSpPr>
        <p:spPr>
          <a:xfrm>
            <a:off x="1047750" y="692150"/>
            <a:ext cx="4621213" cy="3465513"/>
          </a:xfrm>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08765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5387342"/>
            <a:ext cx="32918400" cy="1146048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5486400" y="17289782"/>
            <a:ext cx="32918400" cy="7947658"/>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smtClean="0"/>
              <a:pPr/>
              <a:t>5/3/2021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5/3/2021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0" y="1752600"/>
            <a:ext cx="9464040"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17520"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5/3/2021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1350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5/3/2021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0" y="8206745"/>
            <a:ext cx="37856160" cy="13693138"/>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994660" y="22029425"/>
            <a:ext cx="37856160" cy="7200898"/>
          </a:xfrm>
        </p:spPr>
        <p:txBody>
          <a:bodyPr/>
          <a:lstStyle>
            <a:lvl1pPr marL="0" indent="0">
              <a:buNone/>
              <a:defRPr sz="8640">
                <a:solidFill>
                  <a:schemeClr val="tx1">
                    <a:tint val="75000"/>
                  </a:schemeClr>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1BEF0D-F0BB-DE4B-95CE-6DB70DBA9567}" type="datetimeFigureOut">
              <a:rPr lang="en-US" smtClean="0"/>
              <a:pPr/>
              <a:t>5/3/2021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3"/>
            <a:ext cx="37856160" cy="6362702"/>
          </a:xfrm>
        </p:spPr>
        <p:txBody>
          <a:bodyPr/>
          <a:lstStyle/>
          <a:p>
            <a:r>
              <a:rPr lang="en-US"/>
              <a:t>Click to edit Master title style</a:t>
            </a:r>
          </a:p>
        </p:txBody>
      </p:sp>
      <p:sp>
        <p:nvSpPr>
          <p:cNvPr id="3" name="Text Placeholder 2"/>
          <p:cNvSpPr>
            <a:spLocks noGrp="1"/>
          </p:cNvSpPr>
          <p:nvPr>
            <p:ph type="body" idx="1"/>
          </p:nvPr>
        </p:nvSpPr>
        <p:spPr>
          <a:xfrm>
            <a:off x="3023239" y="8069582"/>
            <a:ext cx="18568033"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3023239" y="12024360"/>
            <a:ext cx="18568033"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19920" y="8069582"/>
            <a:ext cx="18659477"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22219920"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smtClean="0"/>
              <a:pPr/>
              <a:t>5/3/2021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smtClean="0"/>
              <a:pPr/>
              <a:t>5/3/2021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8659477" y="4739642"/>
            <a:ext cx="22219920" cy="233934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a:t>Click to edit Master title style</a:t>
            </a:r>
          </a:p>
        </p:txBody>
      </p:sp>
      <p:sp>
        <p:nvSpPr>
          <p:cNvPr id="3" name="Picture Placeholder 2"/>
          <p:cNvSpPr>
            <a:spLocks noGrp="1"/>
          </p:cNvSpPr>
          <p:nvPr>
            <p:ph type="pic" idx="1"/>
          </p:nvPr>
        </p:nvSpPr>
        <p:spPr>
          <a:xfrm>
            <a:off x="18659477" y="4739642"/>
            <a:ext cx="22219920" cy="23393400"/>
          </a:xfrm>
        </p:spPr>
        <p:txBody>
          <a:bodyPr/>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endParaRPr lang="en-US" dirty="0"/>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megaprint.com/"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3"/>
            <a:ext cx="3785616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17520" y="30510482"/>
            <a:ext cx="9875520" cy="1752600"/>
          </a:xfrm>
          <a:prstGeom prst="rect">
            <a:avLst/>
          </a:prstGeom>
        </p:spPr>
        <p:txBody>
          <a:bodyPr vert="horz" lIns="91440" tIns="45720" rIns="91440" bIns="45720" rtlCol="0" anchor="ctr"/>
          <a:lstStyle>
            <a:lvl1pPr algn="l">
              <a:defRPr sz="4320">
                <a:solidFill>
                  <a:schemeClr val="tx1">
                    <a:tint val="75000"/>
                  </a:schemeClr>
                </a:solidFill>
              </a:defRPr>
            </a:lvl1pPr>
          </a:lstStyle>
          <a:p>
            <a:fld id="{B61BEF0D-F0BB-DE4B-95CE-6DB70DBA9567}" type="datetimeFigureOut">
              <a:rPr lang="en-US" smtClean="0"/>
              <a:pPr/>
              <a:t>5/3/2021</a:t>
            </a:fld>
            <a:endParaRPr lang="en-US" dirty="0"/>
          </a:p>
        </p:txBody>
      </p:sp>
      <p:sp>
        <p:nvSpPr>
          <p:cNvPr id="5" name="Footer Placeholder 4"/>
          <p:cNvSpPr>
            <a:spLocks noGrp="1"/>
          </p:cNvSpPr>
          <p:nvPr>
            <p:ph type="ftr" sz="quarter" idx="3"/>
          </p:nvPr>
        </p:nvSpPr>
        <p:spPr>
          <a:xfrm>
            <a:off x="14538960" y="30510482"/>
            <a:ext cx="14813280" cy="17526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0998160" y="30510482"/>
            <a:ext cx="9875520" cy="1752600"/>
          </a:xfrm>
          <a:prstGeom prst="rect">
            <a:avLst/>
          </a:prstGeom>
        </p:spPr>
        <p:txBody>
          <a:bodyPr vert="horz" lIns="91440" tIns="45720" rIns="91440" bIns="45720" rtlCol="0" anchor="ctr"/>
          <a:lstStyle>
            <a:lvl1pPr algn="r">
              <a:defRPr sz="4320">
                <a:solidFill>
                  <a:schemeClr val="tx1">
                    <a:tint val="75000"/>
                  </a:schemeClr>
                </a:solidFill>
              </a:defRPr>
            </a:lvl1pPr>
          </a:lstStyle>
          <a:p>
            <a:fld id="{D57F1E4F-1CFF-5643-939E-217C01CDF565}" type="slidenum">
              <a:rPr lang="en-US" smtClean="0"/>
              <a:pPr/>
              <a:t>‹#›</a:t>
            </a:fld>
            <a:endParaRPr lang="en-US" dirty="0"/>
          </a:p>
        </p:txBody>
      </p:sp>
      <p:pic>
        <p:nvPicPr>
          <p:cNvPr id="7" name="Picture 7">
            <a:hlinkClick r:id="rId14"/>
          </p:cNvP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r="38727"/>
          <a:stretch>
            <a:fillRect/>
          </a:stretch>
        </p:blipFill>
        <p:spPr bwMode="auto">
          <a:xfrm>
            <a:off x="35214562" y="32315150"/>
            <a:ext cx="4800600" cy="30797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1"/>
          <p:cNvSpPr txBox="1"/>
          <p:nvPr userDrawn="1"/>
        </p:nvSpPr>
        <p:spPr>
          <a:xfrm>
            <a:off x="39999921" y="32134177"/>
            <a:ext cx="3047309" cy="412421"/>
          </a:xfrm>
          <a:prstGeom prst="rect">
            <a:avLst/>
          </a:prstGeom>
          <a:noFill/>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sz="2080" dirty="0">
                <a:solidFill>
                  <a:schemeClr val="bg1"/>
                </a:solidFill>
              </a:rPr>
              <a:t>www.postersession.com</a:t>
            </a:r>
          </a:p>
        </p:txBody>
      </p:sp>
    </p:spTree>
    <p:extLst>
      <p:ext uri="{BB962C8B-B14F-4D97-AF65-F5344CB8AC3E}">
        <p14:creationId xmlns:p14="http://schemas.microsoft.com/office/powerpoint/2010/main" val="66732200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AutoShape 13"/>
          <p:cNvSpPr>
            <a:spLocks noChangeArrowheads="1"/>
          </p:cNvSpPr>
          <p:nvPr/>
        </p:nvSpPr>
        <p:spPr bwMode="auto">
          <a:xfrm>
            <a:off x="703458" y="373384"/>
            <a:ext cx="42541187" cy="6005999"/>
          </a:xfrm>
          <a:prstGeom prst="roundRect">
            <a:avLst>
              <a:gd name="adj" fmla="val 10870"/>
            </a:avLst>
          </a:prstGeom>
          <a:gradFill flip="none" rotWithShape="1">
            <a:gsLst>
              <a:gs pos="0">
                <a:schemeClr val="accent1">
                  <a:lumMod val="40000"/>
                  <a:lumOff val="60000"/>
                </a:schemeClr>
              </a:gs>
              <a:gs pos="73000">
                <a:schemeClr val="accent1">
                  <a:lumMod val="95000"/>
                  <a:lumOff val="5000"/>
                </a:schemeClr>
              </a:gs>
              <a:gs pos="100000">
                <a:schemeClr val="accent1">
                  <a:lumMod val="60000"/>
                </a:schemeClr>
              </a:gs>
            </a:gsLst>
            <a:path path="circle">
              <a:fillToRect l="50000" t="130000" r="50000" b="-30000"/>
            </a:path>
            <a:tileRect/>
          </a:gradFill>
          <a:ln w="9525">
            <a:solidFill>
              <a:schemeClr val="tx1"/>
            </a:solidFill>
            <a:round/>
            <a:headEnd/>
            <a:tailEnd/>
          </a:ln>
        </p:spPr>
        <p:txBody>
          <a:bodyPr wrap="none" lIns="83595" tIns="41797" rIns="83595" bIns="41797" anchor="ctr"/>
          <a:lstStyle>
            <a:lvl1pPr defTabSz="2508250" eaLnBrk="0" hangingPunct="0">
              <a:defRPr sz="4900">
                <a:solidFill>
                  <a:schemeClr val="tx1"/>
                </a:solidFill>
                <a:latin typeface="Arial" panose="020B0604020202020204" pitchFamily="34" charset="0"/>
                <a:ea typeface="ＭＳ Ｐゴシック" panose="020B0600070205080204" pitchFamily="34" charset="-128"/>
              </a:defRPr>
            </a:lvl1pPr>
            <a:lvl2pPr marL="742950" indent="-285750" defTabSz="2508250" eaLnBrk="0" hangingPunct="0">
              <a:defRPr sz="4900">
                <a:solidFill>
                  <a:schemeClr val="tx1"/>
                </a:solidFill>
                <a:latin typeface="Arial" panose="020B0604020202020204" pitchFamily="34" charset="0"/>
                <a:ea typeface="ＭＳ Ｐゴシック" panose="020B0600070205080204" pitchFamily="34" charset="-128"/>
              </a:defRPr>
            </a:lvl2pPr>
            <a:lvl3pPr marL="11430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3pPr>
            <a:lvl4pPr marL="16002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4pPr>
            <a:lvl5pPr marL="20574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5pPr>
            <a:lvl6pPr marL="25146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6pPr>
            <a:lvl7pPr marL="29718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7pPr>
            <a:lvl8pPr marL="34290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8pPr>
            <a:lvl9pPr marL="38862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7200" b="1" dirty="0">
                <a:latin typeface="Verdana" panose="020B0604030504040204" pitchFamily="34" charset="0"/>
                <a:ea typeface="Verdana" panose="020B0604030504040204" pitchFamily="34" charset="0"/>
                <a:cs typeface="American Typewriter" charset="0"/>
              </a:rPr>
              <a:t>Maximizing nurse utilization to work within license scope of </a:t>
            </a:r>
          </a:p>
          <a:p>
            <a:pPr algn="ctr" eaLnBrk="1" hangingPunct="1"/>
            <a:r>
              <a:rPr lang="en-US" altLang="en-US" sz="7200" b="1" dirty="0">
                <a:latin typeface="Verdana" panose="020B0604030504040204" pitchFamily="34" charset="0"/>
                <a:ea typeface="Verdana" panose="020B0604030504040204" pitchFamily="34" charset="0"/>
                <a:cs typeface="American Typewriter" charset="0"/>
              </a:rPr>
              <a:t>practice: Establishing policies and procedures.</a:t>
            </a:r>
          </a:p>
          <a:p>
            <a:pPr algn="ctr" eaLnBrk="1" hangingPunct="1"/>
            <a:r>
              <a:rPr lang="en-US" altLang="en-US" sz="7200" b="1" dirty="0">
                <a:latin typeface="Verdana" panose="020B0604030504040204" pitchFamily="34" charset="0"/>
                <a:ea typeface="Verdana" panose="020B0604030504040204" pitchFamily="34" charset="0"/>
                <a:cs typeface="American Typewriter" charset="0"/>
              </a:rPr>
              <a:t>Kathy O’Brien, BSN, RN (MSN” 2021)</a:t>
            </a:r>
          </a:p>
        </p:txBody>
      </p:sp>
      <p:sp>
        <p:nvSpPr>
          <p:cNvPr id="2059" name="Text Box 16"/>
          <p:cNvSpPr txBox="1">
            <a:spLocks noChangeArrowheads="1"/>
          </p:cNvSpPr>
          <p:nvPr/>
        </p:nvSpPr>
        <p:spPr bwMode="auto">
          <a:xfrm>
            <a:off x="685800" y="5059683"/>
            <a:ext cx="3657600" cy="1709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595" tIns="41797" rIns="83595" bIns="41797">
            <a:spAutoFit/>
          </a:bodyPr>
          <a:lstStyle>
            <a:lvl1pPr defTabSz="2508250" eaLnBrk="0" hangingPunct="0">
              <a:defRPr sz="4900">
                <a:solidFill>
                  <a:schemeClr val="tx1"/>
                </a:solidFill>
                <a:latin typeface="Arial" panose="020B0604020202020204" pitchFamily="34" charset="0"/>
                <a:ea typeface="ＭＳ Ｐゴシック" panose="020B0600070205080204" pitchFamily="34" charset="-128"/>
              </a:defRPr>
            </a:lvl1pPr>
            <a:lvl2pPr marL="742950" indent="-285750" defTabSz="2508250" eaLnBrk="0" hangingPunct="0">
              <a:defRPr sz="4900">
                <a:solidFill>
                  <a:schemeClr val="tx1"/>
                </a:solidFill>
                <a:latin typeface="Arial" panose="020B0604020202020204" pitchFamily="34" charset="0"/>
                <a:ea typeface="ＭＳ Ｐゴシック" panose="020B0600070205080204" pitchFamily="34" charset="-128"/>
              </a:defRPr>
            </a:lvl2pPr>
            <a:lvl3pPr marL="11430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3pPr>
            <a:lvl4pPr marL="16002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4pPr>
            <a:lvl5pPr marL="20574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5pPr>
            <a:lvl6pPr marL="25146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6pPr>
            <a:lvl7pPr marL="29718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7pPr>
            <a:lvl8pPr marL="34290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8pPr>
            <a:lvl9pPr marL="38862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US" altLang="en-US" sz="7200" b="1" dirty="0"/>
              <a:t>Logo</a:t>
            </a:r>
          </a:p>
          <a:p>
            <a:pPr algn="ctr" eaLnBrk="1" hangingPunct="1">
              <a:spcBef>
                <a:spcPct val="50000"/>
              </a:spcBef>
            </a:pPr>
            <a:endParaRPr lang="en-US" altLang="en-US" sz="2240" dirty="0">
              <a:solidFill>
                <a:srgbClr val="FF0000"/>
              </a:solidFill>
            </a:endParaRPr>
          </a:p>
        </p:txBody>
      </p:sp>
      <p:sp>
        <p:nvSpPr>
          <p:cNvPr id="2071" name="Text Box 49"/>
          <p:cNvSpPr txBox="1">
            <a:spLocks noChangeArrowheads="1"/>
          </p:cNvSpPr>
          <p:nvPr/>
        </p:nvSpPr>
        <p:spPr bwMode="auto">
          <a:xfrm>
            <a:off x="39392861" y="5082544"/>
            <a:ext cx="3657600" cy="1709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595" tIns="41797" rIns="83595" bIns="41797">
            <a:spAutoFit/>
          </a:bodyPr>
          <a:lstStyle>
            <a:lvl1pPr defTabSz="2508250" eaLnBrk="0" hangingPunct="0">
              <a:defRPr sz="4900">
                <a:solidFill>
                  <a:schemeClr val="tx1"/>
                </a:solidFill>
                <a:latin typeface="Arial" panose="020B0604020202020204" pitchFamily="34" charset="0"/>
                <a:ea typeface="ＭＳ Ｐゴシック" panose="020B0600070205080204" pitchFamily="34" charset="-128"/>
              </a:defRPr>
            </a:lvl1pPr>
            <a:lvl2pPr marL="742950" indent="-285750" defTabSz="2508250" eaLnBrk="0" hangingPunct="0">
              <a:defRPr sz="4900">
                <a:solidFill>
                  <a:schemeClr val="tx1"/>
                </a:solidFill>
                <a:latin typeface="Arial" panose="020B0604020202020204" pitchFamily="34" charset="0"/>
                <a:ea typeface="ＭＳ Ｐゴシック" panose="020B0600070205080204" pitchFamily="34" charset="-128"/>
              </a:defRPr>
            </a:lvl2pPr>
            <a:lvl3pPr marL="11430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3pPr>
            <a:lvl4pPr marL="16002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4pPr>
            <a:lvl5pPr marL="20574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5pPr>
            <a:lvl6pPr marL="25146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6pPr>
            <a:lvl7pPr marL="29718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7pPr>
            <a:lvl8pPr marL="34290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8pPr>
            <a:lvl9pPr marL="38862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US" altLang="en-US" sz="7200" b="1" dirty="0"/>
              <a:t>Logo</a:t>
            </a:r>
          </a:p>
          <a:p>
            <a:pPr algn="ctr" eaLnBrk="1" hangingPunct="1">
              <a:spcBef>
                <a:spcPct val="50000"/>
              </a:spcBef>
            </a:pPr>
            <a:endParaRPr lang="en-US" altLang="en-US" sz="2240" dirty="0">
              <a:solidFill>
                <a:srgbClr val="FF0000"/>
              </a:solidFill>
            </a:endParaRPr>
          </a:p>
        </p:txBody>
      </p:sp>
      <p:pic>
        <p:nvPicPr>
          <p:cNvPr id="4" name="Picture 3"/>
          <p:cNvPicPr>
            <a:picLocks noChangeAspect="1"/>
          </p:cNvPicPr>
          <p:nvPr/>
        </p:nvPicPr>
        <p:blipFill>
          <a:blip r:embed="rId3"/>
          <a:stretch>
            <a:fillRect/>
          </a:stretch>
        </p:blipFill>
        <p:spPr>
          <a:xfrm>
            <a:off x="38900100" y="1904726"/>
            <a:ext cx="1905000" cy="1905000"/>
          </a:xfrm>
          <a:prstGeom prst="rect">
            <a:avLst/>
          </a:prstGeom>
        </p:spPr>
      </p:pic>
      <p:sp>
        <p:nvSpPr>
          <p:cNvPr id="30" name="Text Box 49"/>
          <p:cNvSpPr txBox="1">
            <a:spLocks noChangeArrowheads="1"/>
          </p:cNvSpPr>
          <p:nvPr/>
        </p:nvSpPr>
        <p:spPr bwMode="auto">
          <a:xfrm>
            <a:off x="36020829" y="4862890"/>
            <a:ext cx="6926127" cy="1709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3595" tIns="41797" rIns="83595" bIns="41797">
            <a:spAutoFit/>
          </a:bodyPr>
          <a:lstStyle>
            <a:lvl1pPr defTabSz="2508250" eaLnBrk="0" hangingPunct="0">
              <a:defRPr sz="4900">
                <a:solidFill>
                  <a:schemeClr val="tx1"/>
                </a:solidFill>
                <a:latin typeface="Arial" panose="020B0604020202020204" pitchFamily="34" charset="0"/>
                <a:ea typeface="ＭＳ Ｐゴシック" panose="020B0600070205080204" pitchFamily="34" charset="-128"/>
              </a:defRPr>
            </a:lvl1pPr>
            <a:lvl2pPr marL="742950" indent="-285750" defTabSz="2508250" eaLnBrk="0" hangingPunct="0">
              <a:defRPr sz="4900">
                <a:solidFill>
                  <a:schemeClr val="tx1"/>
                </a:solidFill>
                <a:latin typeface="Arial" panose="020B0604020202020204" pitchFamily="34" charset="0"/>
                <a:ea typeface="ＭＳ Ｐゴシック" panose="020B0600070205080204" pitchFamily="34" charset="-128"/>
              </a:defRPr>
            </a:lvl2pPr>
            <a:lvl3pPr marL="11430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3pPr>
            <a:lvl4pPr marL="16002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4pPr>
            <a:lvl5pPr marL="2057400" indent="-228600" defTabSz="2508250" eaLnBrk="0" hangingPunct="0">
              <a:defRPr sz="4900">
                <a:solidFill>
                  <a:schemeClr val="tx1"/>
                </a:solidFill>
                <a:latin typeface="Arial" panose="020B0604020202020204" pitchFamily="34" charset="0"/>
                <a:ea typeface="ＭＳ Ｐゴシック" panose="020B0600070205080204" pitchFamily="34" charset="-128"/>
              </a:defRPr>
            </a:lvl5pPr>
            <a:lvl6pPr marL="25146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6pPr>
            <a:lvl7pPr marL="29718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7pPr>
            <a:lvl8pPr marL="34290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8pPr>
            <a:lvl9pPr marL="3886200" indent="-228600" defTabSz="2508250" eaLnBrk="0" fontAlgn="base" hangingPunct="0">
              <a:spcBef>
                <a:spcPct val="0"/>
              </a:spcBef>
              <a:spcAft>
                <a:spcPct val="0"/>
              </a:spcAft>
              <a:defRPr sz="49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US" altLang="en-US" sz="7200" b="1" dirty="0"/>
              <a:t>Logo</a:t>
            </a:r>
          </a:p>
          <a:p>
            <a:pPr algn="ctr" eaLnBrk="1" hangingPunct="1">
              <a:spcBef>
                <a:spcPct val="50000"/>
              </a:spcBef>
            </a:pPr>
            <a:endParaRPr lang="en-US" altLang="en-US" sz="2240" dirty="0">
              <a:solidFill>
                <a:srgbClr val="FF0000"/>
              </a:solidFill>
            </a:endParaRPr>
          </a:p>
        </p:txBody>
      </p:sp>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947600" y="396246"/>
            <a:ext cx="5279388" cy="5983137"/>
          </a:xfrm>
          <a:prstGeom prst="rect">
            <a:avLst/>
          </a:prstGeom>
          <a:solidFill>
            <a:schemeClr val="accent2"/>
          </a:solidFill>
          <a:ln>
            <a:solidFill>
              <a:schemeClr val="accent1"/>
            </a:solidFill>
          </a:ln>
        </p:spPr>
      </p:pic>
      <p:pic>
        <p:nvPicPr>
          <p:cNvPr id="33" name="Picture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3458" y="365932"/>
            <a:ext cx="5221981" cy="6013451"/>
          </a:xfrm>
          <a:prstGeom prst="rect">
            <a:avLst/>
          </a:prstGeom>
          <a:solidFill>
            <a:schemeClr val="accent2"/>
          </a:solidFill>
          <a:ln>
            <a:solidFill>
              <a:schemeClr val="accent1"/>
            </a:solidFill>
          </a:ln>
          <a:effectLst>
            <a:outerShdw sx="1000" sy="1000" algn="ctr" rotWithShape="0">
              <a:srgbClr val="000000"/>
            </a:outerShdw>
          </a:effectLst>
        </p:spPr>
      </p:pic>
      <p:sp>
        <p:nvSpPr>
          <p:cNvPr id="9" name="TextBox 8"/>
          <p:cNvSpPr txBox="1"/>
          <p:nvPr/>
        </p:nvSpPr>
        <p:spPr>
          <a:xfrm>
            <a:off x="49072800" y="3718560"/>
            <a:ext cx="184731" cy="1411925"/>
          </a:xfrm>
          <a:prstGeom prst="rect">
            <a:avLst/>
          </a:prstGeom>
          <a:noFill/>
        </p:spPr>
        <p:txBody>
          <a:bodyPr wrap="none" rtlCol="0">
            <a:spAutoFit/>
          </a:bodyPr>
          <a:lstStyle/>
          <a:p>
            <a:endParaRPr lang="en-US" dirty="0"/>
          </a:p>
        </p:txBody>
      </p:sp>
      <p:sp>
        <p:nvSpPr>
          <p:cNvPr id="5" name="TextBox 4"/>
          <p:cNvSpPr txBox="1"/>
          <p:nvPr/>
        </p:nvSpPr>
        <p:spPr>
          <a:xfrm>
            <a:off x="1560855" y="7040847"/>
            <a:ext cx="8729168" cy="735586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pPr marL="0" indent="0" algn="ctr" defTabSz="914400">
              <a:spcAft>
                <a:spcPts val="0"/>
              </a:spcAft>
              <a:buClrTx/>
              <a:buSzTx/>
              <a:buNone/>
            </a:pPr>
            <a:r>
              <a:rPr lang="en-US" sz="4000" b="1" dirty="0">
                <a:latin typeface="Verdana" panose="020B0604030504040204" pitchFamily="34" charset="0"/>
                <a:ea typeface="Verdana" panose="020B0604030504040204" pitchFamily="34" charset="0"/>
                <a:cs typeface="Apple Braille" charset="0"/>
              </a:rPr>
              <a:t>Background &amp; Significance</a:t>
            </a:r>
          </a:p>
          <a:p>
            <a:pPr marL="571500" indent="-571500" defTabSz="914400">
              <a:spcAft>
                <a:spcPts val="0"/>
              </a:spcAft>
              <a:buClrTx/>
              <a:buSzTx/>
              <a:buFont typeface="Arial" panose="020B0604020202020204" pitchFamily="34" charset="0"/>
              <a:buChar char="•"/>
            </a:pPr>
            <a:r>
              <a:rPr lang="en-US" sz="3600" dirty="0">
                <a:solidFill>
                  <a:srgbClr val="C00000"/>
                </a:solidFill>
                <a:latin typeface="Verdana" panose="020B0604030504040204" pitchFamily="34" charset="0"/>
                <a:ea typeface="Verdana" panose="020B0604030504040204" pitchFamily="34" charset="0"/>
                <a:cs typeface="Apple Braille" charset="0"/>
              </a:rPr>
              <a:t>Ambulatory</a:t>
            </a:r>
            <a:r>
              <a:rPr lang="en-US" sz="3600" dirty="0">
                <a:latin typeface="Verdana" panose="020B0604030504040204" pitchFamily="34" charset="0"/>
                <a:ea typeface="Verdana" panose="020B0604030504040204" pitchFamily="34" charset="0"/>
                <a:cs typeface="Apple Braille" charset="0"/>
              </a:rPr>
              <a:t> nurse performing cautery versus pressure dressing</a:t>
            </a:r>
          </a:p>
          <a:p>
            <a:pPr marL="571500" indent="-571500" defTabSz="914400">
              <a:spcAft>
                <a:spcPts val="0"/>
              </a:spcAft>
              <a:buClrTx/>
              <a:buSzTx/>
              <a:buFont typeface="Arial" panose="020B0604020202020204" pitchFamily="34" charset="0"/>
              <a:buChar char="•"/>
            </a:pPr>
            <a:r>
              <a:rPr lang="en-US" sz="3600" dirty="0">
                <a:latin typeface="Verdana" panose="020B0604030504040204" pitchFamily="34" charset="0"/>
                <a:ea typeface="Verdana" panose="020B0604030504040204" pitchFamily="34" charset="0"/>
                <a:cs typeface="Apple Braille" charset="0"/>
              </a:rPr>
              <a:t>When is this within the nurse's scope of practice.</a:t>
            </a:r>
          </a:p>
          <a:p>
            <a:pPr marL="571500" indent="-571500" defTabSz="914400">
              <a:spcAft>
                <a:spcPts val="0"/>
              </a:spcAft>
              <a:buClrTx/>
              <a:buSzTx/>
              <a:buFont typeface="Arial" panose="020B0604020202020204" pitchFamily="34" charset="0"/>
              <a:buChar char="•"/>
            </a:pPr>
            <a:r>
              <a:rPr lang="en-US" sz="3600" dirty="0">
                <a:latin typeface="Verdana" panose="020B0604030504040204" pitchFamily="34" charset="0"/>
                <a:ea typeface="Verdana" panose="020B0604030504040204" pitchFamily="34" charset="0"/>
                <a:cs typeface="Apple Braille" charset="0"/>
              </a:rPr>
              <a:t>No existing organizational policies instruction for nurses performing cautery for best practice outcomes.</a:t>
            </a:r>
          </a:p>
          <a:p>
            <a:pPr marL="571500" indent="-571500" defTabSz="914400">
              <a:spcAft>
                <a:spcPts val="0"/>
              </a:spcAft>
              <a:buClrTx/>
              <a:buSzTx/>
              <a:buFont typeface="Arial" panose="020B0604020202020204" pitchFamily="34" charset="0"/>
              <a:buChar char="•"/>
            </a:pPr>
            <a:r>
              <a:rPr lang="en-US" sz="3600" dirty="0">
                <a:latin typeface="Verdana" panose="020B0604030504040204" pitchFamily="34" charset="0"/>
                <a:ea typeface="Verdana" panose="020B0604030504040204" pitchFamily="34" charset="0"/>
                <a:cs typeface="Apple Braille" charset="0"/>
              </a:rPr>
              <a:t>New Nurses did not know to question the practice; appraise risks; and physicians had preferences/expectations.</a:t>
            </a:r>
          </a:p>
        </p:txBody>
      </p:sp>
      <p:sp>
        <p:nvSpPr>
          <p:cNvPr id="14" name="TextBox 13"/>
          <p:cNvSpPr txBox="1"/>
          <p:nvPr/>
        </p:nvSpPr>
        <p:spPr>
          <a:xfrm>
            <a:off x="12337445" y="7040847"/>
            <a:ext cx="9301268" cy="6247864"/>
          </a:xfrm>
          <a:prstGeom prst="rect">
            <a:avLst/>
          </a:prstGeom>
          <a:solidFill>
            <a:schemeClr val="bg1"/>
          </a:solidFill>
        </p:spPr>
        <p:txBody>
          <a:bodyPr wrap="square" rtlCol="0">
            <a:spAutoFit/>
          </a:bodyPr>
          <a:lstStyle/>
          <a:p>
            <a:pPr algn="ctr"/>
            <a:r>
              <a:rPr lang="en-US" sz="4000" b="1" dirty="0">
                <a:latin typeface="Verdana" panose="020B0604030504040204" pitchFamily="34" charset="0"/>
                <a:ea typeface="Verdana" panose="020B0604030504040204" pitchFamily="34" charset="0"/>
              </a:rPr>
              <a:t>Massachusetts</a:t>
            </a: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rPr>
              <a:t>Registered Nurses as First Assistants at Surgery</a:t>
            </a: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rPr>
              <a:t>For the purposes of this advisory ruling, competencies are categorized as general, pre-operative phase, intra-operative phase, and post-operative phase </a:t>
            </a: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rPr>
              <a:t>Intra-operative: Provide hemostasis</a:t>
            </a: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rPr>
              <a:t>Post-operative: Provide wound care</a:t>
            </a:r>
          </a:p>
          <a:p>
            <a:pPr marL="571500" indent="-571500" algn="ctr">
              <a:buFont typeface="Arial" panose="020B0604020202020204" pitchFamily="34" charset="0"/>
              <a:buChar char="•"/>
            </a:pPr>
            <a:endParaRPr lang="en-US" sz="3600" dirty="0">
              <a:latin typeface="Verdana" panose="020B0604030504040204" pitchFamily="34" charset="0"/>
              <a:ea typeface="Verdana" panose="020B0604030504040204" pitchFamily="34" charset="0"/>
            </a:endParaRPr>
          </a:p>
        </p:txBody>
      </p:sp>
      <p:sp>
        <p:nvSpPr>
          <p:cNvPr id="26" name="TextBox 25"/>
          <p:cNvSpPr txBox="1"/>
          <p:nvPr/>
        </p:nvSpPr>
        <p:spPr>
          <a:xfrm>
            <a:off x="1560855" y="15477122"/>
            <a:ext cx="8729168" cy="4585871"/>
          </a:xfrm>
          <a:prstGeom prst="rect">
            <a:avLst/>
          </a:prstGeom>
          <a:solidFill>
            <a:schemeClr val="bg1"/>
          </a:solidFill>
        </p:spPr>
        <p:txBody>
          <a:bodyPr wrap="square" rtlCol="0">
            <a:spAutoFit/>
          </a:bodyPr>
          <a:lstStyle/>
          <a:p>
            <a:pPr algn="ctr"/>
            <a:r>
              <a:rPr lang="en-US" sz="4000" b="1" dirty="0">
                <a:latin typeface="Verdana" panose="020B0604030504040204" pitchFamily="34" charset="0"/>
                <a:ea typeface="Verdana" panose="020B0604030504040204" pitchFamily="34" charset="0"/>
              </a:rPr>
              <a:t>Methodology</a:t>
            </a: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rPr>
              <a:t>Obtain a copy of the scope of practice for the Massachusetts nurse</a:t>
            </a: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rPr>
              <a:t>Meet with other managers in dermatology</a:t>
            </a: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rPr>
              <a:t>Have a meeting with MD and medical director</a:t>
            </a:r>
          </a:p>
        </p:txBody>
      </p:sp>
      <p:sp>
        <p:nvSpPr>
          <p:cNvPr id="27" name="TextBox 26"/>
          <p:cNvSpPr txBox="1"/>
          <p:nvPr/>
        </p:nvSpPr>
        <p:spPr>
          <a:xfrm>
            <a:off x="12278168" y="15477122"/>
            <a:ext cx="9301268" cy="8525411"/>
          </a:xfrm>
          <a:prstGeom prst="rect">
            <a:avLst/>
          </a:prstGeom>
          <a:solidFill>
            <a:schemeClr val="bg1"/>
          </a:solidFill>
        </p:spPr>
        <p:txBody>
          <a:bodyPr wrap="square" rtlCol="0">
            <a:spAutoFit/>
          </a:bodyPr>
          <a:lstStyle/>
          <a:p>
            <a:pPr algn="ctr"/>
            <a:r>
              <a:rPr lang="en-US" sz="4000" b="1" dirty="0">
                <a:latin typeface="Verdana" panose="020B0604030504040204" pitchFamily="34" charset="0"/>
                <a:ea typeface="Verdana" panose="020B0604030504040204" pitchFamily="34" charset="0"/>
              </a:rPr>
              <a:t>Objectives: Policy Development and Procedure Training</a:t>
            </a:r>
          </a:p>
          <a:p>
            <a:pPr marL="742950" indent="-742950">
              <a:buFont typeface="+mj-lt"/>
              <a:buAutoNum type="arabicPeriod"/>
            </a:pPr>
            <a:r>
              <a:rPr lang="en-US" sz="3600" dirty="0">
                <a:latin typeface="Verdana" panose="020B0604030504040204" pitchFamily="34" charset="0"/>
                <a:ea typeface="Verdana" panose="020B0604030504040204" pitchFamily="34" charset="0"/>
              </a:rPr>
              <a:t>Create or find an existing training on cautery techniques; checklist; assessment tool</a:t>
            </a:r>
          </a:p>
          <a:p>
            <a:pPr marL="742950" indent="-742950">
              <a:buFont typeface="+mj-lt"/>
              <a:buAutoNum type="arabicPeriod"/>
            </a:pPr>
            <a:r>
              <a:rPr lang="en-US" sz="3600" dirty="0">
                <a:latin typeface="Verdana" panose="020B0604030504040204" pitchFamily="34" charset="0"/>
                <a:ea typeface="Verdana" panose="020B0604030504040204" pitchFamily="34" charset="0"/>
              </a:rPr>
              <a:t>Create policy for nurses to perform cautery</a:t>
            </a:r>
          </a:p>
          <a:p>
            <a:pPr marL="742950" indent="-742950">
              <a:buFont typeface="+mj-lt"/>
              <a:buAutoNum type="arabicPeriod"/>
            </a:pPr>
            <a:r>
              <a:rPr lang="en-US" sz="3600" dirty="0">
                <a:latin typeface="Verdana" panose="020B0604030504040204" pitchFamily="34" charset="0"/>
                <a:ea typeface="Verdana" panose="020B0604030504040204" pitchFamily="34" charset="0"/>
              </a:rPr>
              <a:t>Develop training guide and evaluation</a:t>
            </a:r>
          </a:p>
          <a:p>
            <a:pPr marL="742950" indent="-742950">
              <a:buFont typeface="+mj-lt"/>
              <a:buAutoNum type="arabicPeriod"/>
            </a:pPr>
            <a:r>
              <a:rPr lang="en-US" sz="3600" dirty="0">
                <a:latin typeface="Verdana" panose="020B0604030504040204" pitchFamily="34" charset="0"/>
                <a:ea typeface="Verdana" panose="020B0604030504040204" pitchFamily="34" charset="0"/>
              </a:rPr>
              <a:t>Expand new nursing knowledge, skills, attitudes and medicine collaboration (KSA) Quality and Safety in Nursing Education (QSEN) Institute of Medicine (IOM)</a:t>
            </a:r>
          </a:p>
          <a:p>
            <a:pPr marL="571500" indent="-571500" algn="ctr">
              <a:buFont typeface="Arial" panose="020B0604020202020204" pitchFamily="34" charset="0"/>
              <a:buChar char="•"/>
            </a:pPr>
            <a:endParaRPr lang="en-US" sz="3600" dirty="0">
              <a:latin typeface="Verdana" panose="020B0604030504040204" pitchFamily="34" charset="0"/>
              <a:ea typeface="Verdana" panose="020B0604030504040204" pitchFamily="34" charset="0"/>
            </a:endParaRPr>
          </a:p>
        </p:txBody>
      </p:sp>
      <p:sp>
        <p:nvSpPr>
          <p:cNvPr id="34" name="TextBox 33"/>
          <p:cNvSpPr txBox="1"/>
          <p:nvPr/>
        </p:nvSpPr>
        <p:spPr>
          <a:xfrm>
            <a:off x="12278168" y="25710693"/>
            <a:ext cx="9301268" cy="5755422"/>
          </a:xfrm>
          <a:prstGeom prst="rect">
            <a:avLst/>
          </a:prstGeom>
          <a:solidFill>
            <a:schemeClr val="bg1"/>
          </a:solidFill>
        </p:spPr>
        <p:txBody>
          <a:bodyPr wrap="square" rtlCol="0">
            <a:spAutoFit/>
          </a:bodyPr>
          <a:lstStyle/>
          <a:p>
            <a:pPr algn="ctr"/>
            <a:r>
              <a:rPr lang="en-US" sz="4000" b="1" dirty="0">
                <a:latin typeface="Verdana" panose="020B0604030504040204" pitchFamily="34" charset="0"/>
                <a:ea typeface="Verdana" panose="020B0604030504040204" pitchFamily="34" charset="0"/>
              </a:rPr>
              <a:t>Obstacles</a:t>
            </a:r>
          </a:p>
          <a:p>
            <a:pPr marL="571500" indent="-571500">
              <a:buFont typeface="Arial" charset="0"/>
              <a:buChar char="•"/>
            </a:pPr>
            <a:r>
              <a:rPr lang="en-US" sz="3600" dirty="0">
                <a:latin typeface="Verdana" panose="020B0604030504040204" pitchFamily="34" charset="0"/>
                <a:ea typeface="Verdana" panose="020B0604030504040204" pitchFamily="34" charset="0"/>
              </a:rPr>
              <a:t>The medical director not wanting anyone outside the department involved</a:t>
            </a:r>
          </a:p>
          <a:p>
            <a:pPr marL="571500" indent="-571500">
              <a:buFont typeface="Arial" charset="0"/>
              <a:buChar char="•"/>
            </a:pPr>
            <a:endParaRPr lang="en-US" sz="3600" dirty="0">
              <a:latin typeface="Verdana" panose="020B0604030504040204" pitchFamily="34" charset="0"/>
              <a:ea typeface="Verdana" panose="020B0604030504040204" pitchFamily="34" charset="0"/>
            </a:endParaRPr>
          </a:p>
          <a:p>
            <a:pPr marL="571500" indent="-571500">
              <a:buFont typeface="Arial" charset="0"/>
              <a:buChar char="•"/>
            </a:pPr>
            <a:endParaRPr lang="en-US" sz="3600" dirty="0">
              <a:latin typeface="Verdana" panose="020B0604030504040204" pitchFamily="34" charset="0"/>
              <a:ea typeface="Verdana" panose="020B0604030504040204" pitchFamily="34" charset="0"/>
            </a:endParaRPr>
          </a:p>
          <a:p>
            <a:pPr algn="ctr"/>
            <a:r>
              <a:rPr lang="en-US" sz="4000" b="1" dirty="0">
                <a:latin typeface="Verdana" panose="020B0604030504040204" pitchFamily="34" charset="0"/>
                <a:ea typeface="Verdana" panose="020B0604030504040204" pitchFamily="34" charset="0"/>
              </a:rPr>
              <a:t>Support</a:t>
            </a: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rPr>
              <a:t>Other nurse leaders</a:t>
            </a: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rPr>
              <a:t>Upper management</a:t>
            </a:r>
          </a:p>
          <a:p>
            <a:endParaRPr lang="en-US" sz="3600" dirty="0">
              <a:latin typeface="+mn-lt"/>
            </a:endParaRPr>
          </a:p>
        </p:txBody>
      </p:sp>
      <p:sp>
        <p:nvSpPr>
          <p:cNvPr id="35" name="TextBox 34"/>
          <p:cNvSpPr txBox="1"/>
          <p:nvPr/>
        </p:nvSpPr>
        <p:spPr>
          <a:xfrm>
            <a:off x="22816430" y="17542570"/>
            <a:ext cx="6400800" cy="1261884"/>
          </a:xfrm>
          <a:prstGeom prst="rect">
            <a:avLst/>
          </a:prstGeom>
          <a:solidFill>
            <a:schemeClr val="bg1"/>
          </a:solidFill>
        </p:spPr>
        <p:txBody>
          <a:bodyPr wrap="square" rtlCol="0">
            <a:spAutoFit/>
          </a:bodyPr>
          <a:lstStyle/>
          <a:p>
            <a:pPr algn="ctr"/>
            <a:r>
              <a:rPr lang="en-US" sz="4000" b="1" dirty="0">
                <a:latin typeface="Verdana" panose="020B0604030504040204" pitchFamily="34" charset="0"/>
                <a:ea typeface="Verdana" panose="020B0604030504040204" pitchFamily="34" charset="0"/>
              </a:rPr>
              <a:t>Device used</a:t>
            </a:r>
          </a:p>
          <a:p>
            <a:pPr algn="ctr"/>
            <a:r>
              <a:rPr lang="en-US" sz="3600" dirty="0">
                <a:latin typeface="Verdana" panose="020B0604030504040204" pitchFamily="34" charset="0"/>
                <a:ea typeface="Verdana" panose="020B0604030504040204" pitchFamily="34" charset="0"/>
              </a:rPr>
              <a:t>Is a </a:t>
            </a:r>
            <a:r>
              <a:rPr lang="en-US" sz="3600" dirty="0" err="1">
                <a:latin typeface="Verdana" panose="020B0604030504040204" pitchFamily="34" charset="0"/>
                <a:ea typeface="Verdana" panose="020B0604030504040204" pitchFamily="34" charset="0"/>
              </a:rPr>
              <a:t>Hyfrecator</a:t>
            </a:r>
            <a:r>
              <a:rPr lang="en-US" sz="3600" dirty="0">
                <a:latin typeface="Verdana" panose="020B0604030504040204" pitchFamily="34" charset="0"/>
                <a:ea typeface="Verdana" panose="020B0604030504040204" pitchFamily="34" charset="0"/>
              </a:rPr>
              <a:t>:</a:t>
            </a:r>
          </a:p>
        </p:txBody>
      </p:sp>
      <p:sp>
        <p:nvSpPr>
          <p:cNvPr id="38" name="TextBox 37"/>
          <p:cNvSpPr txBox="1"/>
          <p:nvPr/>
        </p:nvSpPr>
        <p:spPr>
          <a:xfrm>
            <a:off x="22819927" y="26880244"/>
            <a:ext cx="6400800" cy="4585871"/>
          </a:xfrm>
          <a:prstGeom prst="rect">
            <a:avLst/>
          </a:prstGeom>
          <a:solidFill>
            <a:schemeClr val="bg1"/>
          </a:solidFill>
        </p:spPr>
        <p:txBody>
          <a:bodyPr wrap="square" rtlCol="0">
            <a:spAutoFit/>
          </a:bodyPr>
          <a:lstStyle/>
          <a:p>
            <a:pPr algn="ctr"/>
            <a:r>
              <a:rPr lang="en-US" sz="4000" b="1" dirty="0">
                <a:latin typeface="+mn-lt"/>
              </a:rPr>
              <a:t>Outcome</a:t>
            </a:r>
            <a:endParaRPr lang="en-US" sz="4000" b="1" dirty="0">
              <a:latin typeface="Verdana" panose="020B0604030504040204" pitchFamily="34" charset="0"/>
              <a:ea typeface="Verdana" panose="020B0604030504040204" pitchFamily="34" charset="0"/>
              <a:cs typeface="Verdana" panose="020B0604030504040204" pitchFamily="34" charset="0"/>
            </a:endParaRP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cs typeface="Verdana" panose="020B0604030504040204" pitchFamily="34" charset="0"/>
              </a:rPr>
              <a:t>Keep nurses working at the top of their license</a:t>
            </a: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cs typeface="Verdana" panose="020B0604030504040204" pitchFamily="34" charset="0"/>
              </a:rPr>
              <a:t>Competency approved by medical director and management</a:t>
            </a:r>
          </a:p>
          <a:p>
            <a:pPr marL="571500" indent="-571500">
              <a:buFont typeface="Arial" panose="020B0604020202020204" pitchFamily="34" charset="0"/>
              <a:buChar char="•"/>
            </a:pPr>
            <a:r>
              <a:rPr lang="en-US" sz="3600" dirty="0">
                <a:latin typeface="Verdana" panose="020B0604030504040204" pitchFamily="34" charset="0"/>
                <a:ea typeface="Verdana" panose="020B0604030504040204" pitchFamily="34" charset="0"/>
                <a:cs typeface="Verdana" panose="020B0604030504040204" pitchFamily="34" charset="0"/>
              </a:rPr>
              <a:t>Complete staff training</a:t>
            </a:r>
          </a:p>
          <a:p>
            <a:pPr algn="ctr"/>
            <a:endParaRPr lang="en-US" sz="3600" dirty="0">
              <a:latin typeface="+mn-lt"/>
            </a:endParaRPr>
          </a:p>
        </p:txBody>
      </p:sp>
      <p:sp>
        <p:nvSpPr>
          <p:cNvPr id="42" name="TextBox 41"/>
          <p:cNvSpPr txBox="1"/>
          <p:nvPr/>
        </p:nvSpPr>
        <p:spPr>
          <a:xfrm>
            <a:off x="30401941" y="26880244"/>
            <a:ext cx="11613843" cy="3970318"/>
          </a:xfrm>
          <a:prstGeom prst="rect">
            <a:avLst/>
          </a:prstGeom>
          <a:solidFill>
            <a:schemeClr val="bg1"/>
          </a:solidFill>
        </p:spPr>
        <p:txBody>
          <a:bodyPr wrap="square" rtlCol="0">
            <a:spAutoFit/>
          </a:bodyPr>
          <a:lstStyle/>
          <a:p>
            <a:pPr algn="ctr"/>
            <a:r>
              <a:rPr lang="en-US" sz="3600" b="1" dirty="0">
                <a:latin typeface="Verdana" panose="020B0604030504040204" pitchFamily="34" charset="0"/>
                <a:ea typeface="Verdana" panose="020B0604030504040204" pitchFamily="34" charset="0"/>
                <a:cs typeface="Verdana" panose="020B0604030504040204" pitchFamily="34" charset="0"/>
              </a:rPr>
              <a:t>References</a:t>
            </a:r>
          </a:p>
          <a:p>
            <a:pPr marL="342900" indent="-342900">
              <a:buFont typeface="Arial" panose="020B0604020202020204" pitchFamily="34" charset="0"/>
              <a:buChar char="•"/>
            </a:pPr>
            <a:r>
              <a:rPr lang="en-US" sz="2400" dirty="0">
                <a:latin typeface="Verdana" panose="020B0604030504040204" pitchFamily="34" charset="0"/>
                <a:ea typeface="Verdana" panose="020B0604030504040204" pitchFamily="34" charset="0"/>
                <a:cs typeface="Verdana" panose="020B0604030504040204" pitchFamily="34" charset="0"/>
              </a:rPr>
              <a:t>Advisory rulings for the Board of Registration in Nursing. (2021). Retrieved 12 March 2021, from https://</a:t>
            </a:r>
            <a:r>
              <a:rPr lang="en-US" sz="2400" dirty="0" err="1">
                <a:latin typeface="Verdana" panose="020B0604030504040204" pitchFamily="34" charset="0"/>
                <a:ea typeface="Verdana" panose="020B0604030504040204" pitchFamily="34" charset="0"/>
                <a:cs typeface="Verdana" panose="020B0604030504040204" pitchFamily="34" charset="0"/>
              </a:rPr>
              <a:t>www.mass.gov</a:t>
            </a:r>
            <a:r>
              <a:rPr lang="en-US" sz="2400" dirty="0">
                <a:latin typeface="Verdana" panose="020B0604030504040204" pitchFamily="34" charset="0"/>
                <a:ea typeface="Verdana" panose="020B0604030504040204" pitchFamily="34" charset="0"/>
                <a:cs typeface="Verdana" panose="020B0604030504040204" pitchFamily="34" charset="0"/>
              </a:rPr>
              <a:t>/lists/advisory-rulings-for-the-board-of-registration-in-nursing</a:t>
            </a:r>
          </a:p>
          <a:p>
            <a:pPr marL="342900" indent="-342900">
              <a:buFont typeface="Arial" panose="020B0604020202020204" pitchFamily="34" charset="0"/>
              <a:buChar char="•"/>
            </a:pPr>
            <a:r>
              <a:rPr lang="en-US" sz="2400" dirty="0">
                <a:latin typeface="Verdana" panose="020B0604030504040204" pitchFamily="34" charset="0"/>
                <a:ea typeface="Verdana" panose="020B0604030504040204" pitchFamily="34" charset="0"/>
                <a:cs typeface="Verdana" panose="020B0604030504040204" pitchFamily="34" charset="0"/>
              </a:rPr>
              <a:t>Buck, J., </a:t>
            </a:r>
            <a:r>
              <a:rPr lang="en-US" sz="2400" dirty="0" err="1">
                <a:latin typeface="Verdana" panose="020B0604030504040204" pitchFamily="34" charset="0"/>
                <a:ea typeface="Verdana" panose="020B0604030504040204" pitchFamily="34" charset="0"/>
                <a:cs typeface="Verdana" panose="020B0604030504040204" pitchFamily="34" charset="0"/>
              </a:rPr>
              <a:t>Loversidge</a:t>
            </a:r>
            <a:r>
              <a:rPr lang="en-US" sz="2400" dirty="0">
                <a:latin typeface="Verdana" panose="020B0604030504040204" pitchFamily="34" charset="0"/>
                <a:ea typeface="Verdana" panose="020B0604030504040204" pitchFamily="34" charset="0"/>
                <a:cs typeface="Verdana" panose="020B0604030504040204" pitchFamily="34" charset="0"/>
              </a:rPr>
              <a:t>, J., </a:t>
            </a:r>
            <a:r>
              <a:rPr lang="en-US" sz="2400" dirty="0" err="1">
                <a:latin typeface="Verdana" panose="020B0604030504040204" pitchFamily="34" charset="0"/>
                <a:ea typeface="Verdana" panose="020B0604030504040204" pitchFamily="34" charset="0"/>
                <a:cs typeface="Verdana" panose="020B0604030504040204" pitchFamily="34" charset="0"/>
              </a:rPr>
              <a:t>Chipps</a:t>
            </a:r>
            <a:r>
              <a:rPr lang="en-US" sz="2400" dirty="0">
                <a:latin typeface="Verdana" panose="020B0604030504040204" pitchFamily="34" charset="0"/>
                <a:ea typeface="Verdana" panose="020B0604030504040204" pitchFamily="34" charset="0"/>
                <a:cs typeface="Verdana" panose="020B0604030504040204" pitchFamily="34" charset="0"/>
              </a:rPr>
              <a:t>, E., Gallagher-Ford, L., </a:t>
            </a:r>
            <a:r>
              <a:rPr lang="en-US" sz="2400" dirty="0" err="1">
                <a:latin typeface="Verdana" panose="020B0604030504040204" pitchFamily="34" charset="0"/>
                <a:ea typeface="Verdana" panose="020B0604030504040204" pitchFamily="34" charset="0"/>
                <a:cs typeface="Verdana" panose="020B0604030504040204" pitchFamily="34" charset="0"/>
              </a:rPr>
              <a:t>Genter</a:t>
            </a:r>
            <a:r>
              <a:rPr lang="en-US" sz="2400" dirty="0">
                <a:latin typeface="Verdana" panose="020B0604030504040204" pitchFamily="34" charset="0"/>
                <a:ea typeface="Verdana" panose="020B0604030504040204" pitchFamily="34" charset="0"/>
                <a:cs typeface="Verdana" panose="020B0604030504040204" pitchFamily="34" charset="0"/>
              </a:rPr>
              <a:t>, L. and Yen, P., 2018. Top-of-License Nursing Practice. </a:t>
            </a:r>
            <a:r>
              <a:rPr lang="en-US" sz="2400" i="1" dirty="0">
                <a:latin typeface="Verdana" panose="020B0604030504040204" pitchFamily="34" charset="0"/>
                <a:ea typeface="Verdana" panose="020B0604030504040204" pitchFamily="34" charset="0"/>
                <a:cs typeface="Verdana" panose="020B0604030504040204" pitchFamily="34" charset="0"/>
              </a:rPr>
              <a:t>JONA: The Journal of Nursing Administration</a:t>
            </a:r>
            <a:r>
              <a:rPr lang="en-US" sz="2400" dirty="0">
                <a:latin typeface="Verdana" panose="020B0604030504040204" pitchFamily="34" charset="0"/>
                <a:ea typeface="Verdana" panose="020B0604030504040204" pitchFamily="34" charset="0"/>
                <a:cs typeface="Verdana" panose="020B0604030504040204" pitchFamily="34" charset="0"/>
              </a:rPr>
              <a:t>, 48(5), pp.266-271.</a:t>
            </a:r>
          </a:p>
          <a:p>
            <a:pPr marL="342900" indent="-342900">
              <a:buFont typeface="Arial" panose="020B0604020202020204" pitchFamily="34" charset="0"/>
              <a:buChar char="•"/>
            </a:pPr>
            <a:r>
              <a:rPr lang="en-US" sz="2400" dirty="0" err="1">
                <a:latin typeface="Verdana" panose="020B0604030504040204" pitchFamily="34" charset="0"/>
                <a:ea typeface="Verdana" panose="020B0604030504040204" pitchFamily="34" charset="0"/>
                <a:cs typeface="Verdana" panose="020B0604030504040204" pitchFamily="34" charset="0"/>
              </a:rPr>
              <a:t>Holzheimer</a:t>
            </a:r>
            <a:r>
              <a:rPr lang="en-US" sz="2400" dirty="0">
                <a:latin typeface="Verdana" panose="020B0604030504040204" pitchFamily="34" charset="0"/>
                <a:ea typeface="Verdana" panose="020B0604030504040204" pitchFamily="34" charset="0"/>
                <a:cs typeface="Verdana" panose="020B0604030504040204" pitchFamily="34" charset="0"/>
              </a:rPr>
              <a:t>, C. and Lee, S., 2021. [online] </a:t>
            </a:r>
            <a:r>
              <a:rPr lang="en-US" sz="2400" dirty="0" err="1">
                <a:latin typeface="Verdana" panose="020B0604030504040204" pitchFamily="34" charset="0"/>
                <a:ea typeface="Verdana" panose="020B0604030504040204" pitchFamily="34" charset="0"/>
                <a:cs typeface="Verdana" panose="020B0604030504040204" pitchFamily="34" charset="0"/>
              </a:rPr>
              <a:t>Acha.org</a:t>
            </a:r>
            <a:r>
              <a:rPr lang="en-US" sz="2400" dirty="0">
                <a:latin typeface="Verdana" panose="020B0604030504040204" pitchFamily="34" charset="0"/>
                <a:ea typeface="Verdana" panose="020B0604030504040204" pitchFamily="34" charset="0"/>
                <a:cs typeface="Verdana" panose="020B0604030504040204" pitchFamily="34" charset="0"/>
              </a:rPr>
              <a:t>. Available at: &lt;https://</a:t>
            </a:r>
            <a:r>
              <a:rPr lang="en-US" sz="2400" dirty="0" err="1">
                <a:latin typeface="Verdana" panose="020B0604030504040204" pitchFamily="34" charset="0"/>
                <a:ea typeface="Verdana" panose="020B0604030504040204" pitchFamily="34" charset="0"/>
                <a:cs typeface="Verdana" panose="020B0604030504040204" pitchFamily="34" charset="0"/>
              </a:rPr>
              <a:t>www.acha.org</a:t>
            </a:r>
            <a:r>
              <a:rPr lang="en-US" sz="2400" dirty="0">
                <a:latin typeface="Verdana" panose="020B0604030504040204" pitchFamily="34" charset="0"/>
                <a:ea typeface="Verdana" panose="020B0604030504040204" pitchFamily="34" charset="0"/>
                <a:cs typeface="Verdana" panose="020B0604030504040204" pitchFamily="34" charset="0"/>
              </a:rPr>
              <a:t>/documents/</a:t>
            </a:r>
            <a:r>
              <a:rPr lang="en-US" sz="2400" dirty="0" err="1">
                <a:latin typeface="Verdana" panose="020B0604030504040204" pitchFamily="34" charset="0"/>
                <a:ea typeface="Verdana" panose="020B0604030504040204" pitchFamily="34" charset="0"/>
                <a:cs typeface="Verdana" panose="020B0604030504040204" pitchFamily="34" charset="0"/>
              </a:rPr>
              <a:t>Programs_Services</a:t>
            </a:r>
            <a:r>
              <a:rPr lang="en-US" sz="2400" dirty="0">
                <a:latin typeface="Verdana" panose="020B0604030504040204" pitchFamily="34" charset="0"/>
                <a:ea typeface="Verdana" panose="020B0604030504040204" pitchFamily="34" charset="0"/>
                <a:cs typeface="Verdana" panose="020B0604030504040204" pitchFamily="34" charset="0"/>
              </a:rPr>
              <a:t>/webhandouts_2016/TH1-177_Holzheimer.pdf&gt; [Accessed 28 February 2021].</a:t>
            </a:r>
          </a:p>
        </p:txBody>
      </p:sp>
      <p:sp>
        <p:nvSpPr>
          <p:cNvPr id="43" name="TextBox 42"/>
          <p:cNvSpPr txBox="1"/>
          <p:nvPr/>
        </p:nvSpPr>
        <p:spPr>
          <a:xfrm>
            <a:off x="30894396" y="17542570"/>
            <a:ext cx="11121388" cy="7540526"/>
          </a:xfrm>
          <a:prstGeom prst="rect">
            <a:avLst/>
          </a:prstGeom>
          <a:solidFill>
            <a:schemeClr val="bg1"/>
          </a:solidFill>
        </p:spPr>
        <p:txBody>
          <a:bodyPr wrap="square" rtlCol="0">
            <a:spAutoFit/>
          </a:bodyPr>
          <a:lstStyle/>
          <a:p>
            <a:pPr algn="ctr"/>
            <a:r>
              <a:rPr lang="en-US" sz="3600" b="1" dirty="0">
                <a:latin typeface="Verdana" panose="020B0604030504040204" pitchFamily="34" charset="0"/>
                <a:ea typeface="Verdana" panose="020B0604030504040204" pitchFamily="34" charset="0"/>
              </a:rPr>
              <a:t>Definitions</a:t>
            </a:r>
          </a:p>
          <a:p>
            <a:pPr marL="571500" indent="-571500">
              <a:buFont typeface="Arial" panose="020B0604020202020204" pitchFamily="34" charset="0"/>
              <a:buChar char="•"/>
            </a:pPr>
            <a:r>
              <a:rPr lang="en-US" sz="2800" b="1" dirty="0">
                <a:latin typeface="Verdana" panose="020B0604030504040204" pitchFamily="34" charset="0"/>
                <a:ea typeface="Verdana" panose="020B0604030504040204" pitchFamily="34" charset="0"/>
              </a:rPr>
              <a:t>A </a:t>
            </a:r>
            <a:r>
              <a:rPr lang="en-US" sz="2800" b="1" dirty="0" err="1">
                <a:latin typeface="Verdana" panose="020B0604030504040204" pitchFamily="34" charset="0"/>
                <a:ea typeface="Verdana" panose="020B0604030504040204" pitchFamily="34" charset="0"/>
              </a:rPr>
              <a:t>Hyfrecator</a:t>
            </a:r>
            <a:r>
              <a:rPr lang="en-US" sz="2800" b="1" dirty="0">
                <a:latin typeface="Verdana" panose="020B0604030504040204" pitchFamily="34" charset="0"/>
                <a:ea typeface="Verdana" panose="020B0604030504040204" pitchFamily="34" charset="0"/>
              </a:rPr>
              <a:t> </a:t>
            </a:r>
            <a:r>
              <a:rPr lang="en-US" sz="2800" dirty="0">
                <a:latin typeface="Verdana" panose="020B0604030504040204" pitchFamily="34" charset="0"/>
                <a:ea typeface="Verdana" panose="020B0604030504040204" pitchFamily="34" charset="0"/>
              </a:rPr>
              <a:t>is a low-powered medical apparatus used in </a:t>
            </a:r>
            <a:r>
              <a:rPr lang="en-US" sz="2800" dirty="0" err="1">
                <a:latin typeface="Verdana" panose="020B0604030504040204" pitchFamily="34" charset="0"/>
                <a:ea typeface="Verdana" panose="020B0604030504040204" pitchFamily="34" charset="0"/>
              </a:rPr>
              <a:t>electrosurgery</a:t>
            </a:r>
            <a:r>
              <a:rPr lang="en-US" sz="2800" dirty="0">
                <a:latin typeface="Verdana" panose="020B0604030504040204" pitchFamily="34" charset="0"/>
                <a:ea typeface="Verdana" panose="020B0604030504040204" pitchFamily="34" charset="0"/>
              </a:rPr>
              <a:t> on conscious patients, usually in an office setting. It is used</a:t>
            </a:r>
            <a:r>
              <a:rPr lang="en-US" sz="2800" b="1" dirty="0">
                <a:latin typeface="Verdana" panose="020B0604030504040204" pitchFamily="34" charset="0"/>
                <a:ea typeface="Verdana" panose="020B0604030504040204" pitchFamily="34" charset="0"/>
              </a:rPr>
              <a:t> </a:t>
            </a:r>
            <a:r>
              <a:rPr lang="en-US" sz="2800" dirty="0">
                <a:latin typeface="Verdana" panose="020B0604030504040204" pitchFamily="34" charset="0"/>
                <a:ea typeface="Verdana" panose="020B0604030504040204" pitchFamily="34" charset="0"/>
              </a:rPr>
              <a:t>to destroy tissue directly, and to stop bleeding during minor surgery.</a:t>
            </a:r>
          </a:p>
          <a:p>
            <a:pPr marL="571500" indent="-571500">
              <a:buFont typeface="Arial" panose="020B0604020202020204" pitchFamily="34" charset="0"/>
              <a:buChar char="•"/>
            </a:pPr>
            <a:r>
              <a:rPr lang="en-US" sz="2800" b="1" dirty="0" err="1">
                <a:latin typeface="Verdana" panose="020B0604030504040204" pitchFamily="34" charset="0"/>
                <a:ea typeface="Verdana" panose="020B0604030504040204" pitchFamily="34" charset="0"/>
              </a:rPr>
              <a:t>Electrocautery</a:t>
            </a:r>
            <a:r>
              <a:rPr lang="en-US" sz="2800" dirty="0">
                <a:latin typeface="Verdana" panose="020B0604030504040204" pitchFamily="34" charset="0"/>
                <a:ea typeface="Verdana" panose="020B0604030504040204" pitchFamily="34" charset="0"/>
              </a:rPr>
              <a:t> uses electrical current to heat a metal wire that is then applied to the target tissue in order to burn or coagulate the specific area of tissue. It is not used to pass the current through tissue, but rather is applied directly onto the targeted area of treatment. Using this technique, heat is passed through a resistant metal wire which is used as an electrode. This hot electrode is then placed directly onto the treatment area destroying that specific tissue. This use of electricity is typically applied in superficial situations encountered by dermatologists, ophthalmologists, plastic surgeons, urologists, and related specialties.</a:t>
            </a:r>
          </a:p>
        </p:txBody>
      </p:sp>
      <p:pic>
        <p:nvPicPr>
          <p:cNvPr id="2" name="Picture 1">
            <a:extLst>
              <a:ext uri="{FF2B5EF4-FFF2-40B4-BE49-F238E27FC236}">
                <a16:creationId xmlns:a16="http://schemas.microsoft.com/office/drawing/2014/main" id="{B024ED49-3B3D-4A54-8B60-7A691F0F1903}"/>
              </a:ext>
            </a:extLst>
          </p:cNvPr>
          <p:cNvPicPr>
            <a:picLocks noChangeAspect="1"/>
          </p:cNvPicPr>
          <p:nvPr/>
        </p:nvPicPr>
        <p:blipFill>
          <a:blip r:embed="rId5"/>
          <a:stretch>
            <a:fillRect/>
          </a:stretch>
        </p:blipFill>
        <p:spPr>
          <a:xfrm>
            <a:off x="1560855" y="21143408"/>
            <a:ext cx="8729168" cy="10496550"/>
          </a:xfrm>
          <a:prstGeom prst="rect">
            <a:avLst/>
          </a:prstGeom>
        </p:spPr>
      </p:pic>
      <p:pic>
        <p:nvPicPr>
          <p:cNvPr id="6" name="Picture 5">
            <a:extLst>
              <a:ext uri="{FF2B5EF4-FFF2-40B4-BE49-F238E27FC236}">
                <a16:creationId xmlns:a16="http://schemas.microsoft.com/office/drawing/2014/main" id="{B347A573-6447-42CE-8842-CA1BED12D1B9}"/>
              </a:ext>
            </a:extLst>
          </p:cNvPr>
          <p:cNvPicPr>
            <a:picLocks noChangeAspect="1"/>
          </p:cNvPicPr>
          <p:nvPr/>
        </p:nvPicPr>
        <p:blipFill>
          <a:blip r:embed="rId6"/>
          <a:stretch>
            <a:fillRect/>
          </a:stretch>
        </p:blipFill>
        <p:spPr>
          <a:xfrm>
            <a:off x="23107977" y="7713146"/>
            <a:ext cx="18907807" cy="8436275"/>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816430" y="18804454"/>
            <a:ext cx="6400800" cy="6400800"/>
          </a:xfrm>
          <a:prstGeom prst="rect">
            <a:avLst/>
          </a:prstGeom>
        </p:spPr>
      </p:pic>
      <p:sp>
        <p:nvSpPr>
          <p:cNvPr id="22" name="TextBox 21">
            <a:extLst>
              <a:ext uri="{FF2B5EF4-FFF2-40B4-BE49-F238E27FC236}">
                <a16:creationId xmlns:a16="http://schemas.microsoft.com/office/drawing/2014/main" id="{91F877C9-A10A-4BAE-BCD6-259182F2EB4E}"/>
              </a:ext>
            </a:extLst>
          </p:cNvPr>
          <p:cNvSpPr txBox="1"/>
          <p:nvPr/>
        </p:nvSpPr>
        <p:spPr>
          <a:xfrm>
            <a:off x="23107977" y="7011669"/>
            <a:ext cx="18907807" cy="707886"/>
          </a:xfrm>
          <a:prstGeom prst="rect">
            <a:avLst/>
          </a:prstGeom>
          <a:solidFill>
            <a:schemeClr val="bg1"/>
          </a:solidFill>
        </p:spPr>
        <p:txBody>
          <a:bodyPr wrap="square" rtlCol="0">
            <a:spAutoFit/>
          </a:bodyPr>
          <a:lstStyle/>
          <a:p>
            <a:pPr algn="ctr"/>
            <a:r>
              <a:rPr lang="en-US" sz="4000" b="1" dirty="0">
                <a:latin typeface="Verdana" panose="020B0604030504040204" pitchFamily="34" charset="0"/>
                <a:ea typeface="Verdana" panose="020B0604030504040204" pitchFamily="34" charset="0"/>
              </a:rPr>
              <a:t>Making it all work together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58DB9935C5AFB40A061ED35F3744544" ma:contentTypeVersion="4" ma:contentTypeDescription="Create a new document." ma:contentTypeScope="" ma:versionID="ba61acfbef540d5b4a280d855d866fb1">
  <xsd:schema xmlns:xsd="http://www.w3.org/2001/XMLSchema" xmlns:xs="http://www.w3.org/2001/XMLSchema" xmlns:p="http://schemas.microsoft.com/office/2006/metadata/properties" xmlns:ns3="ce018363-cd51-493f-a7f9-e547b4a877ae" targetNamespace="http://schemas.microsoft.com/office/2006/metadata/properties" ma:root="true" ma:fieldsID="a345f61e782b274f76a2ee3164d6cad0" ns3:_="">
    <xsd:import namespace="ce018363-cd51-493f-a7f9-e547b4a877ae"/>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018363-cd51-493f-a7f9-e547b4a877a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18B068-0695-463B-A647-C80B7AFE2661}">
  <ds:schemaRefs>
    <ds:schemaRef ds:uri="http://schemas.microsoft.com/sharepoint/v3/contenttype/forms"/>
  </ds:schemaRefs>
</ds:datastoreItem>
</file>

<file path=customXml/itemProps2.xml><?xml version="1.0" encoding="utf-8"?>
<ds:datastoreItem xmlns:ds="http://schemas.openxmlformats.org/officeDocument/2006/customXml" ds:itemID="{3CD45F03-7FA8-4F59-B333-CDB3B58A771A}">
  <ds:schemaRefs>
    <ds:schemaRef ds:uri="http://schemas.microsoft.com/office/2006/metadata/properties"/>
    <ds:schemaRef ds:uri="ce018363-cd51-493f-a7f9-e547b4a877a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customXml/itemProps3.xml><?xml version="1.0" encoding="utf-8"?>
<ds:datastoreItem xmlns:ds="http://schemas.openxmlformats.org/officeDocument/2006/customXml" ds:itemID="{4CB6D48B-058A-4E7B-872E-BB687BB55F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018363-cd51-493f-a7f9-e547b4a877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Depth</Template>
  <TotalTime>8334</TotalTime>
  <Words>539</Words>
  <Application>Microsoft Office PowerPoint</Application>
  <PresentationFormat>Custom</PresentationFormat>
  <Paragraphs>47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Verdana</vt:lpstr>
      <vt:lpstr>Office Theme</vt:lpstr>
      <vt:lpstr>PowerPoint Presentation</vt:lpstr>
    </vt:vector>
  </TitlesOfParts>
  <Company>MegaPrint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36x60 Horizontal Template</dc:title>
  <dc:creator>Ethan Shulda</dc:creator>
  <dc:description>©MegaPrint Inc. 2009</dc:description>
  <cp:lastModifiedBy>Justin Snow</cp:lastModifiedBy>
  <cp:revision>194</cp:revision>
  <dcterms:created xsi:type="dcterms:W3CDTF">2008-12-04T00:20:37Z</dcterms:created>
  <dcterms:modified xsi:type="dcterms:W3CDTF">2021-05-03T18:33:00Z</dcterms:modified>
  <cp:category>Research Poster</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0x010100F58DB9935C5AFB40A061ED35F3744544</vt:lpwstr>
  </property>
</Properties>
</file>