
<file path=[Content_Types].xml><?xml version="1.0" encoding="utf-8"?>
<Types xmlns="http://schemas.openxmlformats.org/package/2006/content-types">
  <Default Extension="png" ContentType="image/pn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9" r:id="rId3"/>
    <p:sldId id="282" r:id="rId4"/>
    <p:sldId id="279" r:id="rId5"/>
    <p:sldId id="276" r:id="rId6"/>
    <p:sldId id="283" r:id="rId7"/>
    <p:sldId id="270" r:id="rId8"/>
    <p:sldId id="284" r:id="rId9"/>
    <p:sldId id="285" r:id="rId10"/>
    <p:sldId id="287" r:id="rId11"/>
    <p:sldId id="288" r:id="rId12"/>
    <p:sldId id="289" r:id="rId13"/>
    <p:sldId id="290" r:id="rId14"/>
    <p:sldId id="278" r:id="rId15"/>
    <p:sldId id="277" r:id="rId1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Chartier" initials="AC" lastIdx="1" clrIdx="0">
    <p:extLst>
      <p:ext uri="{19B8F6BF-5375-455C-9EA6-DF929625EA0E}">
        <p15:presenceInfo xmlns:p15="http://schemas.microsoft.com/office/powerpoint/2012/main" userId="7dd0b9beadac0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738" y="78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26T16:00:59.454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A8D02-4E65-4CCD-8312-4AB164C6C77D}" type="datetimeFigureOut">
              <a:rPr lang="en-US"/>
              <a:t>4/26/2020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19DBA-4540-49B3-8FA9-6259387ECF9E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755D9-D361-47B8-9652-3B4EA9776CE5}" type="datetimeFigureOut">
              <a:rPr lang="en-US"/>
              <a:t>4/26/2020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36274-F2B9-4C45-BBB4-0EDF4CD651A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23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Article</a:t>
            </a:r>
            <a:r>
              <a:rPr lang="en-US" baseline="0" dirty="0" smtClean="0"/>
              <a:t> written in faculty focus about what students are absorbing, handouts that engaged them during class allowed for increased retaining of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786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Also reviewed the reference section of all articles used to find additional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029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Recommendations came from research as well as field experience with Dr Gawrys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1488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683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7640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38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56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Students neither</a:t>
            </a:r>
            <a:r>
              <a:rPr lang="en-US" baseline="0" dirty="0" smtClean="0"/>
              <a:t> proved nor disproved that handouts were mandatory in classrooms, studies done on GPA and quiz grades showed there was no relationship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901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r>
              <a:rPr lang="en-US" baseline="0" dirty="0" smtClean="0"/>
              <a:t> discuss a study that showed alternatives to PowerPoints, an interactive approach to teaching material in nursing class, to think of comparing this throughout the presentation with PowerPoints and what is traditional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696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example of the incomplete outline that moellenberg and Aldridge discussed, consists of multiple choice, fill in,</a:t>
            </a:r>
            <a:r>
              <a:rPr lang="en-US" baseline="0" dirty="0" smtClean="0"/>
              <a:t> case study, involving many different ways to learn, students were actually quoted stating that handouts reminded them of “books”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10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PowerPoints</a:t>
            </a:r>
            <a:r>
              <a:rPr lang="en-US" baseline="0" dirty="0" smtClean="0"/>
              <a:t> are going to be used, what should they look like? Looked at formatting and was the handout even worth if it was full of material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913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was their recommendation</a:t>
            </a:r>
            <a:r>
              <a:rPr lang="en-US" baseline="0" dirty="0" smtClean="0"/>
              <a:t> for PowerPoint format and how slides should be designed to avoid “text overload”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523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Handouts remain the norm, so how</a:t>
            </a:r>
            <a:r>
              <a:rPr lang="en-US" baseline="0" dirty="0" smtClean="0"/>
              <a:t> do students think of them in relation to what is being taught? Students believe that the distribution of handouts for a class will prepare them for all that is taught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5790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</a:t>
            </a:r>
            <a:r>
              <a:rPr lang="en-US" baseline="0" dirty="0" smtClean="0"/>
              <a:t> at traditional way of learning material taught in classes, note-taking…students did better on quizzes with long hand notes…were the notes taken correctly? Cornell note-taking system something we should be teaching throughout levels of education?  Interestingly found that classes with no handouts encouraged skipping class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911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544" y="758952"/>
            <a:ext cx="9415867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198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544" y="4800600"/>
            <a:ext cx="9415867" cy="1691640"/>
          </a:xfrm>
        </p:spPr>
        <p:txBody>
          <a:bodyPr>
            <a:normAutofit/>
          </a:bodyPr>
          <a:lstStyle>
            <a:lvl1pPr marL="0" indent="0" algn="l">
              <a:buNone/>
              <a:defRPr sz="2199" baseline="0">
                <a:solidFill>
                  <a:schemeClr val="tx1">
                    <a:lumMod val="75000"/>
                  </a:schemeClr>
                </a:solidFill>
              </a:defRPr>
            </a:lvl1pPr>
            <a:lvl2pPr marL="457063" indent="0" algn="ctr">
              <a:buNone/>
              <a:defRPr sz="2199"/>
            </a:lvl2pPr>
            <a:lvl3pPr marL="914126" indent="0" algn="ctr">
              <a:buNone/>
              <a:defRPr sz="21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3829175-527E-46A3-863C-1BB1F163B849}" type="datetimeFigureOut">
              <a:rPr lang="en-US" smtClean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0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80153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95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6448" y="381000"/>
            <a:ext cx="2475855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1801" y="381000"/>
            <a:ext cx="7732286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21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544" y="758952"/>
            <a:ext cx="9415867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198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544" y="4800600"/>
            <a:ext cx="9415867" cy="1691640"/>
          </a:xfrm>
        </p:spPr>
        <p:txBody>
          <a:bodyPr anchor="t">
            <a:normAutofit/>
          </a:bodyPr>
          <a:lstStyle>
            <a:lvl1pPr marL="0" indent="0">
              <a:buNone/>
              <a:defRPr sz="21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0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3830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543" y="1828801"/>
            <a:ext cx="4479393" cy="4351337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4885" y="1828801"/>
            <a:ext cx="4479393" cy="4351337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4/26/2020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10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543" y="1713655"/>
            <a:ext cx="4479393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99" b="0">
                <a:solidFill>
                  <a:schemeClr val="tx2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543" y="2507550"/>
            <a:ext cx="4479393" cy="3664650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4885" y="1713655"/>
            <a:ext cx="4479393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1999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marL="0" lvl="0" indent="0" algn="l" defTabSz="914126" rtl="0" eaLnBrk="1" latinLnBrk="0" hangingPunct="1">
              <a:lnSpc>
                <a:spcPct val="90000"/>
              </a:lnSpc>
              <a:spcBef>
                <a:spcPts val="1999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4885" y="2507550"/>
            <a:ext cx="4479393" cy="3664650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4/26/2020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13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4/26/2020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77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4/26/2020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99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029" y="457201"/>
            <a:ext cx="3199567" cy="1600197"/>
          </a:xfrm>
        </p:spPr>
        <p:txBody>
          <a:bodyPr anchor="b">
            <a:normAutofit/>
          </a:bodyPr>
          <a:lstStyle>
            <a:lvl1pPr>
              <a:defRPr sz="3199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3094" y="685800"/>
            <a:ext cx="6077483" cy="5486400"/>
          </a:xfrm>
        </p:spPr>
        <p:txBody>
          <a:bodyPr/>
          <a:lstStyle>
            <a:lvl1pPr>
              <a:defRPr sz="1999"/>
            </a:lvl1pPr>
            <a:lvl2pPr>
              <a:defRPr sz="1799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029" y="2099735"/>
            <a:ext cx="3199567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4/26/2020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09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89899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2" y="5257800"/>
            <a:ext cx="9979600" cy="914400"/>
          </a:xfrm>
        </p:spPr>
        <p:txBody>
          <a:bodyPr anchor="b">
            <a:normAutofit/>
          </a:bodyPr>
          <a:lstStyle>
            <a:lvl1pPr>
              <a:defRPr sz="2799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11289899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199">
                <a:solidFill>
                  <a:schemeClr val="bg1"/>
                </a:solidFill>
              </a:defRPr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162" y="6108590"/>
            <a:ext cx="99796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4/26/2020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46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89899" y="0"/>
            <a:ext cx="9141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543" y="365760"/>
            <a:ext cx="9690116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543" y="1828801"/>
            <a:ext cx="859312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4483" y="998585"/>
            <a:ext cx="1904999" cy="365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83829175-527E-46A3-863C-1BB1F163B849}" type="datetimeFigureOut">
              <a:rPr lang="en-US" smtClean="0"/>
              <a:pPr/>
              <a:t>4/26/2020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6281" y="4046585"/>
            <a:ext cx="3581400" cy="365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9899" y="6172201"/>
            <a:ext cx="914162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599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5137D0E-4A4F-4307-8994-C1891D747D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505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25" indent="-182825" algn="l" defTabSz="914126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799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063" indent="-182825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301" indent="-182825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538" indent="-182825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79776" indent="-182825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599520" indent="-228531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899430" indent="-228531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199340" indent="-228531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499250" indent="-228531" algn="l" defTabSz="914126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comments" Target="../comments/comment1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Literature on the efficacy of handout use in undergraduate nursing classes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Amy Chartier BA RN-BC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Dr. Cheryl Williams PhD RN CNE NP-C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6" name="Audio 2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61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5368">
        <p:fade/>
      </p:transition>
    </mc:Choice>
    <mc:Fallback>
      <p:transition spd="med" advTm="153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 (2019)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“interactive,” (p. 2) handouts provided the opportunity for students to retain what is being taught</a:t>
            </a:r>
          </a:p>
          <a:p>
            <a:r>
              <a:rPr lang="en-US" dirty="0" smtClean="0"/>
              <a:t>Large number of students forget all class material “within one day…,” (p. 2)</a:t>
            </a:r>
          </a:p>
          <a:p>
            <a:r>
              <a:rPr lang="en-US" dirty="0" smtClean="0"/>
              <a:t>Supports the practice of note-taking and raising the question of should we have students learn how to take notes in anticipation of higher learning?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5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483">
        <p:fade/>
      </p:transition>
    </mc:Choice>
    <mc:Fallback>
      <p:transition spd="med" advTm="5048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Databases used: “Medline, health source:  nursing/academic edition, CINAHL, CINAHL Plus with full text”</a:t>
            </a:r>
          </a:p>
          <a:p>
            <a:r>
              <a:rPr lang="en-US" dirty="0" smtClean="0"/>
              <a:t>Combination of search words were: “nursing education and handouts, nursing education and PowerPoints, nursing student education and handouts”</a:t>
            </a:r>
          </a:p>
          <a:p>
            <a:r>
              <a:rPr lang="en-US" dirty="0" smtClean="0"/>
              <a:t>Over 400 articles found</a:t>
            </a:r>
          </a:p>
          <a:p>
            <a:r>
              <a:rPr lang="en-US" dirty="0" smtClean="0"/>
              <a:t>Reviewed articles that were specific to material provided during class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123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7562">
        <p:fade/>
      </p:transition>
    </mc:Choice>
    <mc:Fallback>
      <p:transition spd="med" advTm="375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and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Handouts should be provided for nursing students</a:t>
            </a:r>
          </a:p>
          <a:p>
            <a:r>
              <a:rPr lang="en-US" dirty="0" smtClean="0"/>
              <a:t>Note-taking should be reviewed throughout educational experience</a:t>
            </a:r>
          </a:p>
          <a:p>
            <a:r>
              <a:rPr lang="en-US" dirty="0" smtClean="0"/>
              <a:t>What is written by the student during class is what is retained</a:t>
            </a:r>
          </a:p>
          <a:p>
            <a:r>
              <a:rPr lang="en-US" dirty="0" smtClean="0"/>
              <a:t>Handouts should be combination of material highlights, blank outlines, and practice questions</a:t>
            </a:r>
          </a:p>
          <a:p>
            <a:r>
              <a:rPr lang="en-US" dirty="0" smtClean="0"/>
              <a:t>Discussion is imperative to the classroom, especially with nursing curriculum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12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60917">
        <p:fade/>
      </p:transition>
    </mc:Choice>
    <mc:Fallback>
      <p:transition spd="med" advTm="1609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listening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any questions or thoughts related to this presentation, you may email me at a_chartier@salemstate.edu</a:t>
            </a:r>
            <a:endParaRPr lang="en-US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757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4192">
        <p:fade/>
      </p:transition>
    </mc:Choice>
    <mc:Fallback>
      <p:transition spd="med" advTm="241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0" y="1163770"/>
            <a:ext cx="79994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Bartsch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R. A., &amp;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Cobern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K. M. (2003). Effectiveness of PowerPoint presentations in lectures.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Computers &amp; Education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41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(1), 77-86. https://doi.org/10.1016/s0360-1315(03)00027-7</a:t>
            </a:r>
          </a:p>
          <a:p>
            <a:pPr marL="457200" marR="0" indent="-45720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Day-Black, C., Merrill, E.,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Konzelman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L., Williams, T., &amp; Hart, N. (2015). Gamification: an innovative teaching-learning strategy for the digital nursing students in a community health nursing course.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Association of black nursing faculty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26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(4), 90-94.</a:t>
            </a:r>
          </a:p>
          <a:p>
            <a:pPr marL="457200" marR="0" indent="-45720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Driessnack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 (2005). A closer look at PowerPoint.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Journal of Nursing Education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44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347.  </a:t>
            </a:r>
          </a:p>
          <a:p>
            <a:pPr marL="457200" marR="0" indent="-45720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Moellenberg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K., &amp; Aldridge, M. (2010). Sliding away from 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PowerPoint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Nurse Educator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35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(6), 268-272. https://doi.org/10.1097/NNE.0b013e3181f7f2f7</a:t>
            </a:r>
          </a:p>
          <a:p>
            <a:pPr marL="457200" marR="0" indent="-45720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Mueller, P., &amp; Oppenheimer, D. (2014, may 22). The pen is mightier than the keyboard:  advantages of longhand over laptop note taking.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Psychological Science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25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(6), 1-10. https://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doi.org/10.1177/0956797614524581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0412" y="148107"/>
            <a:ext cx="5029200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6000" dirty="0" smtClean="0"/>
              <a:t>References</a:t>
            </a:r>
            <a:endParaRPr lang="en-US" sz="6000" dirty="0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511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57">
        <p:fade/>
      </p:transition>
    </mc:Choice>
    <mc:Fallback>
      <p:transition spd="med" advTm="30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0" y="1221725"/>
            <a:ext cx="79994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Nowak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M., Speakman, E., &amp; Sayers, P. (2016). Evaluating PowerPoint presentations:  a retrospective study examining educational barriers and strategies.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Nursing Education Perspectives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37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(1), 28-31. https://doi.org/10.5480/14-1418</a:t>
            </a:r>
          </a:p>
          <a:p>
            <a:pPr marL="457200" marR="0" indent="-45720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Wilson, A. (2019, December 9). Combating the Curve.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Faculty Focus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0" marR="0" indent="-45720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Wongiektkachorn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A.,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Prakoonsuksapan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J., &amp;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Wangsaturaka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D. (2014). What happens when teachers do not give students handouts?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Medical teacher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(9), 789-793. https://doi.org/10.3109/0142159X.2014.909921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0412" y="148107"/>
            <a:ext cx="5029200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6000" dirty="0" smtClean="0"/>
              <a:t>References</a:t>
            </a:r>
            <a:endParaRPr lang="en-US" sz="6000" dirty="0"/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0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966">
        <p:fade/>
      </p:transition>
    </mc:Choice>
    <mc:Fallback>
      <p:transition spd="med" advTm="29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8012" y="304800"/>
            <a:ext cx="10058400" cy="700722"/>
          </a:xfrm>
        </p:spPr>
        <p:txBody>
          <a:bodyPr/>
          <a:lstStyle/>
          <a:p>
            <a:pPr algn="ctr"/>
            <a:r>
              <a:rPr lang="en-US" dirty="0"/>
              <a:t>O</a:t>
            </a:r>
            <a:r>
              <a:rPr lang="en-US" dirty="0" smtClean="0"/>
              <a:t>bjectives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08012" y="1143001"/>
            <a:ext cx="10058400" cy="4351337"/>
          </a:xfrm>
        </p:spPr>
        <p:txBody>
          <a:bodyPr/>
          <a:lstStyle/>
          <a:p>
            <a:pPr algn="ctr"/>
            <a:r>
              <a:rPr lang="en-US" dirty="0" smtClean="0"/>
              <a:t>Discuss purpose </a:t>
            </a:r>
            <a:r>
              <a:rPr lang="en-US" dirty="0" smtClean="0"/>
              <a:t>for this </a:t>
            </a:r>
            <a:r>
              <a:rPr lang="en-US" dirty="0" smtClean="0"/>
              <a:t>review of literature </a:t>
            </a:r>
            <a:endParaRPr lang="en-US" dirty="0"/>
          </a:p>
          <a:p>
            <a:pPr algn="ctr"/>
            <a:r>
              <a:rPr lang="en-US" dirty="0" smtClean="0"/>
              <a:t>Discuss select studies that were done on classroom handouts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Cornell note-taking system</a:t>
            </a:r>
          </a:p>
          <a:p>
            <a:pPr algn="ctr"/>
            <a:r>
              <a:rPr lang="en-US" dirty="0" smtClean="0"/>
              <a:t>Discuss what was found on the retention of  information during class and its relevance to handouts</a:t>
            </a:r>
          </a:p>
          <a:p>
            <a:pPr algn="ctr"/>
            <a:r>
              <a:rPr lang="en-US" dirty="0" smtClean="0"/>
              <a:t>Review the methods used</a:t>
            </a:r>
          </a:p>
          <a:p>
            <a:pPr algn="ctr"/>
            <a:r>
              <a:rPr lang="en-US" dirty="0" smtClean="0"/>
              <a:t>Recommendations that came from the research</a:t>
            </a:r>
            <a:endParaRPr lang="en-US" dirty="0"/>
          </a:p>
        </p:txBody>
      </p:sp>
      <p:pic>
        <p:nvPicPr>
          <p:cNvPr id="26" name="Audio 2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289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6138">
        <p:fade/>
      </p:transition>
    </mc:Choice>
    <mc:Fallback>
      <p:transition spd="med" advTm="361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review of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find concrete evidence that handouts are necessary for nursing classes</a:t>
            </a:r>
          </a:p>
          <a:p>
            <a:r>
              <a:rPr lang="en-US" dirty="0" smtClean="0"/>
              <a:t>Within that evidence, is there a positive correlation between handouts and grades?</a:t>
            </a:r>
          </a:p>
          <a:p>
            <a:r>
              <a:rPr lang="en-US" dirty="0" smtClean="0"/>
              <a:t>If handouts are necessary, how should they be designed?</a:t>
            </a:r>
          </a:p>
          <a:p>
            <a:r>
              <a:rPr lang="en-US" dirty="0" smtClean="0"/>
              <a:t>What recommendations have come of the research done?</a:t>
            </a:r>
          </a:p>
        </p:txBody>
      </p:sp>
      <p:pic>
        <p:nvPicPr>
          <p:cNvPr id="18" name="Audio 1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50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2738">
        <p:fade/>
      </p:transition>
    </mc:Choice>
    <mc:Fallback>
      <p:transition spd="med" advTm="827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3212" y="525462"/>
            <a:ext cx="10800847" cy="1462722"/>
          </a:xfrm>
        </p:spPr>
        <p:txBody>
          <a:bodyPr>
            <a:normAutofit/>
          </a:bodyPr>
          <a:lstStyle/>
          <a:p>
            <a:r>
              <a:rPr lang="en-US" dirty="0" smtClean="0"/>
              <a:t>Moellenberg</a:t>
            </a:r>
            <a:r>
              <a:rPr lang="en-US" dirty="0" smtClean="0"/>
              <a:t> and Aldridge (2010)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303212" y="2125663"/>
            <a:ext cx="8593122" cy="2217737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onducted a study on the format of handouts</a:t>
            </a:r>
            <a:endParaRPr lang="en-US" dirty="0" smtClean="0"/>
          </a:p>
          <a:p>
            <a:r>
              <a:rPr lang="en-US" dirty="0" smtClean="0"/>
              <a:t>Interactive outlines, fill in the blanks</a:t>
            </a:r>
          </a:p>
          <a:p>
            <a:r>
              <a:rPr lang="en-US" dirty="0" smtClean="0"/>
              <a:t>Material discussed in class would help fill in these gaps</a:t>
            </a:r>
            <a:endParaRPr lang="en-US" dirty="0" smtClean="0"/>
          </a:p>
          <a:p>
            <a:r>
              <a:rPr lang="en-US" dirty="0" smtClean="0"/>
              <a:t>Showed interactive class </a:t>
            </a:r>
            <a:r>
              <a:rPr lang="en-US" dirty="0" smtClean="0"/>
              <a:t>style, showed a format that reaches any kind of learner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7" name="Audio 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99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9324">
        <p:fade/>
      </p:transition>
    </mc:Choice>
    <mc:Fallback>
      <p:transition spd="med" advTm="893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12" y="304799"/>
            <a:ext cx="4038601" cy="6277763"/>
          </a:xfrm>
        </p:spPr>
        <p:txBody>
          <a:bodyPr anchor="t"/>
          <a:lstStyle/>
          <a:p>
            <a:r>
              <a:rPr lang="en-US" dirty="0" smtClean="0"/>
              <a:t>Example of Incomplete Outline from </a:t>
            </a:r>
            <a:r>
              <a:rPr lang="en-US" dirty="0" smtClean="0"/>
              <a:t>Moellenberg</a:t>
            </a:r>
            <a:r>
              <a:rPr lang="en-US" dirty="0" smtClean="0"/>
              <a:t> &amp; Aldridge (2010)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8012" y="76200"/>
            <a:ext cx="6831682" cy="6506363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42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1726">
        <p:fade/>
      </p:transition>
    </mc:Choice>
    <mc:Fallback>
      <p:transition spd="med" advTm="317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3212" y="525462"/>
            <a:ext cx="10800847" cy="1462722"/>
          </a:xfrm>
        </p:spPr>
        <p:txBody>
          <a:bodyPr>
            <a:normAutofit/>
          </a:bodyPr>
          <a:lstStyle/>
          <a:p>
            <a:r>
              <a:rPr lang="en-US" dirty="0" smtClean="0"/>
              <a:t>Nowak, Speakman, and Sayers (2016)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303212" y="2125663"/>
            <a:ext cx="8593122" cy="3436937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2100" dirty="0" smtClean="0"/>
              <a:t>Studied the delivery of information on PowerPoint</a:t>
            </a:r>
          </a:p>
          <a:p>
            <a:r>
              <a:rPr lang="en-US" sz="2100" dirty="0" smtClean="0"/>
              <a:t>Recovered 37 presentations from nursing curriculums</a:t>
            </a:r>
          </a:p>
          <a:p>
            <a:r>
              <a:rPr lang="en-US" sz="2100" dirty="0" smtClean="0"/>
              <a:t>Determined that there should be standards in the way PowerPoint slides are done</a:t>
            </a:r>
          </a:p>
          <a:p>
            <a:r>
              <a:rPr lang="en-US" sz="2100" dirty="0"/>
              <a:t>Nursing curriculum is content heavy, the use of PowerPoint makes delivery of this information </a:t>
            </a:r>
            <a:r>
              <a:rPr lang="en-US" sz="2100" dirty="0" smtClean="0"/>
              <a:t>digestible</a:t>
            </a:r>
          </a:p>
          <a:p>
            <a:r>
              <a:rPr lang="en-US" sz="2100" dirty="0" smtClean="0"/>
              <a:t>Students experienced “text overload”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98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88336">
        <p:fade/>
      </p:transition>
    </mc:Choice>
    <mc:Fallback>
      <p:transition spd="med" advTm="883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152400"/>
            <a:ext cx="5943600" cy="6477000"/>
          </a:xfrm>
        </p:spPr>
        <p:txBody>
          <a:bodyPr anchor="t"/>
          <a:lstStyle/>
          <a:p>
            <a:r>
              <a:rPr lang="en-US" dirty="0"/>
              <a:t>Two Content Layout with Table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4412" y="-21569"/>
            <a:ext cx="5125048" cy="6787841"/>
          </a:xfrm>
          <a:prstGeom prst="rect">
            <a:avLst/>
          </a:prstGeom>
        </p:spPr>
      </p:pic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71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2390">
        <p:fade/>
      </p:transition>
    </mc:Choice>
    <mc:Fallback>
      <p:transition spd="med" advTm="323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Zdaniak</a:t>
            </a:r>
            <a:r>
              <a:rPr lang="en-US" dirty="0" smtClean="0"/>
              <a:t>, </a:t>
            </a:r>
            <a:r>
              <a:rPr lang="en-US" dirty="0" smtClean="0"/>
              <a:t>Gruman</a:t>
            </a:r>
            <a:r>
              <a:rPr lang="en-US" dirty="0" smtClean="0"/>
              <a:t>, and Cassidy (2017)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how students relate the delivery of handouts to their educational experience</a:t>
            </a:r>
          </a:p>
          <a:p>
            <a:r>
              <a:rPr lang="en-US" dirty="0" smtClean="0"/>
              <a:t>“Perceived preparedness,” (p. 470)</a:t>
            </a:r>
          </a:p>
          <a:p>
            <a:r>
              <a:rPr lang="en-US" dirty="0" smtClean="0"/>
              <a:t>Idea that physically having handouts will better prepare them for the material taught</a:t>
            </a:r>
          </a:p>
          <a:p>
            <a:endParaRPr lang="en-US" dirty="0"/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80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6826">
        <p:fade/>
      </p:transition>
    </mc:Choice>
    <mc:Fallback>
      <p:transition spd="med" advTm="568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Mueller and Oppenheimer (2014)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Compared note-taking with reviewing material already printed on the handouts</a:t>
            </a:r>
          </a:p>
          <a:p>
            <a:r>
              <a:rPr lang="en-US" dirty="0" smtClean="0"/>
              <a:t>Students that studied from long-hand notes did much better on quizzes vs. those who took electronic notes</a:t>
            </a:r>
          </a:p>
          <a:p>
            <a:r>
              <a:rPr lang="en-US" dirty="0" smtClean="0"/>
              <a:t>Cornell note-taking system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26825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04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78641">
        <p:fade/>
      </p:transition>
    </mc:Choice>
    <mc:Fallback>
      <p:transition spd="med" advTm="786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21905</TotalTime>
  <Words>1106</Words>
  <Application>Microsoft Office PowerPoint</Application>
  <PresentationFormat>Custom</PresentationFormat>
  <Paragraphs>96</Paragraphs>
  <Slides>15</Slides>
  <Notes>15</Notes>
  <HiddenSlides>0</HiddenSlides>
  <MMClips>15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Century Schoolbook</vt:lpstr>
      <vt:lpstr>Palatino Linotype</vt:lpstr>
      <vt:lpstr>Times New Roman</vt:lpstr>
      <vt:lpstr>Wingdings 2</vt:lpstr>
      <vt:lpstr>View</vt:lpstr>
      <vt:lpstr>Review of Literature on the efficacy of handout use in undergraduate nursing classes</vt:lpstr>
      <vt:lpstr>Objectives</vt:lpstr>
      <vt:lpstr>Purpose of review of literature</vt:lpstr>
      <vt:lpstr>Moellenberg and Aldridge (2010)</vt:lpstr>
      <vt:lpstr>Example of Incomplete Outline from Moellenberg &amp; Aldridge (2010)</vt:lpstr>
      <vt:lpstr>Nowak, Speakman, and Sayers (2016)</vt:lpstr>
      <vt:lpstr>Two Content Layout with Table</vt:lpstr>
      <vt:lpstr>Zdaniak, Gruman, and Cassidy (2017)</vt:lpstr>
      <vt:lpstr>Mueller and Oppenheimer (2014)</vt:lpstr>
      <vt:lpstr>Wilson (2019)</vt:lpstr>
      <vt:lpstr>Methods</vt:lpstr>
      <vt:lpstr>Recommendations and Conclusion</vt:lpstr>
      <vt:lpstr>Thank you for listening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Literature on the efficacy of handouts in undergraduate nursing classes</dc:title>
  <dc:creator>Amy Chartier</dc:creator>
  <cp:lastModifiedBy>Amy Chartier</cp:lastModifiedBy>
  <cp:revision>28</cp:revision>
  <dcterms:created xsi:type="dcterms:W3CDTF">2020-04-12T11:45:23Z</dcterms:created>
  <dcterms:modified xsi:type="dcterms:W3CDTF">2020-04-30T21:59:42Z</dcterms:modified>
</cp:coreProperties>
</file>