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9377600" cy="32918400"/>
  <p:notesSz cx="9240838" cy="141160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7" roundtripDataSignature="AMtx7miyg6Uk7lUIwpMrqv37GcgnLW5DY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ra Man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6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897" autoAdjust="0"/>
    <p:restoredTop sz="94269" autoAdjust="0"/>
  </p:normalViewPr>
  <p:slideViewPr>
    <p:cSldViewPr snapToGrid="0">
      <p:cViewPr varScale="1">
        <p:scale>
          <a:sx n="23" d="100"/>
          <a:sy n="23" d="100"/>
        </p:scale>
        <p:origin x="168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notesMaster" Target="notesMasters/notesMaster1.xml"/><Relationship Id="rId7" Type="http://customschemas.google.com/relationships/presentationmetadata" Target="meta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heme" Target="theme/theme1.xml"/><Relationship Id="rId10" Type="http://schemas.openxmlformats.org/officeDocument/2006/relationships/viewProps" Target="viewProps.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1.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652463" y="1060450"/>
            <a:ext cx="7935912" cy="52911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924084" y="6705125"/>
            <a:ext cx="7392670" cy="6352222"/>
          </a:xfrm>
          <a:prstGeom prst="rect">
            <a:avLst/>
          </a:prstGeom>
          <a:noFill/>
          <a:ln>
            <a:noFill/>
          </a:ln>
        </p:spPr>
        <p:txBody>
          <a:bodyPr spcFirstLastPara="1" wrap="square" lIns="133425" tIns="133425" rIns="133425" bIns="133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924084" y="6705125"/>
            <a:ext cx="7392670" cy="6352222"/>
          </a:xfrm>
          <a:prstGeom prst="rect">
            <a:avLst/>
          </a:prstGeom>
          <a:noFill/>
          <a:ln>
            <a:noFill/>
          </a:ln>
        </p:spPr>
        <p:txBody>
          <a:bodyPr spcFirstLastPara="1" wrap="square" lIns="133425" tIns="133425" rIns="133425" bIns="133425" anchor="t" anchorCtr="0">
            <a:noAutofit/>
          </a:bodyPr>
          <a:lstStyle/>
          <a:p>
            <a:pPr marL="0" lvl="0" indent="0" algn="l" rtl="0">
              <a:lnSpc>
                <a:spcPct val="100000"/>
              </a:lnSpc>
              <a:spcBef>
                <a:spcPts val="0"/>
              </a:spcBef>
              <a:spcAft>
                <a:spcPts val="0"/>
              </a:spcAft>
              <a:buSzPts val="1100"/>
              <a:buNone/>
            </a:pPr>
            <a:endParaRPr dirty="0"/>
          </a:p>
        </p:txBody>
      </p:sp>
      <p:sp>
        <p:nvSpPr>
          <p:cNvPr id="82" name="Google Shape;82;p1:notes"/>
          <p:cNvSpPr>
            <a:spLocks noGrp="1" noRot="1" noChangeAspect="1"/>
          </p:cNvSpPr>
          <p:nvPr>
            <p:ph type="sldImg" idx="2"/>
          </p:nvPr>
        </p:nvSpPr>
        <p:spPr>
          <a:xfrm>
            <a:off x="652463" y="1060450"/>
            <a:ext cx="7935912" cy="52911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6172205" y="5387358"/>
            <a:ext cx="37033201" cy="11460479"/>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5999"/>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6172205" y="17289784"/>
            <a:ext cx="37033201" cy="7947658"/>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599"/>
            </a:lvl4pPr>
            <a:lvl5pPr lvl="4" algn="ctr">
              <a:lnSpc>
                <a:spcPct val="90000"/>
              </a:lnSpc>
              <a:spcBef>
                <a:spcPts val="500"/>
              </a:spcBef>
              <a:spcAft>
                <a:spcPts val="0"/>
              </a:spcAft>
              <a:buClr>
                <a:schemeClr val="dk1"/>
              </a:buClr>
              <a:buSzPts val="1600"/>
              <a:buNone/>
              <a:defRPr sz="1599"/>
            </a:lvl5pPr>
            <a:lvl6pPr lvl="5" algn="ctr">
              <a:lnSpc>
                <a:spcPct val="90000"/>
              </a:lnSpc>
              <a:spcBef>
                <a:spcPts val="500"/>
              </a:spcBef>
              <a:spcAft>
                <a:spcPts val="0"/>
              </a:spcAft>
              <a:buClr>
                <a:schemeClr val="dk1"/>
              </a:buClr>
              <a:buSzPts val="1600"/>
              <a:buNone/>
              <a:defRPr sz="1599"/>
            </a:lvl6pPr>
            <a:lvl7pPr lvl="6" algn="ctr">
              <a:lnSpc>
                <a:spcPct val="90000"/>
              </a:lnSpc>
              <a:spcBef>
                <a:spcPts val="500"/>
              </a:spcBef>
              <a:spcAft>
                <a:spcPts val="0"/>
              </a:spcAft>
              <a:buClr>
                <a:schemeClr val="dk1"/>
              </a:buClr>
              <a:buSzPts val="1600"/>
              <a:buNone/>
              <a:defRPr sz="1599"/>
            </a:lvl7pPr>
            <a:lvl8pPr lvl="7" algn="ctr">
              <a:lnSpc>
                <a:spcPct val="90000"/>
              </a:lnSpc>
              <a:spcBef>
                <a:spcPts val="500"/>
              </a:spcBef>
              <a:spcAft>
                <a:spcPts val="0"/>
              </a:spcAft>
              <a:buClr>
                <a:schemeClr val="dk1"/>
              </a:buClr>
              <a:buSzPts val="1600"/>
              <a:buNone/>
              <a:defRPr sz="1599"/>
            </a:lvl8pPr>
            <a:lvl9pPr lvl="8" algn="ctr">
              <a:lnSpc>
                <a:spcPct val="90000"/>
              </a:lnSpc>
              <a:spcBef>
                <a:spcPts val="500"/>
              </a:spcBef>
              <a:spcAft>
                <a:spcPts val="0"/>
              </a:spcAft>
              <a:buClr>
                <a:schemeClr val="dk1"/>
              </a:buClr>
              <a:buSzPts val="1600"/>
              <a:buNone/>
              <a:defRPr sz="1599"/>
            </a:lvl9pPr>
          </a:lstStyle>
          <a:p>
            <a:endParaRPr/>
          </a:p>
        </p:txBody>
      </p:sp>
      <p:sp>
        <p:nvSpPr>
          <p:cNvPr id="14" name="Google Shape;14;p3"/>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26710961" y="10377488"/>
            <a:ext cx="27896822" cy="1064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5108264" y="39060"/>
            <a:ext cx="27896822" cy="31323916"/>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368994" y="8206756"/>
            <a:ext cx="42588180" cy="1369314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5999"/>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5"/>
          <p:cNvSpPr txBox="1">
            <a:spLocks noGrp="1"/>
          </p:cNvSpPr>
          <p:nvPr>
            <p:ph type="body" idx="1"/>
          </p:nvPr>
        </p:nvSpPr>
        <p:spPr>
          <a:xfrm>
            <a:off x="3368994" y="22029437"/>
            <a:ext cx="42588180" cy="7200903"/>
          </a:xfrm>
          <a:prstGeom prst="rect">
            <a:avLst/>
          </a:prstGeom>
          <a:noFill/>
          <a:ln>
            <a:noFill/>
          </a:ln>
        </p:spPr>
        <p:txBody>
          <a:bodyPr spcFirstLastPara="1" wrap="square" lIns="91425" tIns="45700" rIns="91425" bIns="45700" anchor="t" anchorCtr="0">
            <a:normAutofit/>
          </a:bodyPr>
          <a:lstStyle>
            <a:lvl1pPr marL="457161" lvl="0" indent="-228582" algn="l">
              <a:lnSpc>
                <a:spcPct val="90000"/>
              </a:lnSpc>
              <a:spcBef>
                <a:spcPts val="1000"/>
              </a:spcBef>
              <a:spcAft>
                <a:spcPts val="0"/>
              </a:spcAft>
              <a:buClr>
                <a:srgbClr val="888888"/>
              </a:buClr>
              <a:buSzPts val="2400"/>
              <a:buNone/>
              <a:defRPr sz="2400">
                <a:solidFill>
                  <a:srgbClr val="888888"/>
                </a:solidFill>
              </a:defRPr>
            </a:lvl1pPr>
            <a:lvl2pPr marL="914323" lvl="1" indent="-228582" algn="l">
              <a:lnSpc>
                <a:spcPct val="90000"/>
              </a:lnSpc>
              <a:spcBef>
                <a:spcPts val="500"/>
              </a:spcBef>
              <a:spcAft>
                <a:spcPts val="0"/>
              </a:spcAft>
              <a:buClr>
                <a:srgbClr val="888888"/>
              </a:buClr>
              <a:buSzPts val="2000"/>
              <a:buNone/>
              <a:defRPr sz="2000">
                <a:solidFill>
                  <a:srgbClr val="888888"/>
                </a:solidFill>
              </a:defRPr>
            </a:lvl2pPr>
            <a:lvl3pPr marL="1371485" lvl="2" indent="-228582" algn="l">
              <a:lnSpc>
                <a:spcPct val="90000"/>
              </a:lnSpc>
              <a:spcBef>
                <a:spcPts val="500"/>
              </a:spcBef>
              <a:spcAft>
                <a:spcPts val="0"/>
              </a:spcAft>
              <a:buClr>
                <a:srgbClr val="888888"/>
              </a:buClr>
              <a:buSzPts val="1800"/>
              <a:buNone/>
              <a:defRPr sz="1800">
                <a:solidFill>
                  <a:srgbClr val="888888"/>
                </a:solidFill>
              </a:defRPr>
            </a:lvl3pPr>
            <a:lvl4pPr marL="1828647" lvl="3" indent="-228582" algn="l">
              <a:lnSpc>
                <a:spcPct val="90000"/>
              </a:lnSpc>
              <a:spcBef>
                <a:spcPts val="500"/>
              </a:spcBef>
              <a:spcAft>
                <a:spcPts val="0"/>
              </a:spcAft>
              <a:buClr>
                <a:srgbClr val="888888"/>
              </a:buClr>
              <a:buSzPts val="1600"/>
              <a:buNone/>
              <a:defRPr sz="1599">
                <a:solidFill>
                  <a:srgbClr val="888888"/>
                </a:solidFill>
              </a:defRPr>
            </a:lvl4pPr>
            <a:lvl5pPr marL="2285808" lvl="4" indent="-228582" algn="l">
              <a:lnSpc>
                <a:spcPct val="90000"/>
              </a:lnSpc>
              <a:spcBef>
                <a:spcPts val="500"/>
              </a:spcBef>
              <a:spcAft>
                <a:spcPts val="0"/>
              </a:spcAft>
              <a:buClr>
                <a:srgbClr val="888888"/>
              </a:buClr>
              <a:buSzPts val="1600"/>
              <a:buNone/>
              <a:defRPr sz="1599">
                <a:solidFill>
                  <a:srgbClr val="888888"/>
                </a:solidFill>
              </a:defRPr>
            </a:lvl5pPr>
            <a:lvl6pPr marL="2742969" lvl="5" indent="-228582" algn="l">
              <a:lnSpc>
                <a:spcPct val="90000"/>
              </a:lnSpc>
              <a:spcBef>
                <a:spcPts val="500"/>
              </a:spcBef>
              <a:spcAft>
                <a:spcPts val="0"/>
              </a:spcAft>
              <a:buClr>
                <a:srgbClr val="888888"/>
              </a:buClr>
              <a:buSzPts val="1600"/>
              <a:buNone/>
              <a:defRPr sz="1599">
                <a:solidFill>
                  <a:srgbClr val="888888"/>
                </a:solidFill>
              </a:defRPr>
            </a:lvl6pPr>
            <a:lvl7pPr marL="3200132" lvl="6" indent="-228582" algn="l">
              <a:lnSpc>
                <a:spcPct val="90000"/>
              </a:lnSpc>
              <a:spcBef>
                <a:spcPts val="500"/>
              </a:spcBef>
              <a:spcAft>
                <a:spcPts val="0"/>
              </a:spcAft>
              <a:buClr>
                <a:srgbClr val="888888"/>
              </a:buClr>
              <a:buSzPts val="1600"/>
              <a:buNone/>
              <a:defRPr sz="1599">
                <a:solidFill>
                  <a:srgbClr val="888888"/>
                </a:solidFill>
              </a:defRPr>
            </a:lvl7pPr>
            <a:lvl8pPr marL="3657294" lvl="7" indent="-228582" algn="l">
              <a:lnSpc>
                <a:spcPct val="90000"/>
              </a:lnSpc>
              <a:spcBef>
                <a:spcPts val="500"/>
              </a:spcBef>
              <a:spcAft>
                <a:spcPts val="0"/>
              </a:spcAft>
              <a:buClr>
                <a:srgbClr val="888888"/>
              </a:buClr>
              <a:buSzPts val="1600"/>
              <a:buNone/>
              <a:defRPr sz="1599">
                <a:solidFill>
                  <a:srgbClr val="888888"/>
                </a:solidFill>
              </a:defRPr>
            </a:lvl8pPr>
            <a:lvl9pPr marL="4114454" lvl="8" indent="-228582" algn="l">
              <a:lnSpc>
                <a:spcPct val="90000"/>
              </a:lnSpc>
              <a:spcBef>
                <a:spcPts val="500"/>
              </a:spcBef>
              <a:spcAft>
                <a:spcPts val="0"/>
              </a:spcAft>
              <a:buClr>
                <a:srgbClr val="888888"/>
              </a:buClr>
              <a:buSzPts val="1600"/>
              <a:buNone/>
              <a:defRPr sz="1599">
                <a:solidFill>
                  <a:srgbClr val="888888"/>
                </a:solidFill>
              </a:defRPr>
            </a:lvl9pPr>
          </a:lstStyle>
          <a:p>
            <a:endParaRPr/>
          </a:p>
        </p:txBody>
      </p:sp>
      <p:sp>
        <p:nvSpPr>
          <p:cNvPr id="26" name="Google Shape;26;p5"/>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394710" y="1752613"/>
            <a:ext cx="4258818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3394715" y="8763006"/>
            <a:ext cx="20985479" cy="20886422"/>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32" name="Google Shape;32;p6"/>
          <p:cNvSpPr txBox="1">
            <a:spLocks noGrp="1"/>
          </p:cNvSpPr>
          <p:nvPr>
            <p:ph type="body" idx="2"/>
          </p:nvPr>
        </p:nvSpPr>
        <p:spPr>
          <a:xfrm>
            <a:off x="24997415" y="8763006"/>
            <a:ext cx="20985479" cy="20886422"/>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33" name="Google Shape;33;p6"/>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3401142" y="1752613"/>
            <a:ext cx="4258818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3401152" y="8069592"/>
            <a:ext cx="20889036" cy="3954783"/>
          </a:xfrm>
          <a:prstGeom prst="rect">
            <a:avLst/>
          </a:prstGeom>
          <a:noFill/>
          <a:ln>
            <a:noFill/>
          </a:ln>
        </p:spPr>
        <p:txBody>
          <a:bodyPr spcFirstLastPara="1" wrap="square" lIns="91425" tIns="45700" rIns="91425" bIns="45700" anchor="b" anchorCtr="0">
            <a:normAutofit/>
          </a:bodyPr>
          <a:lstStyle>
            <a:lvl1pPr marL="457161" lvl="0" indent="-228582" algn="l">
              <a:lnSpc>
                <a:spcPct val="90000"/>
              </a:lnSpc>
              <a:spcBef>
                <a:spcPts val="1000"/>
              </a:spcBef>
              <a:spcAft>
                <a:spcPts val="0"/>
              </a:spcAft>
              <a:buClr>
                <a:schemeClr val="dk1"/>
              </a:buClr>
              <a:buSzPts val="2400"/>
              <a:buNone/>
              <a:defRPr sz="2400" b="1"/>
            </a:lvl1pPr>
            <a:lvl2pPr marL="914323" lvl="1" indent="-228582" algn="l">
              <a:lnSpc>
                <a:spcPct val="90000"/>
              </a:lnSpc>
              <a:spcBef>
                <a:spcPts val="500"/>
              </a:spcBef>
              <a:spcAft>
                <a:spcPts val="0"/>
              </a:spcAft>
              <a:buClr>
                <a:schemeClr val="dk1"/>
              </a:buClr>
              <a:buSzPts val="2000"/>
              <a:buNone/>
              <a:defRPr sz="2000" b="1"/>
            </a:lvl2pPr>
            <a:lvl3pPr marL="1371485" lvl="2" indent="-228582" algn="l">
              <a:lnSpc>
                <a:spcPct val="90000"/>
              </a:lnSpc>
              <a:spcBef>
                <a:spcPts val="500"/>
              </a:spcBef>
              <a:spcAft>
                <a:spcPts val="0"/>
              </a:spcAft>
              <a:buClr>
                <a:schemeClr val="dk1"/>
              </a:buClr>
              <a:buSzPts val="1800"/>
              <a:buNone/>
              <a:defRPr sz="1800" b="1"/>
            </a:lvl3pPr>
            <a:lvl4pPr marL="1828647" lvl="3" indent="-228582" algn="l">
              <a:lnSpc>
                <a:spcPct val="90000"/>
              </a:lnSpc>
              <a:spcBef>
                <a:spcPts val="500"/>
              </a:spcBef>
              <a:spcAft>
                <a:spcPts val="0"/>
              </a:spcAft>
              <a:buClr>
                <a:schemeClr val="dk1"/>
              </a:buClr>
              <a:buSzPts val="1600"/>
              <a:buNone/>
              <a:defRPr sz="1599" b="1"/>
            </a:lvl4pPr>
            <a:lvl5pPr marL="2285808" lvl="4" indent="-228582" algn="l">
              <a:lnSpc>
                <a:spcPct val="90000"/>
              </a:lnSpc>
              <a:spcBef>
                <a:spcPts val="500"/>
              </a:spcBef>
              <a:spcAft>
                <a:spcPts val="0"/>
              </a:spcAft>
              <a:buClr>
                <a:schemeClr val="dk1"/>
              </a:buClr>
              <a:buSzPts val="1600"/>
              <a:buNone/>
              <a:defRPr sz="1599" b="1"/>
            </a:lvl5pPr>
            <a:lvl6pPr marL="2742969" lvl="5" indent="-228582" algn="l">
              <a:lnSpc>
                <a:spcPct val="90000"/>
              </a:lnSpc>
              <a:spcBef>
                <a:spcPts val="500"/>
              </a:spcBef>
              <a:spcAft>
                <a:spcPts val="0"/>
              </a:spcAft>
              <a:buClr>
                <a:schemeClr val="dk1"/>
              </a:buClr>
              <a:buSzPts val="1600"/>
              <a:buNone/>
              <a:defRPr sz="1599" b="1"/>
            </a:lvl6pPr>
            <a:lvl7pPr marL="3200132" lvl="6" indent="-228582" algn="l">
              <a:lnSpc>
                <a:spcPct val="90000"/>
              </a:lnSpc>
              <a:spcBef>
                <a:spcPts val="500"/>
              </a:spcBef>
              <a:spcAft>
                <a:spcPts val="0"/>
              </a:spcAft>
              <a:buClr>
                <a:schemeClr val="dk1"/>
              </a:buClr>
              <a:buSzPts val="1600"/>
              <a:buNone/>
              <a:defRPr sz="1599" b="1"/>
            </a:lvl7pPr>
            <a:lvl8pPr marL="3657294" lvl="7" indent="-228582" algn="l">
              <a:lnSpc>
                <a:spcPct val="90000"/>
              </a:lnSpc>
              <a:spcBef>
                <a:spcPts val="500"/>
              </a:spcBef>
              <a:spcAft>
                <a:spcPts val="0"/>
              </a:spcAft>
              <a:buClr>
                <a:schemeClr val="dk1"/>
              </a:buClr>
              <a:buSzPts val="1600"/>
              <a:buNone/>
              <a:defRPr sz="1599" b="1"/>
            </a:lvl8pPr>
            <a:lvl9pPr marL="4114454" lvl="8" indent="-228582" algn="l">
              <a:lnSpc>
                <a:spcPct val="90000"/>
              </a:lnSpc>
              <a:spcBef>
                <a:spcPts val="500"/>
              </a:spcBef>
              <a:spcAft>
                <a:spcPts val="0"/>
              </a:spcAft>
              <a:buClr>
                <a:schemeClr val="dk1"/>
              </a:buClr>
              <a:buSzPts val="1600"/>
              <a:buNone/>
              <a:defRPr sz="1599" b="1"/>
            </a:lvl9pPr>
          </a:lstStyle>
          <a:p>
            <a:endParaRPr/>
          </a:p>
        </p:txBody>
      </p:sp>
      <p:sp>
        <p:nvSpPr>
          <p:cNvPr id="39" name="Google Shape;39;p7"/>
          <p:cNvSpPr txBox="1">
            <a:spLocks noGrp="1"/>
          </p:cNvSpPr>
          <p:nvPr>
            <p:ph type="body" idx="2"/>
          </p:nvPr>
        </p:nvSpPr>
        <p:spPr>
          <a:xfrm>
            <a:off x="3401152" y="12024376"/>
            <a:ext cx="20889036" cy="17686021"/>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40" name="Google Shape;40;p7"/>
          <p:cNvSpPr txBox="1">
            <a:spLocks noGrp="1"/>
          </p:cNvSpPr>
          <p:nvPr>
            <p:ph type="body" idx="3"/>
          </p:nvPr>
        </p:nvSpPr>
        <p:spPr>
          <a:xfrm>
            <a:off x="24997418" y="8069592"/>
            <a:ext cx="20991914" cy="3954783"/>
          </a:xfrm>
          <a:prstGeom prst="rect">
            <a:avLst/>
          </a:prstGeom>
          <a:noFill/>
          <a:ln>
            <a:noFill/>
          </a:ln>
        </p:spPr>
        <p:txBody>
          <a:bodyPr spcFirstLastPara="1" wrap="square" lIns="91425" tIns="45700" rIns="91425" bIns="45700" anchor="b" anchorCtr="0">
            <a:normAutofit/>
          </a:bodyPr>
          <a:lstStyle>
            <a:lvl1pPr marL="457161" lvl="0" indent="-228582" algn="l">
              <a:lnSpc>
                <a:spcPct val="90000"/>
              </a:lnSpc>
              <a:spcBef>
                <a:spcPts val="1000"/>
              </a:spcBef>
              <a:spcAft>
                <a:spcPts val="0"/>
              </a:spcAft>
              <a:buClr>
                <a:schemeClr val="dk1"/>
              </a:buClr>
              <a:buSzPts val="2400"/>
              <a:buNone/>
              <a:defRPr sz="2400" b="1"/>
            </a:lvl1pPr>
            <a:lvl2pPr marL="914323" lvl="1" indent="-228582" algn="l">
              <a:lnSpc>
                <a:spcPct val="90000"/>
              </a:lnSpc>
              <a:spcBef>
                <a:spcPts val="500"/>
              </a:spcBef>
              <a:spcAft>
                <a:spcPts val="0"/>
              </a:spcAft>
              <a:buClr>
                <a:schemeClr val="dk1"/>
              </a:buClr>
              <a:buSzPts val="2000"/>
              <a:buNone/>
              <a:defRPr sz="2000" b="1"/>
            </a:lvl2pPr>
            <a:lvl3pPr marL="1371485" lvl="2" indent="-228582" algn="l">
              <a:lnSpc>
                <a:spcPct val="90000"/>
              </a:lnSpc>
              <a:spcBef>
                <a:spcPts val="500"/>
              </a:spcBef>
              <a:spcAft>
                <a:spcPts val="0"/>
              </a:spcAft>
              <a:buClr>
                <a:schemeClr val="dk1"/>
              </a:buClr>
              <a:buSzPts val="1800"/>
              <a:buNone/>
              <a:defRPr sz="1800" b="1"/>
            </a:lvl3pPr>
            <a:lvl4pPr marL="1828647" lvl="3" indent="-228582" algn="l">
              <a:lnSpc>
                <a:spcPct val="90000"/>
              </a:lnSpc>
              <a:spcBef>
                <a:spcPts val="500"/>
              </a:spcBef>
              <a:spcAft>
                <a:spcPts val="0"/>
              </a:spcAft>
              <a:buClr>
                <a:schemeClr val="dk1"/>
              </a:buClr>
              <a:buSzPts val="1600"/>
              <a:buNone/>
              <a:defRPr sz="1599" b="1"/>
            </a:lvl4pPr>
            <a:lvl5pPr marL="2285808" lvl="4" indent="-228582" algn="l">
              <a:lnSpc>
                <a:spcPct val="90000"/>
              </a:lnSpc>
              <a:spcBef>
                <a:spcPts val="500"/>
              </a:spcBef>
              <a:spcAft>
                <a:spcPts val="0"/>
              </a:spcAft>
              <a:buClr>
                <a:schemeClr val="dk1"/>
              </a:buClr>
              <a:buSzPts val="1600"/>
              <a:buNone/>
              <a:defRPr sz="1599" b="1"/>
            </a:lvl5pPr>
            <a:lvl6pPr marL="2742969" lvl="5" indent="-228582" algn="l">
              <a:lnSpc>
                <a:spcPct val="90000"/>
              </a:lnSpc>
              <a:spcBef>
                <a:spcPts val="500"/>
              </a:spcBef>
              <a:spcAft>
                <a:spcPts val="0"/>
              </a:spcAft>
              <a:buClr>
                <a:schemeClr val="dk1"/>
              </a:buClr>
              <a:buSzPts val="1600"/>
              <a:buNone/>
              <a:defRPr sz="1599" b="1"/>
            </a:lvl6pPr>
            <a:lvl7pPr marL="3200132" lvl="6" indent="-228582" algn="l">
              <a:lnSpc>
                <a:spcPct val="90000"/>
              </a:lnSpc>
              <a:spcBef>
                <a:spcPts val="500"/>
              </a:spcBef>
              <a:spcAft>
                <a:spcPts val="0"/>
              </a:spcAft>
              <a:buClr>
                <a:schemeClr val="dk1"/>
              </a:buClr>
              <a:buSzPts val="1600"/>
              <a:buNone/>
              <a:defRPr sz="1599" b="1"/>
            </a:lvl7pPr>
            <a:lvl8pPr marL="3657294" lvl="7" indent="-228582" algn="l">
              <a:lnSpc>
                <a:spcPct val="90000"/>
              </a:lnSpc>
              <a:spcBef>
                <a:spcPts val="500"/>
              </a:spcBef>
              <a:spcAft>
                <a:spcPts val="0"/>
              </a:spcAft>
              <a:buClr>
                <a:schemeClr val="dk1"/>
              </a:buClr>
              <a:buSzPts val="1600"/>
              <a:buNone/>
              <a:defRPr sz="1599" b="1"/>
            </a:lvl8pPr>
            <a:lvl9pPr marL="4114454" lvl="8" indent="-228582" algn="l">
              <a:lnSpc>
                <a:spcPct val="90000"/>
              </a:lnSpc>
              <a:spcBef>
                <a:spcPts val="500"/>
              </a:spcBef>
              <a:spcAft>
                <a:spcPts val="0"/>
              </a:spcAft>
              <a:buClr>
                <a:schemeClr val="dk1"/>
              </a:buClr>
              <a:buSzPts val="1600"/>
              <a:buNone/>
              <a:defRPr sz="1599" b="1"/>
            </a:lvl9pPr>
          </a:lstStyle>
          <a:p>
            <a:endParaRPr/>
          </a:p>
        </p:txBody>
      </p:sp>
      <p:sp>
        <p:nvSpPr>
          <p:cNvPr id="41" name="Google Shape;41;p7"/>
          <p:cNvSpPr txBox="1">
            <a:spLocks noGrp="1"/>
          </p:cNvSpPr>
          <p:nvPr>
            <p:ph type="body" idx="4"/>
          </p:nvPr>
        </p:nvSpPr>
        <p:spPr>
          <a:xfrm>
            <a:off x="24997418" y="12024376"/>
            <a:ext cx="20991914" cy="17686021"/>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42" name="Google Shape;42;p7"/>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3394710" y="1752613"/>
            <a:ext cx="4258818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401156" y="2194560"/>
            <a:ext cx="15925560" cy="7680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20991916" y="4739663"/>
            <a:ext cx="24997410" cy="23393399"/>
          </a:xfrm>
          <a:prstGeom prst="rect">
            <a:avLst/>
          </a:prstGeom>
          <a:noFill/>
          <a:ln>
            <a:noFill/>
          </a:ln>
        </p:spPr>
        <p:txBody>
          <a:bodyPr spcFirstLastPara="1" wrap="square" lIns="91425" tIns="45700" rIns="91425" bIns="45700" anchor="t" anchorCtr="0">
            <a:normAutofit/>
          </a:bodyPr>
          <a:lstStyle>
            <a:lvl1pPr marL="457161" lvl="0" indent="-431764" algn="l">
              <a:lnSpc>
                <a:spcPct val="90000"/>
              </a:lnSpc>
              <a:spcBef>
                <a:spcPts val="1000"/>
              </a:spcBef>
              <a:spcAft>
                <a:spcPts val="0"/>
              </a:spcAft>
              <a:buClr>
                <a:schemeClr val="dk1"/>
              </a:buClr>
              <a:buSzPts val="3200"/>
              <a:buChar char="•"/>
              <a:defRPr sz="3200"/>
            </a:lvl1pPr>
            <a:lvl2pPr marL="914323" lvl="1" indent="-406366" algn="l">
              <a:lnSpc>
                <a:spcPct val="90000"/>
              </a:lnSpc>
              <a:spcBef>
                <a:spcPts val="500"/>
              </a:spcBef>
              <a:spcAft>
                <a:spcPts val="0"/>
              </a:spcAft>
              <a:buClr>
                <a:schemeClr val="dk1"/>
              </a:buClr>
              <a:buSzPts val="2800"/>
              <a:buChar char="•"/>
              <a:defRPr sz="2800"/>
            </a:lvl2pPr>
            <a:lvl3pPr marL="1371485" lvl="2" indent="-380967" algn="l">
              <a:lnSpc>
                <a:spcPct val="90000"/>
              </a:lnSpc>
              <a:spcBef>
                <a:spcPts val="500"/>
              </a:spcBef>
              <a:spcAft>
                <a:spcPts val="0"/>
              </a:spcAft>
              <a:buClr>
                <a:schemeClr val="dk1"/>
              </a:buClr>
              <a:buSzPts val="2400"/>
              <a:buChar char="•"/>
              <a:defRPr sz="2400"/>
            </a:lvl3pPr>
            <a:lvl4pPr marL="1828647" lvl="3" indent="-355570" algn="l">
              <a:lnSpc>
                <a:spcPct val="90000"/>
              </a:lnSpc>
              <a:spcBef>
                <a:spcPts val="500"/>
              </a:spcBef>
              <a:spcAft>
                <a:spcPts val="0"/>
              </a:spcAft>
              <a:buClr>
                <a:schemeClr val="dk1"/>
              </a:buClr>
              <a:buSzPts val="2000"/>
              <a:buChar char="•"/>
              <a:defRPr sz="2000"/>
            </a:lvl4pPr>
            <a:lvl5pPr marL="2285808" lvl="4" indent="-355570" algn="l">
              <a:lnSpc>
                <a:spcPct val="90000"/>
              </a:lnSpc>
              <a:spcBef>
                <a:spcPts val="500"/>
              </a:spcBef>
              <a:spcAft>
                <a:spcPts val="0"/>
              </a:spcAft>
              <a:buClr>
                <a:schemeClr val="dk1"/>
              </a:buClr>
              <a:buSzPts val="2000"/>
              <a:buChar char="•"/>
              <a:defRPr sz="2000"/>
            </a:lvl5pPr>
            <a:lvl6pPr marL="2742969" lvl="5" indent="-355570" algn="l">
              <a:lnSpc>
                <a:spcPct val="90000"/>
              </a:lnSpc>
              <a:spcBef>
                <a:spcPts val="500"/>
              </a:spcBef>
              <a:spcAft>
                <a:spcPts val="0"/>
              </a:spcAft>
              <a:buClr>
                <a:schemeClr val="dk1"/>
              </a:buClr>
              <a:buSzPts val="2000"/>
              <a:buChar char="•"/>
              <a:defRPr sz="2000"/>
            </a:lvl6pPr>
            <a:lvl7pPr marL="3200132" lvl="6" indent="-355570" algn="l">
              <a:lnSpc>
                <a:spcPct val="90000"/>
              </a:lnSpc>
              <a:spcBef>
                <a:spcPts val="500"/>
              </a:spcBef>
              <a:spcAft>
                <a:spcPts val="0"/>
              </a:spcAft>
              <a:buClr>
                <a:schemeClr val="dk1"/>
              </a:buClr>
              <a:buSzPts val="2000"/>
              <a:buChar char="•"/>
              <a:defRPr sz="2000"/>
            </a:lvl7pPr>
            <a:lvl8pPr marL="3657294" lvl="7" indent="-355570" algn="l">
              <a:lnSpc>
                <a:spcPct val="90000"/>
              </a:lnSpc>
              <a:spcBef>
                <a:spcPts val="500"/>
              </a:spcBef>
              <a:spcAft>
                <a:spcPts val="0"/>
              </a:spcAft>
              <a:buClr>
                <a:schemeClr val="dk1"/>
              </a:buClr>
              <a:buSzPts val="2000"/>
              <a:buChar char="•"/>
              <a:defRPr sz="2000"/>
            </a:lvl8pPr>
            <a:lvl9pPr marL="4114454" lvl="8" indent="-355570" algn="l">
              <a:lnSpc>
                <a:spcPct val="90000"/>
              </a:lnSpc>
              <a:spcBef>
                <a:spcPts val="500"/>
              </a:spcBef>
              <a:spcAft>
                <a:spcPts val="0"/>
              </a:spcAft>
              <a:buClr>
                <a:schemeClr val="dk1"/>
              </a:buClr>
              <a:buSzPts val="2000"/>
              <a:buChar char="•"/>
              <a:defRPr sz="2000"/>
            </a:lvl9pPr>
          </a:lstStyle>
          <a:p>
            <a:endParaRPr/>
          </a:p>
        </p:txBody>
      </p:sp>
      <p:sp>
        <p:nvSpPr>
          <p:cNvPr id="57" name="Google Shape;57;p10"/>
          <p:cNvSpPr txBox="1">
            <a:spLocks noGrp="1"/>
          </p:cNvSpPr>
          <p:nvPr>
            <p:ph type="body" idx="2"/>
          </p:nvPr>
        </p:nvSpPr>
        <p:spPr>
          <a:xfrm>
            <a:off x="3401156" y="9875522"/>
            <a:ext cx="15925560" cy="18295622"/>
          </a:xfrm>
          <a:prstGeom prst="rect">
            <a:avLst/>
          </a:prstGeom>
          <a:noFill/>
          <a:ln>
            <a:noFill/>
          </a:ln>
        </p:spPr>
        <p:txBody>
          <a:bodyPr spcFirstLastPara="1" wrap="square" lIns="91425" tIns="45700" rIns="91425" bIns="45700" anchor="t" anchorCtr="0">
            <a:normAutofit/>
          </a:bodyPr>
          <a:lstStyle>
            <a:lvl1pPr marL="457161" lvl="0" indent="-228582" algn="l">
              <a:lnSpc>
                <a:spcPct val="90000"/>
              </a:lnSpc>
              <a:spcBef>
                <a:spcPts val="1000"/>
              </a:spcBef>
              <a:spcAft>
                <a:spcPts val="0"/>
              </a:spcAft>
              <a:buClr>
                <a:schemeClr val="dk1"/>
              </a:buClr>
              <a:buSzPts val="1600"/>
              <a:buNone/>
              <a:defRPr sz="1599"/>
            </a:lvl1pPr>
            <a:lvl2pPr marL="914323" lvl="1" indent="-228582" algn="l">
              <a:lnSpc>
                <a:spcPct val="90000"/>
              </a:lnSpc>
              <a:spcBef>
                <a:spcPts val="500"/>
              </a:spcBef>
              <a:spcAft>
                <a:spcPts val="0"/>
              </a:spcAft>
              <a:buClr>
                <a:schemeClr val="dk1"/>
              </a:buClr>
              <a:buSzPts val="1400"/>
              <a:buNone/>
              <a:defRPr sz="1400"/>
            </a:lvl2pPr>
            <a:lvl3pPr marL="1371485" lvl="2" indent="-228582" algn="l">
              <a:lnSpc>
                <a:spcPct val="90000"/>
              </a:lnSpc>
              <a:spcBef>
                <a:spcPts val="500"/>
              </a:spcBef>
              <a:spcAft>
                <a:spcPts val="0"/>
              </a:spcAft>
              <a:buClr>
                <a:schemeClr val="dk1"/>
              </a:buClr>
              <a:buSzPts val="1200"/>
              <a:buNone/>
              <a:defRPr sz="1200"/>
            </a:lvl3pPr>
            <a:lvl4pPr marL="1828647" lvl="3" indent="-228582" algn="l">
              <a:lnSpc>
                <a:spcPct val="90000"/>
              </a:lnSpc>
              <a:spcBef>
                <a:spcPts val="500"/>
              </a:spcBef>
              <a:spcAft>
                <a:spcPts val="0"/>
              </a:spcAft>
              <a:buClr>
                <a:schemeClr val="dk1"/>
              </a:buClr>
              <a:buSzPts val="1000"/>
              <a:buNone/>
              <a:defRPr sz="1000"/>
            </a:lvl4pPr>
            <a:lvl5pPr marL="2285808" lvl="4" indent="-228582" algn="l">
              <a:lnSpc>
                <a:spcPct val="90000"/>
              </a:lnSpc>
              <a:spcBef>
                <a:spcPts val="500"/>
              </a:spcBef>
              <a:spcAft>
                <a:spcPts val="0"/>
              </a:spcAft>
              <a:buClr>
                <a:schemeClr val="dk1"/>
              </a:buClr>
              <a:buSzPts val="1000"/>
              <a:buNone/>
              <a:defRPr sz="1000"/>
            </a:lvl5pPr>
            <a:lvl6pPr marL="2742969" lvl="5" indent="-228582" algn="l">
              <a:lnSpc>
                <a:spcPct val="90000"/>
              </a:lnSpc>
              <a:spcBef>
                <a:spcPts val="500"/>
              </a:spcBef>
              <a:spcAft>
                <a:spcPts val="0"/>
              </a:spcAft>
              <a:buClr>
                <a:schemeClr val="dk1"/>
              </a:buClr>
              <a:buSzPts val="1000"/>
              <a:buNone/>
              <a:defRPr sz="1000"/>
            </a:lvl6pPr>
            <a:lvl7pPr marL="3200132" lvl="6" indent="-228582" algn="l">
              <a:lnSpc>
                <a:spcPct val="90000"/>
              </a:lnSpc>
              <a:spcBef>
                <a:spcPts val="500"/>
              </a:spcBef>
              <a:spcAft>
                <a:spcPts val="0"/>
              </a:spcAft>
              <a:buClr>
                <a:schemeClr val="dk1"/>
              </a:buClr>
              <a:buSzPts val="1000"/>
              <a:buNone/>
              <a:defRPr sz="1000"/>
            </a:lvl7pPr>
            <a:lvl8pPr marL="3657294" lvl="7" indent="-228582" algn="l">
              <a:lnSpc>
                <a:spcPct val="90000"/>
              </a:lnSpc>
              <a:spcBef>
                <a:spcPts val="500"/>
              </a:spcBef>
              <a:spcAft>
                <a:spcPts val="0"/>
              </a:spcAft>
              <a:buClr>
                <a:schemeClr val="dk1"/>
              </a:buClr>
              <a:buSzPts val="1000"/>
              <a:buNone/>
              <a:defRPr sz="1000"/>
            </a:lvl8pPr>
            <a:lvl9pPr marL="4114454" lvl="8" indent="-228582" algn="l">
              <a:lnSpc>
                <a:spcPct val="90000"/>
              </a:lnSpc>
              <a:spcBef>
                <a:spcPts val="500"/>
              </a:spcBef>
              <a:spcAft>
                <a:spcPts val="0"/>
              </a:spcAft>
              <a:buClr>
                <a:schemeClr val="dk1"/>
              </a:buClr>
              <a:buSzPts val="1000"/>
              <a:buNone/>
              <a:defRPr sz="1000"/>
            </a:lvl9pPr>
          </a:lstStyle>
          <a:p>
            <a:endParaRPr/>
          </a:p>
        </p:txBody>
      </p:sp>
      <p:sp>
        <p:nvSpPr>
          <p:cNvPr id="58" name="Google Shape;58;p10"/>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3401156" y="2194560"/>
            <a:ext cx="15925560" cy="7680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a:spLocks noGrp="1"/>
          </p:cNvSpPr>
          <p:nvPr>
            <p:ph type="pic" idx="2"/>
          </p:nvPr>
        </p:nvSpPr>
        <p:spPr>
          <a:xfrm>
            <a:off x="20991916" y="4739663"/>
            <a:ext cx="24997410" cy="23393399"/>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1"/>
          <p:cNvSpPr txBox="1">
            <a:spLocks noGrp="1"/>
          </p:cNvSpPr>
          <p:nvPr>
            <p:ph type="body" idx="1"/>
          </p:nvPr>
        </p:nvSpPr>
        <p:spPr>
          <a:xfrm>
            <a:off x="3401156" y="9875522"/>
            <a:ext cx="15925560" cy="18295622"/>
          </a:xfrm>
          <a:prstGeom prst="rect">
            <a:avLst/>
          </a:prstGeom>
          <a:noFill/>
          <a:ln>
            <a:noFill/>
          </a:ln>
        </p:spPr>
        <p:txBody>
          <a:bodyPr spcFirstLastPara="1" wrap="square" lIns="91425" tIns="45700" rIns="91425" bIns="45700" anchor="t" anchorCtr="0">
            <a:normAutofit/>
          </a:bodyPr>
          <a:lstStyle>
            <a:lvl1pPr marL="457161" lvl="0" indent="-228582" algn="l">
              <a:lnSpc>
                <a:spcPct val="90000"/>
              </a:lnSpc>
              <a:spcBef>
                <a:spcPts val="1000"/>
              </a:spcBef>
              <a:spcAft>
                <a:spcPts val="0"/>
              </a:spcAft>
              <a:buClr>
                <a:schemeClr val="dk1"/>
              </a:buClr>
              <a:buSzPts val="1600"/>
              <a:buNone/>
              <a:defRPr sz="1599"/>
            </a:lvl1pPr>
            <a:lvl2pPr marL="914323" lvl="1" indent="-228582" algn="l">
              <a:lnSpc>
                <a:spcPct val="90000"/>
              </a:lnSpc>
              <a:spcBef>
                <a:spcPts val="500"/>
              </a:spcBef>
              <a:spcAft>
                <a:spcPts val="0"/>
              </a:spcAft>
              <a:buClr>
                <a:schemeClr val="dk1"/>
              </a:buClr>
              <a:buSzPts val="1400"/>
              <a:buNone/>
              <a:defRPr sz="1400"/>
            </a:lvl2pPr>
            <a:lvl3pPr marL="1371485" lvl="2" indent="-228582" algn="l">
              <a:lnSpc>
                <a:spcPct val="90000"/>
              </a:lnSpc>
              <a:spcBef>
                <a:spcPts val="500"/>
              </a:spcBef>
              <a:spcAft>
                <a:spcPts val="0"/>
              </a:spcAft>
              <a:buClr>
                <a:schemeClr val="dk1"/>
              </a:buClr>
              <a:buSzPts val="1200"/>
              <a:buNone/>
              <a:defRPr sz="1200"/>
            </a:lvl3pPr>
            <a:lvl4pPr marL="1828647" lvl="3" indent="-228582" algn="l">
              <a:lnSpc>
                <a:spcPct val="90000"/>
              </a:lnSpc>
              <a:spcBef>
                <a:spcPts val="500"/>
              </a:spcBef>
              <a:spcAft>
                <a:spcPts val="0"/>
              </a:spcAft>
              <a:buClr>
                <a:schemeClr val="dk1"/>
              </a:buClr>
              <a:buSzPts val="1000"/>
              <a:buNone/>
              <a:defRPr sz="1000"/>
            </a:lvl4pPr>
            <a:lvl5pPr marL="2285808" lvl="4" indent="-228582" algn="l">
              <a:lnSpc>
                <a:spcPct val="90000"/>
              </a:lnSpc>
              <a:spcBef>
                <a:spcPts val="500"/>
              </a:spcBef>
              <a:spcAft>
                <a:spcPts val="0"/>
              </a:spcAft>
              <a:buClr>
                <a:schemeClr val="dk1"/>
              </a:buClr>
              <a:buSzPts val="1000"/>
              <a:buNone/>
              <a:defRPr sz="1000"/>
            </a:lvl5pPr>
            <a:lvl6pPr marL="2742969" lvl="5" indent="-228582" algn="l">
              <a:lnSpc>
                <a:spcPct val="90000"/>
              </a:lnSpc>
              <a:spcBef>
                <a:spcPts val="500"/>
              </a:spcBef>
              <a:spcAft>
                <a:spcPts val="0"/>
              </a:spcAft>
              <a:buClr>
                <a:schemeClr val="dk1"/>
              </a:buClr>
              <a:buSzPts val="1000"/>
              <a:buNone/>
              <a:defRPr sz="1000"/>
            </a:lvl6pPr>
            <a:lvl7pPr marL="3200132" lvl="6" indent="-228582" algn="l">
              <a:lnSpc>
                <a:spcPct val="90000"/>
              </a:lnSpc>
              <a:spcBef>
                <a:spcPts val="500"/>
              </a:spcBef>
              <a:spcAft>
                <a:spcPts val="0"/>
              </a:spcAft>
              <a:buClr>
                <a:schemeClr val="dk1"/>
              </a:buClr>
              <a:buSzPts val="1000"/>
              <a:buNone/>
              <a:defRPr sz="1000"/>
            </a:lvl7pPr>
            <a:lvl8pPr marL="3657294" lvl="7" indent="-228582" algn="l">
              <a:lnSpc>
                <a:spcPct val="90000"/>
              </a:lnSpc>
              <a:spcBef>
                <a:spcPts val="500"/>
              </a:spcBef>
              <a:spcAft>
                <a:spcPts val="0"/>
              </a:spcAft>
              <a:buClr>
                <a:schemeClr val="dk1"/>
              </a:buClr>
              <a:buSzPts val="1000"/>
              <a:buNone/>
              <a:defRPr sz="1000"/>
            </a:lvl8pPr>
            <a:lvl9pPr marL="4114454" lvl="8" indent="-228582" algn="l">
              <a:lnSpc>
                <a:spcPct val="90000"/>
              </a:lnSpc>
              <a:spcBef>
                <a:spcPts val="500"/>
              </a:spcBef>
              <a:spcAft>
                <a:spcPts val="0"/>
              </a:spcAft>
              <a:buClr>
                <a:schemeClr val="dk1"/>
              </a:buClr>
              <a:buSzPts val="1000"/>
              <a:buNone/>
              <a:defRPr sz="1000"/>
            </a:lvl9pPr>
          </a:lstStyle>
          <a:p>
            <a:endParaRPr/>
          </a:p>
        </p:txBody>
      </p:sp>
      <p:sp>
        <p:nvSpPr>
          <p:cNvPr id="65" name="Google Shape;65;p11"/>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3394710" y="1752613"/>
            <a:ext cx="4258818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14245590" y="-2087877"/>
            <a:ext cx="20886422" cy="42588180"/>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3394710" y="1752613"/>
            <a:ext cx="42588180" cy="636270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3394710" y="8763006"/>
            <a:ext cx="42588180" cy="20886422"/>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oleObject" Target="../embeddings/oleObject4.bin"/><Relationship Id="rId18" Type="http://schemas.openxmlformats.org/officeDocument/2006/relationships/image" Target="../media/image6.png"/><Relationship Id="rId26" Type="http://schemas.openxmlformats.org/officeDocument/2006/relationships/image" Target="../media/image15.png"/><Relationship Id="rId3" Type="http://schemas.openxmlformats.org/officeDocument/2006/relationships/notesSlide" Target="../notesSlides/notesSlide1.xml"/><Relationship Id="rId21" Type="http://schemas.openxmlformats.org/officeDocument/2006/relationships/oleObject" Target="../embeddings/oleObject8.bin"/><Relationship Id="rId34" Type="http://schemas.openxmlformats.org/officeDocument/2006/relationships/image" Target="../media/image23.png"/><Relationship Id="rId7" Type="http://schemas.openxmlformats.org/officeDocument/2006/relationships/oleObject" Target="../embeddings/oleObject1.bin"/><Relationship Id="rId12" Type="http://schemas.openxmlformats.org/officeDocument/2006/relationships/image" Target="../media/image3.png"/><Relationship Id="rId17" Type="http://schemas.openxmlformats.org/officeDocument/2006/relationships/oleObject" Target="../embeddings/oleObject6.bin"/><Relationship Id="rId25" Type="http://schemas.openxmlformats.org/officeDocument/2006/relationships/image" Target="../media/image14.jpg"/><Relationship Id="rId33" Type="http://schemas.openxmlformats.org/officeDocument/2006/relationships/image" Target="../media/image22.png"/><Relationship Id="rId2" Type="http://schemas.openxmlformats.org/officeDocument/2006/relationships/slideLayout" Target="../slideLayouts/slideLayout1.xml"/><Relationship Id="rId16" Type="http://schemas.openxmlformats.org/officeDocument/2006/relationships/image" Target="../media/image5.png"/><Relationship Id="rId20" Type="http://schemas.openxmlformats.org/officeDocument/2006/relationships/image" Target="../media/image7.png"/><Relationship Id="rId29" Type="http://schemas.openxmlformats.org/officeDocument/2006/relationships/image" Target="../media/image18.jpg"/><Relationship Id="rId1" Type="http://schemas.openxmlformats.org/officeDocument/2006/relationships/vmlDrawing" Target="../drawings/vmlDrawing1.vml"/><Relationship Id="rId6" Type="http://schemas.openxmlformats.org/officeDocument/2006/relationships/image" Target="../media/image11.jpg"/><Relationship Id="rId11" Type="http://schemas.openxmlformats.org/officeDocument/2006/relationships/oleObject" Target="../embeddings/oleObject3.bin"/><Relationship Id="rId24" Type="http://schemas.openxmlformats.org/officeDocument/2006/relationships/image" Target="../media/image13.jpg"/><Relationship Id="rId32" Type="http://schemas.openxmlformats.org/officeDocument/2006/relationships/image" Target="../media/image21.jpg"/><Relationship Id="rId5" Type="http://schemas.openxmlformats.org/officeDocument/2006/relationships/image" Target="../media/image10.png"/><Relationship Id="rId15" Type="http://schemas.openxmlformats.org/officeDocument/2006/relationships/oleObject" Target="../embeddings/oleObject5.bin"/><Relationship Id="rId23" Type="http://schemas.openxmlformats.org/officeDocument/2006/relationships/image" Target="../media/image12.jpg"/><Relationship Id="rId28" Type="http://schemas.openxmlformats.org/officeDocument/2006/relationships/image" Target="../media/image17.png"/><Relationship Id="rId10" Type="http://schemas.openxmlformats.org/officeDocument/2006/relationships/image" Target="../media/image2.png"/><Relationship Id="rId19" Type="http://schemas.openxmlformats.org/officeDocument/2006/relationships/oleObject" Target="../embeddings/oleObject7.bin"/><Relationship Id="rId31" Type="http://schemas.openxmlformats.org/officeDocument/2006/relationships/image" Target="../media/image20.png"/><Relationship Id="rId4" Type="http://schemas.openxmlformats.org/officeDocument/2006/relationships/image" Target="../media/image9.png"/><Relationship Id="rId9" Type="http://schemas.openxmlformats.org/officeDocument/2006/relationships/oleObject" Target="../embeddings/oleObject2.bin"/><Relationship Id="rId14" Type="http://schemas.openxmlformats.org/officeDocument/2006/relationships/image" Target="../media/image4.png"/><Relationship Id="rId22" Type="http://schemas.openxmlformats.org/officeDocument/2006/relationships/image" Target="../media/image8.png"/><Relationship Id="rId27" Type="http://schemas.openxmlformats.org/officeDocument/2006/relationships/image" Target="../media/image16.png"/><Relationship Id="rId30" Type="http://schemas.openxmlformats.org/officeDocument/2006/relationships/image" Target="../media/image19.png"/><Relationship Id="rId8"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effectLst/>
      </p:bgPr>
    </p:bg>
    <p:spTree>
      <p:nvGrpSpPr>
        <p:cNvPr id="1" name="Shape 83"/>
        <p:cNvGrpSpPr/>
        <p:nvPr/>
      </p:nvGrpSpPr>
      <p:grpSpPr>
        <a:xfrm>
          <a:off x="0" y="0"/>
          <a:ext cx="0" cy="0"/>
          <a:chOff x="0" y="0"/>
          <a:chExt cx="0" cy="0"/>
        </a:xfrm>
      </p:grpSpPr>
      <p:sp>
        <p:nvSpPr>
          <p:cNvPr id="146" name="Google Shape;125;p1">
            <a:extLst>
              <a:ext uri="{FF2B5EF4-FFF2-40B4-BE49-F238E27FC236}">
                <a16:creationId xmlns:a16="http://schemas.microsoft.com/office/drawing/2014/main" id="{0F45A025-D3DC-4791-B6F8-A731F6D7F899}"/>
              </a:ext>
            </a:extLst>
          </p:cNvPr>
          <p:cNvSpPr/>
          <p:nvPr/>
        </p:nvSpPr>
        <p:spPr>
          <a:xfrm>
            <a:off x="35491601" y="4218739"/>
            <a:ext cx="13258800" cy="6440366"/>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dirty="0">
              <a:solidFill>
                <a:schemeClr val="lt1"/>
              </a:solidFill>
            </a:endParaRPr>
          </a:p>
        </p:txBody>
      </p:sp>
      <p:sp>
        <p:nvSpPr>
          <p:cNvPr id="126" name="Google Shape;126;p1"/>
          <p:cNvSpPr txBox="1">
            <a:spLocks noGrp="1"/>
          </p:cNvSpPr>
          <p:nvPr>
            <p:ph type="ctrTitle"/>
          </p:nvPr>
        </p:nvSpPr>
        <p:spPr>
          <a:xfrm>
            <a:off x="404442" y="413176"/>
            <a:ext cx="48402766" cy="3556103"/>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buSzPts val="3200"/>
            </a:pPr>
            <a:r>
              <a:rPr lang="en-US" sz="8800" b="1" dirty="0"/>
              <a:t>Using the Extrusive Volcanic Features of Mt. Marsabit, Kenya </a:t>
            </a:r>
            <a:br>
              <a:rPr lang="en-US" sz="8800" b="1" dirty="0"/>
            </a:br>
            <a:r>
              <a:rPr lang="en-US" sz="8800" b="1" dirty="0"/>
              <a:t>to Identify Regional Tectonic Stress</a:t>
            </a:r>
            <a:br>
              <a:rPr lang="en-US" sz="7199" b="1" dirty="0"/>
            </a:br>
            <a:r>
              <a:rPr lang="en-US" sz="3200" dirty="0"/>
              <a:t>Cora Van Hazinga* (Salem State University), James Muirhead (Syracuse University), Sara Mana</a:t>
            </a:r>
            <a:r>
              <a:rPr lang="en-US" sz="3200" baseline="30000" dirty="0"/>
              <a:t>†</a:t>
            </a:r>
            <a:r>
              <a:rPr lang="en-US" sz="3200" dirty="0"/>
              <a:t> (Salem State University) *coravh@gmail.com, </a:t>
            </a:r>
            <a:r>
              <a:rPr lang="en-US" sz="3200" baseline="30000" dirty="0"/>
              <a:t>†</a:t>
            </a:r>
            <a:r>
              <a:rPr lang="en-US" sz="3200" dirty="0"/>
              <a:t>smana@salemstate.edu</a:t>
            </a:r>
            <a:endParaRPr sz="3200" dirty="0"/>
          </a:p>
        </p:txBody>
      </p:sp>
      <p:sp>
        <p:nvSpPr>
          <p:cNvPr id="125" name="Google Shape;125;p1"/>
          <p:cNvSpPr/>
          <p:nvPr/>
        </p:nvSpPr>
        <p:spPr>
          <a:xfrm>
            <a:off x="370002" y="4205880"/>
            <a:ext cx="13258800" cy="17216721"/>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latin typeface="Calibri" panose="020F0502020204030204" pitchFamily="34" charset="0"/>
              <a:cs typeface="Calibri" panose="020F0502020204030204" pitchFamily="34" charset="0"/>
            </a:endParaRPr>
          </a:p>
        </p:txBody>
      </p:sp>
      <p:sp>
        <p:nvSpPr>
          <p:cNvPr id="127" name="Google Shape;127;p1"/>
          <p:cNvSpPr txBox="1"/>
          <p:nvPr/>
        </p:nvSpPr>
        <p:spPr>
          <a:xfrm>
            <a:off x="301137" y="4108575"/>
            <a:ext cx="13231317" cy="8879312"/>
          </a:xfrm>
          <a:prstGeom prst="rect">
            <a:avLst/>
          </a:prstGeom>
          <a:noFill/>
          <a:ln>
            <a:noFill/>
          </a:ln>
        </p:spPr>
        <p:txBody>
          <a:bodyPr spcFirstLastPara="1" wrap="square" lIns="457200" tIns="45700" rIns="457200" bIns="274299" anchor="t" anchorCtr="0">
            <a:spAutoFit/>
          </a:bodyPr>
          <a:lstStyle/>
          <a:p>
            <a:pPr algn="ctr">
              <a:spcBef>
                <a:spcPts val="1800"/>
              </a:spcBef>
            </a:pPr>
            <a:r>
              <a:rPr lang="en-US" sz="5000" b="1" dirty="0">
                <a:solidFill>
                  <a:schemeClr val="dk1"/>
                </a:solidFill>
                <a:latin typeface="Calibri"/>
                <a:ea typeface="Calibri"/>
                <a:cs typeface="Calibri"/>
                <a:sym typeface="Calibri"/>
              </a:rPr>
              <a:t>INTRODUCTION</a:t>
            </a:r>
            <a:endParaRPr sz="5000" b="1" dirty="0">
              <a:solidFill>
                <a:schemeClr val="dk1"/>
              </a:solidFill>
              <a:latin typeface="Calibri"/>
              <a:ea typeface="Calibri"/>
              <a:cs typeface="Calibri"/>
              <a:sym typeface="Calibri"/>
            </a:endParaRPr>
          </a:p>
          <a:p>
            <a:pPr algn="just">
              <a:spcBef>
                <a:spcPts val="1800"/>
              </a:spcBef>
            </a:pPr>
            <a:r>
              <a:rPr lang="en-US" sz="2800" dirty="0">
                <a:solidFill>
                  <a:schemeClr val="dk1"/>
                </a:solidFill>
                <a:latin typeface="Calibri"/>
                <a:ea typeface="Calibri"/>
                <a:cs typeface="Calibri"/>
                <a:sym typeface="Calibri"/>
              </a:rPr>
              <a:t>Extrusive volcanic features like vents, craters, and cones can produce alignments and other linear structures that indicate the orientations of subsurface feeder dikes and regional tectonic stresses. These dikes form parallel to the maximum compressional stress (σ</a:t>
            </a:r>
            <a:r>
              <a:rPr lang="en-US" sz="2800" baseline="-25000" dirty="0">
                <a:solidFill>
                  <a:schemeClr val="dk1"/>
                </a:solidFill>
                <a:latin typeface="Calibri"/>
                <a:ea typeface="Calibri"/>
                <a:cs typeface="Calibri"/>
                <a:sym typeface="Calibri"/>
              </a:rPr>
              <a:t>1</a:t>
            </a:r>
            <a:r>
              <a:rPr lang="en-US" sz="2800" dirty="0">
                <a:solidFill>
                  <a:schemeClr val="dk1"/>
                </a:solidFill>
                <a:latin typeface="Calibri"/>
                <a:ea typeface="Calibri"/>
                <a:cs typeface="Calibri"/>
                <a:sym typeface="Calibri"/>
              </a:rPr>
              <a:t>) and perpendicular to minimum compressive stress (σ</a:t>
            </a:r>
            <a:r>
              <a:rPr lang="en-US" sz="2800" baseline="-25000" dirty="0">
                <a:solidFill>
                  <a:schemeClr val="dk1"/>
                </a:solidFill>
                <a:latin typeface="Calibri"/>
                <a:ea typeface="Calibri"/>
                <a:cs typeface="Calibri"/>
                <a:sym typeface="Calibri"/>
              </a:rPr>
              <a:t>3</a:t>
            </a:r>
            <a:r>
              <a:rPr lang="en-US" sz="2800" dirty="0">
                <a:solidFill>
                  <a:schemeClr val="dk1"/>
                </a:solidFill>
                <a:latin typeface="Calibri"/>
                <a:ea typeface="Calibri"/>
                <a:cs typeface="Calibri"/>
                <a:sym typeface="Calibri"/>
              </a:rPr>
              <a:t>), and/or exploit preexisting planes of weakness. Volcanic constructs fed by these magmatic intrusions are therefore indicators of tectonic stress directions and subsurface structural fabrics, which can be deduced through detailed mapping and assessment of the spacing, shapes, and linear arrays of these features. </a:t>
            </a:r>
            <a:endParaRPr dirty="0"/>
          </a:p>
          <a:p>
            <a:pPr algn="just"/>
            <a:endParaRPr sz="2800" dirty="0">
              <a:solidFill>
                <a:schemeClr val="dk1"/>
              </a:solidFill>
              <a:latin typeface="Calibri"/>
              <a:ea typeface="Calibri"/>
              <a:cs typeface="Calibri"/>
              <a:sym typeface="Calibri"/>
            </a:endParaRPr>
          </a:p>
          <a:p>
            <a:pPr algn="just"/>
            <a:r>
              <a:rPr lang="en-US" sz="2800" dirty="0">
                <a:solidFill>
                  <a:schemeClr val="dk1"/>
                </a:solidFill>
                <a:latin typeface="Calibri"/>
                <a:ea typeface="Calibri"/>
                <a:cs typeface="Calibri"/>
                <a:sym typeface="Calibri"/>
              </a:rPr>
              <a:t>Mt. Marsabit (2.32°N, 37.97°E) is a massive 6,300 km</a:t>
            </a:r>
            <a:r>
              <a:rPr lang="en-US" sz="2800" baseline="30000" dirty="0">
                <a:solidFill>
                  <a:schemeClr val="dk1"/>
                </a:solidFill>
                <a:latin typeface="Calibri"/>
                <a:ea typeface="Calibri"/>
                <a:cs typeface="Calibri"/>
                <a:sym typeface="Calibri"/>
              </a:rPr>
              <a:t>2</a:t>
            </a:r>
            <a:r>
              <a:rPr lang="en-US" sz="2800" dirty="0">
                <a:solidFill>
                  <a:schemeClr val="dk1"/>
                </a:solidFill>
                <a:latin typeface="Calibri"/>
                <a:ea typeface="Calibri"/>
                <a:cs typeface="Calibri"/>
                <a:sym typeface="Calibri"/>
              </a:rPr>
              <a:t> dormant stratovolcano located in northern Kenya on the eastern shoulder of the Kenyan Rift, 170 km east from the center of the East African Rift. The features of Mt. Marsabit have been long observed to trend in a NE-SW direction, oblique to the general N-S trends observed in nearby sectors of the East African Rift (Figure 1). Data from features on Mt. Marsabit have never been analyzed with newly available geographic information systems. Mapping these features can help us identify the nature of regional tectonic stress in this off-axis volcano.</a:t>
            </a:r>
            <a:endParaRPr dirty="0"/>
          </a:p>
        </p:txBody>
      </p:sp>
      <p:pic>
        <p:nvPicPr>
          <p:cNvPr id="132" name="Google Shape;132;p1"/>
          <p:cNvPicPr preferRelativeResize="0"/>
          <p:nvPr/>
        </p:nvPicPr>
        <p:blipFill rotWithShape="1">
          <a:blip r:embed="rId4">
            <a:alphaModFix/>
          </a:blip>
          <a:srcRect/>
          <a:stretch/>
        </p:blipFill>
        <p:spPr>
          <a:xfrm>
            <a:off x="2073063" y="1091980"/>
            <a:ext cx="6719656" cy="2138951"/>
          </a:xfrm>
          <a:prstGeom prst="rect">
            <a:avLst/>
          </a:prstGeom>
          <a:noFill/>
          <a:ln>
            <a:noFill/>
          </a:ln>
        </p:spPr>
      </p:pic>
      <p:pic>
        <p:nvPicPr>
          <p:cNvPr id="133" name="Google Shape;133;p1"/>
          <p:cNvPicPr preferRelativeResize="0">
            <a:picLocks noChangeAspect="1"/>
          </p:cNvPicPr>
          <p:nvPr/>
        </p:nvPicPr>
        <p:blipFill rotWithShape="1">
          <a:blip r:embed="rId5">
            <a:alphaModFix/>
          </a:blip>
          <a:srcRect/>
          <a:stretch/>
        </p:blipFill>
        <p:spPr>
          <a:xfrm>
            <a:off x="41140219" y="1091980"/>
            <a:ext cx="6435090" cy="2046771"/>
          </a:xfrm>
          <a:prstGeom prst="rect">
            <a:avLst/>
          </a:prstGeom>
          <a:noFill/>
          <a:ln>
            <a:noFill/>
          </a:ln>
        </p:spPr>
      </p:pic>
      <p:sp>
        <p:nvSpPr>
          <p:cNvPr id="134" name="Google Shape;134;p1"/>
          <p:cNvSpPr/>
          <p:nvPr/>
        </p:nvSpPr>
        <p:spPr>
          <a:xfrm>
            <a:off x="332815" y="29389027"/>
            <a:ext cx="34662370" cy="3157265"/>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dirty="0">
              <a:solidFill>
                <a:schemeClr val="lt1"/>
              </a:solidFill>
            </a:endParaRPr>
          </a:p>
        </p:txBody>
      </p:sp>
      <p:sp>
        <p:nvSpPr>
          <p:cNvPr id="136" name="Google Shape;136;p1"/>
          <p:cNvSpPr txBox="1"/>
          <p:nvPr/>
        </p:nvSpPr>
        <p:spPr>
          <a:xfrm>
            <a:off x="675541" y="29582258"/>
            <a:ext cx="26960357" cy="2739171"/>
          </a:xfrm>
          <a:prstGeom prst="rect">
            <a:avLst/>
          </a:prstGeom>
          <a:noFill/>
          <a:ln>
            <a:noFill/>
          </a:ln>
        </p:spPr>
        <p:txBody>
          <a:bodyPr spcFirstLastPara="1" wrap="square" lIns="91425" tIns="45700" rIns="91425" bIns="45700" anchor="t" anchorCtr="0">
            <a:spAutoFit/>
          </a:bodyPr>
          <a:lstStyle/>
          <a:p>
            <a:r>
              <a:rPr lang="en-US" sz="2800" b="1" dirty="0">
                <a:latin typeface="Calibri" panose="020F0502020204030204" pitchFamily="34" charset="0"/>
                <a:cs typeface="Calibri" panose="020F0502020204030204" pitchFamily="34" charset="0"/>
              </a:rPr>
              <a:t>References</a:t>
            </a:r>
            <a:r>
              <a:rPr lang="en-US" sz="2400" b="1" dirty="0">
                <a:latin typeface="Calibri" panose="020F0502020204030204" pitchFamily="34" charset="0"/>
                <a:cs typeface="Calibri" panose="020F0502020204030204" pitchFamily="34" charset="0"/>
              </a:rPr>
              <a:t>  </a:t>
            </a:r>
            <a:endParaRPr sz="2400" dirty="0">
              <a:latin typeface="Calibri" panose="020F0502020204030204" pitchFamily="34" charset="0"/>
              <a:cs typeface="Calibri" panose="020F0502020204030204" pitchFamily="34" charset="0"/>
            </a:endParaRPr>
          </a:p>
          <a:p>
            <a:pPr marL="234950" indent="-234950">
              <a:buSzPct val="100000"/>
              <a:buFont typeface="Arial"/>
              <a:buChar char="•"/>
            </a:pPr>
            <a:r>
              <a:rPr lang="en-US" sz="2400" dirty="0">
                <a:latin typeface="Calibri" panose="020F0502020204030204" pitchFamily="34" charset="0"/>
                <a:cs typeface="Calibri" panose="020F0502020204030204" pitchFamily="34" charset="0"/>
              </a:rPr>
              <a:t>Allmendinger, R. W., Cardozo, N. C., and Fisher, D., 2013, Structural Geology Algorithms: Vectors &amp; Tensors: Cambridge, England, Cambridge University Press, 289 pp.  </a:t>
            </a:r>
          </a:p>
          <a:p>
            <a:pPr marL="234950" indent="-234950">
              <a:buSzPct val="100000"/>
              <a:buFont typeface="Arial"/>
              <a:buChar char="•"/>
            </a:pPr>
            <a:r>
              <a:rPr lang="en-US" sz="2400" dirty="0">
                <a:latin typeface="Calibri" panose="020F0502020204030204" pitchFamily="34" charset="0"/>
                <a:cs typeface="Calibri" panose="020F0502020204030204" pitchFamily="34" charset="0"/>
              </a:rPr>
              <a:t>Cardozo, N., and Allmendinger, R. W., 2013, Spherical projections with </a:t>
            </a:r>
            <a:r>
              <a:rPr lang="en-US" sz="2400" dirty="0" err="1">
                <a:latin typeface="Calibri" panose="020F0502020204030204" pitchFamily="34" charset="0"/>
                <a:cs typeface="Calibri" panose="020F0502020204030204" pitchFamily="34" charset="0"/>
              </a:rPr>
              <a:t>OSXStereonet</a:t>
            </a:r>
            <a:r>
              <a:rPr lang="en-US" sz="2400" dirty="0">
                <a:latin typeface="Calibri" panose="020F0502020204030204" pitchFamily="34" charset="0"/>
                <a:cs typeface="Calibri" panose="020F0502020204030204" pitchFamily="34" charset="0"/>
              </a:rPr>
              <a:t>: Computers &amp; Geosciences, v. 51, no. 0, p. 193 - 205, </a:t>
            </a:r>
            <a:r>
              <a:rPr lang="en-US" sz="2400" dirty="0" err="1">
                <a:latin typeface="Calibri" panose="020F0502020204030204" pitchFamily="34" charset="0"/>
                <a:cs typeface="Calibri" panose="020F0502020204030204" pitchFamily="34" charset="0"/>
              </a:rPr>
              <a:t>doi</a:t>
            </a:r>
            <a:r>
              <a:rPr lang="en-US" sz="2400" dirty="0">
                <a:latin typeface="Calibri" panose="020F0502020204030204" pitchFamily="34" charset="0"/>
                <a:cs typeface="Calibri" panose="020F0502020204030204" pitchFamily="34" charset="0"/>
              </a:rPr>
              <a:t>: 10.1016/j.cageo.2012.07.021</a:t>
            </a:r>
            <a:endParaRPr sz="2400" dirty="0">
              <a:latin typeface="Calibri" panose="020F0502020204030204" pitchFamily="34" charset="0"/>
              <a:cs typeface="Calibri" panose="020F0502020204030204" pitchFamily="34" charset="0"/>
            </a:endParaRPr>
          </a:p>
          <a:p>
            <a:pPr marL="234950" indent="-234950">
              <a:buSzPct val="100000"/>
              <a:buFont typeface="Arial"/>
              <a:buChar char="•"/>
            </a:pPr>
            <a:r>
              <a:rPr lang="en-US" sz="2400" dirty="0">
                <a:latin typeface="Calibri" panose="020F0502020204030204" pitchFamily="34" charset="0"/>
                <a:cs typeface="Calibri" panose="020F0502020204030204" pitchFamily="34" charset="0"/>
              </a:rPr>
              <a:t>Mana, S., Furman, T., </a:t>
            </a:r>
            <a:r>
              <a:rPr lang="en-US" sz="2400" dirty="0" err="1">
                <a:latin typeface="Calibri" panose="020F0502020204030204" pitchFamily="34" charset="0"/>
                <a:cs typeface="Calibri" panose="020F0502020204030204" pitchFamily="34" charset="0"/>
              </a:rPr>
              <a:t>Turrin</a:t>
            </a:r>
            <a:r>
              <a:rPr lang="en-US" sz="2400" dirty="0">
                <a:latin typeface="Calibri" panose="020F0502020204030204" pitchFamily="34" charset="0"/>
                <a:cs typeface="Calibri" panose="020F0502020204030204" pitchFamily="34" charset="0"/>
              </a:rPr>
              <a:t>, B.D., </a:t>
            </a:r>
            <a:r>
              <a:rPr lang="en-US" sz="2400" dirty="0" err="1">
                <a:latin typeface="Calibri" panose="020F0502020204030204" pitchFamily="34" charset="0"/>
                <a:cs typeface="Calibri" panose="020F0502020204030204" pitchFamily="34" charset="0"/>
              </a:rPr>
              <a:t>Feigenson</a:t>
            </a:r>
            <a:r>
              <a:rPr lang="en-US" sz="2400" dirty="0">
                <a:latin typeface="Calibri" panose="020F0502020204030204" pitchFamily="34" charset="0"/>
                <a:cs typeface="Calibri" panose="020F0502020204030204" pitchFamily="34" charset="0"/>
              </a:rPr>
              <a:t>, M.D. and Swisher III, C.C., 2015. Magmatic activity across the East African north Tanzanian divergence zone. Journal of the Geological Society, 172(3), pp.368-389</a:t>
            </a:r>
          </a:p>
          <a:p>
            <a:pPr marL="234950" indent="-234950">
              <a:buSzPct val="100000"/>
              <a:buFont typeface="Arial"/>
              <a:buChar char="•"/>
            </a:pPr>
            <a:r>
              <a:rPr lang="en-US" sz="2400" dirty="0" err="1">
                <a:latin typeface="Calibri" panose="020F0502020204030204" pitchFamily="34" charset="0"/>
                <a:cs typeface="Calibri" panose="020F0502020204030204" pitchFamily="34" charset="0"/>
              </a:rPr>
              <a:t>Muirhead</a:t>
            </a:r>
            <a:r>
              <a:rPr lang="en-US" sz="2400" dirty="0">
                <a:latin typeface="Calibri" panose="020F0502020204030204" pitchFamily="34" charset="0"/>
                <a:cs typeface="Calibri" panose="020F0502020204030204" pitchFamily="34" charset="0"/>
              </a:rPr>
              <a:t>, J.D., </a:t>
            </a:r>
            <a:r>
              <a:rPr lang="en-US" sz="2400" dirty="0" err="1">
                <a:latin typeface="Calibri" panose="020F0502020204030204" pitchFamily="34" charset="0"/>
                <a:cs typeface="Calibri" panose="020F0502020204030204" pitchFamily="34" charset="0"/>
              </a:rPr>
              <a:t>Kattenhorn</a:t>
            </a:r>
            <a:r>
              <a:rPr lang="en-US" sz="2400" dirty="0">
                <a:latin typeface="Calibri" panose="020F0502020204030204" pitchFamily="34" charset="0"/>
                <a:cs typeface="Calibri" panose="020F0502020204030204" pitchFamily="34" charset="0"/>
              </a:rPr>
              <a:t>, S.A. and Le </a:t>
            </a:r>
            <a:r>
              <a:rPr lang="en-US" sz="2400" dirty="0" err="1">
                <a:latin typeface="Calibri" panose="020F0502020204030204" pitchFamily="34" charset="0"/>
                <a:cs typeface="Calibri" panose="020F0502020204030204" pitchFamily="34" charset="0"/>
              </a:rPr>
              <a:t>Corvec</a:t>
            </a:r>
            <a:r>
              <a:rPr lang="en-US" sz="2400" dirty="0">
                <a:latin typeface="Calibri" panose="020F0502020204030204" pitchFamily="34" charset="0"/>
                <a:cs typeface="Calibri" panose="020F0502020204030204" pitchFamily="34" charset="0"/>
              </a:rPr>
              <a:t>, N., 2015. Varying styles of magmatic strain accommodation across the East African Rift. Geochemistry, Geophysics, Geosystems, 16(8), pp.2775-2795.</a:t>
            </a:r>
            <a:endParaRPr sz="2400" dirty="0">
              <a:latin typeface="Calibri" panose="020F0502020204030204" pitchFamily="34" charset="0"/>
              <a:cs typeface="Calibri" panose="020F0502020204030204" pitchFamily="34" charset="0"/>
            </a:endParaRPr>
          </a:p>
          <a:p>
            <a:pPr marL="234950" indent="-234950">
              <a:buSzPct val="100000"/>
              <a:buFont typeface="Arial"/>
              <a:buChar char="•"/>
            </a:pPr>
            <a:r>
              <a:rPr lang="en-US" sz="2400" dirty="0">
                <a:latin typeface="Calibri" panose="020F0502020204030204" pitchFamily="34" charset="0"/>
                <a:cs typeface="Calibri" panose="020F0502020204030204" pitchFamily="34" charset="0"/>
              </a:rPr>
              <a:t>Paulsen, T.S. and Wilson, T.J., 2010. New criteria for systematic mapping and reliability assessment of monogenetic volcanic vent alignments and elongate volcanic vents for crustal stress analyses. Tectonophysics, 482(1-4), pp.16-28.</a:t>
            </a:r>
            <a:endParaRPr sz="2400" dirty="0">
              <a:latin typeface="Calibri" panose="020F0502020204030204" pitchFamily="34" charset="0"/>
              <a:cs typeface="Calibri" panose="020F0502020204030204" pitchFamily="34" charset="0"/>
            </a:endParaRPr>
          </a:p>
        </p:txBody>
      </p:sp>
      <p:sp>
        <p:nvSpPr>
          <p:cNvPr id="124" name="Google Shape;124;p1"/>
          <p:cNvSpPr/>
          <p:nvPr/>
        </p:nvSpPr>
        <p:spPr>
          <a:xfrm>
            <a:off x="35498975" y="26322854"/>
            <a:ext cx="13258800" cy="6240061"/>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38" name="Google Shape;138;p1"/>
          <p:cNvSpPr/>
          <p:nvPr/>
        </p:nvSpPr>
        <p:spPr>
          <a:xfrm>
            <a:off x="332813" y="21796028"/>
            <a:ext cx="13258800" cy="7352194"/>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39" name="Google Shape;139;p1"/>
          <p:cNvSpPr txBox="1"/>
          <p:nvPr/>
        </p:nvSpPr>
        <p:spPr>
          <a:xfrm>
            <a:off x="376796" y="21647464"/>
            <a:ext cx="13147745" cy="7586651"/>
          </a:xfrm>
          <a:prstGeom prst="rect">
            <a:avLst/>
          </a:prstGeom>
          <a:noFill/>
          <a:ln>
            <a:noFill/>
          </a:ln>
        </p:spPr>
        <p:txBody>
          <a:bodyPr spcFirstLastPara="1" wrap="square" lIns="457200" tIns="45700" rIns="457200" bIns="274299" anchor="t" anchorCtr="0">
            <a:spAutoFit/>
          </a:bodyPr>
          <a:lstStyle/>
          <a:p>
            <a:pPr algn="ctr">
              <a:spcBef>
                <a:spcPts val="1800"/>
              </a:spcBef>
            </a:pPr>
            <a:r>
              <a:rPr lang="en-US" sz="5000" b="1" dirty="0">
                <a:solidFill>
                  <a:schemeClr val="dk1"/>
                </a:solidFill>
                <a:latin typeface="Calibri"/>
                <a:ea typeface="Calibri"/>
                <a:cs typeface="Calibri"/>
                <a:sym typeface="Calibri"/>
              </a:rPr>
              <a:t>METHODS</a:t>
            </a:r>
            <a:endParaRPr sz="5000" dirty="0"/>
          </a:p>
          <a:p>
            <a:pPr marL="293688" indent="-293688">
              <a:spcBef>
                <a:spcPts val="1800"/>
              </a:spcBef>
              <a:buSzPct val="100000"/>
              <a:buFont typeface="Arial"/>
              <a:buChar char="•"/>
            </a:pPr>
            <a:r>
              <a:rPr lang="en-US" sz="2800" dirty="0">
                <a:solidFill>
                  <a:schemeClr val="dk1"/>
                </a:solidFill>
                <a:latin typeface="Calibri"/>
                <a:ea typeface="Calibri"/>
                <a:cs typeface="Calibri"/>
                <a:sym typeface="Calibri"/>
              </a:rPr>
              <a:t>The northern slope of Mt. Marsabit was divided into three sections to aid in mapping and to prevent missing features.</a:t>
            </a:r>
            <a:endParaRPr dirty="0"/>
          </a:p>
          <a:p>
            <a:pPr marL="293688" indent="-293688">
              <a:buSzPct val="100000"/>
              <a:buFont typeface="Arial"/>
              <a:buChar char="•"/>
            </a:pPr>
            <a:r>
              <a:rPr lang="en-US" sz="2800" dirty="0">
                <a:solidFill>
                  <a:schemeClr val="dk1"/>
                </a:solidFill>
                <a:latin typeface="Calibri"/>
                <a:ea typeface="Calibri"/>
                <a:cs typeface="Calibri"/>
                <a:sym typeface="Calibri"/>
              </a:rPr>
              <a:t>Features were mapped using Google Earth Pro satellite imagery (Version 7.32). Oblique view, map view, and elevation profiles were utilized.</a:t>
            </a:r>
            <a:endParaRPr dirty="0"/>
          </a:p>
          <a:p>
            <a:pPr marL="293688" indent="-293688">
              <a:buSzPct val="100000"/>
              <a:buFont typeface="Arial"/>
              <a:buChar char="•"/>
            </a:pPr>
            <a:r>
              <a:rPr lang="en-US" sz="2800" dirty="0">
                <a:solidFill>
                  <a:schemeClr val="dk1"/>
                </a:solidFill>
                <a:latin typeface="Calibri"/>
                <a:ea typeface="Calibri"/>
                <a:cs typeface="Calibri"/>
                <a:sym typeface="Calibri"/>
              </a:rPr>
              <a:t>Each feature was assessed for reliability and assigned a confidence score ranging from 1 (high confidence) to 3 (low confidence). Confidence rating were decided by several factors such as proximity to other features, erosion levels, and completeness of crater rims (Figure 3). </a:t>
            </a:r>
            <a:endParaRPr dirty="0"/>
          </a:p>
          <a:p>
            <a:pPr marL="293688" indent="-293688">
              <a:buSzPct val="100000"/>
              <a:buFont typeface="Arial"/>
              <a:buChar char="•"/>
            </a:pPr>
            <a:r>
              <a:rPr lang="en-US" sz="2800" dirty="0">
                <a:solidFill>
                  <a:schemeClr val="dk1"/>
                </a:solidFill>
                <a:latin typeface="Calibri"/>
                <a:ea typeface="Calibri"/>
                <a:cs typeface="Calibri"/>
                <a:sym typeface="Calibri"/>
              </a:rPr>
              <a:t>Features with a confidence score greater than 2 and a long axis/short axis ratio of 1.2 or greater were considered likely to mark a subsurface feeder dike, and therefore candidates for analysis.</a:t>
            </a:r>
            <a:endParaRPr dirty="0"/>
          </a:p>
          <a:p>
            <a:pPr marL="293688" indent="-293688">
              <a:buSzPct val="100000"/>
              <a:buFont typeface="Arial"/>
              <a:buChar char="•"/>
            </a:pPr>
            <a:r>
              <a:rPr lang="en-US" sz="2800" dirty="0">
                <a:solidFill>
                  <a:schemeClr val="dk1"/>
                </a:solidFill>
                <a:latin typeface="Calibri"/>
                <a:ea typeface="Calibri"/>
                <a:cs typeface="Calibri"/>
                <a:sym typeface="Calibri"/>
              </a:rPr>
              <a:t>The orientation of the elongation of feature ellipses and the orientation of linear arrays were calculated using ArcMap (Version 10.7.1) (Figure 4).</a:t>
            </a:r>
            <a:endParaRPr dirty="0"/>
          </a:p>
          <a:p>
            <a:pPr marL="293688" indent="-293688">
              <a:buSzPct val="100000"/>
              <a:buFont typeface="Arial"/>
              <a:buChar char="•"/>
            </a:pPr>
            <a:r>
              <a:rPr lang="en-US" sz="2800" dirty="0">
                <a:solidFill>
                  <a:schemeClr val="dk1"/>
                </a:solidFill>
                <a:latin typeface="Calibri"/>
                <a:ea typeface="Calibri"/>
                <a:cs typeface="Calibri"/>
                <a:sym typeface="Calibri"/>
              </a:rPr>
              <a:t>Rose diagrams were created using </a:t>
            </a:r>
            <a:r>
              <a:rPr lang="en-US" sz="2800" dirty="0" err="1">
                <a:solidFill>
                  <a:schemeClr val="dk1"/>
                </a:solidFill>
                <a:latin typeface="Calibri"/>
                <a:ea typeface="Calibri"/>
                <a:cs typeface="Calibri"/>
                <a:sym typeface="Calibri"/>
              </a:rPr>
              <a:t>Stereonet</a:t>
            </a:r>
            <a:r>
              <a:rPr lang="en-US" sz="2800" dirty="0">
                <a:solidFill>
                  <a:schemeClr val="dk1"/>
                </a:solidFill>
                <a:latin typeface="Calibri"/>
                <a:ea typeface="Calibri"/>
                <a:cs typeface="Calibri"/>
                <a:sym typeface="Calibri"/>
              </a:rPr>
              <a:t> 9.5 (Figure 2).</a:t>
            </a:r>
            <a:endParaRPr dirty="0"/>
          </a:p>
        </p:txBody>
      </p:sp>
      <p:sp>
        <p:nvSpPr>
          <p:cNvPr id="158" name="Google Shape;158;p1"/>
          <p:cNvSpPr/>
          <p:nvPr/>
        </p:nvSpPr>
        <p:spPr>
          <a:xfrm>
            <a:off x="13963985" y="4218739"/>
            <a:ext cx="21031200" cy="2701772"/>
          </a:xfrm>
          <a:prstGeom prst="rect">
            <a:avLst/>
          </a:prstGeom>
          <a:solidFill>
            <a:schemeClr val="lt1"/>
          </a:solidFill>
          <a:ln w="952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83" name="Google Shape;125;p1">
            <a:extLst>
              <a:ext uri="{FF2B5EF4-FFF2-40B4-BE49-F238E27FC236}">
                <a16:creationId xmlns:a16="http://schemas.microsoft.com/office/drawing/2014/main" id="{ADB7C3AE-09DA-49D1-B74D-C0709BAB13F6}"/>
              </a:ext>
            </a:extLst>
          </p:cNvPr>
          <p:cNvSpPr/>
          <p:nvPr/>
        </p:nvSpPr>
        <p:spPr>
          <a:xfrm>
            <a:off x="13963985" y="7167258"/>
            <a:ext cx="21031200" cy="21980964"/>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pic>
        <p:nvPicPr>
          <p:cNvPr id="18" name="Picture 17">
            <a:extLst>
              <a:ext uri="{FF2B5EF4-FFF2-40B4-BE49-F238E27FC236}">
                <a16:creationId xmlns:a16="http://schemas.microsoft.com/office/drawing/2014/main" id="{CA1032AD-9FB5-4217-9685-9CF44D4E330A}"/>
              </a:ext>
            </a:extLst>
          </p:cNvPr>
          <p:cNvPicPr>
            <a:picLocks noChangeAspect="1"/>
          </p:cNvPicPr>
          <p:nvPr/>
        </p:nvPicPr>
        <p:blipFill rotWithShape="1">
          <a:blip r:embed="rId6"/>
          <a:srcRect l="16597" t="8460" r="35640" b="12309"/>
          <a:stretch/>
        </p:blipFill>
        <p:spPr>
          <a:xfrm>
            <a:off x="14421185" y="8298718"/>
            <a:ext cx="20116800" cy="20064028"/>
          </a:xfrm>
          <a:prstGeom prst="rect">
            <a:avLst/>
          </a:prstGeom>
          <a:ln>
            <a:solidFill>
              <a:schemeClr val="tx1"/>
            </a:solidFill>
          </a:ln>
        </p:spPr>
      </p:pic>
      <p:sp>
        <p:nvSpPr>
          <p:cNvPr id="90" name="Google Shape;90;p1"/>
          <p:cNvSpPr/>
          <p:nvPr/>
        </p:nvSpPr>
        <p:spPr>
          <a:xfrm>
            <a:off x="14785662" y="21038452"/>
            <a:ext cx="3689721" cy="7168000"/>
          </a:xfrm>
          <a:prstGeom prst="rect">
            <a:avLst/>
          </a:prstGeom>
          <a:solidFill>
            <a:schemeClr val="lt1"/>
          </a:solidFill>
          <a:ln w="25400"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graphicFrame>
        <p:nvGraphicFramePr>
          <p:cNvPr id="91" name="Google Shape;91;p1"/>
          <p:cNvGraphicFramePr/>
          <p:nvPr>
            <p:extLst>
              <p:ext uri="{D42A27DB-BD31-4B8C-83A1-F6EECF244321}">
                <p14:modId xmlns:p14="http://schemas.microsoft.com/office/powerpoint/2010/main" val="1159538566"/>
              </p:ext>
            </p:extLst>
          </p:nvPr>
        </p:nvGraphicFramePr>
        <p:xfrm>
          <a:off x="14988233" y="21551161"/>
          <a:ext cx="3276600" cy="3276600"/>
        </p:xfrm>
        <a:graphic>
          <a:graphicData uri="http://schemas.openxmlformats.org/presentationml/2006/ole">
            <mc:AlternateContent xmlns:mc="http://schemas.openxmlformats.org/markup-compatibility/2006">
              <mc:Choice xmlns:v="urn:schemas-microsoft-com:vml" Requires="v">
                <p:oleObj spid="_x0000_s1606" r:id="rId7" imgW="3276600" imgH="3276600" progId="AcroExch.Document.DC">
                  <p:embed/>
                </p:oleObj>
              </mc:Choice>
              <mc:Fallback>
                <p:oleObj r:id="rId7" imgW="3276600" imgH="3276600" progId="AcroExch.Document.DC">
                  <p:embed/>
                  <p:pic>
                    <p:nvPicPr>
                      <p:cNvPr id="91" name="Google Shape;91;p1"/>
                      <p:cNvPicPr preferRelativeResize="0"/>
                      <p:nvPr/>
                    </p:nvPicPr>
                    <p:blipFill rotWithShape="1">
                      <a:blip r:embed="rId8">
                        <a:alphaModFix/>
                      </a:blip>
                      <a:srcRect/>
                      <a:stretch/>
                    </p:blipFill>
                    <p:spPr>
                      <a:xfrm>
                        <a:off x="14988233" y="21551161"/>
                        <a:ext cx="3276600" cy="3276600"/>
                      </a:xfrm>
                      <a:prstGeom prst="rect">
                        <a:avLst/>
                      </a:prstGeom>
                      <a:noFill/>
                      <a:ln>
                        <a:noFill/>
                      </a:ln>
                    </p:spPr>
                  </p:pic>
                </p:oleObj>
              </mc:Fallback>
            </mc:AlternateContent>
          </a:graphicData>
        </a:graphic>
      </p:graphicFrame>
      <p:graphicFrame>
        <p:nvGraphicFramePr>
          <p:cNvPr id="92" name="Google Shape;92;p1"/>
          <p:cNvGraphicFramePr/>
          <p:nvPr/>
        </p:nvGraphicFramePr>
        <p:xfrm>
          <a:off x="14988233" y="24878807"/>
          <a:ext cx="3276600" cy="3276600"/>
        </p:xfrm>
        <a:graphic>
          <a:graphicData uri="http://schemas.openxmlformats.org/presentationml/2006/ole">
            <mc:AlternateContent xmlns:mc="http://schemas.openxmlformats.org/markup-compatibility/2006">
              <mc:Choice xmlns:v="urn:schemas-microsoft-com:vml" Requires="v">
                <p:oleObj spid="_x0000_s1607" r:id="rId9" imgW="3276600" imgH="3276600" progId="AcroExch.Document.DC">
                  <p:embed/>
                </p:oleObj>
              </mc:Choice>
              <mc:Fallback>
                <p:oleObj r:id="rId9" imgW="3276600" imgH="3276600" progId="AcroExch.Document.DC">
                  <p:embed/>
                  <p:pic>
                    <p:nvPicPr>
                      <p:cNvPr id="92" name="Google Shape;92;p1"/>
                      <p:cNvPicPr preferRelativeResize="0"/>
                      <p:nvPr/>
                    </p:nvPicPr>
                    <p:blipFill rotWithShape="1">
                      <a:blip r:embed="rId10">
                        <a:alphaModFix/>
                      </a:blip>
                      <a:srcRect/>
                      <a:stretch/>
                    </p:blipFill>
                    <p:spPr>
                      <a:xfrm>
                        <a:off x="14988233" y="24878807"/>
                        <a:ext cx="3276600" cy="3276600"/>
                      </a:xfrm>
                      <a:prstGeom prst="rect">
                        <a:avLst/>
                      </a:prstGeom>
                      <a:noFill/>
                      <a:ln>
                        <a:noFill/>
                      </a:ln>
                    </p:spPr>
                  </p:pic>
                </p:oleObj>
              </mc:Fallback>
            </mc:AlternateContent>
          </a:graphicData>
        </a:graphic>
      </p:graphicFrame>
      <p:sp>
        <p:nvSpPr>
          <p:cNvPr id="93" name="Google Shape;93;p1"/>
          <p:cNvSpPr txBox="1"/>
          <p:nvPr/>
        </p:nvSpPr>
        <p:spPr>
          <a:xfrm>
            <a:off x="16049211" y="21038452"/>
            <a:ext cx="1277352" cy="523180"/>
          </a:xfrm>
          <a:prstGeom prst="rect">
            <a:avLst/>
          </a:prstGeom>
          <a:noFill/>
          <a:ln>
            <a:noFill/>
          </a:ln>
        </p:spPr>
        <p:txBody>
          <a:bodyPr spcFirstLastPara="1" wrap="square" lIns="91425" tIns="45700" rIns="91425" bIns="45700" anchor="t" anchorCtr="0">
            <a:spAutoFit/>
          </a:bodyPr>
          <a:lstStyle/>
          <a:p>
            <a:r>
              <a:rPr lang="en-US" sz="2800" dirty="0">
                <a:latin typeface="Calibri" panose="020F0502020204030204" pitchFamily="34" charset="0"/>
                <a:cs typeface="Calibri" panose="020F0502020204030204" pitchFamily="34" charset="0"/>
              </a:rPr>
              <a:t>Area  1</a:t>
            </a:r>
            <a:endParaRPr sz="2800" dirty="0">
              <a:latin typeface="Calibri" panose="020F0502020204030204" pitchFamily="34" charset="0"/>
              <a:cs typeface="Calibri" panose="020F0502020204030204" pitchFamily="34" charset="0"/>
            </a:endParaRPr>
          </a:p>
        </p:txBody>
      </p:sp>
      <p:sp>
        <p:nvSpPr>
          <p:cNvPr id="95" name="Google Shape;95;p1"/>
          <p:cNvSpPr/>
          <p:nvPr/>
        </p:nvSpPr>
        <p:spPr>
          <a:xfrm>
            <a:off x="19891455" y="21038452"/>
            <a:ext cx="3689721" cy="7168000"/>
          </a:xfrm>
          <a:prstGeom prst="rect">
            <a:avLst/>
          </a:prstGeom>
          <a:solidFill>
            <a:schemeClr val="lt1"/>
          </a:solidFill>
          <a:ln w="25400"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graphicFrame>
        <p:nvGraphicFramePr>
          <p:cNvPr id="96" name="Google Shape;96;p1"/>
          <p:cNvGraphicFramePr/>
          <p:nvPr/>
        </p:nvGraphicFramePr>
        <p:xfrm>
          <a:off x="20168200" y="24902466"/>
          <a:ext cx="3276600" cy="3276600"/>
        </p:xfrm>
        <a:graphic>
          <a:graphicData uri="http://schemas.openxmlformats.org/presentationml/2006/ole">
            <mc:AlternateContent xmlns:mc="http://schemas.openxmlformats.org/markup-compatibility/2006">
              <mc:Choice xmlns:v="urn:schemas-microsoft-com:vml" Requires="v">
                <p:oleObj spid="_x0000_s1608" r:id="rId11" imgW="3276600" imgH="3276600" progId="AcroExch.Document.DC">
                  <p:embed/>
                </p:oleObj>
              </mc:Choice>
              <mc:Fallback>
                <p:oleObj r:id="rId11" imgW="3276600" imgH="3276600" progId="AcroExch.Document.DC">
                  <p:embed/>
                  <p:pic>
                    <p:nvPicPr>
                      <p:cNvPr id="96" name="Google Shape;96;p1"/>
                      <p:cNvPicPr preferRelativeResize="0"/>
                      <p:nvPr/>
                    </p:nvPicPr>
                    <p:blipFill rotWithShape="1">
                      <a:blip r:embed="rId12">
                        <a:alphaModFix/>
                      </a:blip>
                      <a:srcRect/>
                      <a:stretch/>
                    </p:blipFill>
                    <p:spPr>
                      <a:xfrm>
                        <a:off x="20168200" y="24902466"/>
                        <a:ext cx="3276600" cy="3276600"/>
                      </a:xfrm>
                      <a:prstGeom prst="rect">
                        <a:avLst/>
                      </a:prstGeom>
                      <a:noFill/>
                      <a:ln>
                        <a:noFill/>
                      </a:ln>
                    </p:spPr>
                  </p:pic>
                </p:oleObj>
              </mc:Fallback>
            </mc:AlternateContent>
          </a:graphicData>
        </a:graphic>
      </p:graphicFrame>
      <p:graphicFrame>
        <p:nvGraphicFramePr>
          <p:cNvPr id="97" name="Google Shape;97;p1"/>
          <p:cNvGraphicFramePr/>
          <p:nvPr/>
        </p:nvGraphicFramePr>
        <p:xfrm>
          <a:off x="20168127" y="21625866"/>
          <a:ext cx="3276600" cy="3276600"/>
        </p:xfrm>
        <a:graphic>
          <a:graphicData uri="http://schemas.openxmlformats.org/presentationml/2006/ole">
            <mc:AlternateContent xmlns:mc="http://schemas.openxmlformats.org/markup-compatibility/2006">
              <mc:Choice xmlns:v="urn:schemas-microsoft-com:vml" Requires="v">
                <p:oleObj spid="_x0000_s1609" r:id="rId13" imgW="3276600" imgH="3276600" progId="AcroExch.Document.DC">
                  <p:embed/>
                </p:oleObj>
              </mc:Choice>
              <mc:Fallback>
                <p:oleObj r:id="rId13" imgW="3276600" imgH="3276600" progId="AcroExch.Document.DC">
                  <p:embed/>
                  <p:pic>
                    <p:nvPicPr>
                      <p:cNvPr id="97" name="Google Shape;97;p1"/>
                      <p:cNvPicPr preferRelativeResize="0"/>
                      <p:nvPr/>
                    </p:nvPicPr>
                    <p:blipFill rotWithShape="1">
                      <a:blip r:embed="rId14">
                        <a:alphaModFix/>
                      </a:blip>
                      <a:srcRect/>
                      <a:stretch/>
                    </p:blipFill>
                    <p:spPr>
                      <a:xfrm>
                        <a:off x="20168127" y="21625866"/>
                        <a:ext cx="3276600" cy="3276600"/>
                      </a:xfrm>
                      <a:prstGeom prst="rect">
                        <a:avLst/>
                      </a:prstGeom>
                      <a:noFill/>
                      <a:ln>
                        <a:noFill/>
                      </a:ln>
                    </p:spPr>
                  </p:pic>
                </p:oleObj>
              </mc:Fallback>
            </mc:AlternateContent>
          </a:graphicData>
        </a:graphic>
      </p:graphicFrame>
      <p:sp>
        <p:nvSpPr>
          <p:cNvPr id="98" name="Google Shape;98;p1"/>
          <p:cNvSpPr txBox="1"/>
          <p:nvPr/>
        </p:nvSpPr>
        <p:spPr>
          <a:xfrm>
            <a:off x="21335122" y="21038452"/>
            <a:ext cx="1208314" cy="523180"/>
          </a:xfrm>
          <a:prstGeom prst="rect">
            <a:avLst/>
          </a:prstGeom>
          <a:noFill/>
          <a:ln>
            <a:noFill/>
          </a:ln>
        </p:spPr>
        <p:txBody>
          <a:bodyPr spcFirstLastPara="1" wrap="square" lIns="91425" tIns="45700" rIns="91425" bIns="45700" anchor="t" anchorCtr="0">
            <a:spAutoFit/>
          </a:bodyPr>
          <a:lstStyle/>
          <a:p>
            <a:r>
              <a:rPr lang="en-US" sz="2800" dirty="0">
                <a:latin typeface="Calibri" panose="020F0502020204030204" pitchFamily="34" charset="0"/>
                <a:cs typeface="Calibri" panose="020F0502020204030204" pitchFamily="34" charset="0"/>
              </a:rPr>
              <a:t>Area 2</a:t>
            </a:r>
            <a:endParaRPr sz="2800" dirty="0">
              <a:latin typeface="Calibri" panose="020F0502020204030204" pitchFamily="34" charset="0"/>
              <a:cs typeface="Calibri" panose="020F0502020204030204" pitchFamily="34" charset="0"/>
            </a:endParaRPr>
          </a:p>
        </p:txBody>
      </p:sp>
      <p:sp>
        <p:nvSpPr>
          <p:cNvPr id="100" name="Google Shape;100;p1"/>
          <p:cNvSpPr/>
          <p:nvPr/>
        </p:nvSpPr>
        <p:spPr>
          <a:xfrm>
            <a:off x="25115191" y="21038452"/>
            <a:ext cx="3689721" cy="7168000"/>
          </a:xfrm>
          <a:prstGeom prst="rect">
            <a:avLst/>
          </a:prstGeom>
          <a:solidFill>
            <a:schemeClr val="lt1"/>
          </a:solidFill>
          <a:ln w="25400"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01" name="Google Shape;101;p1"/>
          <p:cNvSpPr txBox="1"/>
          <p:nvPr/>
        </p:nvSpPr>
        <p:spPr>
          <a:xfrm>
            <a:off x="26462265" y="21038452"/>
            <a:ext cx="1208314" cy="523180"/>
          </a:xfrm>
          <a:prstGeom prst="rect">
            <a:avLst/>
          </a:prstGeom>
          <a:noFill/>
          <a:ln>
            <a:noFill/>
          </a:ln>
        </p:spPr>
        <p:txBody>
          <a:bodyPr spcFirstLastPara="1" wrap="square" lIns="91425" tIns="45700" rIns="91425" bIns="45700" anchor="t" anchorCtr="0">
            <a:spAutoFit/>
          </a:bodyPr>
          <a:lstStyle/>
          <a:p>
            <a:r>
              <a:rPr lang="en-US" sz="2800" dirty="0">
                <a:latin typeface="Calibri" panose="020F0502020204030204" pitchFamily="34" charset="0"/>
                <a:cs typeface="Calibri" panose="020F0502020204030204" pitchFamily="34" charset="0"/>
              </a:rPr>
              <a:t>Area 3</a:t>
            </a:r>
            <a:endParaRPr sz="2800" dirty="0">
              <a:latin typeface="Calibri" panose="020F0502020204030204" pitchFamily="34" charset="0"/>
              <a:cs typeface="Calibri" panose="020F0502020204030204" pitchFamily="34" charset="0"/>
            </a:endParaRPr>
          </a:p>
        </p:txBody>
      </p:sp>
      <p:graphicFrame>
        <p:nvGraphicFramePr>
          <p:cNvPr id="102" name="Google Shape;102;p1"/>
          <p:cNvGraphicFramePr/>
          <p:nvPr/>
        </p:nvGraphicFramePr>
        <p:xfrm>
          <a:off x="25377093" y="24890291"/>
          <a:ext cx="3276600" cy="3276600"/>
        </p:xfrm>
        <a:graphic>
          <a:graphicData uri="http://schemas.openxmlformats.org/presentationml/2006/ole">
            <mc:AlternateContent xmlns:mc="http://schemas.openxmlformats.org/markup-compatibility/2006">
              <mc:Choice xmlns:v="urn:schemas-microsoft-com:vml" Requires="v">
                <p:oleObj spid="_x0000_s1610" r:id="rId15" imgW="3276600" imgH="3276600" progId="AcroExch.Document.DC">
                  <p:embed/>
                </p:oleObj>
              </mc:Choice>
              <mc:Fallback>
                <p:oleObj r:id="rId15" imgW="3276600" imgH="3276600" progId="AcroExch.Document.DC">
                  <p:embed/>
                  <p:pic>
                    <p:nvPicPr>
                      <p:cNvPr id="102" name="Google Shape;102;p1"/>
                      <p:cNvPicPr preferRelativeResize="0"/>
                      <p:nvPr/>
                    </p:nvPicPr>
                    <p:blipFill rotWithShape="1">
                      <a:blip r:embed="rId16">
                        <a:alphaModFix/>
                      </a:blip>
                      <a:srcRect/>
                      <a:stretch/>
                    </p:blipFill>
                    <p:spPr>
                      <a:xfrm>
                        <a:off x="25377093" y="24890291"/>
                        <a:ext cx="3276600" cy="3276600"/>
                      </a:xfrm>
                      <a:prstGeom prst="rect">
                        <a:avLst/>
                      </a:prstGeom>
                      <a:noFill/>
                      <a:ln>
                        <a:noFill/>
                      </a:ln>
                    </p:spPr>
                  </p:pic>
                </p:oleObj>
              </mc:Fallback>
            </mc:AlternateContent>
          </a:graphicData>
        </a:graphic>
      </p:graphicFrame>
      <p:graphicFrame>
        <p:nvGraphicFramePr>
          <p:cNvPr id="103" name="Google Shape;103;p1"/>
          <p:cNvGraphicFramePr/>
          <p:nvPr>
            <p:extLst>
              <p:ext uri="{D42A27DB-BD31-4B8C-83A1-F6EECF244321}">
                <p14:modId xmlns:p14="http://schemas.microsoft.com/office/powerpoint/2010/main" val="2312161306"/>
              </p:ext>
            </p:extLst>
          </p:nvPr>
        </p:nvGraphicFramePr>
        <p:xfrm>
          <a:off x="25377093" y="21608628"/>
          <a:ext cx="3276600" cy="3276600"/>
        </p:xfrm>
        <a:graphic>
          <a:graphicData uri="http://schemas.openxmlformats.org/presentationml/2006/ole">
            <mc:AlternateContent xmlns:mc="http://schemas.openxmlformats.org/markup-compatibility/2006">
              <mc:Choice xmlns:v="urn:schemas-microsoft-com:vml" Requires="v">
                <p:oleObj spid="_x0000_s1611" r:id="rId17" imgW="3276600" imgH="3276600" progId="AcroExch.Document.DC">
                  <p:embed/>
                </p:oleObj>
              </mc:Choice>
              <mc:Fallback>
                <p:oleObj r:id="rId17" imgW="3276600" imgH="3276600" progId="AcroExch.Document.DC">
                  <p:embed/>
                  <p:pic>
                    <p:nvPicPr>
                      <p:cNvPr id="103" name="Google Shape;103;p1"/>
                      <p:cNvPicPr preferRelativeResize="0"/>
                      <p:nvPr/>
                    </p:nvPicPr>
                    <p:blipFill rotWithShape="1">
                      <a:blip r:embed="rId18">
                        <a:alphaModFix/>
                      </a:blip>
                      <a:srcRect/>
                      <a:stretch/>
                    </p:blipFill>
                    <p:spPr>
                      <a:xfrm>
                        <a:off x="25377093" y="21608628"/>
                        <a:ext cx="3276600" cy="3276600"/>
                      </a:xfrm>
                      <a:prstGeom prst="rect">
                        <a:avLst/>
                      </a:prstGeom>
                      <a:noFill/>
                      <a:ln>
                        <a:noFill/>
                      </a:ln>
                    </p:spPr>
                  </p:pic>
                </p:oleObj>
              </mc:Fallback>
            </mc:AlternateContent>
          </a:graphicData>
        </a:graphic>
      </p:graphicFrame>
      <p:sp>
        <p:nvSpPr>
          <p:cNvPr id="104" name="Google Shape;104;p1"/>
          <p:cNvSpPr/>
          <p:nvPr/>
        </p:nvSpPr>
        <p:spPr>
          <a:xfrm>
            <a:off x="30338924" y="18384881"/>
            <a:ext cx="3689722" cy="1872617"/>
          </a:xfrm>
          <a:prstGeom prst="rect">
            <a:avLst/>
          </a:prstGeom>
          <a:solidFill>
            <a:schemeClr val="lt1"/>
          </a:solidFill>
          <a:ln w="25400"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06" name="Google Shape;106;p1"/>
          <p:cNvSpPr/>
          <p:nvPr/>
        </p:nvSpPr>
        <p:spPr>
          <a:xfrm>
            <a:off x="30338929" y="21038452"/>
            <a:ext cx="3689721" cy="7168000"/>
          </a:xfrm>
          <a:prstGeom prst="rect">
            <a:avLst/>
          </a:prstGeom>
          <a:solidFill>
            <a:schemeClr val="lt1"/>
          </a:solidFill>
          <a:ln w="25400"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07" name="Google Shape;107;p1"/>
          <p:cNvSpPr txBox="1"/>
          <p:nvPr/>
        </p:nvSpPr>
        <p:spPr>
          <a:xfrm>
            <a:off x="30854168" y="21038452"/>
            <a:ext cx="2435589" cy="523180"/>
          </a:xfrm>
          <a:prstGeom prst="rect">
            <a:avLst/>
          </a:prstGeom>
          <a:noFill/>
          <a:ln>
            <a:noFill/>
          </a:ln>
        </p:spPr>
        <p:txBody>
          <a:bodyPr spcFirstLastPara="1" wrap="square" lIns="91425" tIns="45700" rIns="91425" bIns="45700" anchor="t" anchorCtr="0">
            <a:spAutoFit/>
          </a:bodyPr>
          <a:lstStyle/>
          <a:p>
            <a:pPr algn="ctr"/>
            <a:r>
              <a:rPr lang="en-US" sz="2800" b="1" dirty="0">
                <a:latin typeface="Calibri" panose="020F0502020204030204" pitchFamily="34" charset="0"/>
                <a:cs typeface="Calibri" panose="020F0502020204030204" pitchFamily="34" charset="0"/>
              </a:rPr>
              <a:t>All Features</a:t>
            </a:r>
            <a:endParaRPr sz="2800" dirty="0">
              <a:latin typeface="Calibri" panose="020F0502020204030204" pitchFamily="34" charset="0"/>
              <a:cs typeface="Calibri" panose="020F0502020204030204" pitchFamily="34" charset="0"/>
            </a:endParaRPr>
          </a:p>
        </p:txBody>
      </p:sp>
      <p:graphicFrame>
        <p:nvGraphicFramePr>
          <p:cNvPr id="108" name="Google Shape;108;p1"/>
          <p:cNvGraphicFramePr/>
          <p:nvPr>
            <p:extLst>
              <p:ext uri="{D42A27DB-BD31-4B8C-83A1-F6EECF244321}">
                <p14:modId xmlns:p14="http://schemas.microsoft.com/office/powerpoint/2010/main" val="845206866"/>
              </p:ext>
            </p:extLst>
          </p:nvPr>
        </p:nvGraphicFramePr>
        <p:xfrm>
          <a:off x="30545483" y="21631613"/>
          <a:ext cx="3276600" cy="3276600"/>
        </p:xfrm>
        <a:graphic>
          <a:graphicData uri="http://schemas.openxmlformats.org/presentationml/2006/ole">
            <mc:AlternateContent xmlns:mc="http://schemas.openxmlformats.org/markup-compatibility/2006">
              <mc:Choice xmlns:v="urn:schemas-microsoft-com:vml" Requires="v">
                <p:oleObj spid="_x0000_s1612" r:id="rId19" imgW="3276600" imgH="3276600" progId="AcroExch.Document.DC">
                  <p:embed/>
                </p:oleObj>
              </mc:Choice>
              <mc:Fallback>
                <p:oleObj r:id="rId19" imgW="3276600" imgH="3276600" progId="AcroExch.Document.DC">
                  <p:embed/>
                  <p:pic>
                    <p:nvPicPr>
                      <p:cNvPr id="108" name="Google Shape;108;p1"/>
                      <p:cNvPicPr preferRelativeResize="0"/>
                      <p:nvPr/>
                    </p:nvPicPr>
                    <p:blipFill rotWithShape="1">
                      <a:blip r:embed="rId20">
                        <a:alphaModFix/>
                      </a:blip>
                      <a:srcRect/>
                      <a:stretch/>
                    </p:blipFill>
                    <p:spPr>
                      <a:xfrm>
                        <a:off x="30545483" y="21631613"/>
                        <a:ext cx="3276600" cy="3276600"/>
                      </a:xfrm>
                      <a:prstGeom prst="rect">
                        <a:avLst/>
                      </a:prstGeom>
                      <a:noFill/>
                      <a:ln>
                        <a:noFill/>
                      </a:ln>
                    </p:spPr>
                  </p:pic>
                </p:oleObj>
              </mc:Fallback>
            </mc:AlternateContent>
          </a:graphicData>
        </a:graphic>
      </p:graphicFrame>
      <p:graphicFrame>
        <p:nvGraphicFramePr>
          <p:cNvPr id="109" name="Google Shape;109;p1"/>
          <p:cNvGraphicFramePr/>
          <p:nvPr>
            <p:extLst>
              <p:ext uri="{D42A27DB-BD31-4B8C-83A1-F6EECF244321}">
                <p14:modId xmlns:p14="http://schemas.microsoft.com/office/powerpoint/2010/main" val="3365227030"/>
              </p:ext>
            </p:extLst>
          </p:nvPr>
        </p:nvGraphicFramePr>
        <p:xfrm>
          <a:off x="30545483" y="24883988"/>
          <a:ext cx="3276600" cy="3276600"/>
        </p:xfrm>
        <a:graphic>
          <a:graphicData uri="http://schemas.openxmlformats.org/presentationml/2006/ole">
            <mc:AlternateContent xmlns:mc="http://schemas.openxmlformats.org/markup-compatibility/2006">
              <mc:Choice xmlns:v="urn:schemas-microsoft-com:vml" Requires="v">
                <p:oleObj spid="_x0000_s1613" r:id="rId21" imgW="3276600" imgH="3276600" progId="AcroExch.Document.DC">
                  <p:embed/>
                </p:oleObj>
              </mc:Choice>
              <mc:Fallback>
                <p:oleObj r:id="rId21" imgW="3276600" imgH="3276600" progId="AcroExch.Document.DC">
                  <p:embed/>
                  <p:pic>
                    <p:nvPicPr>
                      <p:cNvPr id="109" name="Google Shape;109;p1"/>
                      <p:cNvPicPr preferRelativeResize="0"/>
                      <p:nvPr/>
                    </p:nvPicPr>
                    <p:blipFill rotWithShape="1">
                      <a:blip r:embed="rId22">
                        <a:alphaModFix/>
                      </a:blip>
                      <a:srcRect/>
                      <a:stretch/>
                    </p:blipFill>
                    <p:spPr>
                      <a:xfrm>
                        <a:off x="30545483" y="24883988"/>
                        <a:ext cx="3276600" cy="3276600"/>
                      </a:xfrm>
                      <a:prstGeom prst="rect">
                        <a:avLst/>
                      </a:prstGeom>
                      <a:noFill/>
                      <a:ln>
                        <a:noFill/>
                      </a:ln>
                    </p:spPr>
                  </p:pic>
                </p:oleObj>
              </mc:Fallback>
            </mc:AlternateContent>
          </a:graphicData>
        </a:graphic>
      </p:graphicFrame>
      <p:sp>
        <p:nvSpPr>
          <p:cNvPr id="116" name="Google Shape;116;p1"/>
          <p:cNvSpPr txBox="1"/>
          <p:nvPr/>
        </p:nvSpPr>
        <p:spPr>
          <a:xfrm>
            <a:off x="14895823" y="21570505"/>
            <a:ext cx="805029" cy="400069"/>
          </a:xfrm>
          <a:prstGeom prst="rect">
            <a:avLst/>
          </a:prstGeom>
          <a:solidFill>
            <a:schemeClr val="lt1"/>
          </a:solidFill>
          <a:ln>
            <a:noFill/>
          </a:ln>
        </p:spPr>
        <p:txBody>
          <a:bodyPr spcFirstLastPara="1" wrap="square" lIns="91425" tIns="45700" rIns="91425" bIns="45700" anchor="t" anchorCtr="0">
            <a:spAutoFit/>
          </a:bodyPr>
          <a:lstStyle/>
          <a:p>
            <a:r>
              <a:rPr lang="en-US" sz="2000" dirty="0"/>
              <a:t>N=40</a:t>
            </a:r>
            <a:endParaRPr dirty="0"/>
          </a:p>
        </p:txBody>
      </p:sp>
      <p:sp>
        <p:nvSpPr>
          <p:cNvPr id="117" name="Google Shape;117;p1"/>
          <p:cNvSpPr txBox="1"/>
          <p:nvPr/>
        </p:nvSpPr>
        <p:spPr>
          <a:xfrm>
            <a:off x="14895823" y="24912621"/>
            <a:ext cx="805029" cy="400069"/>
          </a:xfrm>
          <a:prstGeom prst="rect">
            <a:avLst/>
          </a:prstGeom>
          <a:solidFill>
            <a:schemeClr val="lt1"/>
          </a:solidFill>
          <a:ln>
            <a:noFill/>
          </a:ln>
        </p:spPr>
        <p:txBody>
          <a:bodyPr spcFirstLastPara="1" wrap="square" lIns="91425" tIns="45700" rIns="91425" bIns="45700" anchor="t" anchorCtr="0">
            <a:spAutoFit/>
          </a:bodyPr>
          <a:lstStyle/>
          <a:p>
            <a:r>
              <a:rPr lang="en-US" sz="2000" dirty="0"/>
              <a:t>N=40</a:t>
            </a:r>
            <a:endParaRPr dirty="0"/>
          </a:p>
        </p:txBody>
      </p:sp>
      <p:sp>
        <p:nvSpPr>
          <p:cNvPr id="118" name="Google Shape;118;p1"/>
          <p:cNvSpPr txBox="1"/>
          <p:nvPr/>
        </p:nvSpPr>
        <p:spPr>
          <a:xfrm>
            <a:off x="20051355" y="21551165"/>
            <a:ext cx="805029" cy="400069"/>
          </a:xfrm>
          <a:prstGeom prst="rect">
            <a:avLst/>
          </a:prstGeom>
          <a:solidFill>
            <a:schemeClr val="lt1"/>
          </a:solidFill>
          <a:ln>
            <a:noFill/>
          </a:ln>
        </p:spPr>
        <p:txBody>
          <a:bodyPr spcFirstLastPara="1" wrap="square" lIns="91425" tIns="45700" rIns="91425" bIns="45700" anchor="t" anchorCtr="0">
            <a:spAutoFit/>
          </a:bodyPr>
          <a:lstStyle/>
          <a:p>
            <a:r>
              <a:rPr lang="en-US" sz="2000"/>
              <a:t>N=29</a:t>
            </a:r>
            <a:endParaRPr/>
          </a:p>
        </p:txBody>
      </p:sp>
      <p:sp>
        <p:nvSpPr>
          <p:cNvPr id="119" name="Google Shape;119;p1"/>
          <p:cNvSpPr txBox="1"/>
          <p:nvPr/>
        </p:nvSpPr>
        <p:spPr>
          <a:xfrm>
            <a:off x="20037991" y="24893285"/>
            <a:ext cx="805029" cy="400069"/>
          </a:xfrm>
          <a:prstGeom prst="rect">
            <a:avLst/>
          </a:prstGeom>
          <a:solidFill>
            <a:schemeClr val="lt1"/>
          </a:solidFill>
          <a:ln>
            <a:noFill/>
          </a:ln>
        </p:spPr>
        <p:txBody>
          <a:bodyPr spcFirstLastPara="1" wrap="square" lIns="91425" tIns="45700" rIns="91425" bIns="45700" anchor="t" anchorCtr="0">
            <a:spAutoFit/>
          </a:bodyPr>
          <a:lstStyle/>
          <a:p>
            <a:r>
              <a:rPr lang="en-US" sz="2000" dirty="0"/>
              <a:t>N=29</a:t>
            </a:r>
            <a:endParaRPr dirty="0"/>
          </a:p>
        </p:txBody>
      </p:sp>
      <p:sp>
        <p:nvSpPr>
          <p:cNvPr id="120" name="Google Shape;120;p1"/>
          <p:cNvSpPr txBox="1"/>
          <p:nvPr/>
        </p:nvSpPr>
        <p:spPr>
          <a:xfrm>
            <a:off x="25237602" y="21570505"/>
            <a:ext cx="805029" cy="400069"/>
          </a:xfrm>
          <a:prstGeom prst="rect">
            <a:avLst/>
          </a:prstGeom>
          <a:solidFill>
            <a:schemeClr val="lt1"/>
          </a:solidFill>
          <a:ln>
            <a:noFill/>
          </a:ln>
        </p:spPr>
        <p:txBody>
          <a:bodyPr spcFirstLastPara="1" wrap="square" lIns="91425" tIns="45700" rIns="91425" bIns="45700" anchor="t" anchorCtr="0">
            <a:spAutoFit/>
          </a:bodyPr>
          <a:lstStyle/>
          <a:p>
            <a:r>
              <a:rPr lang="en-US" sz="2000"/>
              <a:t>N=26</a:t>
            </a:r>
            <a:endParaRPr/>
          </a:p>
        </p:txBody>
      </p:sp>
      <p:sp>
        <p:nvSpPr>
          <p:cNvPr id="121" name="Google Shape;121;p1"/>
          <p:cNvSpPr txBox="1"/>
          <p:nvPr/>
        </p:nvSpPr>
        <p:spPr>
          <a:xfrm>
            <a:off x="25225875" y="24912625"/>
            <a:ext cx="805029" cy="400069"/>
          </a:xfrm>
          <a:prstGeom prst="rect">
            <a:avLst/>
          </a:prstGeom>
          <a:solidFill>
            <a:schemeClr val="lt1"/>
          </a:solidFill>
          <a:ln>
            <a:noFill/>
          </a:ln>
        </p:spPr>
        <p:txBody>
          <a:bodyPr spcFirstLastPara="1" wrap="square" lIns="91425" tIns="45700" rIns="91425" bIns="45700" anchor="t" anchorCtr="0">
            <a:spAutoFit/>
          </a:bodyPr>
          <a:lstStyle/>
          <a:p>
            <a:r>
              <a:rPr lang="en-US" sz="2000" dirty="0"/>
              <a:t>N=26</a:t>
            </a:r>
            <a:endParaRPr dirty="0"/>
          </a:p>
        </p:txBody>
      </p:sp>
      <p:sp>
        <p:nvSpPr>
          <p:cNvPr id="122" name="Google Shape;122;p1"/>
          <p:cNvSpPr txBox="1"/>
          <p:nvPr/>
        </p:nvSpPr>
        <p:spPr>
          <a:xfrm>
            <a:off x="30392135" y="21573496"/>
            <a:ext cx="805029" cy="400069"/>
          </a:xfrm>
          <a:prstGeom prst="rect">
            <a:avLst/>
          </a:prstGeom>
          <a:solidFill>
            <a:schemeClr val="lt1"/>
          </a:solidFill>
          <a:ln>
            <a:noFill/>
          </a:ln>
        </p:spPr>
        <p:txBody>
          <a:bodyPr spcFirstLastPara="1" wrap="square" lIns="91425" tIns="45700" rIns="91425" bIns="45700" anchor="t" anchorCtr="0">
            <a:spAutoFit/>
          </a:bodyPr>
          <a:lstStyle/>
          <a:p>
            <a:r>
              <a:rPr lang="en-US" sz="2000"/>
              <a:t>N=97</a:t>
            </a:r>
            <a:endParaRPr/>
          </a:p>
        </p:txBody>
      </p:sp>
      <p:sp>
        <p:nvSpPr>
          <p:cNvPr id="123" name="Google Shape;123;p1"/>
          <p:cNvSpPr txBox="1"/>
          <p:nvPr/>
        </p:nvSpPr>
        <p:spPr>
          <a:xfrm>
            <a:off x="30390721" y="24915616"/>
            <a:ext cx="805029" cy="400069"/>
          </a:xfrm>
          <a:prstGeom prst="rect">
            <a:avLst/>
          </a:prstGeom>
          <a:solidFill>
            <a:schemeClr val="lt1"/>
          </a:solidFill>
          <a:ln>
            <a:noFill/>
          </a:ln>
        </p:spPr>
        <p:txBody>
          <a:bodyPr spcFirstLastPara="1" wrap="square" lIns="91425" tIns="45700" rIns="91425" bIns="45700" anchor="t" anchorCtr="0">
            <a:spAutoFit/>
          </a:bodyPr>
          <a:lstStyle/>
          <a:p>
            <a:r>
              <a:rPr lang="en-US" sz="2000" dirty="0"/>
              <a:t>N=97</a:t>
            </a:r>
            <a:endParaRPr dirty="0"/>
          </a:p>
        </p:txBody>
      </p:sp>
      <p:sp>
        <p:nvSpPr>
          <p:cNvPr id="87" name="Google Shape;87;p1"/>
          <p:cNvSpPr txBox="1"/>
          <p:nvPr/>
        </p:nvSpPr>
        <p:spPr>
          <a:xfrm>
            <a:off x="14394151" y="28503118"/>
            <a:ext cx="20601034" cy="830956"/>
          </a:xfrm>
          <a:prstGeom prst="rect">
            <a:avLst/>
          </a:prstGeom>
          <a:noFill/>
          <a:ln>
            <a:noFill/>
          </a:ln>
        </p:spPr>
        <p:txBody>
          <a:bodyPr spcFirstLastPara="1" wrap="square" lIns="91425" tIns="45700" rIns="91425" bIns="45700" anchor="t" anchorCtr="0">
            <a:spAutoFit/>
          </a:bodyPr>
          <a:lstStyle/>
          <a:p>
            <a:r>
              <a:rPr lang="en-US" sz="2400" b="1" dirty="0">
                <a:latin typeface="Calibri" panose="020F0502020204030204" pitchFamily="34" charset="0"/>
                <a:cs typeface="Calibri" panose="020F0502020204030204" pitchFamily="34" charset="0"/>
              </a:rPr>
              <a:t>Figure 2 </a:t>
            </a:r>
            <a:r>
              <a:rPr lang="en-US" sz="2400" dirty="0">
                <a:latin typeface="Calibri" panose="020F0502020204030204" pitchFamily="34" charset="0"/>
                <a:cs typeface="Calibri" panose="020F0502020204030204" pitchFamily="34" charset="0"/>
              </a:rPr>
              <a:t>Rose diagrams indicating the orientations of cones and craters and linear arrays of features that met mapping criteria. </a:t>
            </a:r>
            <a:r>
              <a:rPr lang="el-GR" sz="2400" dirty="0">
                <a:latin typeface="Calibri" panose="020F0502020204030204" pitchFamily="34" charset="0"/>
                <a:cs typeface="Calibri" panose="020F0502020204030204" pitchFamily="34" charset="0"/>
              </a:rPr>
              <a:t>σ</a:t>
            </a:r>
            <a:r>
              <a:rPr lang="el-GR" sz="2400" baseline="-25000" dirty="0">
                <a:latin typeface="Calibri" panose="020F0502020204030204" pitchFamily="34" charset="0"/>
                <a:cs typeface="Calibri" panose="020F0502020204030204" pitchFamily="34" charset="0"/>
              </a:rPr>
              <a:t>1</a:t>
            </a:r>
            <a:r>
              <a:rPr lang="en-US" sz="2400" dirty="0">
                <a:latin typeface="Calibri" panose="020F0502020204030204" pitchFamily="34" charset="0"/>
                <a:cs typeface="Calibri" panose="020F0502020204030204" pitchFamily="34" charset="0"/>
              </a:rPr>
              <a:t> and </a:t>
            </a:r>
            <a:r>
              <a:rPr lang="en-US" sz="2400" dirty="0">
                <a:solidFill>
                  <a:schemeClr val="dk1"/>
                </a:solidFill>
                <a:latin typeface="Calibri"/>
                <a:ea typeface="Calibri"/>
                <a:cs typeface="Calibri"/>
                <a:sym typeface="Calibri"/>
              </a:rPr>
              <a:t>σ</a:t>
            </a:r>
            <a:r>
              <a:rPr lang="en-US" sz="2400" baseline="-25000" dirty="0">
                <a:solidFill>
                  <a:schemeClr val="dk1"/>
                </a:solidFill>
                <a:latin typeface="Calibri"/>
                <a:ea typeface="Calibri"/>
                <a:cs typeface="Calibri"/>
                <a:sym typeface="Calibri"/>
              </a:rPr>
              <a:t>3 </a:t>
            </a:r>
            <a:r>
              <a:rPr lang="en-US" sz="2400" dirty="0">
                <a:solidFill>
                  <a:schemeClr val="dk1"/>
                </a:solidFill>
                <a:latin typeface="Calibri"/>
                <a:ea typeface="Calibri"/>
                <a:cs typeface="Calibri"/>
                <a:sym typeface="Calibri"/>
              </a:rPr>
              <a:t>are indicated by arrows. </a:t>
            </a:r>
            <a:endParaRPr lang="el-GR" sz="2400" dirty="0">
              <a:latin typeface="Calibri" panose="020F0502020204030204" pitchFamily="34" charset="0"/>
              <a:cs typeface="Calibri" panose="020F0502020204030204" pitchFamily="34" charset="0"/>
            </a:endParaRPr>
          </a:p>
          <a:p>
            <a:endParaRPr sz="2400" b="1" dirty="0">
              <a:latin typeface="Calibri" panose="020F0502020204030204" pitchFamily="34" charset="0"/>
              <a:cs typeface="Calibri" panose="020F0502020204030204" pitchFamily="34" charset="0"/>
            </a:endParaRPr>
          </a:p>
        </p:txBody>
      </p:sp>
      <p:grpSp>
        <p:nvGrpSpPr>
          <p:cNvPr id="140" name="Google Shape;140;p1"/>
          <p:cNvGrpSpPr/>
          <p:nvPr/>
        </p:nvGrpSpPr>
        <p:grpSpPr>
          <a:xfrm>
            <a:off x="30666149" y="18606518"/>
            <a:ext cx="5247210" cy="1373988"/>
            <a:chOff x="26745091" y="14573448"/>
            <a:chExt cx="5247210" cy="1373989"/>
          </a:xfrm>
        </p:grpSpPr>
        <p:sp>
          <p:nvSpPr>
            <p:cNvPr id="141" name="Google Shape;141;p1"/>
            <p:cNvSpPr txBox="1"/>
            <p:nvPr/>
          </p:nvSpPr>
          <p:spPr>
            <a:xfrm>
              <a:off x="27586041" y="14573448"/>
              <a:ext cx="2534257" cy="830957"/>
            </a:xfrm>
            <a:prstGeom prst="rect">
              <a:avLst/>
            </a:prstGeom>
            <a:noFill/>
            <a:ln>
              <a:noFill/>
            </a:ln>
          </p:spPr>
          <p:txBody>
            <a:bodyPr spcFirstLastPara="1" wrap="square" lIns="91425" tIns="45700" rIns="91425" bIns="45700" anchor="t" anchorCtr="0">
              <a:spAutoFit/>
            </a:bodyPr>
            <a:lstStyle/>
            <a:p>
              <a:r>
                <a:rPr lang="en-US" sz="2400" dirty="0">
                  <a:latin typeface="Calibri" panose="020F0502020204030204" pitchFamily="34" charset="0"/>
                  <a:cs typeface="Calibri" panose="020F0502020204030204" pitchFamily="34" charset="0"/>
                </a:rPr>
                <a:t>Elongation of feature ellipses</a:t>
              </a:r>
              <a:endParaRPr dirty="0">
                <a:latin typeface="Calibri" panose="020F0502020204030204" pitchFamily="34" charset="0"/>
                <a:cs typeface="Calibri" panose="020F0502020204030204" pitchFamily="34" charset="0"/>
              </a:endParaRPr>
            </a:p>
          </p:txBody>
        </p:sp>
        <p:sp>
          <p:nvSpPr>
            <p:cNvPr id="142" name="Google Shape;142;p1"/>
            <p:cNvSpPr/>
            <p:nvPr/>
          </p:nvSpPr>
          <p:spPr>
            <a:xfrm>
              <a:off x="26745091" y="14700725"/>
              <a:ext cx="457200" cy="457200"/>
            </a:xfrm>
            <a:prstGeom prst="rect">
              <a:avLst/>
            </a:prstGeom>
            <a:solidFill>
              <a:srgbClr val="0000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43" name="Google Shape;143;p1"/>
            <p:cNvSpPr/>
            <p:nvPr/>
          </p:nvSpPr>
          <p:spPr>
            <a:xfrm>
              <a:off x="26745091" y="15439430"/>
              <a:ext cx="457200" cy="457200"/>
            </a:xfrm>
            <a:prstGeom prst="rect">
              <a:avLst/>
            </a:prstGeom>
            <a:solidFill>
              <a:srgbClr val="FF00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44" name="Google Shape;144;p1"/>
            <p:cNvSpPr txBox="1"/>
            <p:nvPr/>
          </p:nvSpPr>
          <p:spPr>
            <a:xfrm>
              <a:off x="27591021" y="15485813"/>
              <a:ext cx="4401280" cy="461624"/>
            </a:xfrm>
            <a:prstGeom prst="rect">
              <a:avLst/>
            </a:prstGeom>
            <a:noFill/>
            <a:ln>
              <a:noFill/>
            </a:ln>
          </p:spPr>
          <p:txBody>
            <a:bodyPr spcFirstLastPara="1" wrap="square" lIns="91425" tIns="45700" rIns="91425" bIns="45700" anchor="t" anchorCtr="0">
              <a:spAutoFit/>
            </a:bodyPr>
            <a:lstStyle/>
            <a:p>
              <a:r>
                <a:rPr lang="en-US" sz="2400" dirty="0">
                  <a:latin typeface="Calibri" panose="020F0502020204030204" pitchFamily="34" charset="0"/>
                  <a:cs typeface="Calibri" panose="020F0502020204030204" pitchFamily="34" charset="0"/>
                </a:rPr>
                <a:t>Linear arrays</a:t>
              </a:r>
              <a:endParaRPr dirty="0">
                <a:latin typeface="Calibri" panose="020F0502020204030204" pitchFamily="34" charset="0"/>
                <a:cs typeface="Calibri" panose="020F0502020204030204" pitchFamily="34" charset="0"/>
              </a:endParaRPr>
            </a:p>
          </p:txBody>
        </p:sp>
      </p:grpSp>
      <p:sp>
        <p:nvSpPr>
          <p:cNvPr id="145" name="Google Shape;145;p1"/>
          <p:cNvSpPr txBox="1"/>
          <p:nvPr/>
        </p:nvSpPr>
        <p:spPr>
          <a:xfrm>
            <a:off x="23208047" y="7278348"/>
            <a:ext cx="2961506" cy="861734"/>
          </a:xfrm>
          <a:prstGeom prst="rect">
            <a:avLst/>
          </a:prstGeom>
          <a:noFill/>
          <a:ln>
            <a:noFill/>
          </a:ln>
        </p:spPr>
        <p:txBody>
          <a:bodyPr spcFirstLastPara="1" wrap="square" lIns="91425" tIns="45700" rIns="91425" bIns="45700" anchor="t" anchorCtr="0">
            <a:spAutoFit/>
          </a:bodyPr>
          <a:lstStyle/>
          <a:p>
            <a:r>
              <a:rPr lang="en-US" sz="5000" b="1" dirty="0">
                <a:solidFill>
                  <a:schemeClr val="dk1"/>
                </a:solidFill>
                <a:latin typeface="Calibri"/>
                <a:ea typeface="Calibri"/>
                <a:cs typeface="Calibri"/>
                <a:sym typeface="Calibri"/>
              </a:rPr>
              <a:t>RESULTS</a:t>
            </a:r>
            <a:endParaRPr sz="5000" dirty="0"/>
          </a:p>
        </p:txBody>
      </p:sp>
      <p:sp>
        <p:nvSpPr>
          <p:cNvPr id="105" name="Google Shape;127;p1">
            <a:extLst>
              <a:ext uri="{FF2B5EF4-FFF2-40B4-BE49-F238E27FC236}">
                <a16:creationId xmlns:a16="http://schemas.microsoft.com/office/drawing/2014/main" id="{8845AC97-E620-4C01-B5BD-FA14C34192F2}"/>
              </a:ext>
            </a:extLst>
          </p:cNvPr>
          <p:cNvSpPr txBox="1"/>
          <p:nvPr/>
        </p:nvSpPr>
        <p:spPr>
          <a:xfrm>
            <a:off x="13978969" y="4099900"/>
            <a:ext cx="21031200" cy="2846892"/>
          </a:xfrm>
          <a:prstGeom prst="rect">
            <a:avLst/>
          </a:prstGeom>
          <a:noFill/>
          <a:ln>
            <a:noFill/>
          </a:ln>
        </p:spPr>
        <p:txBody>
          <a:bodyPr spcFirstLastPara="1" wrap="square" lIns="457200" tIns="45700" rIns="457200" bIns="274299" anchor="t" anchorCtr="0">
            <a:spAutoFit/>
          </a:bodyPr>
          <a:lstStyle/>
          <a:p>
            <a:pPr algn="ctr">
              <a:spcBef>
                <a:spcPts val="1800"/>
              </a:spcBef>
            </a:pPr>
            <a:r>
              <a:rPr lang="en-US" sz="5000" b="1" dirty="0">
                <a:solidFill>
                  <a:schemeClr val="dk1"/>
                </a:solidFill>
                <a:latin typeface="Calibri"/>
                <a:ea typeface="Calibri"/>
                <a:cs typeface="Calibri"/>
                <a:sym typeface="Calibri"/>
              </a:rPr>
              <a:t>PURPOSE</a:t>
            </a:r>
            <a:endParaRPr sz="5000" b="1" dirty="0">
              <a:solidFill>
                <a:schemeClr val="dk1"/>
              </a:solidFill>
              <a:latin typeface="Calibri"/>
              <a:ea typeface="Calibri"/>
              <a:cs typeface="Calibri"/>
              <a:sym typeface="Calibri"/>
            </a:endParaRPr>
          </a:p>
          <a:p>
            <a:pPr algn="just">
              <a:spcBef>
                <a:spcPts val="1800"/>
              </a:spcBef>
            </a:pPr>
            <a:r>
              <a:rPr lang="en-US" sz="2800" dirty="0">
                <a:solidFill>
                  <a:schemeClr val="tx1"/>
                </a:solidFill>
                <a:latin typeface="Calibri"/>
                <a:cs typeface="Calibri"/>
                <a:sym typeface="Calibri"/>
              </a:rPr>
              <a:t>Asymmetry and alignment of extrusive volcanic features serve as an indicator of the orientation of regional tectonic stresses. Mt. Marsabit is of particular interest because this volcano sits in a region where the general orientation of faults changes from generally NS to NE-SW. </a:t>
            </a:r>
            <a:br>
              <a:rPr lang="en-US" sz="2800" dirty="0">
                <a:solidFill>
                  <a:schemeClr val="tx1"/>
                </a:solidFill>
                <a:latin typeface="Calibri"/>
                <a:cs typeface="Calibri"/>
                <a:sym typeface="Calibri"/>
              </a:rPr>
            </a:br>
            <a:r>
              <a:rPr lang="en-US" sz="2800" dirty="0">
                <a:solidFill>
                  <a:schemeClr val="tx1"/>
                </a:solidFill>
                <a:latin typeface="Calibri"/>
                <a:cs typeface="Calibri"/>
                <a:sym typeface="Calibri"/>
              </a:rPr>
              <a:t>A better understanding of the forces operating in this area can help us understand the roots of this regional change. </a:t>
            </a:r>
          </a:p>
        </p:txBody>
      </p:sp>
      <p:sp>
        <p:nvSpPr>
          <p:cNvPr id="128" name="Google Shape;125;p1">
            <a:extLst>
              <a:ext uri="{FF2B5EF4-FFF2-40B4-BE49-F238E27FC236}">
                <a16:creationId xmlns:a16="http://schemas.microsoft.com/office/drawing/2014/main" id="{4B3C8ECA-0765-45AD-ADDB-7984E2E72FB1}"/>
              </a:ext>
            </a:extLst>
          </p:cNvPr>
          <p:cNvSpPr/>
          <p:nvPr/>
        </p:nvSpPr>
        <p:spPr>
          <a:xfrm>
            <a:off x="35498975" y="10962634"/>
            <a:ext cx="13258800" cy="14886717"/>
          </a:xfrm>
          <a:prstGeom prst="rect">
            <a:avLst/>
          </a:prstGeom>
          <a:solidFill>
            <a:schemeClr val="bg1"/>
          </a:solidFill>
          <a:ln w="952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dirty="0">
              <a:solidFill>
                <a:schemeClr val="lt1"/>
              </a:solidFill>
            </a:endParaRPr>
          </a:p>
        </p:txBody>
      </p:sp>
      <p:sp>
        <p:nvSpPr>
          <p:cNvPr id="19" name="TextBox 18">
            <a:extLst>
              <a:ext uri="{FF2B5EF4-FFF2-40B4-BE49-F238E27FC236}">
                <a16:creationId xmlns:a16="http://schemas.microsoft.com/office/drawing/2014/main" id="{140359F8-6179-4AF3-A877-40E0A565ADE7}"/>
              </a:ext>
            </a:extLst>
          </p:cNvPr>
          <p:cNvSpPr txBox="1"/>
          <p:nvPr/>
        </p:nvSpPr>
        <p:spPr>
          <a:xfrm>
            <a:off x="35515154" y="26456015"/>
            <a:ext cx="13258800" cy="6263253"/>
          </a:xfrm>
          <a:prstGeom prst="rect">
            <a:avLst/>
          </a:prstGeom>
          <a:noFill/>
        </p:spPr>
        <p:txBody>
          <a:bodyPr wrap="square" rtlCol="0">
            <a:spAutoFit/>
          </a:bodyPr>
          <a:lstStyle/>
          <a:p>
            <a:pPr algn="ctr">
              <a:spcBef>
                <a:spcPts val="1800"/>
              </a:spcBef>
            </a:pPr>
            <a:r>
              <a:rPr lang="en-US" sz="5000" b="1" dirty="0">
                <a:solidFill>
                  <a:schemeClr val="dk1"/>
                </a:solidFill>
                <a:latin typeface="Calibri"/>
                <a:ea typeface="Calibri"/>
                <a:cs typeface="Calibri"/>
                <a:sym typeface="Calibri"/>
              </a:rPr>
              <a:t>CONCLUSIONS</a:t>
            </a:r>
          </a:p>
          <a:p>
            <a:pPr marL="455613" indent="-227013">
              <a:spcBef>
                <a:spcPts val="1800"/>
              </a:spcBef>
              <a:buSzPct val="100000"/>
              <a:buFont typeface="Arial"/>
              <a:buChar char="•"/>
            </a:pPr>
            <a:r>
              <a:rPr lang="en-US" sz="2800" dirty="0">
                <a:solidFill>
                  <a:schemeClr val="dk1"/>
                </a:solidFill>
                <a:latin typeface="Calibri"/>
                <a:ea typeface="Calibri"/>
                <a:cs typeface="Calibri"/>
                <a:sym typeface="Calibri"/>
              </a:rPr>
              <a:t>Of the 275 mapped features, 97 met analyses criteria. </a:t>
            </a:r>
            <a:endParaRPr lang="en-US" sz="2800" dirty="0"/>
          </a:p>
          <a:p>
            <a:pPr marL="455613" indent="-227013">
              <a:buSzPct val="100000"/>
              <a:buFont typeface="Arial"/>
              <a:buChar char="•"/>
            </a:pPr>
            <a:r>
              <a:rPr lang="en-US" sz="2800" dirty="0">
                <a:solidFill>
                  <a:schemeClr val="dk1"/>
                </a:solidFill>
                <a:latin typeface="Calibri"/>
                <a:ea typeface="Calibri"/>
                <a:cs typeface="Calibri"/>
                <a:sym typeface="Calibri"/>
              </a:rPr>
              <a:t>The orientations of ellipses strongly indicate NE-SW trending subsurface feeder dikes. </a:t>
            </a:r>
          </a:p>
          <a:p>
            <a:pPr marL="455613" indent="-227013">
              <a:buSzPct val="100000"/>
              <a:buFont typeface="Arial"/>
              <a:buChar char="•"/>
            </a:pPr>
            <a:r>
              <a:rPr lang="en-US" sz="2800" dirty="0">
                <a:solidFill>
                  <a:schemeClr val="dk1"/>
                </a:solidFill>
                <a:latin typeface="Calibri"/>
                <a:ea typeface="Calibri"/>
                <a:cs typeface="Calibri"/>
                <a:sym typeface="Calibri"/>
              </a:rPr>
              <a:t>Linear arrays are also oriented NE-SW although this trend is less pronounced. </a:t>
            </a:r>
          </a:p>
          <a:p>
            <a:pPr marL="455613" indent="-227013">
              <a:buSzPct val="100000"/>
              <a:buFont typeface="Arial"/>
              <a:buChar char="•"/>
            </a:pPr>
            <a:r>
              <a:rPr lang="en-US" sz="2800" dirty="0">
                <a:solidFill>
                  <a:schemeClr val="dk1"/>
                </a:solidFill>
                <a:latin typeface="Calibri"/>
                <a:ea typeface="Calibri"/>
                <a:cs typeface="Calibri"/>
                <a:sym typeface="Calibri"/>
              </a:rPr>
              <a:t>The NE-SW orientation of volcanic features suggest either of the following:</a:t>
            </a:r>
          </a:p>
          <a:p>
            <a:pPr marL="1492250" lvl="3" indent="-457200">
              <a:buSzPct val="100000"/>
              <a:buFont typeface="Courier New" panose="02070309020205020404" pitchFamily="49" charset="0"/>
              <a:buChar char="o"/>
            </a:pPr>
            <a:r>
              <a:rPr lang="en-US" sz="2800" dirty="0">
                <a:solidFill>
                  <a:schemeClr val="dk1"/>
                </a:solidFill>
                <a:latin typeface="Calibri"/>
                <a:ea typeface="Calibri"/>
                <a:cs typeface="Calibri"/>
                <a:sym typeface="Calibri"/>
              </a:rPr>
              <a:t>a local NW-SE extension direction</a:t>
            </a:r>
          </a:p>
          <a:p>
            <a:pPr marL="1492250" lvl="3" indent="-457200">
              <a:buSzPct val="100000"/>
              <a:buFont typeface="Courier New" panose="02070309020205020404" pitchFamily="49" charset="0"/>
              <a:buChar char="o"/>
            </a:pPr>
            <a:r>
              <a:rPr lang="en-US" sz="2800" dirty="0">
                <a:solidFill>
                  <a:schemeClr val="dk1"/>
                </a:solidFill>
                <a:latin typeface="Calibri"/>
                <a:ea typeface="Calibri"/>
                <a:cs typeface="Calibri"/>
                <a:sym typeface="Calibri"/>
              </a:rPr>
              <a:t>a NE-SW oriented crustal fabric controls the geometry of the underlying plumbing system</a:t>
            </a:r>
          </a:p>
          <a:p>
            <a:pPr marL="455613" indent="-227013">
              <a:buSzPct val="100000"/>
              <a:buFont typeface="Arial"/>
              <a:buChar char="•"/>
            </a:pPr>
            <a:r>
              <a:rPr lang="en-US" sz="2800" dirty="0">
                <a:solidFill>
                  <a:schemeClr val="dk1"/>
                </a:solidFill>
                <a:latin typeface="Calibri"/>
                <a:sym typeface="Calibri"/>
              </a:rPr>
              <a:t>The stress field observed at Mt. Marsabit is oblique when compared to other features in the eastern branch of the East African Rift.</a:t>
            </a:r>
          </a:p>
          <a:p>
            <a:pPr marL="455613" indent="-227013">
              <a:buSzPct val="100000"/>
              <a:buFont typeface="Arial"/>
              <a:buChar char="•"/>
            </a:pPr>
            <a:r>
              <a:rPr lang="en-US" sz="2800" dirty="0">
                <a:solidFill>
                  <a:schemeClr val="dk1"/>
                </a:solidFill>
                <a:latin typeface="Calibri"/>
                <a:sym typeface="Calibri"/>
              </a:rPr>
              <a:t>Mapping and analysis of other volcanoes in the East African Rift is needed for a complete picture of </a:t>
            </a:r>
            <a:r>
              <a:rPr lang="en-US" sz="2800" dirty="0">
                <a:solidFill>
                  <a:schemeClr val="tx1"/>
                </a:solidFill>
                <a:latin typeface="Calibri"/>
                <a:cs typeface="Calibri"/>
                <a:sym typeface="Calibri"/>
              </a:rPr>
              <a:t>regional tectonic stresses in this dynamic area.</a:t>
            </a:r>
            <a:r>
              <a:rPr lang="en-US" sz="2800" dirty="0">
                <a:solidFill>
                  <a:schemeClr val="dk1"/>
                </a:solidFill>
                <a:latin typeface="Calibri"/>
                <a:sym typeface="Calibri"/>
              </a:rPr>
              <a:t> </a:t>
            </a:r>
            <a:endParaRPr lang="en-US" sz="2800" dirty="0"/>
          </a:p>
          <a:p>
            <a:endParaRPr lang="en-US" sz="2800" dirty="0"/>
          </a:p>
        </p:txBody>
      </p:sp>
      <p:sp>
        <p:nvSpPr>
          <p:cNvPr id="113" name="Google Shape;113;p1"/>
          <p:cNvSpPr txBox="1"/>
          <p:nvPr/>
        </p:nvSpPr>
        <p:spPr>
          <a:xfrm>
            <a:off x="19274115" y="14205629"/>
            <a:ext cx="1554480" cy="457200"/>
          </a:xfrm>
          <a:prstGeom prst="rect">
            <a:avLst/>
          </a:prstGeom>
          <a:solidFill>
            <a:schemeClr val="lt1"/>
          </a:solidFill>
          <a:ln w="9525" cap="flat" cmpd="sng">
            <a:solidFill>
              <a:schemeClr val="tx1"/>
            </a:solidFill>
            <a:prstDash val="solid"/>
            <a:round/>
            <a:headEnd type="none" w="sm" len="sm"/>
            <a:tailEnd type="none" w="sm" len="sm"/>
          </a:ln>
        </p:spPr>
        <p:txBody>
          <a:bodyPr spcFirstLastPara="1" wrap="square" lIns="27432" tIns="27432" rIns="27432" bIns="27432" anchor="t" anchorCtr="0">
            <a:spAutoFit/>
          </a:bodyPr>
          <a:lstStyle/>
          <a:p>
            <a:pPr algn="ctr"/>
            <a:r>
              <a:rPr lang="en-US" sz="2800" dirty="0">
                <a:latin typeface="Calibri" panose="020F0502020204030204" pitchFamily="34" charset="0"/>
                <a:cs typeface="Calibri" panose="020F0502020204030204" pitchFamily="34" charset="0"/>
              </a:rPr>
              <a:t>Area  1</a:t>
            </a:r>
            <a:endParaRPr sz="1600" dirty="0">
              <a:latin typeface="Calibri" panose="020F0502020204030204" pitchFamily="34" charset="0"/>
              <a:cs typeface="Calibri" panose="020F0502020204030204" pitchFamily="34" charset="0"/>
            </a:endParaRPr>
          </a:p>
        </p:txBody>
      </p:sp>
      <p:sp>
        <p:nvSpPr>
          <p:cNvPr id="114" name="Google Shape;114;p1"/>
          <p:cNvSpPr txBox="1"/>
          <p:nvPr/>
        </p:nvSpPr>
        <p:spPr>
          <a:xfrm>
            <a:off x="22715255" y="10101759"/>
            <a:ext cx="1554480" cy="486287"/>
          </a:xfrm>
          <a:prstGeom prst="rect">
            <a:avLst/>
          </a:prstGeom>
          <a:solidFill>
            <a:schemeClr val="lt1"/>
          </a:solidFill>
          <a:ln w="9525" cap="flat" cmpd="sng">
            <a:solidFill>
              <a:schemeClr val="tx1"/>
            </a:solidFill>
            <a:prstDash val="solid"/>
            <a:round/>
            <a:headEnd type="none" w="sm" len="sm"/>
            <a:tailEnd type="none" w="sm" len="sm"/>
          </a:ln>
        </p:spPr>
        <p:txBody>
          <a:bodyPr spcFirstLastPara="1" wrap="square" lIns="27432" tIns="27432" rIns="27432" bIns="27432" anchor="ctr" anchorCtr="0">
            <a:spAutoFit/>
          </a:bodyPr>
          <a:lstStyle/>
          <a:p>
            <a:pPr algn="ctr"/>
            <a:r>
              <a:rPr lang="en-US" sz="2800" dirty="0">
                <a:latin typeface="Calibri" panose="020F0502020204030204" pitchFamily="34" charset="0"/>
                <a:cs typeface="Calibri" panose="020F0502020204030204" pitchFamily="34" charset="0"/>
              </a:rPr>
              <a:t>Area  2</a:t>
            </a:r>
            <a:endParaRPr sz="2800" dirty="0">
              <a:latin typeface="Calibri" panose="020F0502020204030204" pitchFamily="34" charset="0"/>
              <a:cs typeface="Calibri" panose="020F0502020204030204" pitchFamily="34" charset="0"/>
            </a:endParaRPr>
          </a:p>
        </p:txBody>
      </p:sp>
      <p:sp>
        <p:nvSpPr>
          <p:cNvPr id="115" name="Google Shape;115;p1"/>
          <p:cNvSpPr txBox="1"/>
          <p:nvPr/>
        </p:nvSpPr>
        <p:spPr>
          <a:xfrm>
            <a:off x="24851149" y="9213259"/>
            <a:ext cx="1554480" cy="486287"/>
          </a:xfrm>
          <a:prstGeom prst="rect">
            <a:avLst/>
          </a:prstGeom>
          <a:solidFill>
            <a:schemeClr val="lt1"/>
          </a:solidFill>
          <a:ln w="9525" cap="flat" cmpd="sng">
            <a:solidFill>
              <a:schemeClr val="tx1"/>
            </a:solidFill>
            <a:prstDash val="solid"/>
            <a:round/>
            <a:headEnd type="none" w="sm" len="sm"/>
            <a:tailEnd type="none" w="sm" len="sm"/>
          </a:ln>
        </p:spPr>
        <p:txBody>
          <a:bodyPr spcFirstLastPara="1" wrap="square" lIns="27432" tIns="27432" rIns="27432" bIns="27432" anchor="ctr" anchorCtr="0">
            <a:spAutoFit/>
          </a:bodyPr>
          <a:lstStyle/>
          <a:p>
            <a:pPr algn="ctr"/>
            <a:r>
              <a:rPr lang="en-US" sz="2800" dirty="0">
                <a:latin typeface="Calibri" panose="020F0502020204030204" pitchFamily="34" charset="0"/>
                <a:cs typeface="Calibri" panose="020F0502020204030204" pitchFamily="34" charset="0"/>
              </a:rPr>
              <a:t>Area  3</a:t>
            </a:r>
            <a:endParaRPr sz="2800" dirty="0">
              <a:latin typeface="Calibri" panose="020F0502020204030204" pitchFamily="34" charset="0"/>
              <a:cs typeface="Calibri" panose="020F0502020204030204" pitchFamily="34" charset="0"/>
            </a:endParaRPr>
          </a:p>
        </p:txBody>
      </p:sp>
      <p:pic>
        <p:nvPicPr>
          <p:cNvPr id="23" name="Picture 22">
            <a:extLst>
              <a:ext uri="{FF2B5EF4-FFF2-40B4-BE49-F238E27FC236}">
                <a16:creationId xmlns:a16="http://schemas.microsoft.com/office/drawing/2014/main" id="{816E4D57-0140-4719-B37F-B0E4699A25A6}"/>
              </a:ext>
            </a:extLst>
          </p:cNvPr>
          <p:cNvPicPr>
            <a:picLocks/>
          </p:cNvPicPr>
          <p:nvPr/>
        </p:nvPicPr>
        <p:blipFill rotWithShape="1">
          <a:blip r:embed="rId23"/>
          <a:srcRect l="19608" t="14664" r="24033" b="18816"/>
          <a:stretch/>
        </p:blipFill>
        <p:spPr>
          <a:xfrm>
            <a:off x="42858821" y="5273052"/>
            <a:ext cx="5486400" cy="3657600"/>
          </a:xfrm>
          <a:prstGeom prst="rect">
            <a:avLst/>
          </a:prstGeom>
          <a:ln w="57150">
            <a:solidFill>
              <a:srgbClr val="7030A0"/>
            </a:solidFill>
          </a:ln>
        </p:spPr>
      </p:pic>
      <p:pic>
        <p:nvPicPr>
          <p:cNvPr id="25" name="Picture 24">
            <a:extLst>
              <a:ext uri="{FF2B5EF4-FFF2-40B4-BE49-F238E27FC236}">
                <a16:creationId xmlns:a16="http://schemas.microsoft.com/office/drawing/2014/main" id="{A1B4138B-8FF4-45D3-AF16-501919080970}"/>
              </a:ext>
            </a:extLst>
          </p:cNvPr>
          <p:cNvPicPr>
            <a:picLocks noChangeAspect="1"/>
          </p:cNvPicPr>
          <p:nvPr/>
        </p:nvPicPr>
        <p:blipFill rotWithShape="1">
          <a:blip r:embed="rId24"/>
          <a:srcRect l="4645" t="8326" r="14382" b="13155"/>
          <a:stretch/>
        </p:blipFill>
        <p:spPr>
          <a:xfrm>
            <a:off x="35936620" y="5273052"/>
            <a:ext cx="6705591" cy="3657600"/>
          </a:xfrm>
          <a:prstGeom prst="rect">
            <a:avLst/>
          </a:prstGeom>
          <a:ln w="57150">
            <a:solidFill>
              <a:srgbClr val="FFFF00"/>
            </a:solidFill>
          </a:ln>
        </p:spPr>
      </p:pic>
      <p:sp>
        <p:nvSpPr>
          <p:cNvPr id="153" name="Google Shape;153;p1"/>
          <p:cNvSpPr txBox="1"/>
          <p:nvPr/>
        </p:nvSpPr>
        <p:spPr>
          <a:xfrm>
            <a:off x="36062205" y="5409882"/>
            <a:ext cx="4271505" cy="424732"/>
          </a:xfrm>
          <a:prstGeom prst="rect">
            <a:avLst/>
          </a:prstGeom>
          <a:solidFill>
            <a:schemeClr val="lt1"/>
          </a:solidFill>
          <a:ln>
            <a:solidFill>
              <a:schemeClr val="tx1"/>
            </a:solidFill>
          </a:ln>
        </p:spPr>
        <p:txBody>
          <a:bodyPr spcFirstLastPara="1" wrap="square" lIns="45720" tIns="27432" rIns="27432" bIns="27432" anchor="ctr" anchorCtr="0">
            <a:noAutofit/>
          </a:bodyPr>
          <a:lstStyle/>
          <a:p>
            <a:r>
              <a:rPr lang="en-US" sz="2400" dirty="0">
                <a:latin typeface="Calibri"/>
                <a:ea typeface="Calibri"/>
                <a:cs typeface="Calibri"/>
                <a:sym typeface="Calibri"/>
              </a:rPr>
              <a:t>(A) High confidence maar crater</a:t>
            </a:r>
            <a:endParaRPr sz="1050" dirty="0"/>
          </a:p>
        </p:txBody>
      </p:sp>
      <p:sp>
        <p:nvSpPr>
          <p:cNvPr id="129" name="Google Shape;153;p1">
            <a:extLst>
              <a:ext uri="{FF2B5EF4-FFF2-40B4-BE49-F238E27FC236}">
                <a16:creationId xmlns:a16="http://schemas.microsoft.com/office/drawing/2014/main" id="{62C890A3-F6FE-4F96-955F-C3DB074F3F53}"/>
              </a:ext>
            </a:extLst>
          </p:cNvPr>
          <p:cNvSpPr txBox="1"/>
          <p:nvPr/>
        </p:nvSpPr>
        <p:spPr>
          <a:xfrm>
            <a:off x="42938681" y="5409882"/>
            <a:ext cx="4485015" cy="424732"/>
          </a:xfrm>
          <a:prstGeom prst="rect">
            <a:avLst/>
          </a:prstGeom>
          <a:solidFill>
            <a:schemeClr val="lt1"/>
          </a:solidFill>
          <a:ln>
            <a:solidFill>
              <a:schemeClr val="tx1"/>
            </a:solidFill>
          </a:ln>
        </p:spPr>
        <p:txBody>
          <a:bodyPr spcFirstLastPara="1" wrap="square" lIns="45720" tIns="27432" rIns="27432" bIns="27432" anchor="ctr" anchorCtr="0">
            <a:noAutofit/>
          </a:bodyPr>
          <a:lstStyle/>
          <a:p>
            <a:r>
              <a:rPr lang="en-US" sz="2400" dirty="0">
                <a:latin typeface="Calibri"/>
                <a:ea typeface="Calibri"/>
                <a:cs typeface="Calibri"/>
                <a:sym typeface="Calibri"/>
              </a:rPr>
              <a:t>(B) Low confidence maar crater</a:t>
            </a:r>
            <a:endParaRPr sz="1050" dirty="0"/>
          </a:p>
        </p:txBody>
      </p:sp>
      <p:sp>
        <p:nvSpPr>
          <p:cNvPr id="147" name="Google Shape;147;p1"/>
          <p:cNvSpPr txBox="1"/>
          <p:nvPr/>
        </p:nvSpPr>
        <p:spPr>
          <a:xfrm>
            <a:off x="35913359" y="9024948"/>
            <a:ext cx="12415021" cy="1569620"/>
          </a:xfrm>
          <a:prstGeom prst="rect">
            <a:avLst/>
          </a:prstGeom>
          <a:noFill/>
          <a:ln>
            <a:noFill/>
          </a:ln>
        </p:spPr>
        <p:txBody>
          <a:bodyPr spcFirstLastPara="1" wrap="square" lIns="91425" tIns="45700" rIns="91425" bIns="45700" anchor="t" anchorCtr="0">
            <a:spAutoFit/>
          </a:bodyPr>
          <a:lstStyle/>
          <a:p>
            <a:pPr algn="just"/>
            <a:r>
              <a:rPr lang="en-US" sz="2400" b="1" dirty="0">
                <a:latin typeface="Calibri" panose="020F0502020204030204" pitchFamily="34" charset="0"/>
                <a:cs typeface="Calibri" panose="020F0502020204030204" pitchFamily="34" charset="0"/>
              </a:rPr>
              <a:t>Figure 3. (A)</a:t>
            </a:r>
            <a:r>
              <a:rPr lang="en-US" sz="2400" dirty="0">
                <a:latin typeface="Calibri" panose="020F0502020204030204" pitchFamily="34" charset="0"/>
                <a:cs typeface="Calibri" panose="020F0502020204030204" pitchFamily="34" charset="0"/>
              </a:rPr>
              <a:t> A maar crater that meets spatial analysis criteria. Rims are well defined, the crater is located within 500 meters of other features, and the long axis/short axis ratio is greater than 1.2. </a:t>
            </a:r>
            <a:r>
              <a:rPr lang="en-US" sz="2400" b="1" dirty="0">
                <a:latin typeface="Calibri" panose="020F0502020204030204" pitchFamily="34" charset="0"/>
                <a:cs typeface="Calibri" panose="020F0502020204030204" pitchFamily="34" charset="0"/>
              </a:rPr>
              <a:t>(B)</a:t>
            </a:r>
            <a:r>
              <a:rPr lang="en-US" sz="2400" dirty="0">
                <a:latin typeface="Calibri" panose="020F0502020204030204" pitchFamily="34" charset="0"/>
                <a:cs typeface="Calibri" panose="020F0502020204030204" pitchFamily="34" charset="0"/>
              </a:rPr>
              <a:t> A maar crater that does not meet spatial analysis criteria. It is badly eroded with unclear boundaries. The closest feature is 9 km away. </a:t>
            </a:r>
            <a:endParaRPr sz="2400" b="1" dirty="0">
              <a:latin typeface="Calibri" panose="020F0502020204030204" pitchFamily="34" charset="0"/>
              <a:cs typeface="Calibri" panose="020F0502020204030204" pitchFamily="34" charset="0"/>
            </a:endParaRPr>
          </a:p>
        </p:txBody>
      </p:sp>
      <p:sp>
        <p:nvSpPr>
          <p:cNvPr id="130" name="Google Shape;115;p1">
            <a:extLst>
              <a:ext uri="{FF2B5EF4-FFF2-40B4-BE49-F238E27FC236}">
                <a16:creationId xmlns:a16="http://schemas.microsoft.com/office/drawing/2014/main" id="{2FB8F220-527C-4260-9360-5BBCD5570C21}"/>
              </a:ext>
            </a:extLst>
          </p:cNvPr>
          <p:cNvSpPr txBox="1"/>
          <p:nvPr/>
        </p:nvSpPr>
        <p:spPr>
          <a:xfrm>
            <a:off x="25148528" y="15611656"/>
            <a:ext cx="1290438" cy="363176"/>
          </a:xfrm>
          <a:prstGeom prst="rect">
            <a:avLst/>
          </a:prstGeom>
          <a:solidFill>
            <a:schemeClr val="lt1"/>
          </a:solidFill>
          <a:ln w="9525" cap="flat" cmpd="sng">
            <a:solidFill>
              <a:schemeClr val="tx1"/>
            </a:solidFill>
            <a:prstDash val="solid"/>
            <a:round/>
            <a:headEnd type="none" w="sm" len="sm"/>
            <a:tailEnd type="none" w="sm" len="sm"/>
          </a:ln>
        </p:spPr>
        <p:txBody>
          <a:bodyPr spcFirstLastPara="1" wrap="square" lIns="27432" tIns="27432" rIns="27432" bIns="27432" anchor="ctr" anchorCtr="0">
            <a:spAutoFit/>
          </a:bodyPr>
          <a:lstStyle/>
          <a:p>
            <a:pPr algn="ctr"/>
            <a:r>
              <a:rPr lang="en-US" sz="2000" dirty="0">
                <a:latin typeface="Calibri" panose="020F0502020204030204" pitchFamily="34" charset="0"/>
                <a:cs typeface="Calibri" panose="020F0502020204030204" pitchFamily="34" charset="0"/>
              </a:rPr>
              <a:t>Figure 3(A)</a:t>
            </a:r>
            <a:endParaRPr sz="2000" dirty="0">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97FDB959-4EE9-4803-805C-E945C2AE76B9}"/>
              </a:ext>
            </a:extLst>
          </p:cNvPr>
          <p:cNvSpPr txBox="1"/>
          <p:nvPr/>
        </p:nvSpPr>
        <p:spPr>
          <a:xfrm>
            <a:off x="39753561" y="11114961"/>
            <a:ext cx="5386336" cy="861774"/>
          </a:xfrm>
          <a:prstGeom prst="rect">
            <a:avLst/>
          </a:prstGeom>
          <a:noFill/>
        </p:spPr>
        <p:txBody>
          <a:bodyPr wrap="square" rtlCol="0">
            <a:spAutoFit/>
          </a:bodyPr>
          <a:lstStyle/>
          <a:p>
            <a:r>
              <a:rPr lang="en-US" sz="5000" b="1" dirty="0">
                <a:solidFill>
                  <a:schemeClr val="dk1"/>
                </a:solidFill>
                <a:latin typeface="Calibri"/>
                <a:cs typeface="Calibri"/>
              </a:rPr>
              <a:t>SPATIAL ANALYSIS</a:t>
            </a:r>
          </a:p>
        </p:txBody>
      </p:sp>
      <p:pic>
        <p:nvPicPr>
          <p:cNvPr id="34" name="Picture 33">
            <a:extLst>
              <a:ext uri="{FF2B5EF4-FFF2-40B4-BE49-F238E27FC236}">
                <a16:creationId xmlns:a16="http://schemas.microsoft.com/office/drawing/2014/main" id="{BCB30FEE-10F1-4C41-9F33-B6F89C9489B2}"/>
              </a:ext>
            </a:extLst>
          </p:cNvPr>
          <p:cNvPicPr>
            <a:picLocks noChangeAspect="1"/>
          </p:cNvPicPr>
          <p:nvPr/>
        </p:nvPicPr>
        <p:blipFill rotWithShape="1">
          <a:blip r:embed="rId25"/>
          <a:srcRect l="27916" t="15415" r="38012" b="35535"/>
          <a:stretch/>
        </p:blipFill>
        <p:spPr>
          <a:xfrm>
            <a:off x="35944323" y="12017523"/>
            <a:ext cx="5669678" cy="4907534"/>
          </a:xfrm>
          <a:prstGeom prst="rect">
            <a:avLst/>
          </a:prstGeom>
          <a:ln w="57150">
            <a:solidFill>
              <a:srgbClr val="0070C0"/>
            </a:solidFill>
          </a:ln>
        </p:spPr>
      </p:pic>
      <p:pic>
        <p:nvPicPr>
          <p:cNvPr id="35" name="Picture 34">
            <a:extLst>
              <a:ext uri="{FF2B5EF4-FFF2-40B4-BE49-F238E27FC236}">
                <a16:creationId xmlns:a16="http://schemas.microsoft.com/office/drawing/2014/main" id="{CC7FDA12-C93B-4CE1-B866-F426847DD791}"/>
              </a:ext>
            </a:extLst>
          </p:cNvPr>
          <p:cNvPicPr>
            <a:picLocks/>
          </p:cNvPicPr>
          <p:nvPr/>
        </p:nvPicPr>
        <p:blipFill>
          <a:blip r:embed="rId26"/>
          <a:stretch>
            <a:fillRect/>
          </a:stretch>
        </p:blipFill>
        <p:spPr>
          <a:xfrm>
            <a:off x="35948543" y="17117714"/>
            <a:ext cx="2560320" cy="2560320"/>
          </a:xfrm>
          <a:prstGeom prst="rect">
            <a:avLst/>
          </a:prstGeom>
          <a:ln>
            <a:solidFill>
              <a:schemeClr val="tx1"/>
            </a:solidFill>
          </a:ln>
        </p:spPr>
      </p:pic>
      <p:pic>
        <p:nvPicPr>
          <p:cNvPr id="36" name="Picture 35">
            <a:extLst>
              <a:ext uri="{FF2B5EF4-FFF2-40B4-BE49-F238E27FC236}">
                <a16:creationId xmlns:a16="http://schemas.microsoft.com/office/drawing/2014/main" id="{2B240BC3-35F5-4144-9FCF-8AEF35768873}"/>
              </a:ext>
            </a:extLst>
          </p:cNvPr>
          <p:cNvPicPr>
            <a:picLocks/>
          </p:cNvPicPr>
          <p:nvPr/>
        </p:nvPicPr>
        <p:blipFill>
          <a:blip r:embed="rId27"/>
          <a:stretch>
            <a:fillRect/>
          </a:stretch>
        </p:blipFill>
        <p:spPr>
          <a:xfrm>
            <a:off x="35948543" y="19920001"/>
            <a:ext cx="2560320" cy="2560320"/>
          </a:xfrm>
          <a:prstGeom prst="rect">
            <a:avLst/>
          </a:prstGeom>
          <a:ln>
            <a:solidFill>
              <a:schemeClr val="tx1"/>
            </a:solidFill>
          </a:ln>
        </p:spPr>
      </p:pic>
      <p:pic>
        <p:nvPicPr>
          <p:cNvPr id="37" name="Picture 36">
            <a:extLst>
              <a:ext uri="{FF2B5EF4-FFF2-40B4-BE49-F238E27FC236}">
                <a16:creationId xmlns:a16="http://schemas.microsoft.com/office/drawing/2014/main" id="{50A3F18B-2D1D-4C6E-BD3E-7928FBACA085}"/>
              </a:ext>
            </a:extLst>
          </p:cNvPr>
          <p:cNvPicPr>
            <a:picLocks/>
          </p:cNvPicPr>
          <p:nvPr/>
        </p:nvPicPr>
        <p:blipFill>
          <a:blip r:embed="rId28"/>
          <a:stretch>
            <a:fillRect/>
          </a:stretch>
        </p:blipFill>
        <p:spPr>
          <a:xfrm>
            <a:off x="35948543" y="22738911"/>
            <a:ext cx="2560320" cy="2560320"/>
          </a:xfrm>
          <a:prstGeom prst="rect">
            <a:avLst/>
          </a:prstGeom>
          <a:ln>
            <a:solidFill>
              <a:schemeClr val="tx1"/>
            </a:solidFill>
          </a:ln>
        </p:spPr>
      </p:pic>
      <p:cxnSp>
        <p:nvCxnSpPr>
          <p:cNvPr id="42" name="Straight Connector 41">
            <a:extLst>
              <a:ext uri="{FF2B5EF4-FFF2-40B4-BE49-F238E27FC236}">
                <a16:creationId xmlns:a16="http://schemas.microsoft.com/office/drawing/2014/main" id="{C1370F54-1CA6-42CE-B870-7EDABB40B9D1}"/>
              </a:ext>
            </a:extLst>
          </p:cNvPr>
          <p:cNvCxnSpPr>
            <a:cxnSpLocks/>
          </p:cNvCxnSpPr>
          <p:nvPr/>
        </p:nvCxnSpPr>
        <p:spPr>
          <a:xfrm>
            <a:off x="36550012" y="24629247"/>
            <a:ext cx="48067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48" name="Picture 147">
            <a:extLst>
              <a:ext uri="{FF2B5EF4-FFF2-40B4-BE49-F238E27FC236}">
                <a16:creationId xmlns:a16="http://schemas.microsoft.com/office/drawing/2014/main" id="{B76E5FF5-6156-4DFB-AD2A-25719D8A0F6D}"/>
              </a:ext>
            </a:extLst>
          </p:cNvPr>
          <p:cNvPicPr>
            <a:picLocks/>
          </p:cNvPicPr>
          <p:nvPr/>
        </p:nvPicPr>
        <p:blipFill>
          <a:blip r:embed="rId28"/>
          <a:stretch>
            <a:fillRect/>
          </a:stretch>
        </p:blipFill>
        <p:spPr>
          <a:xfrm>
            <a:off x="42989566" y="22738911"/>
            <a:ext cx="2560320" cy="2560320"/>
          </a:xfrm>
          <a:prstGeom prst="rect">
            <a:avLst/>
          </a:prstGeom>
          <a:ln w="57150">
            <a:solidFill>
              <a:srgbClr val="0070C0"/>
            </a:solidFill>
          </a:ln>
        </p:spPr>
      </p:pic>
      <p:sp>
        <p:nvSpPr>
          <p:cNvPr id="164" name="Arc 163">
            <a:extLst>
              <a:ext uri="{FF2B5EF4-FFF2-40B4-BE49-F238E27FC236}">
                <a16:creationId xmlns:a16="http://schemas.microsoft.com/office/drawing/2014/main" id="{695D5905-74DD-46F7-89D8-C30FD89CDA0A}"/>
              </a:ext>
            </a:extLst>
          </p:cNvPr>
          <p:cNvSpPr/>
          <p:nvPr/>
        </p:nvSpPr>
        <p:spPr>
          <a:xfrm>
            <a:off x="43496533" y="24337787"/>
            <a:ext cx="266564" cy="320376"/>
          </a:xfrm>
          <a:prstGeom prst="arc">
            <a:avLst>
              <a:gd name="adj1" fmla="val 16254560"/>
              <a:gd name="adj2" fmla="val 0"/>
            </a:avLst>
          </a:prstGeom>
          <a:ln w="635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50" name="Rectangle 49">
            <a:extLst>
              <a:ext uri="{FF2B5EF4-FFF2-40B4-BE49-F238E27FC236}">
                <a16:creationId xmlns:a16="http://schemas.microsoft.com/office/drawing/2014/main" id="{2E1EB52A-B00A-440A-8C97-27BBAC2F5C1F}"/>
              </a:ext>
            </a:extLst>
          </p:cNvPr>
          <p:cNvSpPr/>
          <p:nvPr/>
        </p:nvSpPr>
        <p:spPr>
          <a:xfrm>
            <a:off x="39839551" y="12429928"/>
            <a:ext cx="658744" cy="536015"/>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Down 50">
            <a:extLst>
              <a:ext uri="{FF2B5EF4-FFF2-40B4-BE49-F238E27FC236}">
                <a16:creationId xmlns:a16="http://schemas.microsoft.com/office/drawing/2014/main" id="{9D1521C6-6DAB-4185-9F91-5D7D03CC034D}"/>
              </a:ext>
            </a:extLst>
          </p:cNvPr>
          <p:cNvSpPr/>
          <p:nvPr/>
        </p:nvSpPr>
        <p:spPr>
          <a:xfrm>
            <a:off x="36060226" y="16750931"/>
            <a:ext cx="457200" cy="914400"/>
          </a:xfrm>
          <a:prstGeom prst="downArrow">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Arrow: Down 165">
            <a:extLst>
              <a:ext uri="{FF2B5EF4-FFF2-40B4-BE49-F238E27FC236}">
                <a16:creationId xmlns:a16="http://schemas.microsoft.com/office/drawing/2014/main" id="{C0530892-B286-47F7-A324-7B062C4D6AA2}"/>
              </a:ext>
            </a:extLst>
          </p:cNvPr>
          <p:cNvSpPr/>
          <p:nvPr/>
        </p:nvSpPr>
        <p:spPr>
          <a:xfrm>
            <a:off x="36060226" y="22146625"/>
            <a:ext cx="457200" cy="914400"/>
          </a:xfrm>
          <a:prstGeom prst="downArrow">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Arrow: Down 166">
            <a:extLst>
              <a:ext uri="{FF2B5EF4-FFF2-40B4-BE49-F238E27FC236}">
                <a16:creationId xmlns:a16="http://schemas.microsoft.com/office/drawing/2014/main" id="{467B0988-78AA-47AE-8E8B-A03175C05DBA}"/>
              </a:ext>
            </a:extLst>
          </p:cNvPr>
          <p:cNvSpPr/>
          <p:nvPr/>
        </p:nvSpPr>
        <p:spPr>
          <a:xfrm>
            <a:off x="36060226" y="19554099"/>
            <a:ext cx="457200" cy="914400"/>
          </a:xfrm>
          <a:prstGeom prst="downArrow">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54">
            <a:extLst>
              <a:ext uri="{FF2B5EF4-FFF2-40B4-BE49-F238E27FC236}">
                <a16:creationId xmlns:a16="http://schemas.microsoft.com/office/drawing/2014/main" id="{AB992D2F-BD91-43A1-9A6C-F9A16E5B9981}"/>
              </a:ext>
            </a:extLst>
          </p:cNvPr>
          <p:cNvPicPr>
            <a:picLocks noChangeAspect="1"/>
          </p:cNvPicPr>
          <p:nvPr/>
        </p:nvPicPr>
        <p:blipFill rotWithShape="1">
          <a:blip r:embed="rId29"/>
          <a:srcRect l="19706" t="24101" r="47149" b="29589"/>
          <a:stretch/>
        </p:blipFill>
        <p:spPr>
          <a:xfrm>
            <a:off x="42499830" y="12017523"/>
            <a:ext cx="5845391" cy="4910328"/>
          </a:xfrm>
          <a:prstGeom prst="rect">
            <a:avLst/>
          </a:prstGeom>
          <a:ln w="57150">
            <a:solidFill>
              <a:srgbClr val="00B050"/>
            </a:solidFill>
          </a:ln>
        </p:spPr>
      </p:pic>
      <p:pic>
        <p:nvPicPr>
          <p:cNvPr id="56" name="Picture 55">
            <a:extLst>
              <a:ext uri="{FF2B5EF4-FFF2-40B4-BE49-F238E27FC236}">
                <a16:creationId xmlns:a16="http://schemas.microsoft.com/office/drawing/2014/main" id="{822AFA7B-76F0-43D1-8A76-C405306C003B}"/>
              </a:ext>
            </a:extLst>
          </p:cNvPr>
          <p:cNvPicPr>
            <a:picLocks/>
          </p:cNvPicPr>
          <p:nvPr/>
        </p:nvPicPr>
        <p:blipFill>
          <a:blip r:embed="rId30"/>
          <a:stretch>
            <a:fillRect/>
          </a:stretch>
        </p:blipFill>
        <p:spPr>
          <a:xfrm>
            <a:off x="45768060" y="17080505"/>
            <a:ext cx="2560320" cy="2560320"/>
          </a:xfrm>
          <a:prstGeom prst="rect">
            <a:avLst/>
          </a:prstGeom>
          <a:ln>
            <a:solidFill>
              <a:schemeClr val="tx1"/>
            </a:solidFill>
          </a:ln>
        </p:spPr>
      </p:pic>
      <p:pic>
        <p:nvPicPr>
          <p:cNvPr id="58" name="Picture 57">
            <a:extLst>
              <a:ext uri="{FF2B5EF4-FFF2-40B4-BE49-F238E27FC236}">
                <a16:creationId xmlns:a16="http://schemas.microsoft.com/office/drawing/2014/main" id="{8E5A36FB-80EE-4A35-BF0C-14AD132C3387}"/>
              </a:ext>
            </a:extLst>
          </p:cNvPr>
          <p:cNvPicPr>
            <a:picLocks/>
          </p:cNvPicPr>
          <p:nvPr/>
        </p:nvPicPr>
        <p:blipFill>
          <a:blip r:embed="rId31"/>
          <a:stretch>
            <a:fillRect/>
          </a:stretch>
        </p:blipFill>
        <p:spPr>
          <a:xfrm>
            <a:off x="45768060" y="19870474"/>
            <a:ext cx="2560320" cy="2560320"/>
          </a:xfrm>
          <a:prstGeom prst="rect">
            <a:avLst/>
          </a:prstGeom>
          <a:ln>
            <a:solidFill>
              <a:schemeClr val="tx1"/>
            </a:solidFill>
          </a:ln>
        </p:spPr>
      </p:pic>
      <p:sp>
        <p:nvSpPr>
          <p:cNvPr id="171" name="Arrow: Down 170">
            <a:extLst>
              <a:ext uri="{FF2B5EF4-FFF2-40B4-BE49-F238E27FC236}">
                <a16:creationId xmlns:a16="http://schemas.microsoft.com/office/drawing/2014/main" id="{B726D292-1BFB-47D5-B105-DAC3F1D9C778}"/>
              </a:ext>
            </a:extLst>
          </p:cNvPr>
          <p:cNvSpPr/>
          <p:nvPr/>
        </p:nvSpPr>
        <p:spPr>
          <a:xfrm>
            <a:off x="47734296" y="16750931"/>
            <a:ext cx="457200" cy="914400"/>
          </a:xfrm>
          <a:prstGeom prst="downArrow">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Arrow: Down 171">
            <a:extLst>
              <a:ext uri="{FF2B5EF4-FFF2-40B4-BE49-F238E27FC236}">
                <a16:creationId xmlns:a16="http://schemas.microsoft.com/office/drawing/2014/main" id="{BEBB1ACC-2873-4C02-82E7-09A63B739736}"/>
              </a:ext>
            </a:extLst>
          </p:cNvPr>
          <p:cNvSpPr/>
          <p:nvPr/>
        </p:nvSpPr>
        <p:spPr>
          <a:xfrm>
            <a:off x="47734296" y="19554099"/>
            <a:ext cx="457200" cy="914400"/>
          </a:xfrm>
          <a:prstGeom prst="downArrow">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3" name="Picture 172">
            <a:extLst>
              <a:ext uri="{FF2B5EF4-FFF2-40B4-BE49-F238E27FC236}">
                <a16:creationId xmlns:a16="http://schemas.microsoft.com/office/drawing/2014/main" id="{9EB808B8-5AF9-41E2-BBDD-80BA2AD6CB86}"/>
              </a:ext>
            </a:extLst>
          </p:cNvPr>
          <p:cNvPicPr>
            <a:picLocks/>
          </p:cNvPicPr>
          <p:nvPr/>
        </p:nvPicPr>
        <p:blipFill>
          <a:blip r:embed="rId31"/>
          <a:stretch>
            <a:fillRect/>
          </a:stretch>
        </p:blipFill>
        <p:spPr>
          <a:xfrm>
            <a:off x="45768060" y="22738911"/>
            <a:ext cx="2560320" cy="2560320"/>
          </a:xfrm>
          <a:prstGeom prst="rect">
            <a:avLst/>
          </a:prstGeom>
          <a:ln w="57150">
            <a:solidFill>
              <a:srgbClr val="00B050"/>
            </a:solidFill>
          </a:ln>
        </p:spPr>
      </p:pic>
      <p:sp>
        <p:nvSpPr>
          <p:cNvPr id="174" name="Arrow: Down 173">
            <a:extLst>
              <a:ext uri="{FF2B5EF4-FFF2-40B4-BE49-F238E27FC236}">
                <a16:creationId xmlns:a16="http://schemas.microsoft.com/office/drawing/2014/main" id="{928B4BE0-380C-4704-96AB-00626E2FDB70}"/>
              </a:ext>
            </a:extLst>
          </p:cNvPr>
          <p:cNvSpPr/>
          <p:nvPr/>
        </p:nvSpPr>
        <p:spPr>
          <a:xfrm>
            <a:off x="47734296" y="22146625"/>
            <a:ext cx="457200" cy="914400"/>
          </a:xfrm>
          <a:prstGeom prst="downArrow">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6" name="Straight Arrow Connector 175">
            <a:extLst>
              <a:ext uri="{FF2B5EF4-FFF2-40B4-BE49-F238E27FC236}">
                <a16:creationId xmlns:a16="http://schemas.microsoft.com/office/drawing/2014/main" id="{DCBE448F-428E-4844-8FC2-1F96DFF3A9C9}"/>
              </a:ext>
            </a:extLst>
          </p:cNvPr>
          <p:cNvCxnSpPr>
            <a:cxnSpLocks/>
          </p:cNvCxnSpPr>
          <p:nvPr/>
        </p:nvCxnSpPr>
        <p:spPr>
          <a:xfrm flipV="1">
            <a:off x="46250051" y="24202715"/>
            <a:ext cx="1792103" cy="6582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C2BC9FE7-5F86-463A-A82C-A2A8845BCE9C}"/>
              </a:ext>
            </a:extLst>
          </p:cNvPr>
          <p:cNvCxnSpPr>
            <a:cxnSpLocks/>
          </p:cNvCxnSpPr>
          <p:nvPr/>
        </p:nvCxnSpPr>
        <p:spPr>
          <a:xfrm flipV="1">
            <a:off x="46219088" y="22765820"/>
            <a:ext cx="0" cy="244718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78" name="Arc 177">
            <a:extLst>
              <a:ext uri="{FF2B5EF4-FFF2-40B4-BE49-F238E27FC236}">
                <a16:creationId xmlns:a16="http://schemas.microsoft.com/office/drawing/2014/main" id="{43D7871F-E3F2-4D9F-B6E3-1DB629CA6D72}"/>
              </a:ext>
            </a:extLst>
          </p:cNvPr>
          <p:cNvSpPr/>
          <p:nvPr/>
        </p:nvSpPr>
        <p:spPr>
          <a:xfrm>
            <a:off x="45777719" y="24231432"/>
            <a:ext cx="944664" cy="855122"/>
          </a:xfrm>
          <a:prstGeom prst="arc">
            <a:avLst>
              <a:gd name="adj1" fmla="val 16254560"/>
              <a:gd name="adj2" fmla="val 0"/>
            </a:avLst>
          </a:prstGeom>
          <a:ln w="9525"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180" name="Google Shape;115;p1">
            <a:extLst>
              <a:ext uri="{FF2B5EF4-FFF2-40B4-BE49-F238E27FC236}">
                <a16:creationId xmlns:a16="http://schemas.microsoft.com/office/drawing/2014/main" id="{AB7F9CE4-C044-4D24-9C48-37FAD7CFF06F}"/>
              </a:ext>
            </a:extLst>
          </p:cNvPr>
          <p:cNvSpPr txBox="1"/>
          <p:nvPr/>
        </p:nvSpPr>
        <p:spPr>
          <a:xfrm>
            <a:off x="30854166" y="11410950"/>
            <a:ext cx="1302234" cy="361950"/>
          </a:xfrm>
          <a:prstGeom prst="rect">
            <a:avLst/>
          </a:prstGeom>
          <a:solidFill>
            <a:schemeClr val="lt1"/>
          </a:solidFill>
          <a:ln w="9525" cap="flat" cmpd="sng">
            <a:solidFill>
              <a:schemeClr val="tx1"/>
            </a:solidFill>
            <a:prstDash val="solid"/>
            <a:round/>
            <a:headEnd type="none" w="sm" len="sm"/>
            <a:tailEnd type="none" w="sm" len="sm"/>
          </a:ln>
        </p:spPr>
        <p:txBody>
          <a:bodyPr spcFirstLastPara="1" wrap="square" lIns="27432" tIns="27432" rIns="27432" bIns="27432" anchor="ctr" anchorCtr="0">
            <a:noAutofit/>
          </a:bodyPr>
          <a:lstStyle/>
          <a:p>
            <a:pPr algn="ctr"/>
            <a:r>
              <a:rPr lang="en-US" sz="2000" dirty="0">
                <a:latin typeface="Calibri" panose="020F0502020204030204" pitchFamily="34" charset="0"/>
                <a:cs typeface="Calibri" panose="020F0502020204030204" pitchFamily="34" charset="0"/>
              </a:rPr>
              <a:t>Figure 3(B)</a:t>
            </a:r>
            <a:endParaRPr sz="2000" dirty="0">
              <a:latin typeface="Calibri" panose="020F0502020204030204" pitchFamily="34" charset="0"/>
              <a:cs typeface="Calibri" panose="020F0502020204030204" pitchFamily="34" charset="0"/>
            </a:endParaRPr>
          </a:p>
        </p:txBody>
      </p:sp>
      <p:sp>
        <p:nvSpPr>
          <p:cNvPr id="181" name="Google Shape;115;p1">
            <a:extLst>
              <a:ext uri="{FF2B5EF4-FFF2-40B4-BE49-F238E27FC236}">
                <a16:creationId xmlns:a16="http://schemas.microsoft.com/office/drawing/2014/main" id="{3565D912-1B80-4B48-A0EE-F1A4BE57208F}"/>
              </a:ext>
            </a:extLst>
          </p:cNvPr>
          <p:cNvSpPr txBox="1"/>
          <p:nvPr/>
        </p:nvSpPr>
        <p:spPr>
          <a:xfrm>
            <a:off x="28665182" y="16561135"/>
            <a:ext cx="1377201" cy="363176"/>
          </a:xfrm>
          <a:prstGeom prst="rect">
            <a:avLst/>
          </a:prstGeom>
          <a:solidFill>
            <a:schemeClr val="lt1"/>
          </a:solidFill>
          <a:ln w="9525" cap="flat" cmpd="sng">
            <a:solidFill>
              <a:schemeClr val="tx1"/>
            </a:solidFill>
            <a:prstDash val="solid"/>
            <a:round/>
            <a:headEnd type="none" w="sm" len="sm"/>
            <a:tailEnd type="none" w="sm" len="sm"/>
          </a:ln>
        </p:spPr>
        <p:txBody>
          <a:bodyPr spcFirstLastPara="1" wrap="square" lIns="27432" tIns="27432" rIns="27432" bIns="27432" anchor="ctr" anchorCtr="0">
            <a:spAutoFit/>
          </a:bodyPr>
          <a:lstStyle/>
          <a:p>
            <a:pPr algn="ctr"/>
            <a:r>
              <a:rPr lang="en-US" sz="2000" dirty="0">
                <a:latin typeface="Calibri" panose="020F0502020204030204" pitchFamily="34" charset="0"/>
                <a:cs typeface="Calibri" panose="020F0502020204030204" pitchFamily="34" charset="0"/>
              </a:rPr>
              <a:t>Figure 4(A)</a:t>
            </a:r>
            <a:endParaRPr sz="2000" dirty="0">
              <a:latin typeface="Calibri" panose="020F0502020204030204" pitchFamily="34" charset="0"/>
              <a:cs typeface="Calibri" panose="020F0502020204030204" pitchFamily="34" charset="0"/>
            </a:endParaRPr>
          </a:p>
        </p:txBody>
      </p:sp>
      <p:sp>
        <p:nvSpPr>
          <p:cNvPr id="182" name="Google Shape;147;p1">
            <a:extLst>
              <a:ext uri="{FF2B5EF4-FFF2-40B4-BE49-F238E27FC236}">
                <a16:creationId xmlns:a16="http://schemas.microsoft.com/office/drawing/2014/main" id="{88170BFA-8D0A-4E60-8065-9DD5988B34B3}"/>
              </a:ext>
            </a:extLst>
          </p:cNvPr>
          <p:cNvSpPr txBox="1"/>
          <p:nvPr/>
        </p:nvSpPr>
        <p:spPr>
          <a:xfrm>
            <a:off x="38805288" y="17225555"/>
            <a:ext cx="6617237" cy="5632271"/>
          </a:xfrm>
          <a:prstGeom prst="rect">
            <a:avLst/>
          </a:prstGeom>
          <a:noFill/>
          <a:ln>
            <a:noFill/>
          </a:ln>
        </p:spPr>
        <p:txBody>
          <a:bodyPr spcFirstLastPara="1" wrap="square" lIns="91425" tIns="45700" rIns="91425" bIns="45700" anchor="t" anchorCtr="0">
            <a:spAutoFit/>
          </a:bodyPr>
          <a:lstStyle/>
          <a:p>
            <a:pPr algn="just"/>
            <a:r>
              <a:rPr lang="en-US" sz="2400" b="1" dirty="0">
                <a:latin typeface="Calibri" panose="020F0502020204030204" pitchFamily="34" charset="0"/>
                <a:cs typeface="Calibri" panose="020F0502020204030204" pitchFamily="34" charset="0"/>
              </a:rPr>
              <a:t>Figure 4. (A) </a:t>
            </a:r>
            <a:r>
              <a:rPr lang="en-US" sz="2400" dirty="0">
                <a:latin typeface="Calibri" panose="020F0502020204030204" pitchFamily="34" charset="0"/>
                <a:cs typeface="Calibri" panose="020F0502020204030204" pitchFamily="34" charset="0"/>
              </a:rPr>
              <a:t>Cones forming a linear array that meets analysis criteria are traced with polygons in Google Earth. An Excel file is created with UTM coordinates of the center of each feature. The </a:t>
            </a:r>
            <a:r>
              <a:rPr lang="en-US" sz="2400" i="1" dirty="0">
                <a:latin typeface="Calibri" panose="020F0502020204030204" pitchFamily="34" charset="0"/>
                <a:cs typeface="Calibri" panose="020F0502020204030204" pitchFamily="34" charset="0"/>
              </a:rPr>
              <a:t>Near Angle </a:t>
            </a:r>
            <a:r>
              <a:rPr lang="en-US" sz="2400" dirty="0">
                <a:latin typeface="Calibri" panose="020F0502020204030204" pitchFamily="34" charset="0"/>
                <a:cs typeface="Calibri" panose="020F0502020204030204" pitchFamily="34" charset="0"/>
              </a:rPr>
              <a:t>tool in ArcMap generates a table of near angle orientations of the linear arrays. This is generated using a horizontal x axis. Angles must be converted to Azimuth degrees using a Python script. </a:t>
            </a:r>
          </a:p>
          <a:p>
            <a:pPr algn="just"/>
            <a:r>
              <a:rPr lang="en-US" sz="2400" b="1" dirty="0">
                <a:latin typeface="Calibri" panose="020F0502020204030204" pitchFamily="34" charset="0"/>
                <a:cs typeface="Calibri" panose="020F0502020204030204" pitchFamily="34" charset="0"/>
              </a:rPr>
              <a:t>(B) </a:t>
            </a:r>
            <a:r>
              <a:rPr lang="en-US" sz="2400" dirty="0">
                <a:latin typeface="Calibri" panose="020F0502020204030204" pitchFamily="34" charset="0"/>
                <a:cs typeface="Calibri" panose="020F0502020204030204" pitchFamily="34" charset="0"/>
              </a:rPr>
              <a:t>A cone within the linear array that meets spatial analysis criteria is interpreted independently. The </a:t>
            </a:r>
            <a:r>
              <a:rPr lang="en-US" sz="2400" i="1" dirty="0">
                <a:latin typeface="Calibri" panose="020F0502020204030204" pitchFamily="34" charset="0"/>
                <a:cs typeface="Calibri" panose="020F0502020204030204" pitchFamily="34" charset="0"/>
              </a:rPr>
              <a:t>Minimum Bounding Geometry</a:t>
            </a:r>
            <a:r>
              <a:rPr lang="en-US" sz="2400" dirty="0">
                <a:latin typeface="Calibri" panose="020F0502020204030204" pitchFamily="34" charset="0"/>
                <a:cs typeface="Calibri" panose="020F0502020204030204" pitchFamily="34" charset="0"/>
              </a:rPr>
              <a:t> tool in ArcMap creates an enclosing rectangle around the polygon and calculates the orientation of the long axis of the featured ellipse.</a:t>
            </a:r>
            <a:r>
              <a:rPr lang="en-US" sz="2400" b="1" dirty="0">
                <a:latin typeface="Calibri" panose="020F0502020204030204" pitchFamily="34" charset="0"/>
                <a:cs typeface="Calibri" panose="020F0502020204030204" pitchFamily="34" charset="0"/>
              </a:rPr>
              <a:t> </a:t>
            </a:r>
          </a:p>
        </p:txBody>
      </p:sp>
      <p:sp>
        <p:nvSpPr>
          <p:cNvPr id="183" name="Google Shape;153;p1">
            <a:extLst>
              <a:ext uri="{FF2B5EF4-FFF2-40B4-BE49-F238E27FC236}">
                <a16:creationId xmlns:a16="http://schemas.microsoft.com/office/drawing/2014/main" id="{DA7F3B0F-8305-4196-A5CD-1D138EE6554E}"/>
              </a:ext>
            </a:extLst>
          </p:cNvPr>
          <p:cNvSpPr txBox="1"/>
          <p:nvPr/>
        </p:nvSpPr>
        <p:spPr>
          <a:xfrm>
            <a:off x="36062205" y="12128779"/>
            <a:ext cx="2661640" cy="722442"/>
          </a:xfrm>
          <a:prstGeom prst="rect">
            <a:avLst/>
          </a:prstGeom>
          <a:solidFill>
            <a:schemeClr val="lt1"/>
          </a:solidFill>
          <a:ln>
            <a:solidFill>
              <a:schemeClr val="tx1"/>
            </a:solidFill>
          </a:ln>
        </p:spPr>
        <p:txBody>
          <a:bodyPr spcFirstLastPara="1" wrap="square" lIns="45720" tIns="27432" rIns="27432" bIns="27432" anchor="ctr" anchorCtr="0">
            <a:noAutofit/>
          </a:bodyPr>
          <a:lstStyle/>
          <a:p>
            <a:pPr>
              <a:lnSpc>
                <a:spcPts val="2600"/>
              </a:lnSpc>
            </a:pPr>
            <a:r>
              <a:rPr lang="en-US" sz="2400" dirty="0">
                <a:latin typeface="Calibri"/>
                <a:ea typeface="Calibri"/>
                <a:cs typeface="Calibri"/>
                <a:sym typeface="Calibri"/>
              </a:rPr>
              <a:t>(A) Cones forming </a:t>
            </a:r>
          </a:p>
          <a:p>
            <a:pPr>
              <a:lnSpc>
                <a:spcPts val="2600"/>
              </a:lnSpc>
              <a:tabLst>
                <a:tab pos="457200" algn="l"/>
              </a:tabLst>
            </a:pPr>
            <a:r>
              <a:rPr lang="en-US" sz="2400" dirty="0">
                <a:latin typeface="Calibri"/>
                <a:ea typeface="Calibri"/>
                <a:cs typeface="Calibri"/>
                <a:sym typeface="Calibri"/>
              </a:rPr>
              <a:t>	a linear array</a:t>
            </a:r>
            <a:endParaRPr sz="1050" dirty="0"/>
          </a:p>
        </p:txBody>
      </p:sp>
      <p:sp>
        <p:nvSpPr>
          <p:cNvPr id="184" name="Google Shape;153;p1">
            <a:extLst>
              <a:ext uri="{FF2B5EF4-FFF2-40B4-BE49-F238E27FC236}">
                <a16:creationId xmlns:a16="http://schemas.microsoft.com/office/drawing/2014/main" id="{6459F981-A307-43BD-923D-5487C73AD282}"/>
              </a:ext>
            </a:extLst>
          </p:cNvPr>
          <p:cNvSpPr txBox="1"/>
          <p:nvPr/>
        </p:nvSpPr>
        <p:spPr>
          <a:xfrm>
            <a:off x="42567237" y="12128779"/>
            <a:ext cx="3477616" cy="424732"/>
          </a:xfrm>
          <a:prstGeom prst="rect">
            <a:avLst/>
          </a:prstGeom>
          <a:solidFill>
            <a:schemeClr val="lt1"/>
          </a:solidFill>
          <a:ln>
            <a:solidFill>
              <a:schemeClr val="tx1"/>
            </a:solidFill>
          </a:ln>
        </p:spPr>
        <p:txBody>
          <a:bodyPr spcFirstLastPara="1" wrap="square" lIns="45720" tIns="27432" rIns="27432" bIns="27432" anchor="ctr" anchorCtr="0">
            <a:noAutofit/>
          </a:bodyPr>
          <a:lstStyle/>
          <a:p>
            <a:r>
              <a:rPr lang="en-US" sz="2400" dirty="0">
                <a:latin typeface="Calibri"/>
                <a:ea typeface="Calibri"/>
                <a:cs typeface="Calibri"/>
                <a:sym typeface="Calibri"/>
              </a:rPr>
              <a:t>(B) High confidence cone</a:t>
            </a:r>
            <a:endParaRPr sz="1050" dirty="0"/>
          </a:p>
        </p:txBody>
      </p:sp>
      <p:sp>
        <p:nvSpPr>
          <p:cNvPr id="3" name="TextBox 2">
            <a:extLst>
              <a:ext uri="{FF2B5EF4-FFF2-40B4-BE49-F238E27FC236}">
                <a16:creationId xmlns:a16="http://schemas.microsoft.com/office/drawing/2014/main" id="{793D7098-DB61-4BD3-BEB4-ED08310C67AE}"/>
              </a:ext>
            </a:extLst>
          </p:cNvPr>
          <p:cNvSpPr txBox="1"/>
          <p:nvPr/>
        </p:nvSpPr>
        <p:spPr>
          <a:xfrm>
            <a:off x="27634423" y="29582258"/>
            <a:ext cx="7164819" cy="2369880"/>
          </a:xfrm>
          <a:prstGeom prst="rect">
            <a:avLst/>
          </a:prstGeom>
          <a:noFill/>
        </p:spPr>
        <p:txBody>
          <a:bodyPr wrap="square" rtlCol="0">
            <a:spAutoFit/>
          </a:bodyPr>
          <a:lstStyle/>
          <a:p>
            <a:r>
              <a:rPr lang="en-US" sz="2800" b="1" dirty="0">
                <a:latin typeface="Calibri" panose="020F0502020204030204" pitchFamily="34" charset="0"/>
                <a:cs typeface="Calibri" panose="020F0502020204030204" pitchFamily="34" charset="0"/>
              </a:rPr>
              <a:t>Acknowledgements</a:t>
            </a:r>
            <a:r>
              <a:rPr lang="en-US" sz="2400"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a:p>
            <a:r>
              <a:rPr lang="en-US" sz="2400" dirty="0">
                <a:latin typeface="Calibri" panose="020F0502020204030204" pitchFamily="34" charset="0"/>
                <a:cs typeface="Calibri" panose="020F0502020204030204" pitchFamily="34" charset="0"/>
              </a:rPr>
              <a:t>We would like to thank Kym, Marcie, and the DGL staff; Rick Allmendinger; the geology faculty at SSU; the Kenneth N. Weaver Student Travel Award Program; and Emily, Andrew, Priscilla, Tod, and </a:t>
            </a:r>
            <a:r>
              <a:rPr lang="en-US" sz="2400" dirty="0" err="1">
                <a:latin typeface="Calibri" panose="020F0502020204030204" pitchFamily="34" charset="0"/>
                <a:cs typeface="Calibri" panose="020F0502020204030204" pitchFamily="34" charset="0"/>
              </a:rPr>
              <a:t>Dott</a:t>
            </a:r>
            <a:r>
              <a:rPr lang="en-US" sz="2400" dirty="0">
                <a:latin typeface="Calibri" panose="020F0502020204030204" pitchFamily="34" charset="0"/>
                <a:cs typeface="Calibri" panose="020F0502020204030204" pitchFamily="34" charset="0"/>
              </a:rPr>
              <a:t>. </a:t>
            </a:r>
          </a:p>
          <a:p>
            <a:endParaRPr lang="en-US" sz="2400"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5E40BC2B-AF62-48F9-AE44-6D4128425DC9}"/>
              </a:ext>
            </a:extLst>
          </p:cNvPr>
          <p:cNvSpPr txBox="1"/>
          <p:nvPr/>
        </p:nvSpPr>
        <p:spPr>
          <a:xfrm>
            <a:off x="39093934" y="4218739"/>
            <a:ext cx="6705590" cy="861774"/>
          </a:xfrm>
          <a:prstGeom prst="rect">
            <a:avLst/>
          </a:prstGeom>
          <a:noFill/>
        </p:spPr>
        <p:txBody>
          <a:bodyPr wrap="square" rtlCol="0">
            <a:spAutoFit/>
          </a:bodyPr>
          <a:lstStyle/>
          <a:p>
            <a:r>
              <a:rPr lang="en-US" sz="5000" b="1" dirty="0">
                <a:solidFill>
                  <a:schemeClr val="dk1"/>
                </a:solidFill>
                <a:latin typeface="Calibri"/>
                <a:cs typeface="Calibri"/>
              </a:rPr>
              <a:t>CONFIDENCE</a:t>
            </a:r>
            <a:r>
              <a:rPr lang="en-US" sz="5000" dirty="0"/>
              <a:t> </a:t>
            </a:r>
            <a:r>
              <a:rPr lang="en-US" sz="5000" b="1" dirty="0">
                <a:solidFill>
                  <a:schemeClr val="dk1"/>
                </a:solidFill>
                <a:latin typeface="Calibri"/>
                <a:cs typeface="Calibri"/>
              </a:rPr>
              <a:t>LEVELS</a:t>
            </a:r>
          </a:p>
        </p:txBody>
      </p:sp>
      <p:cxnSp>
        <p:nvCxnSpPr>
          <p:cNvPr id="67" name="Straight Connector 66">
            <a:extLst>
              <a:ext uri="{FF2B5EF4-FFF2-40B4-BE49-F238E27FC236}">
                <a16:creationId xmlns:a16="http://schemas.microsoft.com/office/drawing/2014/main" id="{39ED9E61-6697-4F28-9365-FE25EBAD49C5}"/>
              </a:ext>
            </a:extLst>
          </p:cNvPr>
          <p:cNvCxnSpPr/>
          <p:nvPr/>
        </p:nvCxnSpPr>
        <p:spPr>
          <a:xfrm>
            <a:off x="40498295" y="12941289"/>
            <a:ext cx="2017095" cy="401039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DB79B314-13B0-4C41-B020-2EC0C43F1BA5}"/>
              </a:ext>
            </a:extLst>
          </p:cNvPr>
          <p:cNvCxnSpPr>
            <a:cxnSpLocks/>
          </p:cNvCxnSpPr>
          <p:nvPr/>
        </p:nvCxnSpPr>
        <p:spPr>
          <a:xfrm flipV="1">
            <a:off x="40490515" y="12017523"/>
            <a:ext cx="2009315" cy="38942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416E87D-9A91-4A81-BD32-6E6B1AE9D1D2}"/>
              </a:ext>
            </a:extLst>
          </p:cNvPr>
          <p:cNvCxnSpPr>
            <a:cxnSpLocks/>
          </p:cNvCxnSpPr>
          <p:nvPr/>
        </p:nvCxnSpPr>
        <p:spPr>
          <a:xfrm flipV="1">
            <a:off x="31512079" y="22203568"/>
            <a:ext cx="1294530" cy="2167306"/>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17BFE7A-A8A9-4710-99F6-3E3F35E28C69}"/>
              </a:ext>
            </a:extLst>
          </p:cNvPr>
          <p:cNvCxnSpPr>
            <a:cxnSpLocks/>
          </p:cNvCxnSpPr>
          <p:nvPr/>
        </p:nvCxnSpPr>
        <p:spPr>
          <a:xfrm flipV="1">
            <a:off x="31505283" y="25428821"/>
            <a:ext cx="1426765" cy="2115516"/>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04DD88A-F69D-4725-9B0F-A4FC7B6B9C7C}"/>
              </a:ext>
            </a:extLst>
          </p:cNvPr>
          <p:cNvCxnSpPr>
            <a:cxnSpLocks/>
          </p:cNvCxnSpPr>
          <p:nvPr/>
        </p:nvCxnSpPr>
        <p:spPr>
          <a:xfrm>
            <a:off x="31219932" y="22723162"/>
            <a:ext cx="2019378" cy="1195732"/>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96C984BE-BCF2-4956-BA68-F5A0BF3A1F47}"/>
              </a:ext>
            </a:extLst>
          </p:cNvPr>
          <p:cNvCxnSpPr>
            <a:cxnSpLocks/>
          </p:cNvCxnSpPr>
          <p:nvPr/>
        </p:nvCxnSpPr>
        <p:spPr>
          <a:xfrm>
            <a:off x="31195750" y="25975760"/>
            <a:ext cx="2043560" cy="1156777"/>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6F7C167-B9B9-4828-BD04-DF4F63FDF5CE}"/>
              </a:ext>
            </a:extLst>
          </p:cNvPr>
          <p:cNvSpPr txBox="1"/>
          <p:nvPr/>
        </p:nvSpPr>
        <p:spPr>
          <a:xfrm>
            <a:off x="32681075" y="22233428"/>
            <a:ext cx="457636" cy="369332"/>
          </a:xfrm>
          <a:prstGeom prst="rect">
            <a:avLst/>
          </a:prstGeom>
          <a:noFill/>
        </p:spPr>
        <p:txBody>
          <a:bodyPr wrap="square" rtlCol="0">
            <a:spAutoFit/>
          </a:bodyPr>
          <a:lstStyle/>
          <a:p>
            <a:r>
              <a:rPr lang="en-US" sz="1800" b="1" dirty="0">
                <a:solidFill>
                  <a:schemeClr val="dk1"/>
                </a:solidFill>
                <a:latin typeface="Calibri"/>
                <a:ea typeface="Calibri"/>
                <a:cs typeface="Calibri"/>
                <a:sym typeface="Calibri"/>
              </a:rPr>
              <a:t>σ</a:t>
            </a:r>
            <a:r>
              <a:rPr lang="en-US" sz="1800" b="1" baseline="-25000" dirty="0">
                <a:solidFill>
                  <a:schemeClr val="dk1"/>
                </a:solidFill>
                <a:latin typeface="Calibri"/>
                <a:ea typeface="Calibri"/>
                <a:cs typeface="Calibri"/>
                <a:sym typeface="Calibri"/>
              </a:rPr>
              <a:t>1</a:t>
            </a:r>
            <a:endParaRPr lang="en-US" sz="1800" b="1" dirty="0"/>
          </a:p>
        </p:txBody>
      </p:sp>
      <p:sp>
        <p:nvSpPr>
          <p:cNvPr id="152" name="TextBox 151">
            <a:extLst>
              <a:ext uri="{FF2B5EF4-FFF2-40B4-BE49-F238E27FC236}">
                <a16:creationId xmlns:a16="http://schemas.microsoft.com/office/drawing/2014/main" id="{81862566-DE58-4E96-A2AE-04C3D151375C}"/>
              </a:ext>
            </a:extLst>
          </p:cNvPr>
          <p:cNvSpPr txBox="1"/>
          <p:nvPr/>
        </p:nvSpPr>
        <p:spPr>
          <a:xfrm>
            <a:off x="32802638" y="25516117"/>
            <a:ext cx="457636" cy="369332"/>
          </a:xfrm>
          <a:prstGeom prst="rect">
            <a:avLst/>
          </a:prstGeom>
          <a:noFill/>
        </p:spPr>
        <p:txBody>
          <a:bodyPr wrap="square" rtlCol="0">
            <a:spAutoFit/>
          </a:bodyPr>
          <a:lstStyle/>
          <a:p>
            <a:r>
              <a:rPr lang="en-US" sz="1800" b="1" dirty="0">
                <a:solidFill>
                  <a:schemeClr val="dk1"/>
                </a:solidFill>
                <a:latin typeface="Calibri"/>
                <a:ea typeface="Calibri"/>
                <a:cs typeface="Calibri"/>
                <a:sym typeface="Calibri"/>
              </a:rPr>
              <a:t>σ</a:t>
            </a:r>
            <a:r>
              <a:rPr lang="en-US" sz="1800" b="1" baseline="-25000" dirty="0">
                <a:solidFill>
                  <a:schemeClr val="dk1"/>
                </a:solidFill>
                <a:latin typeface="Calibri"/>
                <a:ea typeface="Calibri"/>
                <a:cs typeface="Calibri"/>
                <a:sym typeface="Calibri"/>
              </a:rPr>
              <a:t>1</a:t>
            </a:r>
            <a:endParaRPr lang="en-US" sz="1800" b="1" dirty="0"/>
          </a:p>
        </p:txBody>
      </p:sp>
      <p:sp>
        <p:nvSpPr>
          <p:cNvPr id="154" name="TextBox 153">
            <a:extLst>
              <a:ext uri="{FF2B5EF4-FFF2-40B4-BE49-F238E27FC236}">
                <a16:creationId xmlns:a16="http://schemas.microsoft.com/office/drawing/2014/main" id="{AC5D3BA6-7620-40B5-B9B9-9053273888F1}"/>
              </a:ext>
            </a:extLst>
          </p:cNvPr>
          <p:cNvSpPr txBox="1"/>
          <p:nvPr/>
        </p:nvSpPr>
        <p:spPr>
          <a:xfrm>
            <a:off x="32795856" y="23766937"/>
            <a:ext cx="457636" cy="369332"/>
          </a:xfrm>
          <a:prstGeom prst="rect">
            <a:avLst/>
          </a:prstGeom>
          <a:noFill/>
        </p:spPr>
        <p:txBody>
          <a:bodyPr wrap="square" rtlCol="0">
            <a:spAutoFit/>
          </a:bodyPr>
          <a:lstStyle/>
          <a:p>
            <a:r>
              <a:rPr lang="en-US" sz="1800" b="1" dirty="0">
                <a:solidFill>
                  <a:schemeClr val="dk1"/>
                </a:solidFill>
                <a:latin typeface="Calibri"/>
                <a:ea typeface="Calibri"/>
                <a:cs typeface="Calibri"/>
                <a:sym typeface="Calibri"/>
              </a:rPr>
              <a:t>σ</a:t>
            </a:r>
            <a:r>
              <a:rPr lang="en-US" sz="1800" b="1" baseline="-25000" dirty="0">
                <a:solidFill>
                  <a:schemeClr val="dk1"/>
                </a:solidFill>
                <a:latin typeface="Calibri"/>
                <a:ea typeface="Calibri"/>
                <a:cs typeface="Calibri"/>
                <a:sym typeface="Calibri"/>
              </a:rPr>
              <a:t>3</a:t>
            </a:r>
            <a:endParaRPr lang="en-US" sz="1800" b="1" dirty="0"/>
          </a:p>
        </p:txBody>
      </p:sp>
      <p:sp>
        <p:nvSpPr>
          <p:cNvPr id="155" name="TextBox 154">
            <a:extLst>
              <a:ext uri="{FF2B5EF4-FFF2-40B4-BE49-F238E27FC236}">
                <a16:creationId xmlns:a16="http://schemas.microsoft.com/office/drawing/2014/main" id="{5427A85A-968F-465E-AD1E-304E573566E8}"/>
              </a:ext>
            </a:extLst>
          </p:cNvPr>
          <p:cNvSpPr txBox="1"/>
          <p:nvPr/>
        </p:nvSpPr>
        <p:spPr>
          <a:xfrm>
            <a:off x="32774227" y="26954539"/>
            <a:ext cx="457636" cy="369332"/>
          </a:xfrm>
          <a:prstGeom prst="rect">
            <a:avLst/>
          </a:prstGeom>
          <a:noFill/>
        </p:spPr>
        <p:txBody>
          <a:bodyPr wrap="square" rtlCol="0">
            <a:spAutoFit/>
          </a:bodyPr>
          <a:lstStyle/>
          <a:p>
            <a:r>
              <a:rPr lang="en-US" sz="1800" b="1" dirty="0">
                <a:solidFill>
                  <a:schemeClr val="dk1"/>
                </a:solidFill>
                <a:latin typeface="Calibri"/>
                <a:ea typeface="Calibri"/>
                <a:cs typeface="Calibri"/>
                <a:sym typeface="Calibri"/>
              </a:rPr>
              <a:t>σ</a:t>
            </a:r>
            <a:r>
              <a:rPr lang="en-US" sz="1800" b="1" baseline="-25000" dirty="0">
                <a:solidFill>
                  <a:schemeClr val="dk1"/>
                </a:solidFill>
                <a:latin typeface="Calibri"/>
                <a:ea typeface="Calibri"/>
                <a:cs typeface="Calibri"/>
                <a:sym typeface="Calibri"/>
              </a:rPr>
              <a:t>3</a:t>
            </a:r>
            <a:endParaRPr lang="en-US" sz="1800" b="1" dirty="0"/>
          </a:p>
        </p:txBody>
      </p:sp>
      <p:sp>
        <p:nvSpPr>
          <p:cNvPr id="135" name="Google Shape;135;p1"/>
          <p:cNvSpPr txBox="1"/>
          <p:nvPr/>
        </p:nvSpPr>
        <p:spPr>
          <a:xfrm>
            <a:off x="728691" y="19743781"/>
            <a:ext cx="12541423" cy="1569620"/>
          </a:xfrm>
          <a:prstGeom prst="rect">
            <a:avLst/>
          </a:prstGeom>
          <a:noFill/>
          <a:ln>
            <a:noFill/>
          </a:ln>
        </p:spPr>
        <p:txBody>
          <a:bodyPr spcFirstLastPara="1" wrap="square" lIns="91425" tIns="45700" rIns="91425" bIns="45700" anchor="t" anchorCtr="0">
            <a:spAutoFit/>
          </a:bodyPr>
          <a:lstStyle/>
          <a:p>
            <a:r>
              <a:rPr lang="en-US" sz="2400" b="1" dirty="0">
                <a:latin typeface="Calibri" panose="020F0502020204030204" pitchFamily="34" charset="0"/>
                <a:cs typeface="Calibri" panose="020F0502020204030204" pitchFamily="34" charset="0"/>
              </a:rPr>
              <a:t>Figure 1 A) </a:t>
            </a:r>
            <a:r>
              <a:rPr lang="en-US" sz="2400" dirty="0">
                <a:latin typeface="Calibri" panose="020F0502020204030204" pitchFamily="34" charset="0"/>
                <a:cs typeface="Calibri" panose="020F0502020204030204" pitchFamily="34" charset="0"/>
              </a:rPr>
              <a:t>Mt. Marsabit (star) in the context of the East African Rift system. Brown </a:t>
            </a:r>
            <a:r>
              <a:rPr lang="en-US" sz="2400" dirty="0">
                <a:solidFill>
                  <a:schemeClr val="tx1"/>
                </a:solidFill>
                <a:latin typeface="Calibri" panose="020F0502020204030204" pitchFamily="34" charset="0"/>
                <a:cs typeface="Calibri" panose="020F0502020204030204" pitchFamily="34" charset="0"/>
              </a:rPr>
              <a:t>shading</a:t>
            </a:r>
            <a:r>
              <a:rPr lang="en-US" sz="2400" dirty="0">
                <a:latin typeface="Calibri" panose="020F0502020204030204" pitchFamily="34" charset="0"/>
                <a:cs typeface="Calibri" panose="020F0502020204030204" pitchFamily="34" charset="0"/>
              </a:rPr>
              <a:t> indicates the extent of magmatism, red lines indicate Miocene to Holocene major faults, dashed gray lines indicate plate boundaries. Modified from Mana et al. (2015). </a:t>
            </a:r>
          </a:p>
          <a:p>
            <a:r>
              <a:rPr lang="en-US" sz="2400" b="1" dirty="0">
                <a:latin typeface="Calibri" panose="020F0502020204030204" pitchFamily="34" charset="0"/>
                <a:cs typeface="Calibri" panose="020F0502020204030204" pitchFamily="34" charset="0"/>
              </a:rPr>
              <a:t>B)</a:t>
            </a:r>
            <a:r>
              <a:rPr lang="en-US" sz="2400" dirty="0">
                <a:latin typeface="Calibri" panose="020F0502020204030204" pitchFamily="34" charset="0"/>
                <a:cs typeface="Calibri" panose="020F0502020204030204" pitchFamily="34" charset="0"/>
              </a:rPr>
              <a:t> Mt. Marsabit in the context of northern Kenya.</a:t>
            </a:r>
            <a:endParaRPr lang="en-US" sz="2400" b="1" dirty="0">
              <a:latin typeface="Calibri" panose="020F0502020204030204" pitchFamily="34" charset="0"/>
              <a:cs typeface="Calibri" panose="020F0502020204030204" pitchFamily="34" charset="0"/>
            </a:endParaRPr>
          </a:p>
        </p:txBody>
      </p:sp>
      <p:sp>
        <p:nvSpPr>
          <p:cNvPr id="150" name="Google Shape;150;p1"/>
          <p:cNvSpPr txBox="1"/>
          <p:nvPr/>
        </p:nvSpPr>
        <p:spPr>
          <a:xfrm>
            <a:off x="7325803" y="12905547"/>
            <a:ext cx="938240" cy="646290"/>
          </a:xfrm>
          <a:prstGeom prst="rect">
            <a:avLst/>
          </a:prstGeom>
          <a:noFill/>
          <a:ln>
            <a:noFill/>
          </a:ln>
        </p:spPr>
        <p:txBody>
          <a:bodyPr spcFirstLastPara="1" wrap="square" lIns="91425" tIns="45700" rIns="91425" bIns="45700" anchor="ctr" anchorCtr="0">
            <a:spAutoFit/>
          </a:bodyPr>
          <a:lstStyle/>
          <a:p>
            <a:pPr algn="ctr"/>
            <a:r>
              <a:rPr lang="en-US" sz="3600" b="1" dirty="0">
                <a:latin typeface="Calibri" panose="020F0502020204030204" pitchFamily="34" charset="0"/>
                <a:cs typeface="Calibri" panose="020F0502020204030204" pitchFamily="34" charset="0"/>
              </a:rPr>
              <a:t>B</a:t>
            </a:r>
            <a:endParaRPr b="1" dirty="0">
              <a:latin typeface="Calibri" panose="020F0502020204030204" pitchFamily="34" charset="0"/>
              <a:cs typeface="Calibri" panose="020F0502020204030204" pitchFamily="34" charset="0"/>
            </a:endParaRPr>
          </a:p>
        </p:txBody>
      </p:sp>
      <p:sp>
        <p:nvSpPr>
          <p:cNvPr id="137" name="Google Shape;150;p1">
            <a:extLst>
              <a:ext uri="{FF2B5EF4-FFF2-40B4-BE49-F238E27FC236}">
                <a16:creationId xmlns:a16="http://schemas.microsoft.com/office/drawing/2014/main" id="{CACBA843-0F8C-4A88-8B94-1A52ADDFA244}"/>
              </a:ext>
            </a:extLst>
          </p:cNvPr>
          <p:cNvSpPr txBox="1"/>
          <p:nvPr/>
        </p:nvSpPr>
        <p:spPr>
          <a:xfrm>
            <a:off x="404442" y="12905547"/>
            <a:ext cx="938240" cy="646290"/>
          </a:xfrm>
          <a:prstGeom prst="rect">
            <a:avLst/>
          </a:prstGeom>
          <a:noFill/>
          <a:ln>
            <a:noFill/>
          </a:ln>
        </p:spPr>
        <p:txBody>
          <a:bodyPr spcFirstLastPara="1" wrap="square" lIns="91425" tIns="45700" rIns="91425" bIns="45700" anchor="ctr" anchorCtr="0">
            <a:spAutoFit/>
          </a:bodyPr>
          <a:lstStyle/>
          <a:p>
            <a:pPr algn="ctr"/>
            <a:r>
              <a:rPr lang="en-US" sz="3600" b="1" dirty="0">
                <a:latin typeface="Calibri" panose="020F0502020204030204" pitchFamily="34" charset="0"/>
                <a:cs typeface="Calibri" panose="020F0502020204030204" pitchFamily="34" charset="0"/>
              </a:rPr>
              <a:t>A</a:t>
            </a:r>
            <a:endParaRPr b="1" dirty="0">
              <a:latin typeface="Calibri" panose="020F0502020204030204" pitchFamily="34" charset="0"/>
              <a:cs typeface="Calibri" panose="020F0502020204030204" pitchFamily="34" charset="0"/>
            </a:endParaRPr>
          </a:p>
        </p:txBody>
      </p:sp>
      <p:grpSp>
        <p:nvGrpSpPr>
          <p:cNvPr id="27" name="Group 26">
            <a:extLst>
              <a:ext uri="{FF2B5EF4-FFF2-40B4-BE49-F238E27FC236}">
                <a16:creationId xmlns:a16="http://schemas.microsoft.com/office/drawing/2014/main" id="{0F95E9DA-C621-4D0B-935B-5243FF0C90F0}"/>
              </a:ext>
            </a:extLst>
          </p:cNvPr>
          <p:cNvGrpSpPr>
            <a:grpSpLocks noChangeAspect="1"/>
          </p:cNvGrpSpPr>
          <p:nvPr/>
        </p:nvGrpSpPr>
        <p:grpSpPr>
          <a:xfrm>
            <a:off x="8002317" y="12948304"/>
            <a:ext cx="4622722" cy="6542069"/>
            <a:chOff x="8022226" y="12591434"/>
            <a:chExt cx="4845963" cy="7156942"/>
          </a:xfrm>
        </p:grpSpPr>
        <p:pic>
          <p:nvPicPr>
            <p:cNvPr id="24" name="Picture 23">
              <a:extLst>
                <a:ext uri="{FF2B5EF4-FFF2-40B4-BE49-F238E27FC236}">
                  <a16:creationId xmlns:a16="http://schemas.microsoft.com/office/drawing/2014/main" id="{530B9021-463D-40A0-9FFC-C7DF2E9C8121}"/>
                </a:ext>
              </a:extLst>
            </p:cNvPr>
            <p:cNvPicPr>
              <a:picLocks noChangeAspect="1"/>
            </p:cNvPicPr>
            <p:nvPr/>
          </p:nvPicPr>
          <p:blipFill rotWithShape="1">
            <a:blip r:embed="rId32"/>
            <a:srcRect l="45889" t="5472" r="28107" b="29879"/>
            <a:stretch/>
          </p:blipFill>
          <p:spPr>
            <a:xfrm>
              <a:off x="8127452" y="12591434"/>
              <a:ext cx="4740737" cy="7086600"/>
            </a:xfrm>
            <a:prstGeom prst="rect">
              <a:avLst/>
            </a:prstGeom>
            <a:ln>
              <a:solidFill>
                <a:schemeClr val="tx1"/>
              </a:solidFill>
            </a:ln>
          </p:spPr>
        </p:pic>
        <p:sp>
          <p:nvSpPr>
            <p:cNvPr id="162" name="TextBox 161">
              <a:extLst>
                <a:ext uri="{FF2B5EF4-FFF2-40B4-BE49-F238E27FC236}">
                  <a16:creationId xmlns:a16="http://schemas.microsoft.com/office/drawing/2014/main" id="{759917C5-69F8-424B-AA14-0E748CF56065}"/>
                </a:ext>
              </a:extLst>
            </p:cNvPr>
            <p:cNvSpPr txBox="1"/>
            <p:nvPr/>
          </p:nvSpPr>
          <p:spPr>
            <a:xfrm>
              <a:off x="9951221" y="15284386"/>
              <a:ext cx="1482816" cy="338554"/>
            </a:xfrm>
            <a:prstGeom prst="rect">
              <a:avLst/>
            </a:prstGeom>
            <a:noFill/>
            <a:ln>
              <a:noFill/>
            </a:ln>
          </p:spPr>
          <p:txBody>
            <a:bodyPr wrap="square" rtlCol="0" anchor="ctr">
              <a:spAutoFit/>
            </a:bodyPr>
            <a:lstStyle/>
            <a:p>
              <a:pPr algn="ctr"/>
              <a:r>
                <a:rPr lang="en-US" sz="1600" b="1" dirty="0">
                  <a:solidFill>
                    <a:schemeClr val="bg1"/>
                  </a:solidFill>
                  <a:latin typeface="Calibri" panose="020F0502020204030204" pitchFamily="34" charset="0"/>
                  <a:cs typeface="Calibri" panose="020F0502020204030204" pitchFamily="34" charset="0"/>
                </a:rPr>
                <a:t>Lake Turkana</a:t>
              </a:r>
            </a:p>
          </p:txBody>
        </p:sp>
        <p:sp>
          <p:nvSpPr>
            <p:cNvPr id="163" name="TextBox 162">
              <a:extLst>
                <a:ext uri="{FF2B5EF4-FFF2-40B4-BE49-F238E27FC236}">
                  <a16:creationId xmlns:a16="http://schemas.microsoft.com/office/drawing/2014/main" id="{8D2A6662-7426-44CB-AFE6-4FA413E01A1F}"/>
                </a:ext>
              </a:extLst>
            </p:cNvPr>
            <p:cNvSpPr txBox="1"/>
            <p:nvPr/>
          </p:nvSpPr>
          <p:spPr>
            <a:xfrm>
              <a:off x="10593571" y="12736580"/>
              <a:ext cx="1267021" cy="338554"/>
            </a:xfrm>
            <a:prstGeom prst="rect">
              <a:avLst/>
            </a:prstGeom>
            <a:noFill/>
            <a:ln>
              <a:noFill/>
            </a:ln>
          </p:spPr>
          <p:txBody>
            <a:bodyPr wrap="square" rtlCol="0" anchor="ctr">
              <a:spAutoFit/>
            </a:bodyPr>
            <a:lstStyle/>
            <a:p>
              <a:pPr algn="ctr"/>
              <a:r>
                <a:rPr lang="en-US" sz="1600" b="1" dirty="0">
                  <a:solidFill>
                    <a:schemeClr val="bg1"/>
                  </a:solidFill>
                  <a:latin typeface="Calibri" panose="020F0502020204030204" pitchFamily="34" charset="0"/>
                  <a:cs typeface="Calibri" panose="020F0502020204030204" pitchFamily="34" charset="0"/>
                </a:rPr>
                <a:t>Chew Bahir</a:t>
              </a:r>
            </a:p>
          </p:txBody>
        </p:sp>
        <p:sp>
          <p:nvSpPr>
            <p:cNvPr id="165" name="TextBox 164">
              <a:extLst>
                <a:ext uri="{FF2B5EF4-FFF2-40B4-BE49-F238E27FC236}">
                  <a16:creationId xmlns:a16="http://schemas.microsoft.com/office/drawing/2014/main" id="{7DD36023-D23D-4268-8FEC-16619D00238F}"/>
                </a:ext>
              </a:extLst>
            </p:cNvPr>
            <p:cNvSpPr txBox="1"/>
            <p:nvPr/>
          </p:nvSpPr>
          <p:spPr>
            <a:xfrm>
              <a:off x="8068917" y="19409822"/>
              <a:ext cx="1607115" cy="338554"/>
            </a:xfrm>
            <a:prstGeom prst="rect">
              <a:avLst/>
            </a:prstGeom>
            <a:noFill/>
            <a:ln>
              <a:noFill/>
            </a:ln>
          </p:spPr>
          <p:txBody>
            <a:bodyPr wrap="square" rtlCol="0" anchor="ctr">
              <a:spAutoFit/>
            </a:bodyPr>
            <a:lstStyle/>
            <a:p>
              <a:pPr algn="ctr"/>
              <a:r>
                <a:rPr lang="en-US" sz="1600" b="1" dirty="0">
                  <a:solidFill>
                    <a:schemeClr val="bg1"/>
                  </a:solidFill>
                  <a:latin typeface="Calibri" panose="020F0502020204030204" pitchFamily="34" charset="0"/>
                  <a:cs typeface="Calibri" panose="020F0502020204030204" pitchFamily="34" charset="0"/>
                </a:rPr>
                <a:t>Lake Victoria</a:t>
              </a:r>
            </a:p>
          </p:txBody>
        </p:sp>
        <p:sp>
          <p:nvSpPr>
            <p:cNvPr id="7" name="Rectangle 6">
              <a:extLst>
                <a:ext uri="{FF2B5EF4-FFF2-40B4-BE49-F238E27FC236}">
                  <a16:creationId xmlns:a16="http://schemas.microsoft.com/office/drawing/2014/main" id="{3755EED0-F5B0-45A6-9ED9-5E87442971A8}"/>
                </a:ext>
              </a:extLst>
            </p:cNvPr>
            <p:cNvSpPr/>
            <p:nvPr/>
          </p:nvSpPr>
          <p:spPr>
            <a:xfrm>
              <a:off x="11216722" y="16527282"/>
              <a:ext cx="933122" cy="922358"/>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D198CC3-4D45-4F8C-949B-A9B71EB77D66}"/>
                </a:ext>
              </a:extLst>
            </p:cNvPr>
            <p:cNvSpPr txBox="1"/>
            <p:nvPr/>
          </p:nvSpPr>
          <p:spPr>
            <a:xfrm>
              <a:off x="11635169" y="16343759"/>
              <a:ext cx="1193138" cy="307777"/>
            </a:xfrm>
            <a:prstGeom prst="rect">
              <a:avLst/>
            </a:prstGeom>
            <a:solidFill>
              <a:schemeClr val="bg1"/>
            </a:solidFill>
            <a:ln>
              <a:solidFill>
                <a:schemeClr val="tx1"/>
              </a:solidFill>
            </a:ln>
          </p:spPr>
          <p:txBody>
            <a:bodyPr wrap="square" rtlCol="0" anchor="ctr">
              <a:spAutoFit/>
            </a:bodyPr>
            <a:lstStyle/>
            <a:p>
              <a:pPr algn="ctr"/>
              <a:r>
                <a:rPr lang="en-US" dirty="0">
                  <a:latin typeface="Calibri" panose="020F0502020204030204" pitchFamily="34" charset="0"/>
                  <a:cs typeface="Calibri" panose="020F0502020204030204" pitchFamily="34" charset="0"/>
                </a:rPr>
                <a:t>Mt. Marsabit</a:t>
              </a:r>
            </a:p>
          </p:txBody>
        </p:sp>
        <p:sp>
          <p:nvSpPr>
            <p:cNvPr id="79" name="TextBox 78">
              <a:extLst>
                <a:ext uri="{FF2B5EF4-FFF2-40B4-BE49-F238E27FC236}">
                  <a16:creationId xmlns:a16="http://schemas.microsoft.com/office/drawing/2014/main" id="{EF83F0E5-F340-4003-A559-3386029F601F}"/>
                </a:ext>
              </a:extLst>
            </p:cNvPr>
            <p:cNvSpPr txBox="1"/>
            <p:nvPr/>
          </p:nvSpPr>
          <p:spPr>
            <a:xfrm>
              <a:off x="8133363" y="16834693"/>
              <a:ext cx="933122" cy="338554"/>
            </a:xfrm>
            <a:prstGeom prst="rect">
              <a:avLst/>
            </a:prstGeom>
            <a:noFill/>
            <a:ln>
              <a:noFill/>
            </a:ln>
          </p:spPr>
          <p:txBody>
            <a:bodyPr wrap="square" rtlCol="0" anchor="ctr">
              <a:spAutoFit/>
            </a:bodyPr>
            <a:lstStyle>
              <a:defPPr marR="0" lvl="0" algn="l" rtl="0">
                <a:lnSpc>
                  <a:spcPct val="100000"/>
                </a:lnSpc>
                <a:spcBef>
                  <a:spcPts val="0"/>
                </a:spcBef>
                <a:spcAft>
                  <a:spcPts val="0"/>
                </a:spcAft>
                <a:defRPr/>
              </a:defPPr>
              <a:lvl1pPr algn="ctr">
                <a:defRPr b="1">
                  <a:solidFill>
                    <a:schemeClr val="bg1"/>
                  </a:solidFill>
                </a:defRPr>
              </a:lvl1pPr>
            </a:lstStyle>
            <a:p>
              <a:r>
                <a:rPr lang="en-US" sz="1600" i="1" dirty="0">
                  <a:latin typeface="Calibri" panose="020F0502020204030204" pitchFamily="34" charset="0"/>
                  <a:cs typeface="Calibri" panose="020F0502020204030204" pitchFamily="34" charset="0"/>
                </a:rPr>
                <a:t>Uganda</a:t>
              </a:r>
            </a:p>
          </p:txBody>
        </p:sp>
        <p:sp>
          <p:nvSpPr>
            <p:cNvPr id="80" name="TextBox 79">
              <a:extLst>
                <a:ext uri="{FF2B5EF4-FFF2-40B4-BE49-F238E27FC236}">
                  <a16:creationId xmlns:a16="http://schemas.microsoft.com/office/drawing/2014/main" id="{2C4A37CD-872A-4A37-B672-00B5B441C1DF}"/>
                </a:ext>
              </a:extLst>
            </p:cNvPr>
            <p:cNvSpPr txBox="1"/>
            <p:nvPr/>
          </p:nvSpPr>
          <p:spPr>
            <a:xfrm>
              <a:off x="9209464" y="13815473"/>
              <a:ext cx="1064243" cy="370374"/>
            </a:xfrm>
            <a:prstGeom prst="rect">
              <a:avLst/>
            </a:prstGeom>
            <a:noFill/>
            <a:ln>
              <a:noFill/>
            </a:ln>
          </p:spPr>
          <p:txBody>
            <a:bodyPr wrap="square" rtlCol="0" anchor="ctr">
              <a:spAutoFit/>
            </a:bodyPr>
            <a:lstStyle>
              <a:defPPr marR="0" lvl="0" algn="l" rtl="0">
                <a:lnSpc>
                  <a:spcPct val="100000"/>
                </a:lnSpc>
                <a:spcBef>
                  <a:spcPts val="0"/>
                </a:spcBef>
                <a:spcAft>
                  <a:spcPts val="0"/>
                </a:spcAft>
              </a:defPPr>
              <a:lvl1pPr algn="ctr">
                <a:defRPr sz="1000">
                  <a:solidFill>
                    <a:schemeClr val="bg1"/>
                  </a:solidFill>
                </a:defRPr>
              </a:lvl1pPr>
            </a:lstStyle>
            <a:p>
              <a:r>
                <a:rPr lang="en-US" sz="1600" b="1" i="1" dirty="0">
                  <a:latin typeface="Calibri" panose="020F0502020204030204" pitchFamily="34" charset="0"/>
                  <a:cs typeface="Calibri" panose="020F0502020204030204" pitchFamily="34" charset="0"/>
                </a:rPr>
                <a:t>Ethiopia</a:t>
              </a:r>
            </a:p>
          </p:txBody>
        </p:sp>
        <p:sp>
          <p:nvSpPr>
            <p:cNvPr id="81" name="TextBox 80">
              <a:extLst>
                <a:ext uri="{FF2B5EF4-FFF2-40B4-BE49-F238E27FC236}">
                  <a16:creationId xmlns:a16="http://schemas.microsoft.com/office/drawing/2014/main" id="{64EF10C8-43DF-4E6A-80DD-FB999669B6BE}"/>
                </a:ext>
              </a:extLst>
            </p:cNvPr>
            <p:cNvSpPr txBox="1"/>
            <p:nvPr/>
          </p:nvSpPr>
          <p:spPr>
            <a:xfrm>
              <a:off x="8850798" y="15239121"/>
              <a:ext cx="825233" cy="370374"/>
            </a:xfrm>
            <a:prstGeom prst="rect">
              <a:avLst/>
            </a:prstGeom>
            <a:noFill/>
            <a:ln>
              <a:noFill/>
            </a:ln>
          </p:spPr>
          <p:txBody>
            <a:bodyPr wrap="square" rtlCol="0" anchor="ctr">
              <a:spAutoFit/>
            </a:bodyPr>
            <a:lstStyle>
              <a:defPPr marR="0" lvl="0" algn="l" rtl="0">
                <a:lnSpc>
                  <a:spcPct val="100000"/>
                </a:lnSpc>
                <a:spcBef>
                  <a:spcPts val="0"/>
                </a:spcBef>
                <a:spcAft>
                  <a:spcPts val="0"/>
                </a:spcAft>
                <a:defRPr/>
              </a:defPPr>
              <a:lvl1pPr algn="ctr">
                <a:defRPr sz="1000">
                  <a:solidFill>
                    <a:schemeClr val="bg1"/>
                  </a:solidFill>
                </a:defRPr>
              </a:lvl1pPr>
            </a:lstStyle>
            <a:p>
              <a:r>
                <a:rPr lang="en-US" sz="1600" b="1" i="1" dirty="0">
                  <a:latin typeface="Calibri" panose="020F0502020204030204" pitchFamily="34" charset="0"/>
                  <a:cs typeface="Calibri" panose="020F0502020204030204" pitchFamily="34" charset="0"/>
                </a:rPr>
                <a:t>Kenya</a:t>
              </a:r>
            </a:p>
          </p:txBody>
        </p:sp>
        <p:sp>
          <p:nvSpPr>
            <p:cNvPr id="82" name="TextBox 81">
              <a:extLst>
                <a:ext uri="{FF2B5EF4-FFF2-40B4-BE49-F238E27FC236}">
                  <a16:creationId xmlns:a16="http://schemas.microsoft.com/office/drawing/2014/main" id="{CA411E53-4438-4F1A-A359-BD6C563EF26B}"/>
                </a:ext>
              </a:extLst>
            </p:cNvPr>
            <p:cNvSpPr txBox="1"/>
            <p:nvPr/>
          </p:nvSpPr>
          <p:spPr>
            <a:xfrm>
              <a:off x="8022226" y="13705475"/>
              <a:ext cx="1322873" cy="584775"/>
            </a:xfrm>
            <a:prstGeom prst="rect">
              <a:avLst/>
            </a:prstGeom>
            <a:noFill/>
            <a:ln>
              <a:noFill/>
            </a:ln>
          </p:spPr>
          <p:txBody>
            <a:bodyPr wrap="square" rtlCol="0" anchor="ctr">
              <a:spAutoFit/>
            </a:bodyPr>
            <a:lstStyle>
              <a:defPPr marR="0" lvl="0" algn="l" rtl="0">
                <a:lnSpc>
                  <a:spcPct val="100000"/>
                </a:lnSpc>
                <a:spcBef>
                  <a:spcPts val="0"/>
                </a:spcBef>
                <a:spcAft>
                  <a:spcPts val="0"/>
                </a:spcAft>
                <a:defRPr/>
              </a:defPPr>
              <a:lvl1pPr algn="ctr">
                <a:defRPr b="1">
                  <a:solidFill>
                    <a:schemeClr val="bg1"/>
                  </a:solidFill>
                </a:defRPr>
              </a:lvl1pPr>
            </a:lstStyle>
            <a:p>
              <a:r>
                <a:rPr lang="en-US" sz="1600" i="1" dirty="0">
                  <a:latin typeface="Calibri" panose="020F0502020204030204" pitchFamily="34" charset="0"/>
                  <a:cs typeface="Calibri" panose="020F0502020204030204" pitchFamily="34" charset="0"/>
                </a:rPr>
                <a:t>South </a:t>
              </a:r>
            </a:p>
            <a:p>
              <a:r>
                <a:rPr lang="en-US" sz="1600" i="1" dirty="0">
                  <a:latin typeface="Calibri" panose="020F0502020204030204" pitchFamily="34" charset="0"/>
                  <a:cs typeface="Calibri" panose="020F0502020204030204" pitchFamily="34" charset="0"/>
                </a:rPr>
                <a:t>Sudan</a:t>
              </a:r>
            </a:p>
          </p:txBody>
        </p:sp>
      </p:grpSp>
      <p:sp>
        <p:nvSpPr>
          <p:cNvPr id="28" name="Freeform: Shape 27">
            <a:extLst>
              <a:ext uri="{FF2B5EF4-FFF2-40B4-BE49-F238E27FC236}">
                <a16:creationId xmlns:a16="http://schemas.microsoft.com/office/drawing/2014/main" id="{293010D4-F90A-4A38-AD9B-56B76C36B8CB}"/>
              </a:ext>
            </a:extLst>
          </p:cNvPr>
          <p:cNvSpPr/>
          <p:nvPr/>
        </p:nvSpPr>
        <p:spPr>
          <a:xfrm>
            <a:off x="32086339" y="11943537"/>
            <a:ext cx="71252" cy="60778"/>
          </a:xfrm>
          <a:custGeom>
            <a:avLst/>
            <a:gdLst>
              <a:gd name="connsiteX0" fmla="*/ 34670 w 71252"/>
              <a:gd name="connsiteY0" fmla="*/ 0 h 60778"/>
              <a:gd name="connsiteX1" fmla="*/ 34670 w 71252"/>
              <a:gd name="connsiteY1" fmla="*/ 0 h 60778"/>
              <a:gd name="connsiteX2" fmla="*/ 69339 w 71252"/>
              <a:gd name="connsiteY2" fmla="*/ 17335 h 60778"/>
              <a:gd name="connsiteX3" fmla="*/ 56338 w 71252"/>
              <a:gd name="connsiteY3" fmla="*/ 47671 h 60778"/>
              <a:gd name="connsiteX4" fmla="*/ 43337 w 71252"/>
              <a:gd name="connsiteY4" fmla="*/ 52004 h 60778"/>
              <a:gd name="connsiteX5" fmla="*/ 34670 w 71252"/>
              <a:gd name="connsiteY5" fmla="*/ 60672 h 60778"/>
              <a:gd name="connsiteX6" fmla="*/ 0 w 71252"/>
              <a:gd name="connsiteY6" fmla="*/ 52004 h 60778"/>
              <a:gd name="connsiteX7" fmla="*/ 17335 w 71252"/>
              <a:gd name="connsiteY7" fmla="*/ 26002 h 60778"/>
              <a:gd name="connsiteX8" fmla="*/ 39003 w 71252"/>
              <a:gd name="connsiteY8" fmla="*/ 8668 h 60778"/>
              <a:gd name="connsiteX9" fmla="*/ 60671 w 71252"/>
              <a:gd name="connsiteY9" fmla="*/ 13001 h 60778"/>
              <a:gd name="connsiteX10" fmla="*/ 34670 w 71252"/>
              <a:gd name="connsiteY10" fmla="*/ 0 h 60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252" h="60778">
                <a:moveTo>
                  <a:pt x="34670" y="0"/>
                </a:moveTo>
                <a:lnTo>
                  <a:pt x="34670" y="0"/>
                </a:lnTo>
                <a:cubicBezTo>
                  <a:pt x="46226" y="5778"/>
                  <a:pt x="61407" y="7136"/>
                  <a:pt x="69339" y="17335"/>
                </a:cubicBezTo>
                <a:cubicBezTo>
                  <a:pt x="76013" y="25916"/>
                  <a:pt x="63662" y="43276"/>
                  <a:pt x="56338" y="47671"/>
                </a:cubicBezTo>
                <a:cubicBezTo>
                  <a:pt x="52421" y="50021"/>
                  <a:pt x="47671" y="50560"/>
                  <a:pt x="43337" y="52004"/>
                </a:cubicBezTo>
                <a:cubicBezTo>
                  <a:pt x="40448" y="54893"/>
                  <a:pt x="38715" y="60094"/>
                  <a:pt x="34670" y="60672"/>
                </a:cubicBezTo>
                <a:cubicBezTo>
                  <a:pt x="27348" y="61718"/>
                  <a:pt x="8314" y="54775"/>
                  <a:pt x="0" y="52004"/>
                </a:cubicBezTo>
                <a:cubicBezTo>
                  <a:pt x="8812" y="7950"/>
                  <a:pt x="-4875" y="43771"/>
                  <a:pt x="17335" y="26002"/>
                </a:cubicBezTo>
                <a:cubicBezTo>
                  <a:pt x="45335" y="3601"/>
                  <a:pt x="6327" y="19558"/>
                  <a:pt x="39003" y="8668"/>
                </a:cubicBezTo>
                <a:cubicBezTo>
                  <a:pt x="46226" y="10112"/>
                  <a:pt x="54542" y="8915"/>
                  <a:pt x="60671" y="13001"/>
                </a:cubicBezTo>
                <a:cubicBezTo>
                  <a:pt x="64472" y="15535"/>
                  <a:pt x="39004" y="2167"/>
                  <a:pt x="34670" y="0"/>
                </a:cubicBezTo>
                <a:close/>
              </a:path>
            </a:pathLst>
          </a:cu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BFA7FFF5-B82F-4451-AC1D-433D6BD0F65F}"/>
              </a:ext>
            </a:extLst>
          </p:cNvPr>
          <p:cNvSpPr/>
          <p:nvPr/>
        </p:nvSpPr>
        <p:spPr>
          <a:xfrm>
            <a:off x="26296144" y="16037426"/>
            <a:ext cx="200025" cy="197937"/>
          </a:xfrm>
          <a:custGeom>
            <a:avLst/>
            <a:gdLst>
              <a:gd name="connsiteX0" fmla="*/ 85725 w 200025"/>
              <a:gd name="connsiteY0" fmla="*/ 2674 h 197937"/>
              <a:gd name="connsiteX1" fmla="*/ 85725 w 200025"/>
              <a:gd name="connsiteY1" fmla="*/ 2674 h 197937"/>
              <a:gd name="connsiteX2" fmla="*/ 147637 w 200025"/>
              <a:gd name="connsiteY2" fmla="*/ 5055 h 197937"/>
              <a:gd name="connsiteX3" fmla="*/ 169069 w 200025"/>
              <a:gd name="connsiteY3" fmla="*/ 19343 h 197937"/>
              <a:gd name="connsiteX4" fmla="*/ 176212 w 200025"/>
              <a:gd name="connsiteY4" fmla="*/ 24105 h 197937"/>
              <a:gd name="connsiteX5" fmla="*/ 185737 w 200025"/>
              <a:gd name="connsiteY5" fmla="*/ 38393 h 197937"/>
              <a:gd name="connsiteX6" fmla="*/ 188119 w 200025"/>
              <a:gd name="connsiteY6" fmla="*/ 45537 h 197937"/>
              <a:gd name="connsiteX7" fmla="*/ 192881 w 200025"/>
              <a:gd name="connsiteY7" fmla="*/ 52680 h 197937"/>
              <a:gd name="connsiteX8" fmla="*/ 197644 w 200025"/>
              <a:gd name="connsiteY8" fmla="*/ 88399 h 197937"/>
              <a:gd name="connsiteX9" fmla="*/ 200025 w 200025"/>
              <a:gd name="connsiteY9" fmla="*/ 97924 h 197937"/>
              <a:gd name="connsiteX10" fmla="*/ 195262 w 200025"/>
              <a:gd name="connsiteY10" fmla="*/ 136024 h 197937"/>
              <a:gd name="connsiteX11" fmla="*/ 190500 w 200025"/>
              <a:gd name="connsiteY11" fmla="*/ 143168 h 197937"/>
              <a:gd name="connsiteX12" fmla="*/ 178594 w 200025"/>
              <a:gd name="connsiteY12" fmla="*/ 162218 h 197937"/>
              <a:gd name="connsiteX13" fmla="*/ 166687 w 200025"/>
              <a:gd name="connsiteY13" fmla="*/ 171743 h 197937"/>
              <a:gd name="connsiteX14" fmla="*/ 161925 w 200025"/>
              <a:gd name="connsiteY14" fmla="*/ 178887 h 197937"/>
              <a:gd name="connsiteX15" fmla="*/ 147637 w 200025"/>
              <a:gd name="connsiteY15" fmla="*/ 183649 h 197937"/>
              <a:gd name="connsiteX16" fmla="*/ 126206 w 200025"/>
              <a:gd name="connsiteY16" fmla="*/ 193174 h 197937"/>
              <a:gd name="connsiteX17" fmla="*/ 119062 w 200025"/>
              <a:gd name="connsiteY17" fmla="*/ 195555 h 197937"/>
              <a:gd name="connsiteX18" fmla="*/ 111919 w 200025"/>
              <a:gd name="connsiteY18" fmla="*/ 197937 h 197937"/>
              <a:gd name="connsiteX19" fmla="*/ 73819 w 200025"/>
              <a:gd name="connsiteY19" fmla="*/ 195555 h 197937"/>
              <a:gd name="connsiteX20" fmla="*/ 64294 w 200025"/>
              <a:gd name="connsiteY20" fmla="*/ 193174 h 197937"/>
              <a:gd name="connsiteX21" fmla="*/ 50006 w 200025"/>
              <a:gd name="connsiteY21" fmla="*/ 188412 h 197937"/>
              <a:gd name="connsiteX22" fmla="*/ 42862 w 200025"/>
              <a:gd name="connsiteY22" fmla="*/ 183649 h 197937"/>
              <a:gd name="connsiteX23" fmla="*/ 35719 w 200025"/>
              <a:gd name="connsiteY23" fmla="*/ 176505 h 197937"/>
              <a:gd name="connsiteX24" fmla="*/ 28575 w 200025"/>
              <a:gd name="connsiteY24" fmla="*/ 174124 h 197937"/>
              <a:gd name="connsiteX25" fmla="*/ 14287 w 200025"/>
              <a:gd name="connsiteY25" fmla="*/ 164599 h 197937"/>
              <a:gd name="connsiteX26" fmla="*/ 9525 w 200025"/>
              <a:gd name="connsiteY26" fmla="*/ 157455 h 197937"/>
              <a:gd name="connsiteX27" fmla="*/ 2381 w 200025"/>
              <a:gd name="connsiteY27" fmla="*/ 150312 h 197937"/>
              <a:gd name="connsiteX28" fmla="*/ 0 w 200025"/>
              <a:gd name="connsiteY28" fmla="*/ 143168 h 197937"/>
              <a:gd name="connsiteX29" fmla="*/ 2381 w 200025"/>
              <a:gd name="connsiteY29" fmla="*/ 107449 h 197937"/>
              <a:gd name="connsiteX30" fmla="*/ 7144 w 200025"/>
              <a:gd name="connsiteY30" fmla="*/ 93162 h 197937"/>
              <a:gd name="connsiteX31" fmla="*/ 9525 w 200025"/>
              <a:gd name="connsiteY31" fmla="*/ 86018 h 197937"/>
              <a:gd name="connsiteX32" fmla="*/ 11906 w 200025"/>
              <a:gd name="connsiteY32" fmla="*/ 78874 h 197937"/>
              <a:gd name="connsiteX33" fmla="*/ 14287 w 200025"/>
              <a:gd name="connsiteY33" fmla="*/ 66968 h 197937"/>
              <a:gd name="connsiteX34" fmla="*/ 21431 w 200025"/>
              <a:gd name="connsiteY34" fmla="*/ 52680 h 197937"/>
              <a:gd name="connsiteX35" fmla="*/ 35719 w 200025"/>
              <a:gd name="connsiteY35" fmla="*/ 43155 h 197937"/>
              <a:gd name="connsiteX36" fmla="*/ 45244 w 200025"/>
              <a:gd name="connsiteY36" fmla="*/ 31249 h 197937"/>
              <a:gd name="connsiteX37" fmla="*/ 57150 w 200025"/>
              <a:gd name="connsiteY37" fmla="*/ 21724 h 197937"/>
              <a:gd name="connsiteX38" fmla="*/ 69056 w 200025"/>
              <a:gd name="connsiteY38" fmla="*/ 12199 h 197937"/>
              <a:gd name="connsiteX39" fmla="*/ 83344 w 200025"/>
              <a:gd name="connsiteY39" fmla="*/ 2674 h 197937"/>
              <a:gd name="connsiteX40" fmla="*/ 85725 w 200025"/>
              <a:gd name="connsiteY40" fmla="*/ 2674 h 197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00025" h="197937">
                <a:moveTo>
                  <a:pt x="85725" y="2674"/>
                </a:moveTo>
                <a:lnTo>
                  <a:pt x="85725" y="2674"/>
                </a:lnTo>
                <a:cubicBezTo>
                  <a:pt x="106362" y="3468"/>
                  <a:pt x="127232" y="1867"/>
                  <a:pt x="147637" y="5055"/>
                </a:cubicBezTo>
                <a:cubicBezTo>
                  <a:pt x="147640" y="5055"/>
                  <a:pt x="165496" y="16961"/>
                  <a:pt x="169069" y="19343"/>
                </a:cubicBezTo>
                <a:lnTo>
                  <a:pt x="176212" y="24105"/>
                </a:lnTo>
                <a:cubicBezTo>
                  <a:pt x="181876" y="41092"/>
                  <a:pt x="173845" y="20555"/>
                  <a:pt x="185737" y="38393"/>
                </a:cubicBezTo>
                <a:cubicBezTo>
                  <a:pt x="187129" y="40482"/>
                  <a:pt x="186996" y="43292"/>
                  <a:pt x="188119" y="45537"/>
                </a:cubicBezTo>
                <a:cubicBezTo>
                  <a:pt x="189399" y="48096"/>
                  <a:pt x="191294" y="50299"/>
                  <a:pt x="192881" y="52680"/>
                </a:cubicBezTo>
                <a:cubicBezTo>
                  <a:pt x="198828" y="70524"/>
                  <a:pt x="192982" y="51107"/>
                  <a:pt x="197644" y="88399"/>
                </a:cubicBezTo>
                <a:cubicBezTo>
                  <a:pt x="198050" y="91646"/>
                  <a:pt x="199231" y="94749"/>
                  <a:pt x="200025" y="97924"/>
                </a:cubicBezTo>
                <a:cubicBezTo>
                  <a:pt x="199569" y="103850"/>
                  <a:pt x="200404" y="125740"/>
                  <a:pt x="195262" y="136024"/>
                </a:cubicBezTo>
                <a:cubicBezTo>
                  <a:pt x="193982" y="138584"/>
                  <a:pt x="191662" y="140553"/>
                  <a:pt x="190500" y="143168"/>
                </a:cubicBezTo>
                <a:cubicBezTo>
                  <a:pt x="182148" y="161959"/>
                  <a:pt x="191444" y="153650"/>
                  <a:pt x="178594" y="162218"/>
                </a:cubicBezTo>
                <a:cubicBezTo>
                  <a:pt x="164942" y="182695"/>
                  <a:pt x="183121" y="158595"/>
                  <a:pt x="166687" y="171743"/>
                </a:cubicBezTo>
                <a:cubicBezTo>
                  <a:pt x="164452" y="173531"/>
                  <a:pt x="164352" y="177370"/>
                  <a:pt x="161925" y="178887"/>
                </a:cubicBezTo>
                <a:cubicBezTo>
                  <a:pt x="157668" y="181548"/>
                  <a:pt x="147637" y="183649"/>
                  <a:pt x="147637" y="183649"/>
                </a:cubicBezTo>
                <a:cubicBezTo>
                  <a:pt x="136317" y="191197"/>
                  <a:pt x="143209" y="187507"/>
                  <a:pt x="126206" y="193174"/>
                </a:cubicBezTo>
                <a:lnTo>
                  <a:pt x="119062" y="195555"/>
                </a:lnTo>
                <a:lnTo>
                  <a:pt x="111919" y="197937"/>
                </a:lnTo>
                <a:cubicBezTo>
                  <a:pt x="99219" y="197143"/>
                  <a:pt x="86481" y="196821"/>
                  <a:pt x="73819" y="195555"/>
                </a:cubicBezTo>
                <a:cubicBezTo>
                  <a:pt x="70563" y="195229"/>
                  <a:pt x="67429" y="194114"/>
                  <a:pt x="64294" y="193174"/>
                </a:cubicBezTo>
                <a:cubicBezTo>
                  <a:pt x="59485" y="191732"/>
                  <a:pt x="50006" y="188412"/>
                  <a:pt x="50006" y="188412"/>
                </a:cubicBezTo>
                <a:cubicBezTo>
                  <a:pt x="47625" y="186824"/>
                  <a:pt x="45061" y="185481"/>
                  <a:pt x="42862" y="183649"/>
                </a:cubicBezTo>
                <a:cubicBezTo>
                  <a:pt x="40275" y="181493"/>
                  <a:pt x="38521" y="178373"/>
                  <a:pt x="35719" y="176505"/>
                </a:cubicBezTo>
                <a:cubicBezTo>
                  <a:pt x="33630" y="175113"/>
                  <a:pt x="30769" y="175343"/>
                  <a:pt x="28575" y="174124"/>
                </a:cubicBezTo>
                <a:cubicBezTo>
                  <a:pt x="23571" y="171344"/>
                  <a:pt x="14287" y="164599"/>
                  <a:pt x="14287" y="164599"/>
                </a:cubicBezTo>
                <a:cubicBezTo>
                  <a:pt x="12700" y="162218"/>
                  <a:pt x="11357" y="159654"/>
                  <a:pt x="9525" y="157455"/>
                </a:cubicBezTo>
                <a:cubicBezTo>
                  <a:pt x="7369" y="154868"/>
                  <a:pt x="4249" y="153114"/>
                  <a:pt x="2381" y="150312"/>
                </a:cubicBezTo>
                <a:cubicBezTo>
                  <a:pt x="989" y="148223"/>
                  <a:pt x="794" y="145549"/>
                  <a:pt x="0" y="143168"/>
                </a:cubicBezTo>
                <a:cubicBezTo>
                  <a:pt x="794" y="131262"/>
                  <a:pt x="693" y="119262"/>
                  <a:pt x="2381" y="107449"/>
                </a:cubicBezTo>
                <a:cubicBezTo>
                  <a:pt x="3091" y="102479"/>
                  <a:pt x="5556" y="97924"/>
                  <a:pt x="7144" y="93162"/>
                </a:cubicBezTo>
                <a:lnTo>
                  <a:pt x="9525" y="86018"/>
                </a:lnTo>
                <a:cubicBezTo>
                  <a:pt x="10319" y="83637"/>
                  <a:pt x="11414" y="81335"/>
                  <a:pt x="11906" y="78874"/>
                </a:cubicBezTo>
                <a:cubicBezTo>
                  <a:pt x="12700" y="74905"/>
                  <a:pt x="13305" y="70894"/>
                  <a:pt x="14287" y="66968"/>
                </a:cubicBezTo>
                <a:cubicBezTo>
                  <a:pt x="15442" y="62350"/>
                  <a:pt x="17708" y="55938"/>
                  <a:pt x="21431" y="52680"/>
                </a:cubicBezTo>
                <a:cubicBezTo>
                  <a:pt x="25739" y="48911"/>
                  <a:pt x="35719" y="43155"/>
                  <a:pt x="35719" y="43155"/>
                </a:cubicBezTo>
                <a:cubicBezTo>
                  <a:pt x="40355" y="29248"/>
                  <a:pt x="34473" y="42021"/>
                  <a:pt x="45244" y="31249"/>
                </a:cubicBezTo>
                <a:cubicBezTo>
                  <a:pt x="56014" y="20478"/>
                  <a:pt x="43242" y="26359"/>
                  <a:pt x="57150" y="21724"/>
                </a:cubicBezTo>
                <a:cubicBezTo>
                  <a:pt x="65949" y="8524"/>
                  <a:pt x="56878" y="18964"/>
                  <a:pt x="69056" y="12199"/>
                </a:cubicBezTo>
                <a:cubicBezTo>
                  <a:pt x="74060" y="9419"/>
                  <a:pt x="77914" y="4484"/>
                  <a:pt x="83344" y="2674"/>
                </a:cubicBezTo>
                <a:cubicBezTo>
                  <a:pt x="101396" y="-3343"/>
                  <a:pt x="85328" y="2674"/>
                  <a:pt x="85725" y="2674"/>
                </a:cubicBezTo>
                <a:close/>
              </a:path>
            </a:pathLst>
          </a:custGeom>
          <a:noFill/>
          <a:ln w="444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CE08A28D-D1AF-4983-8E9B-145EB820E655}"/>
              </a:ext>
            </a:extLst>
          </p:cNvPr>
          <p:cNvSpPr/>
          <p:nvPr/>
        </p:nvSpPr>
        <p:spPr>
          <a:xfrm>
            <a:off x="28589282" y="16325850"/>
            <a:ext cx="88317" cy="119796"/>
          </a:xfrm>
          <a:custGeom>
            <a:avLst/>
            <a:gdLst>
              <a:gd name="connsiteX0" fmla="*/ 16675 w 88317"/>
              <a:gd name="connsiteY0" fmla="*/ 90488 h 100274"/>
              <a:gd name="connsiteX1" fmla="*/ 16675 w 88317"/>
              <a:gd name="connsiteY1" fmla="*/ 90488 h 100274"/>
              <a:gd name="connsiteX2" fmla="*/ 2387 w 88317"/>
              <a:gd name="connsiteY2" fmla="*/ 73819 h 100274"/>
              <a:gd name="connsiteX3" fmla="*/ 2387 w 88317"/>
              <a:gd name="connsiteY3" fmla="*/ 47625 h 100274"/>
              <a:gd name="connsiteX4" fmla="*/ 7150 w 88317"/>
              <a:gd name="connsiteY4" fmla="*/ 33338 h 100274"/>
              <a:gd name="connsiteX5" fmla="*/ 9531 w 88317"/>
              <a:gd name="connsiteY5" fmla="*/ 26194 h 100274"/>
              <a:gd name="connsiteX6" fmla="*/ 23818 w 88317"/>
              <a:gd name="connsiteY6" fmla="*/ 16669 h 100274"/>
              <a:gd name="connsiteX7" fmla="*/ 30962 w 88317"/>
              <a:gd name="connsiteY7" fmla="*/ 11907 h 100274"/>
              <a:gd name="connsiteX8" fmla="*/ 35725 w 88317"/>
              <a:gd name="connsiteY8" fmla="*/ 4763 h 100274"/>
              <a:gd name="connsiteX9" fmla="*/ 50012 w 88317"/>
              <a:gd name="connsiteY9" fmla="*/ 0 h 100274"/>
              <a:gd name="connsiteX10" fmla="*/ 71443 w 88317"/>
              <a:gd name="connsiteY10" fmla="*/ 2382 h 100274"/>
              <a:gd name="connsiteX11" fmla="*/ 78587 w 88317"/>
              <a:gd name="connsiteY11" fmla="*/ 4763 h 100274"/>
              <a:gd name="connsiteX12" fmla="*/ 88112 w 88317"/>
              <a:gd name="connsiteY12" fmla="*/ 19050 h 100274"/>
              <a:gd name="connsiteX13" fmla="*/ 85731 w 88317"/>
              <a:gd name="connsiteY13" fmla="*/ 69057 h 100274"/>
              <a:gd name="connsiteX14" fmla="*/ 57156 w 88317"/>
              <a:gd name="connsiteY14" fmla="*/ 83344 h 100274"/>
              <a:gd name="connsiteX15" fmla="*/ 50012 w 88317"/>
              <a:gd name="connsiteY15" fmla="*/ 85725 h 100274"/>
              <a:gd name="connsiteX16" fmla="*/ 45250 w 88317"/>
              <a:gd name="connsiteY16" fmla="*/ 92869 h 100274"/>
              <a:gd name="connsiteX17" fmla="*/ 42868 w 88317"/>
              <a:gd name="connsiteY17" fmla="*/ 100013 h 100274"/>
              <a:gd name="connsiteX18" fmla="*/ 35725 w 88317"/>
              <a:gd name="connsiteY18" fmla="*/ 97632 h 100274"/>
              <a:gd name="connsiteX19" fmla="*/ 26200 w 88317"/>
              <a:gd name="connsiteY19" fmla="*/ 95250 h 100274"/>
              <a:gd name="connsiteX20" fmla="*/ 16675 w 88317"/>
              <a:gd name="connsiteY20" fmla="*/ 90488 h 100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8317" h="100274">
                <a:moveTo>
                  <a:pt x="16675" y="90488"/>
                </a:moveTo>
                <a:lnTo>
                  <a:pt x="16675" y="90488"/>
                </a:lnTo>
                <a:cubicBezTo>
                  <a:pt x="11912" y="84932"/>
                  <a:pt x="6316" y="79993"/>
                  <a:pt x="2387" y="73819"/>
                </a:cubicBezTo>
                <a:cubicBezTo>
                  <a:pt x="-2145" y="66697"/>
                  <a:pt x="899" y="54075"/>
                  <a:pt x="2387" y="47625"/>
                </a:cubicBezTo>
                <a:cubicBezTo>
                  <a:pt x="3516" y="42734"/>
                  <a:pt x="5562" y="38100"/>
                  <a:pt x="7150" y="33338"/>
                </a:cubicBezTo>
                <a:cubicBezTo>
                  <a:pt x="7944" y="30957"/>
                  <a:pt x="7442" y="27586"/>
                  <a:pt x="9531" y="26194"/>
                </a:cubicBezTo>
                <a:lnTo>
                  <a:pt x="23818" y="16669"/>
                </a:lnTo>
                <a:lnTo>
                  <a:pt x="30962" y="11907"/>
                </a:lnTo>
                <a:cubicBezTo>
                  <a:pt x="32550" y="9526"/>
                  <a:pt x="33298" y="6280"/>
                  <a:pt x="35725" y="4763"/>
                </a:cubicBezTo>
                <a:cubicBezTo>
                  <a:pt x="39982" y="2102"/>
                  <a:pt x="50012" y="0"/>
                  <a:pt x="50012" y="0"/>
                </a:cubicBezTo>
                <a:cubicBezTo>
                  <a:pt x="57156" y="794"/>
                  <a:pt x="64353" y="1200"/>
                  <a:pt x="71443" y="2382"/>
                </a:cubicBezTo>
                <a:cubicBezTo>
                  <a:pt x="73919" y="2795"/>
                  <a:pt x="76812" y="2988"/>
                  <a:pt x="78587" y="4763"/>
                </a:cubicBezTo>
                <a:cubicBezTo>
                  <a:pt x="82634" y="8810"/>
                  <a:pt x="88112" y="19050"/>
                  <a:pt x="88112" y="19050"/>
                </a:cubicBezTo>
                <a:cubicBezTo>
                  <a:pt x="87318" y="35719"/>
                  <a:pt x="90231" y="52987"/>
                  <a:pt x="85731" y="69057"/>
                </a:cubicBezTo>
                <a:cubicBezTo>
                  <a:pt x="83830" y="75845"/>
                  <a:pt x="62347" y="81614"/>
                  <a:pt x="57156" y="83344"/>
                </a:cubicBezTo>
                <a:lnTo>
                  <a:pt x="50012" y="85725"/>
                </a:lnTo>
                <a:cubicBezTo>
                  <a:pt x="48425" y="88106"/>
                  <a:pt x="46530" y="90309"/>
                  <a:pt x="45250" y="92869"/>
                </a:cubicBezTo>
                <a:cubicBezTo>
                  <a:pt x="44127" y="95114"/>
                  <a:pt x="45113" y="98890"/>
                  <a:pt x="42868" y="100013"/>
                </a:cubicBezTo>
                <a:cubicBezTo>
                  <a:pt x="40623" y="101136"/>
                  <a:pt x="38138" y="98322"/>
                  <a:pt x="35725" y="97632"/>
                </a:cubicBezTo>
                <a:cubicBezTo>
                  <a:pt x="32578" y="96733"/>
                  <a:pt x="29347" y="96149"/>
                  <a:pt x="26200" y="95250"/>
                </a:cubicBezTo>
                <a:cubicBezTo>
                  <a:pt x="16110" y="92367"/>
                  <a:pt x="18263" y="91282"/>
                  <a:pt x="16675" y="90488"/>
                </a:cubicBezTo>
                <a:close/>
              </a:path>
            </a:pathLst>
          </a:custGeom>
          <a:noFill/>
          <a:ln w="444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AE913767-2155-4A92-8D4E-7EF292A43AA0}"/>
              </a:ext>
            </a:extLst>
          </p:cNvPr>
          <p:cNvSpPr/>
          <p:nvPr/>
        </p:nvSpPr>
        <p:spPr>
          <a:xfrm>
            <a:off x="28665488" y="16304587"/>
            <a:ext cx="50006" cy="45076"/>
          </a:xfrm>
          <a:custGeom>
            <a:avLst/>
            <a:gdLst>
              <a:gd name="connsiteX0" fmla="*/ 4762 w 50006"/>
              <a:gd name="connsiteY0" fmla="*/ 30788 h 45076"/>
              <a:gd name="connsiteX1" fmla="*/ 4762 w 50006"/>
              <a:gd name="connsiteY1" fmla="*/ 30788 h 45076"/>
              <a:gd name="connsiteX2" fmla="*/ 21431 w 50006"/>
              <a:gd name="connsiteY2" fmla="*/ 2213 h 45076"/>
              <a:gd name="connsiteX3" fmla="*/ 45243 w 50006"/>
              <a:gd name="connsiteY3" fmla="*/ 4594 h 45076"/>
              <a:gd name="connsiteX4" fmla="*/ 50006 w 50006"/>
              <a:gd name="connsiteY4" fmla="*/ 18882 h 45076"/>
              <a:gd name="connsiteX5" fmla="*/ 47625 w 50006"/>
              <a:gd name="connsiteY5" fmla="*/ 35551 h 45076"/>
              <a:gd name="connsiteX6" fmla="*/ 40481 w 50006"/>
              <a:gd name="connsiteY6" fmla="*/ 40313 h 45076"/>
              <a:gd name="connsiteX7" fmla="*/ 26193 w 50006"/>
              <a:gd name="connsiteY7" fmla="*/ 45076 h 45076"/>
              <a:gd name="connsiteX8" fmla="*/ 4762 w 50006"/>
              <a:gd name="connsiteY8" fmla="*/ 40313 h 45076"/>
              <a:gd name="connsiteX9" fmla="*/ 0 w 50006"/>
              <a:gd name="connsiteY9" fmla="*/ 33169 h 45076"/>
              <a:gd name="connsiteX10" fmla="*/ 4762 w 50006"/>
              <a:gd name="connsiteY10" fmla="*/ 30788 h 4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006" h="45076">
                <a:moveTo>
                  <a:pt x="4762" y="30788"/>
                </a:moveTo>
                <a:lnTo>
                  <a:pt x="4762" y="30788"/>
                </a:lnTo>
                <a:cubicBezTo>
                  <a:pt x="10318" y="21263"/>
                  <a:pt x="12173" y="8204"/>
                  <a:pt x="21431" y="2213"/>
                </a:cubicBezTo>
                <a:cubicBezTo>
                  <a:pt x="28128" y="-2121"/>
                  <a:pt x="38353" y="575"/>
                  <a:pt x="45243" y="4594"/>
                </a:cubicBezTo>
                <a:cubicBezTo>
                  <a:pt x="49579" y="7124"/>
                  <a:pt x="50006" y="18882"/>
                  <a:pt x="50006" y="18882"/>
                </a:cubicBezTo>
                <a:cubicBezTo>
                  <a:pt x="49212" y="24438"/>
                  <a:pt x="49905" y="30422"/>
                  <a:pt x="47625" y="35551"/>
                </a:cubicBezTo>
                <a:cubicBezTo>
                  <a:pt x="46463" y="38166"/>
                  <a:pt x="43096" y="39151"/>
                  <a:pt x="40481" y="40313"/>
                </a:cubicBezTo>
                <a:cubicBezTo>
                  <a:pt x="35893" y="42352"/>
                  <a:pt x="26193" y="45076"/>
                  <a:pt x="26193" y="45076"/>
                </a:cubicBezTo>
                <a:cubicBezTo>
                  <a:pt x="26050" y="45052"/>
                  <a:pt x="7846" y="42780"/>
                  <a:pt x="4762" y="40313"/>
                </a:cubicBezTo>
                <a:cubicBezTo>
                  <a:pt x="2527" y="38525"/>
                  <a:pt x="1587" y="35550"/>
                  <a:pt x="0" y="33169"/>
                </a:cubicBezTo>
                <a:cubicBezTo>
                  <a:pt x="2632" y="25273"/>
                  <a:pt x="3968" y="31185"/>
                  <a:pt x="4762" y="30788"/>
                </a:cubicBezTo>
                <a:close/>
              </a:path>
            </a:pathLst>
          </a:custGeom>
          <a:noFill/>
          <a:ln w="444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0AB524B7-73E0-4027-B980-E1FFBE507C7A}"/>
              </a:ext>
            </a:extLst>
          </p:cNvPr>
          <p:cNvSpPr/>
          <p:nvPr/>
        </p:nvSpPr>
        <p:spPr>
          <a:xfrm>
            <a:off x="28700488" y="16254413"/>
            <a:ext cx="57868" cy="52935"/>
          </a:xfrm>
          <a:custGeom>
            <a:avLst/>
            <a:gdLst>
              <a:gd name="connsiteX0" fmla="*/ 5481 w 57868"/>
              <a:gd name="connsiteY0" fmla="*/ 40481 h 52935"/>
              <a:gd name="connsiteX1" fmla="*/ 5481 w 57868"/>
              <a:gd name="connsiteY1" fmla="*/ 40481 h 52935"/>
              <a:gd name="connsiteX2" fmla="*/ 718 w 57868"/>
              <a:gd name="connsiteY2" fmla="*/ 4762 h 52935"/>
              <a:gd name="connsiteX3" fmla="*/ 15006 w 57868"/>
              <a:gd name="connsiteY3" fmla="*/ 0 h 52935"/>
              <a:gd name="connsiteX4" fmla="*/ 45962 w 57868"/>
              <a:gd name="connsiteY4" fmla="*/ 2381 h 52935"/>
              <a:gd name="connsiteX5" fmla="*/ 53106 w 57868"/>
              <a:gd name="connsiteY5" fmla="*/ 4762 h 52935"/>
              <a:gd name="connsiteX6" fmla="*/ 57868 w 57868"/>
              <a:gd name="connsiteY6" fmla="*/ 19050 h 52935"/>
              <a:gd name="connsiteX7" fmla="*/ 55487 w 57868"/>
              <a:gd name="connsiteY7" fmla="*/ 40481 h 52935"/>
              <a:gd name="connsiteX8" fmla="*/ 53106 w 57868"/>
              <a:gd name="connsiteY8" fmla="*/ 47625 h 52935"/>
              <a:gd name="connsiteX9" fmla="*/ 38818 w 57868"/>
              <a:gd name="connsiteY9" fmla="*/ 52387 h 52935"/>
              <a:gd name="connsiteX10" fmla="*/ 5481 w 57868"/>
              <a:gd name="connsiteY10" fmla="*/ 40481 h 52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868" h="52935">
                <a:moveTo>
                  <a:pt x="5481" y="40481"/>
                </a:moveTo>
                <a:lnTo>
                  <a:pt x="5481" y="40481"/>
                </a:lnTo>
                <a:cubicBezTo>
                  <a:pt x="3893" y="28575"/>
                  <a:pt x="-2033" y="16454"/>
                  <a:pt x="718" y="4762"/>
                </a:cubicBezTo>
                <a:cubicBezTo>
                  <a:pt x="1868" y="-125"/>
                  <a:pt x="15006" y="0"/>
                  <a:pt x="15006" y="0"/>
                </a:cubicBezTo>
                <a:cubicBezTo>
                  <a:pt x="25325" y="794"/>
                  <a:pt x="35693" y="1097"/>
                  <a:pt x="45962" y="2381"/>
                </a:cubicBezTo>
                <a:cubicBezTo>
                  <a:pt x="48453" y="2692"/>
                  <a:pt x="51647" y="2719"/>
                  <a:pt x="53106" y="4762"/>
                </a:cubicBezTo>
                <a:cubicBezTo>
                  <a:pt x="56024" y="8847"/>
                  <a:pt x="57868" y="19050"/>
                  <a:pt x="57868" y="19050"/>
                </a:cubicBezTo>
                <a:cubicBezTo>
                  <a:pt x="57074" y="26194"/>
                  <a:pt x="56669" y="33391"/>
                  <a:pt x="55487" y="40481"/>
                </a:cubicBezTo>
                <a:cubicBezTo>
                  <a:pt x="55074" y="42957"/>
                  <a:pt x="55149" y="46166"/>
                  <a:pt x="53106" y="47625"/>
                </a:cubicBezTo>
                <a:cubicBezTo>
                  <a:pt x="49021" y="50543"/>
                  <a:pt x="43581" y="50800"/>
                  <a:pt x="38818" y="52387"/>
                </a:cubicBezTo>
                <a:cubicBezTo>
                  <a:pt x="28662" y="55772"/>
                  <a:pt x="11037" y="42465"/>
                  <a:pt x="5481" y="40481"/>
                </a:cubicBezTo>
                <a:close/>
              </a:path>
            </a:pathLst>
          </a:custGeom>
          <a:noFill/>
          <a:ln w="444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3C6598E9-64B1-4FEF-9C58-C8B1CB171BB6}"/>
              </a:ext>
            </a:extLst>
          </p:cNvPr>
          <p:cNvSpPr/>
          <p:nvPr/>
        </p:nvSpPr>
        <p:spPr>
          <a:xfrm>
            <a:off x="28751213" y="16223456"/>
            <a:ext cx="35943" cy="38594"/>
          </a:xfrm>
          <a:custGeom>
            <a:avLst/>
            <a:gdLst>
              <a:gd name="connsiteX0" fmla="*/ 0 w 35943"/>
              <a:gd name="connsiteY0" fmla="*/ 21432 h 38594"/>
              <a:gd name="connsiteX1" fmla="*/ 0 w 35943"/>
              <a:gd name="connsiteY1" fmla="*/ 21432 h 38594"/>
              <a:gd name="connsiteX2" fmla="*/ 7143 w 35943"/>
              <a:gd name="connsiteY2" fmla="*/ 2382 h 38594"/>
              <a:gd name="connsiteX3" fmla="*/ 14287 w 35943"/>
              <a:gd name="connsiteY3" fmla="*/ 0 h 38594"/>
              <a:gd name="connsiteX4" fmla="*/ 30956 w 35943"/>
              <a:gd name="connsiteY4" fmla="*/ 4763 h 38594"/>
              <a:gd name="connsiteX5" fmla="*/ 35718 w 35943"/>
              <a:gd name="connsiteY5" fmla="*/ 11907 h 38594"/>
              <a:gd name="connsiteX6" fmla="*/ 33337 w 35943"/>
              <a:gd name="connsiteY6" fmla="*/ 33338 h 38594"/>
              <a:gd name="connsiteX7" fmla="*/ 26193 w 35943"/>
              <a:gd name="connsiteY7" fmla="*/ 38100 h 38594"/>
              <a:gd name="connsiteX8" fmla="*/ 0 w 35943"/>
              <a:gd name="connsiteY8" fmla="*/ 21432 h 3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943" h="38594">
                <a:moveTo>
                  <a:pt x="0" y="21432"/>
                </a:moveTo>
                <a:lnTo>
                  <a:pt x="0" y="21432"/>
                </a:lnTo>
                <a:cubicBezTo>
                  <a:pt x="2381" y="15082"/>
                  <a:pt x="3381" y="8025"/>
                  <a:pt x="7143" y="2382"/>
                </a:cubicBezTo>
                <a:cubicBezTo>
                  <a:pt x="8535" y="293"/>
                  <a:pt x="11777" y="0"/>
                  <a:pt x="14287" y="0"/>
                </a:cubicBezTo>
                <a:cubicBezTo>
                  <a:pt x="17273" y="0"/>
                  <a:pt x="27590" y="3641"/>
                  <a:pt x="30956" y="4763"/>
                </a:cubicBezTo>
                <a:cubicBezTo>
                  <a:pt x="32543" y="7144"/>
                  <a:pt x="35480" y="9055"/>
                  <a:pt x="35718" y="11907"/>
                </a:cubicBezTo>
                <a:cubicBezTo>
                  <a:pt x="36315" y="19070"/>
                  <a:pt x="35793" y="26583"/>
                  <a:pt x="33337" y="33338"/>
                </a:cubicBezTo>
                <a:cubicBezTo>
                  <a:pt x="32359" y="36028"/>
                  <a:pt x="28753" y="36820"/>
                  <a:pt x="26193" y="38100"/>
                </a:cubicBezTo>
                <a:cubicBezTo>
                  <a:pt x="18918" y="41738"/>
                  <a:pt x="4365" y="24210"/>
                  <a:pt x="0" y="21432"/>
                </a:cubicBezTo>
                <a:close/>
              </a:path>
            </a:pathLst>
          </a:custGeom>
          <a:noFill/>
          <a:ln w="444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1A9319BC-CACB-448D-839A-E321CFF3622B}"/>
              </a:ext>
            </a:extLst>
          </p:cNvPr>
          <p:cNvSpPr/>
          <p:nvPr/>
        </p:nvSpPr>
        <p:spPr>
          <a:xfrm>
            <a:off x="28793994" y="16183555"/>
            <a:ext cx="37864" cy="42407"/>
          </a:xfrm>
          <a:custGeom>
            <a:avLst/>
            <a:gdLst>
              <a:gd name="connsiteX0" fmla="*/ 2980 w 37864"/>
              <a:gd name="connsiteY0" fmla="*/ 34455 h 42407"/>
              <a:gd name="connsiteX1" fmla="*/ 2980 w 37864"/>
              <a:gd name="connsiteY1" fmla="*/ 34455 h 42407"/>
              <a:gd name="connsiteX2" fmla="*/ 16232 w 37864"/>
              <a:gd name="connsiteY2" fmla="*/ 0 h 42407"/>
              <a:gd name="connsiteX3" fmla="*/ 29484 w 37864"/>
              <a:gd name="connsiteY3" fmla="*/ 2650 h 42407"/>
              <a:gd name="connsiteX4" fmla="*/ 34785 w 37864"/>
              <a:gd name="connsiteY4" fmla="*/ 10602 h 42407"/>
              <a:gd name="connsiteX5" fmla="*/ 34785 w 37864"/>
              <a:gd name="connsiteY5" fmla="*/ 37106 h 42407"/>
              <a:gd name="connsiteX6" fmla="*/ 26834 w 37864"/>
              <a:gd name="connsiteY6" fmla="*/ 42407 h 42407"/>
              <a:gd name="connsiteX7" fmla="*/ 8281 w 37864"/>
              <a:gd name="connsiteY7" fmla="*/ 39756 h 42407"/>
              <a:gd name="connsiteX8" fmla="*/ 329 w 37864"/>
              <a:gd name="connsiteY8" fmla="*/ 37106 h 42407"/>
              <a:gd name="connsiteX9" fmla="*/ 2980 w 37864"/>
              <a:gd name="connsiteY9" fmla="*/ 34455 h 42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864" h="42407">
                <a:moveTo>
                  <a:pt x="2980" y="34455"/>
                </a:moveTo>
                <a:lnTo>
                  <a:pt x="2980" y="34455"/>
                </a:lnTo>
                <a:cubicBezTo>
                  <a:pt x="4660" y="14293"/>
                  <a:pt x="-4255" y="0"/>
                  <a:pt x="16232" y="0"/>
                </a:cubicBezTo>
                <a:cubicBezTo>
                  <a:pt x="20737" y="0"/>
                  <a:pt x="25067" y="1767"/>
                  <a:pt x="29484" y="2650"/>
                </a:cubicBezTo>
                <a:cubicBezTo>
                  <a:pt x="31251" y="5301"/>
                  <a:pt x="33360" y="7753"/>
                  <a:pt x="34785" y="10602"/>
                </a:cubicBezTo>
                <a:cubicBezTo>
                  <a:pt x="38978" y="18987"/>
                  <a:pt x="38802" y="28068"/>
                  <a:pt x="34785" y="37106"/>
                </a:cubicBezTo>
                <a:cubicBezTo>
                  <a:pt x="33491" y="40017"/>
                  <a:pt x="29484" y="40640"/>
                  <a:pt x="26834" y="42407"/>
                </a:cubicBezTo>
                <a:cubicBezTo>
                  <a:pt x="20650" y="41523"/>
                  <a:pt x="14407" y="40981"/>
                  <a:pt x="8281" y="39756"/>
                </a:cubicBezTo>
                <a:cubicBezTo>
                  <a:pt x="5541" y="39208"/>
                  <a:pt x="1213" y="39757"/>
                  <a:pt x="329" y="37106"/>
                </a:cubicBezTo>
                <a:cubicBezTo>
                  <a:pt x="-1096" y="32832"/>
                  <a:pt x="2538" y="34897"/>
                  <a:pt x="2980" y="34455"/>
                </a:cubicBezTo>
                <a:close/>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a:extLst>
              <a:ext uri="{FF2B5EF4-FFF2-40B4-BE49-F238E27FC236}">
                <a16:creationId xmlns:a16="http://schemas.microsoft.com/office/drawing/2014/main" id="{C1AFB5D9-B482-43D4-8E6C-6D0A1210FF03}"/>
              </a:ext>
            </a:extLst>
          </p:cNvPr>
          <p:cNvPicPr>
            <a:picLocks noChangeAspect="1"/>
          </p:cNvPicPr>
          <p:nvPr/>
        </p:nvPicPr>
        <p:blipFill>
          <a:blip r:embed="rId33"/>
          <a:stretch>
            <a:fillRect/>
          </a:stretch>
        </p:blipFill>
        <p:spPr>
          <a:xfrm>
            <a:off x="38644304" y="23028743"/>
            <a:ext cx="4114800" cy="2270488"/>
          </a:xfrm>
          <a:prstGeom prst="rect">
            <a:avLst/>
          </a:prstGeom>
          <a:ln>
            <a:solidFill>
              <a:schemeClr val="tx1"/>
            </a:solidFill>
          </a:ln>
        </p:spPr>
      </p:pic>
      <p:sp>
        <p:nvSpPr>
          <p:cNvPr id="179" name="Arrow: Down 178">
            <a:extLst>
              <a:ext uri="{FF2B5EF4-FFF2-40B4-BE49-F238E27FC236}">
                <a16:creationId xmlns:a16="http://schemas.microsoft.com/office/drawing/2014/main" id="{03CBEF33-8108-4B5F-8224-7D30BE1D851D}"/>
              </a:ext>
            </a:extLst>
          </p:cNvPr>
          <p:cNvSpPr/>
          <p:nvPr/>
        </p:nvSpPr>
        <p:spPr>
          <a:xfrm rot="16200000">
            <a:off x="42655585" y="24003659"/>
            <a:ext cx="442052" cy="722442"/>
          </a:xfrm>
          <a:prstGeom prst="downArrow">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Arrow: Down 167">
            <a:extLst>
              <a:ext uri="{FF2B5EF4-FFF2-40B4-BE49-F238E27FC236}">
                <a16:creationId xmlns:a16="http://schemas.microsoft.com/office/drawing/2014/main" id="{88E47BA9-AA52-4F12-8702-1D0F2CCB4F45}"/>
              </a:ext>
            </a:extLst>
          </p:cNvPr>
          <p:cNvSpPr/>
          <p:nvPr/>
        </p:nvSpPr>
        <p:spPr>
          <a:xfrm rot="16200000">
            <a:off x="38382454" y="24000409"/>
            <a:ext cx="442052" cy="722442"/>
          </a:xfrm>
          <a:prstGeom prst="downArrow">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F601EDD7-B04F-43A5-8F74-D35EC6691042}"/>
              </a:ext>
            </a:extLst>
          </p:cNvPr>
          <p:cNvPicPr>
            <a:picLocks noChangeAspect="1"/>
          </p:cNvPicPr>
          <p:nvPr/>
        </p:nvPicPr>
        <p:blipFill>
          <a:blip r:embed="rId34"/>
          <a:stretch>
            <a:fillRect/>
          </a:stretch>
        </p:blipFill>
        <p:spPr>
          <a:xfrm>
            <a:off x="1355162" y="12905759"/>
            <a:ext cx="5848350" cy="6772275"/>
          </a:xfrm>
          <a:prstGeom prst="rect">
            <a:avLst/>
          </a:prstGeom>
        </p:spPr>
      </p:pic>
      <p:cxnSp>
        <p:nvCxnSpPr>
          <p:cNvPr id="131" name="Straight Arrow Connector 130">
            <a:extLst>
              <a:ext uri="{FF2B5EF4-FFF2-40B4-BE49-F238E27FC236}">
                <a16:creationId xmlns:a16="http://schemas.microsoft.com/office/drawing/2014/main" id="{27306C53-15F3-40FE-B049-160F5EC54624}"/>
              </a:ext>
            </a:extLst>
          </p:cNvPr>
          <p:cNvCxnSpPr>
            <a:cxnSpLocks/>
          </p:cNvCxnSpPr>
          <p:nvPr/>
        </p:nvCxnSpPr>
        <p:spPr>
          <a:xfrm flipV="1">
            <a:off x="37020360" y="23779542"/>
            <a:ext cx="327562" cy="36431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F35CDE01-5E29-446E-B365-B5AA9E961BD3}"/>
              </a:ext>
            </a:extLst>
          </p:cNvPr>
          <p:cNvCxnSpPr>
            <a:cxnSpLocks/>
          </p:cNvCxnSpPr>
          <p:nvPr/>
        </p:nvCxnSpPr>
        <p:spPr>
          <a:xfrm>
            <a:off x="36917527" y="24150222"/>
            <a:ext cx="635665" cy="480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AD6373F7-49DB-4C74-94F8-27CEFD99284C}"/>
              </a:ext>
            </a:extLst>
          </p:cNvPr>
          <p:cNvCxnSpPr>
            <a:cxnSpLocks/>
          </p:cNvCxnSpPr>
          <p:nvPr/>
        </p:nvCxnSpPr>
        <p:spPr>
          <a:xfrm flipV="1">
            <a:off x="37465714" y="23412312"/>
            <a:ext cx="220328" cy="25858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5C1026B-3455-49A0-9E78-9942022AA266}"/>
              </a:ext>
            </a:extLst>
          </p:cNvPr>
          <p:cNvCxnSpPr>
            <a:cxnSpLocks/>
          </p:cNvCxnSpPr>
          <p:nvPr/>
        </p:nvCxnSpPr>
        <p:spPr>
          <a:xfrm>
            <a:off x="37278073" y="23670901"/>
            <a:ext cx="6775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2B28BC1C-39E7-45FE-BC7F-C14AE8155EC5}"/>
              </a:ext>
            </a:extLst>
          </p:cNvPr>
          <p:cNvCxnSpPr>
            <a:cxnSpLocks/>
          </p:cNvCxnSpPr>
          <p:nvPr/>
        </p:nvCxnSpPr>
        <p:spPr>
          <a:xfrm flipV="1">
            <a:off x="37703113" y="23086187"/>
            <a:ext cx="369105" cy="26491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424F870B-B2F1-4890-8C1C-55ABA400A57D}"/>
              </a:ext>
            </a:extLst>
          </p:cNvPr>
          <p:cNvCxnSpPr>
            <a:cxnSpLocks/>
          </p:cNvCxnSpPr>
          <p:nvPr/>
        </p:nvCxnSpPr>
        <p:spPr>
          <a:xfrm>
            <a:off x="37587289" y="23338175"/>
            <a:ext cx="725437" cy="437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C482EBC0-991A-4998-9C3A-BEFA391AD493}"/>
              </a:ext>
            </a:extLst>
          </p:cNvPr>
          <p:cNvCxnSpPr>
            <a:cxnSpLocks/>
          </p:cNvCxnSpPr>
          <p:nvPr/>
        </p:nvCxnSpPr>
        <p:spPr>
          <a:xfrm flipV="1">
            <a:off x="44044821" y="23766937"/>
            <a:ext cx="343936" cy="41648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696E78DC-A7D6-4DF2-A4FB-699D19AEB405}"/>
              </a:ext>
            </a:extLst>
          </p:cNvPr>
          <p:cNvCxnSpPr>
            <a:cxnSpLocks/>
          </p:cNvCxnSpPr>
          <p:nvPr/>
        </p:nvCxnSpPr>
        <p:spPr>
          <a:xfrm flipV="1">
            <a:off x="44060018" y="23726583"/>
            <a:ext cx="0" cy="63504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0" name="Straight Arrow Connector 189">
            <a:extLst>
              <a:ext uri="{FF2B5EF4-FFF2-40B4-BE49-F238E27FC236}">
                <a16:creationId xmlns:a16="http://schemas.microsoft.com/office/drawing/2014/main" id="{D640AEAC-2994-4CDD-8A50-4C4449BD6616}"/>
              </a:ext>
            </a:extLst>
          </p:cNvPr>
          <p:cNvCxnSpPr>
            <a:cxnSpLocks/>
          </p:cNvCxnSpPr>
          <p:nvPr/>
        </p:nvCxnSpPr>
        <p:spPr>
          <a:xfrm flipV="1">
            <a:off x="44467437" y="23461506"/>
            <a:ext cx="245944" cy="23859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F345000D-47A3-44C8-A963-394B75AEFDDD}"/>
              </a:ext>
            </a:extLst>
          </p:cNvPr>
          <p:cNvCxnSpPr>
            <a:cxnSpLocks/>
          </p:cNvCxnSpPr>
          <p:nvPr/>
        </p:nvCxnSpPr>
        <p:spPr>
          <a:xfrm flipV="1">
            <a:off x="44467678" y="23280046"/>
            <a:ext cx="0" cy="63504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3" name="Straight Arrow Connector 192">
            <a:extLst>
              <a:ext uri="{FF2B5EF4-FFF2-40B4-BE49-F238E27FC236}">
                <a16:creationId xmlns:a16="http://schemas.microsoft.com/office/drawing/2014/main" id="{78877D74-2667-467F-B185-992FCBE8323A}"/>
              </a:ext>
            </a:extLst>
          </p:cNvPr>
          <p:cNvCxnSpPr>
            <a:cxnSpLocks/>
          </p:cNvCxnSpPr>
          <p:nvPr/>
        </p:nvCxnSpPr>
        <p:spPr>
          <a:xfrm flipV="1">
            <a:off x="44791955" y="23096618"/>
            <a:ext cx="322251" cy="3203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5444D051-472F-498B-A21B-75182DC70793}"/>
              </a:ext>
            </a:extLst>
          </p:cNvPr>
          <p:cNvCxnSpPr>
            <a:cxnSpLocks/>
          </p:cNvCxnSpPr>
          <p:nvPr/>
        </p:nvCxnSpPr>
        <p:spPr>
          <a:xfrm flipV="1">
            <a:off x="44791955" y="22878372"/>
            <a:ext cx="0" cy="63504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96" name="Flowchart: Or 195">
            <a:extLst>
              <a:ext uri="{FF2B5EF4-FFF2-40B4-BE49-F238E27FC236}">
                <a16:creationId xmlns:a16="http://schemas.microsoft.com/office/drawing/2014/main" id="{F582CF48-4E73-4F97-B2EE-EE0B5C1F0713}"/>
              </a:ext>
            </a:extLst>
          </p:cNvPr>
          <p:cNvSpPr/>
          <p:nvPr/>
        </p:nvSpPr>
        <p:spPr>
          <a:xfrm>
            <a:off x="36996793" y="24109725"/>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7" name="Flowchart: Or 196">
            <a:extLst>
              <a:ext uri="{FF2B5EF4-FFF2-40B4-BE49-F238E27FC236}">
                <a16:creationId xmlns:a16="http://schemas.microsoft.com/office/drawing/2014/main" id="{65DBFB80-6068-4218-807F-9FF3AD0F25C1}"/>
              </a:ext>
            </a:extLst>
          </p:cNvPr>
          <p:cNvSpPr/>
          <p:nvPr/>
        </p:nvSpPr>
        <p:spPr>
          <a:xfrm>
            <a:off x="37414905" y="23635208"/>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8" name="Flowchart: Or 197">
            <a:extLst>
              <a:ext uri="{FF2B5EF4-FFF2-40B4-BE49-F238E27FC236}">
                <a16:creationId xmlns:a16="http://schemas.microsoft.com/office/drawing/2014/main" id="{BF7CBA19-F7D9-4780-BCE1-C06BEA9EC277}"/>
              </a:ext>
            </a:extLst>
          </p:cNvPr>
          <p:cNvSpPr/>
          <p:nvPr/>
        </p:nvSpPr>
        <p:spPr>
          <a:xfrm>
            <a:off x="37715424" y="23299425"/>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9" name="Flowchart: Or 198">
            <a:extLst>
              <a:ext uri="{FF2B5EF4-FFF2-40B4-BE49-F238E27FC236}">
                <a16:creationId xmlns:a16="http://schemas.microsoft.com/office/drawing/2014/main" id="{B55D23CA-BCBF-46CF-A88A-4DAB71E3CD26}"/>
              </a:ext>
            </a:extLst>
          </p:cNvPr>
          <p:cNvSpPr/>
          <p:nvPr/>
        </p:nvSpPr>
        <p:spPr>
          <a:xfrm>
            <a:off x="38173427" y="22905590"/>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00" name="Flowchart: Or 199">
            <a:extLst>
              <a:ext uri="{FF2B5EF4-FFF2-40B4-BE49-F238E27FC236}">
                <a16:creationId xmlns:a16="http://schemas.microsoft.com/office/drawing/2014/main" id="{4DC1D78A-985F-468A-8583-C0F47FB51F01}"/>
              </a:ext>
            </a:extLst>
          </p:cNvPr>
          <p:cNvSpPr/>
          <p:nvPr/>
        </p:nvSpPr>
        <p:spPr>
          <a:xfrm>
            <a:off x="44041569" y="24084353"/>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01" name="Flowchart: Or 200">
            <a:extLst>
              <a:ext uri="{FF2B5EF4-FFF2-40B4-BE49-F238E27FC236}">
                <a16:creationId xmlns:a16="http://schemas.microsoft.com/office/drawing/2014/main" id="{6249907E-EE91-4059-9A7F-EF0FF22E1DC4}"/>
              </a:ext>
            </a:extLst>
          </p:cNvPr>
          <p:cNvSpPr/>
          <p:nvPr/>
        </p:nvSpPr>
        <p:spPr>
          <a:xfrm>
            <a:off x="45203483" y="22905865"/>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02" name="Flowchart: Or 201">
            <a:extLst>
              <a:ext uri="{FF2B5EF4-FFF2-40B4-BE49-F238E27FC236}">
                <a16:creationId xmlns:a16="http://schemas.microsoft.com/office/drawing/2014/main" id="{E85566DD-F5E2-4423-82FD-020B558BF6B5}"/>
              </a:ext>
            </a:extLst>
          </p:cNvPr>
          <p:cNvSpPr/>
          <p:nvPr/>
        </p:nvSpPr>
        <p:spPr>
          <a:xfrm>
            <a:off x="44748341" y="23333028"/>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03" name="Flowchart: Or 202">
            <a:extLst>
              <a:ext uri="{FF2B5EF4-FFF2-40B4-BE49-F238E27FC236}">
                <a16:creationId xmlns:a16="http://schemas.microsoft.com/office/drawing/2014/main" id="{281C36F9-04E7-4688-BCC1-92D117CD1012}"/>
              </a:ext>
            </a:extLst>
          </p:cNvPr>
          <p:cNvSpPr/>
          <p:nvPr/>
        </p:nvSpPr>
        <p:spPr>
          <a:xfrm>
            <a:off x="44436475" y="23608205"/>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6345CF65-1452-45B0-94B1-AE054DB75ED7}"/>
              </a:ext>
            </a:extLst>
          </p:cNvPr>
          <p:cNvSpPr/>
          <p:nvPr/>
        </p:nvSpPr>
        <p:spPr>
          <a:xfrm>
            <a:off x="36441677" y="24366431"/>
            <a:ext cx="285375" cy="246739"/>
          </a:xfrm>
          <a:prstGeom prst="rect">
            <a:avLst/>
          </a:prstGeom>
          <a:solidFill>
            <a:srgbClr val="CED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33645ABC-E067-40C9-B1FD-6BF50A10E591}"/>
              </a:ext>
            </a:extLst>
          </p:cNvPr>
          <p:cNvCxnSpPr>
            <a:cxnSpLocks/>
          </p:cNvCxnSpPr>
          <p:nvPr/>
        </p:nvCxnSpPr>
        <p:spPr>
          <a:xfrm flipV="1">
            <a:off x="36568434" y="24323605"/>
            <a:ext cx="317235" cy="26796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3" name="Flowchart: Or 72">
            <a:extLst>
              <a:ext uri="{FF2B5EF4-FFF2-40B4-BE49-F238E27FC236}">
                <a16:creationId xmlns:a16="http://schemas.microsoft.com/office/drawing/2014/main" id="{44CBADA4-725B-4CD3-90E6-11B45DED48AC}"/>
              </a:ext>
            </a:extLst>
          </p:cNvPr>
          <p:cNvSpPr/>
          <p:nvPr/>
        </p:nvSpPr>
        <p:spPr>
          <a:xfrm>
            <a:off x="36495512" y="24576712"/>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7" name="Arc 46">
            <a:extLst>
              <a:ext uri="{FF2B5EF4-FFF2-40B4-BE49-F238E27FC236}">
                <a16:creationId xmlns:a16="http://schemas.microsoft.com/office/drawing/2014/main" id="{2C62E465-00B3-4630-8AA3-5077B32BDC66}"/>
              </a:ext>
            </a:extLst>
          </p:cNvPr>
          <p:cNvSpPr/>
          <p:nvPr/>
        </p:nvSpPr>
        <p:spPr>
          <a:xfrm>
            <a:off x="36620422" y="24497975"/>
            <a:ext cx="149987" cy="230389"/>
          </a:xfrm>
          <a:prstGeom prst="arc">
            <a:avLst>
              <a:gd name="adj1" fmla="val 16254560"/>
              <a:gd name="adj2" fmla="val 21471732"/>
            </a:avLst>
          </a:prstGeom>
          <a:ln w="9525"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205" name="Arc 204">
            <a:extLst>
              <a:ext uri="{FF2B5EF4-FFF2-40B4-BE49-F238E27FC236}">
                <a16:creationId xmlns:a16="http://schemas.microsoft.com/office/drawing/2014/main" id="{B9668FFF-A5E4-42D1-BE22-DD8A0D7F5361}"/>
              </a:ext>
            </a:extLst>
          </p:cNvPr>
          <p:cNvSpPr/>
          <p:nvPr/>
        </p:nvSpPr>
        <p:spPr>
          <a:xfrm>
            <a:off x="37075795" y="24013843"/>
            <a:ext cx="149987" cy="230389"/>
          </a:xfrm>
          <a:prstGeom prst="arc">
            <a:avLst>
              <a:gd name="adj1" fmla="val 16254560"/>
              <a:gd name="adj2" fmla="val 21471732"/>
            </a:avLst>
          </a:prstGeom>
          <a:ln w="9525"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206" name="Arc 205">
            <a:extLst>
              <a:ext uri="{FF2B5EF4-FFF2-40B4-BE49-F238E27FC236}">
                <a16:creationId xmlns:a16="http://schemas.microsoft.com/office/drawing/2014/main" id="{F437FC8C-98FD-42BC-9F98-0F0991576967}"/>
              </a:ext>
            </a:extLst>
          </p:cNvPr>
          <p:cNvSpPr/>
          <p:nvPr/>
        </p:nvSpPr>
        <p:spPr>
          <a:xfrm>
            <a:off x="37512295" y="23536548"/>
            <a:ext cx="149987" cy="230389"/>
          </a:xfrm>
          <a:prstGeom prst="arc">
            <a:avLst>
              <a:gd name="adj1" fmla="val 16254560"/>
              <a:gd name="adj2" fmla="val 21471732"/>
            </a:avLst>
          </a:prstGeom>
          <a:ln w="9525"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207" name="Arc 206">
            <a:extLst>
              <a:ext uri="{FF2B5EF4-FFF2-40B4-BE49-F238E27FC236}">
                <a16:creationId xmlns:a16="http://schemas.microsoft.com/office/drawing/2014/main" id="{433F55F4-D547-4E78-B091-B681C9116F62}"/>
              </a:ext>
            </a:extLst>
          </p:cNvPr>
          <p:cNvSpPr/>
          <p:nvPr/>
        </p:nvSpPr>
        <p:spPr>
          <a:xfrm>
            <a:off x="37847238" y="23196023"/>
            <a:ext cx="149987" cy="230389"/>
          </a:xfrm>
          <a:prstGeom prst="arc">
            <a:avLst>
              <a:gd name="adj1" fmla="val 16254560"/>
              <a:gd name="adj2" fmla="val 21471732"/>
            </a:avLst>
          </a:prstGeom>
          <a:ln w="9525"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208" name="Rectangle 207">
            <a:extLst>
              <a:ext uri="{FF2B5EF4-FFF2-40B4-BE49-F238E27FC236}">
                <a16:creationId xmlns:a16="http://schemas.microsoft.com/office/drawing/2014/main" id="{4EA0AAB0-8088-4EA3-8703-BF763983B1B1}"/>
              </a:ext>
            </a:extLst>
          </p:cNvPr>
          <p:cNvSpPr/>
          <p:nvPr/>
        </p:nvSpPr>
        <p:spPr>
          <a:xfrm>
            <a:off x="43456311" y="24386229"/>
            <a:ext cx="285375" cy="246739"/>
          </a:xfrm>
          <a:prstGeom prst="rect">
            <a:avLst/>
          </a:prstGeom>
          <a:solidFill>
            <a:srgbClr val="CED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0" name="Straight Arrow Connector 159">
            <a:extLst>
              <a:ext uri="{FF2B5EF4-FFF2-40B4-BE49-F238E27FC236}">
                <a16:creationId xmlns:a16="http://schemas.microsoft.com/office/drawing/2014/main" id="{C5AEAD4B-9914-4939-B831-3D827C9DC7A3}"/>
              </a:ext>
            </a:extLst>
          </p:cNvPr>
          <p:cNvCxnSpPr>
            <a:cxnSpLocks/>
          </p:cNvCxnSpPr>
          <p:nvPr/>
        </p:nvCxnSpPr>
        <p:spPr>
          <a:xfrm flipV="1">
            <a:off x="43621965" y="24323606"/>
            <a:ext cx="284330" cy="30564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F21FBEE-54CE-4A61-8C2D-3BED1EFA48BE}"/>
              </a:ext>
            </a:extLst>
          </p:cNvPr>
          <p:cNvCxnSpPr>
            <a:cxnSpLocks/>
          </p:cNvCxnSpPr>
          <p:nvPr/>
        </p:nvCxnSpPr>
        <p:spPr>
          <a:xfrm flipV="1">
            <a:off x="43621965" y="23937731"/>
            <a:ext cx="0" cy="9232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4" name="Flowchart: Or 203">
            <a:extLst>
              <a:ext uri="{FF2B5EF4-FFF2-40B4-BE49-F238E27FC236}">
                <a16:creationId xmlns:a16="http://schemas.microsoft.com/office/drawing/2014/main" id="{63F48543-0F37-4768-BD57-3A90373171BA}"/>
              </a:ext>
            </a:extLst>
          </p:cNvPr>
          <p:cNvSpPr/>
          <p:nvPr/>
        </p:nvSpPr>
        <p:spPr>
          <a:xfrm>
            <a:off x="43567798" y="24566808"/>
            <a:ext cx="79002" cy="79284"/>
          </a:xfrm>
          <a:prstGeom prst="flowChar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09" name="Arc 208">
            <a:extLst>
              <a:ext uri="{FF2B5EF4-FFF2-40B4-BE49-F238E27FC236}">
                <a16:creationId xmlns:a16="http://schemas.microsoft.com/office/drawing/2014/main" id="{3CEB8F16-CEA2-4292-A004-EFF2AA1065C6}"/>
              </a:ext>
            </a:extLst>
          </p:cNvPr>
          <p:cNvSpPr/>
          <p:nvPr/>
        </p:nvSpPr>
        <p:spPr>
          <a:xfrm>
            <a:off x="43935966" y="23867828"/>
            <a:ext cx="266564" cy="238594"/>
          </a:xfrm>
          <a:prstGeom prst="arc">
            <a:avLst>
              <a:gd name="adj1" fmla="val 16254560"/>
              <a:gd name="adj2" fmla="val 0"/>
            </a:avLst>
          </a:prstGeom>
          <a:ln w="635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210" name="Arc 209">
            <a:extLst>
              <a:ext uri="{FF2B5EF4-FFF2-40B4-BE49-F238E27FC236}">
                <a16:creationId xmlns:a16="http://schemas.microsoft.com/office/drawing/2014/main" id="{96E8B46A-8342-4FFC-BEC3-D8F17518539E}"/>
              </a:ext>
            </a:extLst>
          </p:cNvPr>
          <p:cNvSpPr/>
          <p:nvPr/>
        </p:nvSpPr>
        <p:spPr>
          <a:xfrm>
            <a:off x="44357764" y="23473956"/>
            <a:ext cx="266564" cy="243203"/>
          </a:xfrm>
          <a:prstGeom prst="arc">
            <a:avLst>
              <a:gd name="adj1" fmla="val 16254560"/>
              <a:gd name="adj2" fmla="val 0"/>
            </a:avLst>
          </a:prstGeom>
          <a:ln w="635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211" name="Arc 210">
            <a:extLst>
              <a:ext uri="{FF2B5EF4-FFF2-40B4-BE49-F238E27FC236}">
                <a16:creationId xmlns:a16="http://schemas.microsoft.com/office/drawing/2014/main" id="{FBBEF1F1-743A-43A4-9ECC-C5037D7D2E52}"/>
              </a:ext>
            </a:extLst>
          </p:cNvPr>
          <p:cNvSpPr/>
          <p:nvPr/>
        </p:nvSpPr>
        <p:spPr>
          <a:xfrm>
            <a:off x="44657317" y="23117165"/>
            <a:ext cx="266564" cy="211180"/>
          </a:xfrm>
          <a:prstGeom prst="arc">
            <a:avLst>
              <a:gd name="adj1" fmla="val 16254560"/>
              <a:gd name="adj2" fmla="val 0"/>
            </a:avLst>
          </a:prstGeom>
          <a:ln w="635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
        <p:nvSpPr>
          <p:cNvPr id="186" name="Google Shape;115;p1">
            <a:extLst>
              <a:ext uri="{FF2B5EF4-FFF2-40B4-BE49-F238E27FC236}">
                <a16:creationId xmlns:a16="http://schemas.microsoft.com/office/drawing/2014/main" id="{C5949BBD-4473-4FA6-B58E-72B9CC094236}"/>
              </a:ext>
            </a:extLst>
          </p:cNvPr>
          <p:cNvSpPr txBox="1"/>
          <p:nvPr/>
        </p:nvSpPr>
        <p:spPr>
          <a:xfrm>
            <a:off x="28980543" y="16118641"/>
            <a:ext cx="1377201" cy="363176"/>
          </a:xfrm>
          <a:prstGeom prst="rect">
            <a:avLst/>
          </a:prstGeom>
          <a:solidFill>
            <a:schemeClr val="lt1"/>
          </a:solidFill>
          <a:ln w="9525" cap="flat" cmpd="sng">
            <a:solidFill>
              <a:schemeClr val="tx1"/>
            </a:solidFill>
            <a:prstDash val="solid"/>
            <a:round/>
            <a:headEnd type="none" w="sm" len="sm"/>
            <a:tailEnd type="none" w="sm" len="sm"/>
          </a:ln>
        </p:spPr>
        <p:txBody>
          <a:bodyPr spcFirstLastPara="1" wrap="square" lIns="27432" tIns="27432" rIns="27432" bIns="27432" anchor="ctr" anchorCtr="0">
            <a:spAutoFit/>
          </a:bodyPr>
          <a:lstStyle/>
          <a:p>
            <a:pPr algn="ctr"/>
            <a:r>
              <a:rPr lang="en-US" sz="2000" dirty="0">
                <a:latin typeface="Calibri" panose="020F0502020204030204" pitchFamily="34" charset="0"/>
                <a:cs typeface="Calibri" panose="020F0502020204030204" pitchFamily="34" charset="0"/>
              </a:rPr>
              <a:t>Figure 4(B)</a:t>
            </a:r>
            <a:endParaRPr sz="2000" dirty="0">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747</TotalTime>
  <Words>1309</Words>
  <Application>Microsoft Office PowerPoint</Application>
  <PresentationFormat>Custom</PresentationFormat>
  <Paragraphs>81</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Courier New</vt:lpstr>
      <vt:lpstr>Office Theme</vt:lpstr>
      <vt:lpstr>AcroExch.Document.DC</vt:lpstr>
      <vt:lpstr>Using the Extrusive Volcanic Features of Mt. Marsabit, Kenya  to Identify Regional Tectonic Stress Cora Van Hazinga* (Salem State University), James Muirhead (Syracuse University), Sara Mana† (Salem State University) *coravh@gmail.com, †smana@salemstate.edu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the extrusive volcanic features of Mt Marsabit, Kenya  to identify regional tectonic stress Cora Van Hazinga* (Salem State University), James Muirhead (Syracuse University), Sara Mana (Salem State University) *coravh@gmail.com</dc:title>
  <dc:creator>Cornelia Van Hazinga</dc:creator>
  <cp:lastModifiedBy>Cornelia van Hazinga</cp:lastModifiedBy>
  <cp:revision>64</cp:revision>
  <dcterms:created xsi:type="dcterms:W3CDTF">2019-11-24T12:30:23Z</dcterms:created>
  <dcterms:modified xsi:type="dcterms:W3CDTF">2020-04-30T21:57:54Z</dcterms:modified>
</cp:coreProperties>
</file>